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796044-CF9A-41AB-9D13-08C11A28FB94}">
  <a:tblStyle styleId="{84796044-CF9A-41AB-9D13-08C11A28F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CD08B6C-E0F2-4582-B1F4-38751B879B0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d2b56303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d2b56303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d2b563036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d2b563036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d2b563036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d2b563036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2b563036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2b563036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572e8de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572e8de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d2b563036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d2b563036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那為什麼需要蓋章呢？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有以下幾個原因：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使用者在軟體上有看到數位簽章，表示這個軟體沒有被別人竄改過，是從簽章擁有人那邊出品的。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若執行具有簽章的軟體時，Windows 便不會跳出警告嚇唬使用者！...但簽章後依然會跳出提示視窗...（如下圖）。不過使用者可以透過 UAC 設定關掉這些視窗（預設是開啟）。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d2b563036_0_1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d2b563036_0_1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ff8175212_0_12:notes"/>
          <p:cNvSpPr/>
          <p:nvPr>
            <p:ph idx="2" type="sldImg"/>
          </p:nvPr>
        </p:nvSpPr>
        <p:spPr>
          <a:xfrm>
            <a:off x="91278" y="685726"/>
            <a:ext cx="6675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ff8175212_0_12:notes"/>
          <p:cNvSpPr txBox="1"/>
          <p:nvPr>
            <p:ph idx="1" type="body"/>
          </p:nvPr>
        </p:nvSpPr>
        <p:spPr>
          <a:xfrm>
            <a:off x="685480" y="4343911"/>
            <a:ext cx="54870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9ff8175212_0_12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zh-TW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93bda7d2d_1_311:notes"/>
          <p:cNvSpPr/>
          <p:nvPr>
            <p:ph idx="2" type="sldImg"/>
          </p:nvPr>
        </p:nvSpPr>
        <p:spPr>
          <a:xfrm>
            <a:off x="91278" y="685726"/>
            <a:ext cx="6675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93bda7d2d_1_311:notes"/>
          <p:cNvSpPr txBox="1"/>
          <p:nvPr>
            <p:ph idx="1" type="body"/>
          </p:nvPr>
        </p:nvSpPr>
        <p:spPr>
          <a:xfrm>
            <a:off x="685480" y="4343911"/>
            <a:ext cx="54870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現行狀況：帳號新增或是帳號重設密碼時，預設密碼使用者第一次登入時，都需要修改為自己的密碼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我們強化帳號保護的安全性，預設密碼不在沒有時效性，需要設定後14天內登入並修改密碼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我們提供建置主管帳號完成後，主動發信通知券商帳號已經建置好了</a:t>
            </a:r>
            <a:endParaRPr/>
          </a:p>
        </p:txBody>
      </p:sp>
      <p:sp>
        <p:nvSpPr>
          <p:cNvPr id="262" name="Google Shape;262;g993bda7d2d_1_311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zh-TW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ff8175212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ff8175212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93bda7d2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93bda7d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93bda7d2d_1_319:notes"/>
          <p:cNvSpPr/>
          <p:nvPr>
            <p:ph idx="2" type="sldImg"/>
          </p:nvPr>
        </p:nvSpPr>
        <p:spPr>
          <a:xfrm>
            <a:off x="91278" y="685726"/>
            <a:ext cx="6675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93bda7d2d_1_319:notes"/>
          <p:cNvSpPr txBox="1"/>
          <p:nvPr>
            <p:ph idx="1" type="body"/>
          </p:nvPr>
        </p:nvSpPr>
        <p:spPr>
          <a:xfrm>
            <a:off x="685480" y="4343911"/>
            <a:ext cx="54870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示意圖</a:t>
            </a:r>
            <a:endParaRPr/>
          </a:p>
        </p:txBody>
      </p:sp>
      <p:sp>
        <p:nvSpPr>
          <p:cNvPr id="278" name="Google Shape;278;g993bda7d2d_1_319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zh-TW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93bda7d2d_1_342:notes"/>
          <p:cNvSpPr/>
          <p:nvPr>
            <p:ph idx="2" type="sldImg"/>
          </p:nvPr>
        </p:nvSpPr>
        <p:spPr>
          <a:xfrm>
            <a:off x="91278" y="685726"/>
            <a:ext cx="6675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93bda7d2d_1_342:notes"/>
          <p:cNvSpPr txBox="1"/>
          <p:nvPr>
            <p:ph idx="1" type="body"/>
          </p:nvPr>
        </p:nvSpPr>
        <p:spPr>
          <a:xfrm>
            <a:off x="685480" y="4343911"/>
            <a:ext cx="54870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系統使用卻久難免就會人員異動，舊帳號就會一直閒置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993bda7d2d_1_342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zh-TW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93bda7d2d_1_350:notes"/>
          <p:cNvSpPr/>
          <p:nvPr>
            <p:ph idx="2" type="sldImg"/>
          </p:nvPr>
        </p:nvSpPr>
        <p:spPr>
          <a:xfrm>
            <a:off x="91278" y="685726"/>
            <a:ext cx="6675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93bda7d2d_1_350:notes"/>
          <p:cNvSpPr txBox="1"/>
          <p:nvPr>
            <p:ph idx="1" type="body"/>
          </p:nvPr>
        </p:nvSpPr>
        <p:spPr>
          <a:xfrm>
            <a:off x="685480" y="4343911"/>
            <a:ext cx="54870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993bda7d2d_1_350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93bda7d2d_1_363:notes"/>
          <p:cNvSpPr/>
          <p:nvPr>
            <p:ph idx="2" type="sldImg"/>
          </p:nvPr>
        </p:nvSpPr>
        <p:spPr>
          <a:xfrm>
            <a:off x="91278" y="685726"/>
            <a:ext cx="6675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93bda7d2d_1_363:notes"/>
          <p:cNvSpPr txBox="1"/>
          <p:nvPr>
            <p:ph idx="1" type="body"/>
          </p:nvPr>
        </p:nvSpPr>
        <p:spPr>
          <a:xfrm>
            <a:off x="685480" y="4343911"/>
            <a:ext cx="54870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993bda7d2d_1_363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zh-TW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9ff8175212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9ff817521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ff8175212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9ff8175212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631a5e5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a631a5e5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d2b563036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d2b563036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ff8175212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ff8175212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ff8175212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9ff8175212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93bda7d2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93bda7d2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1.全新改版採用微軟C#程式語言開發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2.近年來資安議題越來越受到大家的重視，相信貴單位一直有在資安的議題上做加強，本中心因應資通安全管理法，TADS交易軟體 增修相關安全功能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d2b563036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d2b563036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</a:rPr>
              <a:t>現行系統：報表內容與舊版一致，這部分並無異動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93bda7d2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993bda7d2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93bda7d2d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93bda7d2d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f9f0ddd5c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f9f0ddd5c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93bda7d2d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93bda7d2d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9f9f0ddd5c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9f9f0ddd5c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93bda7d2d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93bda7d2d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9ff817521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9ff817521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93bda7d2d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93bda7d2d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93bda7d2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93bda7d2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93bda7d2d_1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93bda7d2d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功能項目與舊版相同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各功能重點說明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2b56303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d2b56303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資安法增修功能：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登入畫面、帳號權限審查、密碼逾期等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d2b563036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d2b563036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d2b563036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d2b563036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d2b56303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d2b56303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 rot="5400000">
            <a:off x="5370600" y="1484233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1370025" y="-430367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 1">
  <p:cSld name="標題及物件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1435100" y="1085850"/>
            <a:ext cx="7499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rtl="0" algn="l">
              <a:spcBef>
                <a:spcPts val="600"/>
              </a:spcBef>
              <a:spcAft>
                <a:spcPts val="0"/>
              </a:spcAft>
              <a:buClr>
                <a:srgbClr val="1D180D"/>
              </a:buClr>
              <a:buSzPts val="2560"/>
              <a:buFont typeface="Arial"/>
              <a:buChar char="•"/>
              <a:defRPr>
                <a:solidFill>
                  <a:srgbClr val="1D180D"/>
                </a:solidFill>
              </a:defRPr>
            </a:lvl1pPr>
            <a:lvl2pPr indent="-406400" lvl="1" marL="91440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1435100" y="205978"/>
            <a:ext cx="7499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613775" y="4729163"/>
            <a:ext cx="457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E21"/>
              </a:buClr>
              <a:buSzPts val="1200"/>
              <a:buFont typeface="Times New Roman"/>
              <a:buNone/>
              <a:defRPr b="0" i="0" sz="1200" u="none">
                <a:solidFill>
                  <a:srgbClr val="4B3E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sp.tpex.org.tw/web/system/derivatives_document.php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Relationship Id="rId4" Type="http://schemas.openxmlformats.org/officeDocument/2006/relationships/image" Target="../media/image49.png"/><Relationship Id="rId5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sp.tpex.org.tw/web/system/derivatives.php" TargetMode="External"/><Relationship Id="rId4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williamwu@tpex.org.tw" TargetMode="External"/><Relationship Id="rId4" Type="http://schemas.openxmlformats.org/officeDocument/2006/relationships/hyperlink" Target="mailto:wtyang@tpex.org.tw" TargetMode="External"/><Relationship Id="rId5" Type="http://schemas.openxmlformats.org/officeDocument/2006/relationships/hyperlink" Target="mailto:dian_tsai@tpex.org.tw" TargetMode="External"/><Relationship Id="rId6" Type="http://schemas.openxmlformats.org/officeDocument/2006/relationships/hyperlink" Target="mailto:dian_tsai@tpex.org.tw" TargetMode="External"/><Relationship Id="rId7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Relationship Id="rId4" Type="http://schemas.openxmlformats.org/officeDocument/2006/relationships/image" Target="../media/image48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sp.tpex.org.tw/web/system/derivatives.php" TargetMode="External"/><Relationship Id="rId4" Type="http://schemas.openxmlformats.org/officeDocument/2006/relationships/hyperlink" Target="https://dsp.tpex.org.tw/web/system/derivatives.php" TargetMode="External"/><Relationship Id="rId5" Type="http://schemas.openxmlformats.org/officeDocument/2006/relationships/hyperlink" Target="https://dsp.tpex.org.tw/web/system/derivatives.php" TargetMode="External"/><Relationship Id="rId6" Type="http://schemas.openxmlformats.org/officeDocument/2006/relationships/hyperlink" Target="https://dsp.tpex.org.tw/web/system/derivatives.php" TargetMode="External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532950" y="4221527"/>
            <a:ext cx="8461800" cy="55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400" u="sng">
                <a:solidFill>
                  <a:srgbClr val="FF0000"/>
                </a:solidFill>
              </a:rPr>
              <a:t>【請全程配戴口罩，並保持安全社交距離】</a:t>
            </a:r>
            <a:endParaRPr sz="600" u="sng">
              <a:solidFill>
                <a:srgbClr val="FF0000"/>
              </a:solidFill>
            </a:endParaRPr>
          </a:p>
        </p:txBody>
      </p:sp>
      <p:sp>
        <p:nvSpPr>
          <p:cNvPr id="106" name="Google Shape;106;p14"/>
          <p:cNvSpPr txBox="1"/>
          <p:nvPr>
            <p:ph type="ctrTitle"/>
          </p:nvPr>
        </p:nvSpPr>
        <p:spPr>
          <a:xfrm>
            <a:off x="874960" y="357364"/>
            <a:ext cx="7543800" cy="2674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/>
              <a:t>新版</a:t>
            </a:r>
            <a:endParaRPr sz="5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/>
              <a:t>衍</a:t>
            </a:r>
            <a:r>
              <a:rPr lang="zh-TW" sz="5200"/>
              <a:t>生</a:t>
            </a:r>
            <a:r>
              <a:rPr lang="zh-TW" sz="5200"/>
              <a:t>性商品電子交易系統宣導說明</a:t>
            </a:r>
            <a:r>
              <a:rPr lang="zh-TW" sz="5200"/>
              <a:t>會</a:t>
            </a:r>
            <a:endParaRPr sz="5200"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779" y="3500103"/>
            <a:ext cx="547029" cy="5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>
            <p:ph idx="1" type="subTitle"/>
          </p:nvPr>
        </p:nvSpPr>
        <p:spPr>
          <a:xfrm>
            <a:off x="4653100" y="2616220"/>
            <a:ext cx="41541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櫃買中心資訊部 109年11月</a:t>
            </a:r>
            <a:endParaRPr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400" y="3358895"/>
            <a:ext cx="763121" cy="72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0067" y="3358895"/>
            <a:ext cx="763121" cy="72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2242" y="3401074"/>
            <a:ext cx="795453" cy="75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2622" y="3362695"/>
            <a:ext cx="795453" cy="757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822950" y="1384300"/>
            <a:ext cx="3308700" cy="762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強制換版畫面</a:t>
            </a:r>
            <a:endParaRPr sz="2200"/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575" y="2227550"/>
            <a:ext cx="3611625" cy="212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950" y="2227550"/>
            <a:ext cx="3611625" cy="21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4832550" y="1384300"/>
            <a:ext cx="3187200" cy="762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提示換版畫面</a:t>
            </a:r>
            <a:endParaRPr sz="2200"/>
          </a:p>
        </p:txBody>
      </p:sp>
      <p:sp>
        <p:nvSpPr>
          <p:cNvPr id="189" name="Google Shape;189;p23"/>
          <p:cNvSpPr txBox="1"/>
          <p:nvPr>
            <p:ph type="title"/>
          </p:nvPr>
        </p:nvSpPr>
        <p:spPr>
          <a:xfrm>
            <a:off x="822950" y="214950"/>
            <a:ext cx="80787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新功能-自動換版(2) - 使用者軟體</a:t>
            </a:r>
            <a:endParaRPr sz="4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50425" y="587050"/>
            <a:ext cx="8027700" cy="661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新功能-自動換版(3)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- </a:t>
            </a:r>
            <a:r>
              <a:rPr lang="zh-TW" sz="4100"/>
              <a:t>使用者軟體</a:t>
            </a:r>
            <a:endParaRPr/>
          </a:p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50425" y="1384275"/>
            <a:ext cx="3075300" cy="30174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 sz="2200"/>
              <a:t>電腦現行交易軟體版本：</a:t>
            </a:r>
            <a:r>
              <a:rPr lang="zh-TW" sz="2400">
                <a:solidFill>
                  <a:srgbClr val="0000FF"/>
                </a:solidFill>
              </a:rPr>
              <a:t>2.10A版</a:t>
            </a:r>
            <a:endParaRPr sz="2400">
              <a:solidFill>
                <a:srgbClr val="00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200"/>
              <a:t>交易主機</a:t>
            </a:r>
            <a:r>
              <a:rPr lang="zh-TW" sz="2200"/>
              <a:t>最新版本：</a:t>
            </a:r>
            <a:r>
              <a:rPr lang="zh-TW" sz="2400">
                <a:solidFill>
                  <a:srgbClr val="0000FF"/>
                </a:solidFill>
              </a:rPr>
              <a:t>2.20版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29557" l="0" r="24817" t="0"/>
          <a:stretch/>
        </p:blipFill>
        <p:spPr>
          <a:xfrm>
            <a:off x="3125650" y="751338"/>
            <a:ext cx="6018350" cy="42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366650" y="472000"/>
            <a:ext cx="8310300" cy="91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新功能-自動換版(4) - </a:t>
            </a:r>
            <a:endParaRPr sz="4100"/>
          </a:p>
          <a:p>
            <a:pPr indent="457200" lvl="0" marL="45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使用者軟體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50000" l="0" r="24190" t="0"/>
          <a:stretch/>
        </p:blipFill>
        <p:spPr>
          <a:xfrm>
            <a:off x="95475" y="868625"/>
            <a:ext cx="5167124" cy="257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625" y="3440363"/>
            <a:ext cx="50863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5450" y="3260075"/>
            <a:ext cx="1262600" cy="12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745550" y="214950"/>
            <a:ext cx="77736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新功能-自動換版(5) - </a:t>
            </a:r>
            <a:r>
              <a:rPr lang="zh-TW" sz="4100"/>
              <a:t>使用者軟體</a:t>
            </a:r>
            <a:endParaRPr/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308800" y="1384300"/>
            <a:ext cx="32559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400"/>
              <a:t>交易軟體換版完成後，會</a:t>
            </a:r>
            <a:r>
              <a:rPr lang="zh-TW" sz="2400"/>
              <a:t>自動重新啟動。</a:t>
            </a:r>
            <a:endParaRPr sz="24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400"/>
              <a:t>版本：</a:t>
            </a:r>
            <a:r>
              <a:rPr lang="zh-TW" sz="2400">
                <a:solidFill>
                  <a:srgbClr val="0000FF"/>
                </a:solidFill>
              </a:rPr>
              <a:t>2.20版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b="28698" l="0" r="24248" t="0"/>
          <a:stretch/>
        </p:blipFill>
        <p:spPr>
          <a:xfrm>
            <a:off x="3704900" y="1384300"/>
            <a:ext cx="5327226" cy="37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822950" y="214950"/>
            <a:ext cx="78456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100"/>
              <a:t>新功能-自動換版(6) - 資訊伺服器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TADS軟體安裝檔案</a:t>
            </a:r>
            <a:r>
              <a:rPr lang="zh-TW"/>
              <a:t>放置位置</a:t>
            </a:r>
            <a:r>
              <a:rPr lang="zh-TW"/>
              <a:t>：</a:t>
            </a:r>
            <a:r>
              <a:rPr lang="zh-TW"/>
              <a:t>~/file/</a:t>
            </a:r>
            <a:r>
              <a:rPr lang="zh-TW"/>
              <a:t>client (zip檔案格式)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TADS檔案安裝檔內含執行檔(exe)，請貴公司IT人員，確認GW該目錄是否允許下載該安裝檔案。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軟體簽章確認</a:t>
            </a:r>
            <a:r>
              <a:rPr lang="zh-TW"/>
              <a:t>(1)</a:t>
            </a:r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238" y="223800"/>
            <a:ext cx="3609900" cy="469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237250" y="1384300"/>
            <a:ext cx="63975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保護程式完整性，未被篡改或破壞。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執行檔皆有</a:t>
            </a:r>
            <a:r>
              <a:rPr lang="zh-TW"/>
              <a:t>櫃買中心軟體簽章認證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InstallTADS.exe : 軟體安裝檔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C:\TPEX\TADS\TADS010\TADS.exe :主程式執行檔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C:\TPEX\TADS\TADS010\TPEXUpdate.exe : 自動換版程式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軟體簽章確認(2)</a:t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50" y="1384300"/>
            <a:ext cx="2929775" cy="366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050" y="1397575"/>
            <a:ext cx="451485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025" y="3039875"/>
            <a:ext cx="26860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2199" y="1949125"/>
            <a:ext cx="3075550" cy="31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>
            <p:ph type="title"/>
          </p:nvPr>
        </p:nvSpPr>
        <p:spPr>
          <a:xfrm>
            <a:off x="822960" y="409214"/>
            <a:ext cx="7543800" cy="8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資安法-圖形驗證碼</a:t>
            </a:r>
            <a:endParaRPr sz="4100"/>
          </a:p>
        </p:txBody>
      </p:sp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822960" y="1225225"/>
            <a:ext cx="7543800" cy="22632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>
                <a:solidFill>
                  <a:schemeClr val="dk1"/>
                </a:solidFill>
              </a:rPr>
              <a:t>為防止自動化程式使用暴力方式嘗試登入。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>
                <a:solidFill>
                  <a:schemeClr val="dk1"/>
                </a:solidFill>
              </a:rPr>
              <a:t>登入視窗新增圖形驗證碼(CAPTCHA)檢核功能。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>
                <a:solidFill>
                  <a:schemeClr val="dk1"/>
                </a:solidFill>
              </a:rPr>
              <a:t>驗證規則：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solidFill>
                  <a:srgbClr val="000000"/>
                </a:solidFill>
              </a:rPr>
              <a:t>英數字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solidFill>
                  <a:schemeClr val="dk1"/>
                </a:solidFill>
              </a:rPr>
              <a:t>不分大小寫</a:t>
            </a:r>
            <a:endParaRPr sz="2000"/>
          </a:p>
        </p:txBody>
      </p:sp>
      <p:sp>
        <p:nvSpPr>
          <p:cNvPr id="248" name="Google Shape;248;p30"/>
          <p:cNvSpPr txBox="1"/>
          <p:nvPr>
            <p:ph idx="12" type="sldNum"/>
          </p:nvPr>
        </p:nvSpPr>
        <p:spPr>
          <a:xfrm>
            <a:off x="6" y="4795848"/>
            <a:ext cx="1041600" cy="2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49" name="Google Shape;249;p30"/>
          <p:cNvGrpSpPr/>
          <p:nvPr/>
        </p:nvGrpSpPr>
        <p:grpSpPr>
          <a:xfrm>
            <a:off x="5073200" y="2710322"/>
            <a:ext cx="3063894" cy="2487102"/>
            <a:chOff x="4768400" y="3613763"/>
            <a:chExt cx="3063894" cy="3316136"/>
          </a:xfrm>
        </p:grpSpPr>
        <p:sp>
          <p:nvSpPr>
            <p:cNvPr id="250" name="Google Shape;250;p30"/>
            <p:cNvSpPr/>
            <p:nvPr/>
          </p:nvSpPr>
          <p:spPr>
            <a:xfrm>
              <a:off x="5538100" y="5108367"/>
              <a:ext cx="2183100" cy="828000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1" name="Google Shape;251;p30"/>
            <p:cNvCxnSpPr/>
            <p:nvPr/>
          </p:nvCxnSpPr>
          <p:spPr>
            <a:xfrm flipH="1">
              <a:off x="6455700" y="5748833"/>
              <a:ext cx="831900" cy="5157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52" name="Google Shape;252;p30"/>
            <p:cNvCxnSpPr/>
            <p:nvPr/>
          </p:nvCxnSpPr>
          <p:spPr>
            <a:xfrm>
              <a:off x="7832294" y="3613763"/>
              <a:ext cx="0" cy="14946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253" name="Google Shape;253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4768388" y="5907012"/>
              <a:ext cx="1022900" cy="1022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30"/>
          <p:cNvSpPr/>
          <p:nvPr/>
        </p:nvSpPr>
        <p:spPr>
          <a:xfrm>
            <a:off x="3900250" y="3358256"/>
            <a:ext cx="1647900" cy="8154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8D4AD"/>
              </a:gs>
              <a:gs pos="100000">
                <a:srgbClr val="A59F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3298200" y="2950847"/>
            <a:ext cx="9654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u="sng">
                <a:latin typeface="Calibri"/>
                <a:ea typeface="Calibri"/>
                <a:cs typeface="Calibri"/>
                <a:sym typeface="Calibri"/>
              </a:rPr>
              <a:t>舊版</a:t>
            </a:r>
            <a:endParaRPr sz="26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7584663" y="1949125"/>
            <a:ext cx="9654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u="sng">
                <a:latin typeface="Calibri"/>
                <a:ea typeface="Calibri"/>
                <a:cs typeface="Calibri"/>
                <a:sym typeface="Calibri"/>
              </a:rPr>
              <a:t>新版</a:t>
            </a:r>
            <a:endParaRPr sz="26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 txBox="1"/>
          <p:nvPr/>
        </p:nvSpPr>
        <p:spPr>
          <a:xfrm>
            <a:off x="2105825" y="3669800"/>
            <a:ext cx="662400" cy="192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822960" y="398439"/>
            <a:ext cx="7543800" cy="8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資安法-</a:t>
            </a:r>
            <a:r>
              <a:rPr lang="zh-TW" sz="4100"/>
              <a:t>預設密碼逾期(1)</a:t>
            </a:r>
            <a:endParaRPr sz="4100"/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7425343" y="3633629"/>
            <a:ext cx="984000" cy="20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6" name="Google Shape;266;p31"/>
          <p:cNvSpPr txBox="1"/>
          <p:nvPr>
            <p:ph idx="1" type="body"/>
          </p:nvPr>
        </p:nvSpPr>
        <p:spPr>
          <a:xfrm>
            <a:off x="822950" y="1305148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強化使用者密碼安全性，預設密碼應具備時效性。</a:t>
            </a:r>
            <a:endParaRPr sz="2200"/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新增主管帳號：</a:t>
            </a:r>
            <a:endParaRPr sz="2200"/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主管帳號由本中心建置，預設密碼於帳號生效日起</a:t>
            </a:r>
            <a:r>
              <a:rPr b="1" lang="zh-TW" sz="2200" u="sng"/>
              <a:t>14</a:t>
            </a:r>
            <a:r>
              <a:rPr lang="zh-TW" sz="2200"/>
              <a:t>天內有效，請於期限內登入系統並修改密碼。</a:t>
            </a:r>
            <a:endParaRPr sz="2200"/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逾期未登入者，須重新申請密碼重設，方式如下</a:t>
            </a:r>
            <a:endParaRPr sz="2200"/>
          </a:p>
          <a:p>
            <a:pPr indent="0" lvl="0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200"/>
              <a:t>方式一：重新填寫使用者代號申請表。</a:t>
            </a:r>
            <a:endParaRPr sz="2200"/>
          </a:p>
          <a:p>
            <a:pPr indent="0" lvl="0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200"/>
              <a:t>方式二：由帳號管理者權限自行修改主管密碼(新增功能、密碼即時生效)。</a:t>
            </a:r>
            <a:endParaRPr sz="2200"/>
          </a:p>
          <a:p>
            <a: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建議新增帳號管理者權限帳號</a:t>
            </a:r>
            <a:endParaRPr sz="2200"/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資安法-預設密碼逾期(2)</a:t>
            </a:r>
            <a:endParaRPr/>
          </a:p>
        </p:txBody>
      </p:sp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800110" y="130305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新增一般使用者帳號：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主管/</a:t>
            </a:r>
            <a:r>
              <a:rPr lang="zh-TW" sz="2200"/>
              <a:t>帳號</a:t>
            </a:r>
            <a:r>
              <a:rPr lang="zh-TW" sz="2200"/>
              <a:t>管理者權限建立一般使用者帳號，預設密碼於帳號生效日起</a:t>
            </a:r>
            <a:r>
              <a:rPr b="1" lang="zh-TW" sz="2200" u="sng"/>
              <a:t>14</a:t>
            </a:r>
            <a:r>
              <a:rPr lang="zh-TW" sz="2200"/>
              <a:t>天內有效，請於期限內登入系統並修改密碼。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逾期未登入系統者，需再次密碼重設。</a:t>
            </a:r>
            <a:endParaRPr sz="2200"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100"/>
              <a:t>大綱</a:t>
            </a:r>
            <a:endParaRPr sz="4100"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901655" y="1449875"/>
            <a:ext cx="37950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zh-TW" sz="2500"/>
              <a:t>緣由</a:t>
            </a:r>
            <a:endParaRPr sz="25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500"/>
              <a:t>交易系統架構圖</a:t>
            </a:r>
            <a:endParaRPr sz="25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500"/>
              <a:t>交易軟體功能架構圖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zh-TW" sz="2500"/>
              <a:t>新</a:t>
            </a:r>
            <a:r>
              <a:rPr lang="zh-TW" sz="2500"/>
              <a:t>功能介紹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zh-TW" sz="2500"/>
              <a:t>新舊版差異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zh-TW" sz="2500"/>
              <a:t>時程規劃</a:t>
            </a:r>
            <a:endParaRPr sz="25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zh-TW" sz="2500"/>
              <a:t>聯絡資訊</a:t>
            </a:r>
            <a:endParaRPr sz="2500"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idx="1" type="body"/>
          </p:nvPr>
        </p:nvSpPr>
        <p:spPr>
          <a:xfrm>
            <a:off x="800110" y="1206797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忘記密碼：</a:t>
            </a:r>
            <a:endParaRPr sz="2200">
              <a:solidFill>
                <a:srgbClr val="1D180D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主管/</a:t>
            </a:r>
            <a:r>
              <a:rPr lang="zh-TW" sz="2200"/>
              <a:t>帳號</a:t>
            </a:r>
            <a:r>
              <a:rPr lang="zh-TW" sz="2200"/>
              <a:t>管理者權限可重設使用者密碼，重設</a:t>
            </a:r>
            <a:r>
              <a:rPr lang="zh-TW" sz="2200"/>
              <a:t>次日</a:t>
            </a:r>
            <a:r>
              <a:rPr lang="zh-TW" sz="2200"/>
              <a:t>起</a:t>
            </a:r>
            <a:r>
              <a:rPr b="1" lang="zh-TW" sz="2200" u="sng"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zh-TW" sz="2200"/>
              <a:t>天內有效。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逾期未登入系統者，需再次密碼重設。</a:t>
            </a:r>
            <a:endParaRPr b="1" sz="22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 txBox="1"/>
          <p:nvPr>
            <p:ph type="title"/>
          </p:nvPr>
        </p:nvSpPr>
        <p:spPr>
          <a:xfrm>
            <a:off x="800110" y="409239"/>
            <a:ext cx="7543800" cy="8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100"/>
              <a:t>資安法-</a:t>
            </a:r>
            <a:r>
              <a:rPr lang="zh-TW" sz="4100"/>
              <a:t>預設密碼逾期(3)</a:t>
            </a:r>
            <a:endParaRPr sz="4100"/>
          </a:p>
        </p:txBody>
      </p:sp>
      <p:sp>
        <p:nvSpPr>
          <p:cNvPr id="282" name="Google Shape;282;p33"/>
          <p:cNvSpPr txBox="1"/>
          <p:nvPr>
            <p:ph idx="12" type="sldNum"/>
          </p:nvPr>
        </p:nvSpPr>
        <p:spPr>
          <a:xfrm>
            <a:off x="7425343" y="3633629"/>
            <a:ext cx="984000" cy="20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3" name="Google Shape;2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678" y="3282479"/>
            <a:ext cx="1030050" cy="10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/>
          <p:nvPr/>
        </p:nvSpPr>
        <p:spPr>
          <a:xfrm>
            <a:off x="4591903" y="3571829"/>
            <a:ext cx="13734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Calibri"/>
                <a:ea typeface="Calibri"/>
                <a:cs typeface="Calibri"/>
                <a:sym typeface="Calibri"/>
              </a:rPr>
              <a:t>14天內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33"/>
          <p:cNvCxnSpPr/>
          <p:nvPr/>
        </p:nvCxnSpPr>
        <p:spPr>
          <a:xfrm>
            <a:off x="4439928" y="3987891"/>
            <a:ext cx="1608600" cy="10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6" name="Google Shape;2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8531" y="3651404"/>
            <a:ext cx="683550" cy="6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638" y="3455297"/>
            <a:ext cx="738000" cy="7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6454" y="3738901"/>
            <a:ext cx="607612" cy="607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33"/>
          <p:cNvCxnSpPr/>
          <p:nvPr/>
        </p:nvCxnSpPr>
        <p:spPr>
          <a:xfrm flipH="1" rot="10800000">
            <a:off x="1871059" y="3734697"/>
            <a:ext cx="561600" cy="11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33"/>
          <p:cNvSpPr txBox="1"/>
          <p:nvPr/>
        </p:nvSpPr>
        <p:spPr>
          <a:xfrm>
            <a:off x="2324076" y="2687176"/>
            <a:ext cx="17946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Calibri"/>
                <a:ea typeface="Calibri"/>
                <a:cs typeface="Calibri"/>
                <a:sym typeface="Calibri"/>
              </a:rPr>
              <a:t>2.主管或帳管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Calibri"/>
                <a:ea typeface="Calibri"/>
                <a:cs typeface="Calibri"/>
                <a:sym typeface="Calibri"/>
              </a:rPr>
              <a:t>    密碼重設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5059" y="330206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877" y="3539984"/>
            <a:ext cx="738000" cy="7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3588" y="363127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3"/>
          <p:cNvSpPr txBox="1"/>
          <p:nvPr/>
        </p:nvSpPr>
        <p:spPr>
          <a:xfrm>
            <a:off x="5749399" y="2886600"/>
            <a:ext cx="30768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Calibri"/>
                <a:ea typeface="Calibri"/>
                <a:cs typeface="Calibri"/>
                <a:sym typeface="Calibri"/>
              </a:rPr>
              <a:t>3.再次登入且修改密碼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3"/>
          <p:cNvSpPr/>
          <p:nvPr/>
        </p:nvSpPr>
        <p:spPr>
          <a:xfrm rot="10800000">
            <a:off x="2818888" y="4284028"/>
            <a:ext cx="632400" cy="2739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3"/>
          <p:cNvSpPr txBox="1"/>
          <p:nvPr/>
        </p:nvSpPr>
        <p:spPr>
          <a:xfrm>
            <a:off x="455815" y="2717504"/>
            <a:ext cx="16086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Calibri"/>
                <a:ea typeface="Calibri"/>
                <a:cs typeface="Calibri"/>
                <a:sym typeface="Calibri"/>
              </a:rPr>
              <a:t>1.使用者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Calibri"/>
                <a:ea typeface="Calibri"/>
                <a:cs typeface="Calibri"/>
                <a:sym typeface="Calibri"/>
              </a:rPr>
              <a:t>   遺忘密碼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3411117" y="4304769"/>
            <a:ext cx="36048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Calibri"/>
                <a:ea typeface="Calibri"/>
                <a:cs typeface="Calibri"/>
                <a:sym typeface="Calibri"/>
              </a:rPr>
              <a:t>超過14天未登入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>
            <p:ph type="title"/>
          </p:nvPr>
        </p:nvSpPr>
        <p:spPr>
          <a:xfrm>
            <a:off x="822960" y="494769"/>
            <a:ext cx="7543800" cy="8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資安法-</a:t>
            </a:r>
            <a:r>
              <a:rPr lang="zh-TW" sz="4100"/>
              <a:t>帳號審查機制(1)</a:t>
            </a:r>
            <a:endParaRPr sz="4100"/>
          </a:p>
        </p:txBody>
      </p:sp>
      <p:sp>
        <p:nvSpPr>
          <p:cNvPr id="305" name="Google Shape;305;p34"/>
          <p:cNvSpPr txBox="1"/>
          <p:nvPr>
            <p:ph idx="1" type="body"/>
          </p:nvPr>
        </p:nvSpPr>
        <p:spPr>
          <a:xfrm>
            <a:off x="822950" y="1366994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為定期審核系統帳號使用現況，檢視是否存在帳號被異常建立、竄改或啟用等行為。</a:t>
            </a:r>
            <a:endParaRPr sz="2200"/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帳號審查</a:t>
            </a:r>
            <a:r>
              <a:rPr b="1" lang="zh-TW" sz="2200" u="sng"/>
              <a:t>每半年</a:t>
            </a:r>
            <a:r>
              <a:rPr lang="zh-TW" sz="2200"/>
              <a:t>一次，隨交易系統</a:t>
            </a:r>
            <a:r>
              <a:rPr lang="zh-TW" sz="2200" u="sng"/>
              <a:t>異地備援市場會測函</a:t>
            </a:r>
            <a:r>
              <a:rPr lang="zh-TW" sz="2200"/>
              <a:t>一併通知。</a:t>
            </a:r>
            <a:endParaRPr sz="2200"/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審查方式：</a:t>
            </a:r>
            <a:endParaRPr sz="2200"/>
          </a:p>
          <a:p>
            <a:pPr indent="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200"/>
              <a:t>1.軟體將提供匯出使用者(含主管)帳號清單功能。</a:t>
            </a:r>
            <a:endParaRPr sz="2200"/>
          </a:p>
          <a:p>
            <a:pPr indent="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200"/>
              <a:t>2.請審查現行帳號權限適切性，如有閒置帳號應刪除。</a:t>
            </a:r>
            <a:endParaRPr sz="2200"/>
          </a:p>
          <a:p>
            <a:pPr indent="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zh-TW" sz="2200"/>
              <a:t>3.主管帳號如需異動(如該主管已調職或離職)，請依現行程序向本中心申請辦理帳號異動作業。</a:t>
            </a:r>
            <a:endParaRPr sz="2200"/>
          </a:p>
        </p:txBody>
      </p:sp>
      <p:sp>
        <p:nvSpPr>
          <p:cNvPr id="306" name="Google Shape;306;p34"/>
          <p:cNvSpPr txBox="1"/>
          <p:nvPr>
            <p:ph idx="12" type="sldNum"/>
          </p:nvPr>
        </p:nvSpPr>
        <p:spPr>
          <a:xfrm>
            <a:off x="7425343" y="3633629"/>
            <a:ext cx="984000" cy="20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7" name="Google Shape;3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150" y="4109100"/>
            <a:ext cx="619125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822960" y="1190625"/>
            <a:ext cx="7543800" cy="22632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zh-TW" sz="2100">
                <a:solidFill>
                  <a:srgbClr val="1D180D"/>
                </a:solidFill>
              </a:rPr>
              <a:t>新增功能 - 匯出使用者帳號清單</a:t>
            </a:r>
            <a:endParaRPr sz="2100">
              <a:solidFill>
                <a:srgbClr val="1D180D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sz="2100">
                <a:solidFill>
                  <a:srgbClr val="1D180D"/>
                </a:solidFill>
              </a:rPr>
              <a:t>功能位置:輔助功能/系統維護/使用者資料維護</a:t>
            </a:r>
            <a:endParaRPr sz="2100">
              <a:solidFill>
                <a:srgbClr val="1D180D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sz="2100"/>
              <a:t>限</a:t>
            </a:r>
            <a:r>
              <a:rPr b="1" lang="zh-TW" sz="2100" u="sng"/>
              <a:t>主管帳號</a:t>
            </a:r>
            <a:r>
              <a:rPr lang="zh-TW" sz="2100"/>
              <a:t>及</a:t>
            </a:r>
            <a:r>
              <a:rPr b="1" lang="zh-TW" sz="2100" u="sng"/>
              <a:t>帳號</a:t>
            </a:r>
            <a:r>
              <a:rPr b="1" lang="zh-TW" sz="2100" u="sng"/>
              <a:t>管理者</a:t>
            </a:r>
            <a:r>
              <a:rPr lang="zh-TW" sz="2100"/>
              <a:t>權限使用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sz="2100"/>
              <a:t>檔案格式：CSV檔案</a:t>
            </a:r>
            <a:endParaRPr sz="2100">
              <a:solidFill>
                <a:srgbClr val="1D180D"/>
              </a:solidFill>
            </a:endParaRPr>
          </a:p>
        </p:txBody>
      </p:sp>
      <p:pic>
        <p:nvPicPr>
          <p:cNvPr id="315" name="Google Shape;31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875" y="2571751"/>
            <a:ext cx="3220717" cy="143373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>
            <p:ph idx="12" type="sldNum"/>
          </p:nvPr>
        </p:nvSpPr>
        <p:spPr>
          <a:xfrm>
            <a:off x="7425343" y="4901989"/>
            <a:ext cx="9840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17" name="Google Shape;317;p35"/>
          <p:cNvCxnSpPr>
            <a:stCxn id="315" idx="2"/>
          </p:cNvCxnSpPr>
          <p:nvPr/>
        </p:nvCxnSpPr>
        <p:spPr>
          <a:xfrm>
            <a:off x="2514233" y="4005486"/>
            <a:ext cx="316500" cy="323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8" name="Google Shape;31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278250" y="2989325"/>
            <a:ext cx="1148874" cy="143862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/>
        </p:nvSpPr>
        <p:spPr>
          <a:xfrm>
            <a:off x="1972075" y="2724150"/>
            <a:ext cx="23895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u="sng">
                <a:latin typeface="Calibri"/>
                <a:ea typeface="Calibri"/>
                <a:cs typeface="Calibri"/>
                <a:sym typeface="Calibri"/>
              </a:rPr>
              <a:t>*僅主管或</a:t>
            </a:r>
            <a:endParaRPr sz="17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u="sng">
                <a:latin typeface="Calibri"/>
                <a:ea typeface="Calibri"/>
                <a:cs typeface="Calibri"/>
                <a:sym typeface="Calibri"/>
              </a:rPr>
              <a:t>帳號</a:t>
            </a:r>
            <a:r>
              <a:rPr lang="zh-TW" sz="1700" u="sng">
                <a:latin typeface="Calibri"/>
                <a:ea typeface="Calibri"/>
                <a:cs typeface="Calibri"/>
                <a:sym typeface="Calibri"/>
              </a:rPr>
              <a:t>管理者帳號</a:t>
            </a:r>
            <a:endParaRPr sz="17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u="sng">
                <a:latin typeface="Calibri"/>
                <a:ea typeface="Calibri"/>
                <a:cs typeface="Calibri"/>
                <a:sym typeface="Calibri"/>
              </a:rPr>
              <a:t>使用</a:t>
            </a:r>
            <a:endParaRPr sz="17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5"/>
          <p:cNvSpPr txBox="1"/>
          <p:nvPr>
            <p:ph type="title"/>
          </p:nvPr>
        </p:nvSpPr>
        <p:spPr>
          <a:xfrm>
            <a:off x="822960" y="494769"/>
            <a:ext cx="7543800" cy="8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資安法-帳號審查機制(2)</a:t>
            </a:r>
            <a:endParaRPr sz="4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/>
          <p:nvPr>
            <p:ph idx="1" type="body"/>
          </p:nvPr>
        </p:nvSpPr>
        <p:spPr>
          <a:xfrm>
            <a:off x="822950" y="1384294"/>
            <a:ext cx="79146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>
                <a:solidFill>
                  <a:schemeClr val="dk1"/>
                </a:solidFill>
              </a:rPr>
              <a:t>使用者代號申請文件: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 u="sng">
                <a:solidFill>
                  <a:schemeClr val="hlink"/>
                </a:solidFill>
                <a:hlinkClick r:id="rId3"/>
              </a:rPr>
              <a:t>櫃買業務宣導網站(dsp.tpex.org.tw)\證券商\金融機構\投信專區\衍生性金融商品交易系統專區\文件下載</a:t>
            </a:r>
            <a:endParaRPr sz="22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zh-TW" sz="2100">
                <a:solidFill>
                  <a:srgbClr val="212529"/>
                </a:solidFill>
                <a:highlight>
                  <a:srgbClr val="FFFFFF"/>
                </a:highlight>
              </a:rPr>
              <a:t>交易主管帳號密碼變更登記申請書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新增公務聯絡E-Mail欄位，主管帳號異動完成後會主動發E-Mail通知。</a:t>
            </a:r>
            <a:endParaRPr sz="2200"/>
          </a:p>
          <a:p>
            <a:pPr indent="0" lvl="0" marL="91440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28" name="Google Shape;328;p36"/>
          <p:cNvSpPr txBox="1"/>
          <p:nvPr>
            <p:ph idx="12" type="sldNum"/>
          </p:nvPr>
        </p:nvSpPr>
        <p:spPr>
          <a:xfrm>
            <a:off x="7425343" y="3633629"/>
            <a:ext cx="984000" cy="20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9" name="Google Shape;3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 txBox="1"/>
          <p:nvPr>
            <p:ph type="title"/>
          </p:nvPr>
        </p:nvSpPr>
        <p:spPr>
          <a:xfrm>
            <a:off x="822960" y="494769"/>
            <a:ext cx="7543800" cy="816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資安法-帳號審查機制(3)</a:t>
            </a:r>
            <a:endParaRPr sz="4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新舊版功能比較-報價</a:t>
            </a:r>
            <a:endParaRPr sz="4100"/>
          </a:p>
        </p:txBody>
      </p:sp>
      <p:pic>
        <p:nvPicPr>
          <p:cNvPr id="336" name="Google Shape;3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 txBox="1"/>
          <p:nvPr>
            <p:ph idx="1" type="body"/>
          </p:nvPr>
        </p:nvSpPr>
        <p:spPr>
          <a:xfrm>
            <a:off x="822952" y="1274562"/>
            <a:ext cx="7706400" cy="55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zh-TW" sz="2400">
                <a:solidFill>
                  <a:srgbClr val="3F3F3F"/>
                </a:solidFill>
              </a:rPr>
              <a:t>新版軟體</a:t>
            </a:r>
            <a:r>
              <a:rPr lang="zh-TW" sz="2400">
                <a:solidFill>
                  <a:srgbClr val="3F3F3F"/>
                </a:solidFill>
              </a:rPr>
              <a:t>操作方式及畫面揭示</a:t>
            </a:r>
            <a:r>
              <a:rPr lang="zh-TW" sz="2400">
                <a:solidFill>
                  <a:srgbClr val="3F3F3F"/>
                </a:solidFill>
              </a:rPr>
              <a:t>與舊版大致相同。</a:t>
            </a:r>
            <a:endParaRPr sz="2400"/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78625"/>
            <a:ext cx="5014625" cy="16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5950" y="3292300"/>
            <a:ext cx="5311100" cy="17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 txBox="1"/>
          <p:nvPr>
            <p:ph idx="3" type="body"/>
          </p:nvPr>
        </p:nvSpPr>
        <p:spPr>
          <a:xfrm>
            <a:off x="7320075" y="3182275"/>
            <a:ext cx="12516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zh-TW"/>
              <a:t>新版報價</a:t>
            </a:r>
            <a:endParaRPr/>
          </a:p>
        </p:txBody>
      </p:sp>
      <p:sp>
        <p:nvSpPr>
          <p:cNvPr id="341" name="Google Shape;341;p37"/>
          <p:cNvSpPr txBox="1"/>
          <p:nvPr>
            <p:ph idx="1" type="body"/>
          </p:nvPr>
        </p:nvSpPr>
        <p:spPr>
          <a:xfrm>
            <a:off x="3052700" y="2074775"/>
            <a:ext cx="12516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zh-TW"/>
              <a:t>舊版報價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新舊版功能比較-交易</a:t>
            </a:r>
            <a:endParaRPr sz="4100"/>
          </a:p>
        </p:txBody>
      </p:sp>
      <p:sp>
        <p:nvSpPr>
          <p:cNvPr id="347" name="Google Shape;347;p38"/>
          <p:cNvSpPr txBox="1"/>
          <p:nvPr>
            <p:ph idx="1" type="body"/>
          </p:nvPr>
        </p:nvSpPr>
        <p:spPr>
          <a:xfrm>
            <a:off x="1171650" y="1697650"/>
            <a:ext cx="19023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zh-TW"/>
              <a:t>舊版</a:t>
            </a:r>
            <a:r>
              <a:rPr lang="zh-TW"/>
              <a:t>交易畫面</a:t>
            </a:r>
            <a:endParaRPr/>
          </a:p>
        </p:txBody>
      </p:sp>
      <p:sp>
        <p:nvSpPr>
          <p:cNvPr id="348" name="Google Shape;348;p38"/>
          <p:cNvSpPr txBox="1"/>
          <p:nvPr>
            <p:ph idx="3" type="body"/>
          </p:nvPr>
        </p:nvSpPr>
        <p:spPr>
          <a:xfrm>
            <a:off x="5567600" y="1697650"/>
            <a:ext cx="17295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zh-TW"/>
              <a:t>新版</a:t>
            </a:r>
            <a:r>
              <a:rPr lang="zh-TW"/>
              <a:t>交易畫面</a:t>
            </a:r>
            <a:endParaRPr/>
          </a:p>
        </p:txBody>
      </p:sp>
      <p:pic>
        <p:nvPicPr>
          <p:cNvPr id="349" name="Google Shape;3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388" y="2143450"/>
            <a:ext cx="43529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75" y="2165000"/>
            <a:ext cx="4569725" cy="167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100"/>
              <a:t>新舊版功能比較-成交行情</a:t>
            </a:r>
            <a:endParaRPr/>
          </a:p>
        </p:txBody>
      </p:sp>
      <p:sp>
        <p:nvSpPr>
          <p:cNvPr id="357" name="Google Shape;357;p39"/>
          <p:cNvSpPr txBox="1"/>
          <p:nvPr>
            <p:ph idx="2" type="body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50" y="1634200"/>
            <a:ext cx="53149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700" y="2707650"/>
            <a:ext cx="6213515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9"/>
          <p:cNvSpPr txBox="1"/>
          <p:nvPr>
            <p:ph idx="1" type="body"/>
          </p:nvPr>
        </p:nvSpPr>
        <p:spPr>
          <a:xfrm>
            <a:off x="213950" y="1188400"/>
            <a:ext cx="19023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zh-TW"/>
              <a:t>舊版畫面</a:t>
            </a:r>
            <a:endParaRPr/>
          </a:p>
        </p:txBody>
      </p:sp>
      <p:sp>
        <p:nvSpPr>
          <p:cNvPr id="361" name="Google Shape;361;p39"/>
          <p:cNvSpPr txBox="1"/>
          <p:nvPr>
            <p:ph idx="3" type="body"/>
          </p:nvPr>
        </p:nvSpPr>
        <p:spPr>
          <a:xfrm>
            <a:off x="6872275" y="2261850"/>
            <a:ext cx="17295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zh-TW"/>
              <a:t>新版畫面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新舊版功能比較-報表(1)</a:t>
            </a:r>
            <a:endParaRPr sz="4100"/>
          </a:p>
        </p:txBody>
      </p:sp>
      <p:pic>
        <p:nvPicPr>
          <p:cNvPr id="367" name="Google Shape;3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8" name="Google Shape;368;p40"/>
          <p:cNvGraphicFramePr/>
          <p:nvPr/>
        </p:nvGraphicFramePr>
        <p:xfrm>
          <a:off x="952500" y="173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{84796044-CF9A-41AB-9D13-08C11A28FB94}</a:tableStyleId>
              </a:tblPr>
              <a:tblGrid>
                <a:gridCol w="1727450"/>
                <a:gridCol w="2544050"/>
                <a:gridCol w="2967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/>
                        <a:t>舊版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/>
                        <a:t>新版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/>
                        <a:t>檔案格式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xls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xlsx (</a:t>
                      </a:r>
                      <a:r>
                        <a:rPr lang="zh-TW" sz="1600">
                          <a:solidFill>
                            <a:schemeClr val="dk1"/>
                          </a:solidFill>
                        </a:rPr>
                        <a:t>支援</a:t>
                      </a:r>
                      <a:r>
                        <a:rPr lang="zh-TW" sz="1600"/>
                        <a:t>Office 2007版以上)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/>
                        <a:t>產製方式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EXCEL VBA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製作按鈕現場產製</a:t>
                      </a:r>
                      <a:r>
                        <a:rPr lang="zh-TW" sz="1600"/>
                        <a:t>(速度較快)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/>
                        <a:t>報表內容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--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與舊版相同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新舊版功能比較-報表(2)</a:t>
            </a:r>
            <a:endParaRPr sz="4100"/>
          </a:p>
        </p:txBody>
      </p:sp>
      <p:sp>
        <p:nvSpPr>
          <p:cNvPr id="374" name="Google Shape;374;p41"/>
          <p:cNvSpPr txBox="1"/>
          <p:nvPr>
            <p:ph idx="1" type="body"/>
          </p:nvPr>
        </p:nvSpPr>
        <p:spPr>
          <a:xfrm>
            <a:off x="822950" y="1416475"/>
            <a:ext cx="37032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舊版報表</a:t>
            </a:r>
            <a:endParaRPr/>
          </a:p>
        </p:txBody>
      </p:sp>
      <p:sp>
        <p:nvSpPr>
          <p:cNvPr id="375" name="Google Shape;375;p41"/>
          <p:cNvSpPr txBox="1"/>
          <p:nvPr>
            <p:ph idx="3" type="body"/>
          </p:nvPr>
        </p:nvSpPr>
        <p:spPr>
          <a:xfrm>
            <a:off x="3761600" y="1447975"/>
            <a:ext cx="37032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新版報表</a:t>
            </a:r>
            <a:endParaRPr/>
          </a:p>
        </p:txBody>
      </p:sp>
      <p:pic>
        <p:nvPicPr>
          <p:cNvPr id="376" name="Google Shape;3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1600" y="2038700"/>
            <a:ext cx="5288651" cy="28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38700"/>
            <a:ext cx="3456800" cy="29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新舊版功能比較-報表(3)</a:t>
            </a:r>
            <a:endParaRPr sz="4100"/>
          </a:p>
        </p:txBody>
      </p:sp>
      <p:sp>
        <p:nvSpPr>
          <p:cNvPr id="384" name="Google Shape;384;p42"/>
          <p:cNvSpPr txBox="1"/>
          <p:nvPr>
            <p:ph idx="1" type="body"/>
          </p:nvPr>
        </p:nvSpPr>
        <p:spPr>
          <a:xfrm>
            <a:off x="165488" y="1359762"/>
            <a:ext cx="37032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舊版報表(excel製作)</a:t>
            </a:r>
            <a:endParaRPr/>
          </a:p>
        </p:txBody>
      </p:sp>
      <p:sp>
        <p:nvSpPr>
          <p:cNvPr id="385" name="Google Shape;385;p42"/>
          <p:cNvSpPr txBox="1"/>
          <p:nvPr>
            <p:ph idx="3" type="body"/>
          </p:nvPr>
        </p:nvSpPr>
        <p:spPr>
          <a:xfrm>
            <a:off x="4123450" y="1416475"/>
            <a:ext cx="3703200" cy="44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新版報表(軟體功能製作)</a:t>
            </a:r>
            <a:endParaRPr/>
          </a:p>
        </p:txBody>
      </p:sp>
      <p:pic>
        <p:nvPicPr>
          <p:cNvPr id="386" name="Google Shape;3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3450" y="2050375"/>
            <a:ext cx="4978149" cy="27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2"/>
          <p:cNvPicPr preferRelativeResize="0"/>
          <p:nvPr/>
        </p:nvPicPr>
        <p:blipFill rotWithShape="1">
          <a:blip r:embed="rId5">
            <a:alphaModFix/>
          </a:blip>
          <a:srcRect b="26709" l="0" r="0" t="4839"/>
          <a:stretch/>
        </p:blipFill>
        <p:spPr>
          <a:xfrm>
            <a:off x="197100" y="2074150"/>
            <a:ext cx="3792375" cy="29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2"/>
          <p:cNvSpPr txBox="1"/>
          <p:nvPr/>
        </p:nvSpPr>
        <p:spPr>
          <a:xfrm>
            <a:off x="2080650" y="1880350"/>
            <a:ext cx="549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100"/>
              <a:t>緣由</a:t>
            </a:r>
            <a:endParaRPr sz="4100"/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配合證券期貨市場資訊架構整合案採用標準程式語言開發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現行Delphi撰寫的衍生性金融交易(TADS)軟體，改以Microsoft C# 語言開發。</a:t>
            </a:r>
            <a:endParaRPr sz="22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「資通安全管理法」施行，衍生性商品電子交易系統為符合「資通安全管理法」中有關「資通系統分級及防護基準」規範 ，增修相關安全防護功能。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"/>
          <p:cNvSpPr txBox="1"/>
          <p:nvPr>
            <p:ph type="title"/>
          </p:nvPr>
        </p:nvSpPr>
        <p:spPr>
          <a:xfrm>
            <a:off x="800100" y="83900"/>
            <a:ext cx="7543800" cy="65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新舊版功能比較-報表(4)</a:t>
            </a:r>
            <a:endParaRPr/>
          </a:p>
        </p:txBody>
      </p:sp>
      <p:pic>
        <p:nvPicPr>
          <p:cNvPr id="395" name="Google Shape;3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550" y="786500"/>
            <a:ext cx="4202849" cy="42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100"/>
              <a:t>新舊版差異-注意事項</a:t>
            </a:r>
            <a:endParaRPr/>
          </a:p>
        </p:txBody>
      </p:sp>
      <p:sp>
        <p:nvSpPr>
          <p:cNvPr id="401" name="Google Shape;401;p44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新版軟體</a:t>
            </a:r>
            <a:r>
              <a:rPr lang="zh-TW"/>
              <a:t>組合視窗設定檔須重新設定，與舊版不相容。</a:t>
            </a:r>
            <a:endParaRPr/>
          </a:p>
        </p:txBody>
      </p:sp>
      <p:pic>
        <p:nvPicPr>
          <p:cNvPr id="402" name="Google Shape;4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/>
          <p:nvPr>
            <p:ph idx="1" type="body"/>
          </p:nvPr>
        </p:nvSpPr>
        <p:spPr>
          <a:xfrm>
            <a:off x="823010" y="2042310"/>
            <a:ext cx="3703200" cy="55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>
                <a:solidFill>
                  <a:srgbClr val="3F3F3F"/>
                </a:solidFill>
              </a:rPr>
              <a:t>舊版</a:t>
            </a:r>
            <a:endParaRPr/>
          </a:p>
        </p:txBody>
      </p:sp>
      <p:sp>
        <p:nvSpPr>
          <p:cNvPr id="408" name="Google Shape;408;p45"/>
          <p:cNvSpPr txBox="1"/>
          <p:nvPr>
            <p:ph idx="3" type="body"/>
          </p:nvPr>
        </p:nvSpPr>
        <p:spPr>
          <a:xfrm>
            <a:off x="4296867" y="2042310"/>
            <a:ext cx="3703200" cy="55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>
                <a:solidFill>
                  <a:srgbClr val="3F3F3F"/>
                </a:solidFill>
              </a:rPr>
              <a:t>新版</a:t>
            </a:r>
            <a:endParaRPr/>
          </a:p>
        </p:txBody>
      </p:sp>
      <p:sp>
        <p:nvSpPr>
          <p:cNvPr id="409" name="Google Shape;409;p45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新舊版差異-安裝路徑</a:t>
            </a:r>
            <a:endParaRPr sz="4100"/>
          </a:p>
        </p:txBody>
      </p:sp>
      <p:sp>
        <p:nvSpPr>
          <p:cNvPr id="410" name="Google Shape;410;p45"/>
          <p:cNvSpPr txBox="1"/>
          <p:nvPr>
            <p:ph idx="2" type="body"/>
          </p:nvPr>
        </p:nvSpPr>
        <p:spPr>
          <a:xfrm>
            <a:off x="1356410" y="2529824"/>
            <a:ext cx="3703200" cy="2533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/>
              <a:t>C:\</a:t>
            </a:r>
            <a:r>
              <a:rPr b="1" lang="zh-TW">
                <a:highlight>
                  <a:srgbClr val="FFD966"/>
                </a:highlight>
              </a:rPr>
              <a:t>OTC</a:t>
            </a:r>
            <a:r>
              <a:rPr lang="zh-TW"/>
              <a:t>\TADS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/>
              <a:t>或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zh-TW"/>
              <a:t>D:</a:t>
            </a:r>
            <a:r>
              <a:rPr lang="zh-TW"/>
              <a:t>\</a:t>
            </a:r>
            <a:r>
              <a:rPr b="1" lang="zh-TW">
                <a:highlight>
                  <a:srgbClr val="FFD966"/>
                </a:highlight>
              </a:rPr>
              <a:t>OTC</a:t>
            </a:r>
            <a:r>
              <a:rPr lang="zh-TW"/>
              <a:t>\TADS</a:t>
            </a:r>
            <a:endParaRPr/>
          </a:p>
        </p:txBody>
      </p:sp>
      <p:sp>
        <p:nvSpPr>
          <p:cNvPr id="411" name="Google Shape;411;p45"/>
          <p:cNvSpPr txBox="1"/>
          <p:nvPr>
            <p:ph idx="4" type="body"/>
          </p:nvPr>
        </p:nvSpPr>
        <p:spPr>
          <a:xfrm>
            <a:off x="4830267" y="2529824"/>
            <a:ext cx="3703200" cy="2533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/>
              <a:t>C:\</a:t>
            </a:r>
            <a:r>
              <a:rPr b="1" lang="zh-TW">
                <a:solidFill>
                  <a:schemeClr val="dk1"/>
                </a:solidFill>
                <a:highlight>
                  <a:srgbClr val="FFD966"/>
                </a:highlight>
              </a:rPr>
              <a:t>TPEX</a:t>
            </a:r>
            <a:r>
              <a:rPr lang="zh-TW"/>
              <a:t>\TADS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/>
              <a:t>或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D:\</a:t>
            </a:r>
            <a:r>
              <a:rPr b="1" lang="zh-TW">
                <a:solidFill>
                  <a:schemeClr val="dk1"/>
                </a:solidFill>
                <a:highlight>
                  <a:srgbClr val="FFD966"/>
                </a:highlight>
              </a:rPr>
              <a:t>TPEX</a:t>
            </a:r>
            <a:r>
              <a:rPr lang="zh-TW"/>
              <a:t>\TADS</a:t>
            </a:r>
            <a:endParaRPr/>
          </a:p>
        </p:txBody>
      </p:sp>
      <p:sp>
        <p:nvSpPr>
          <p:cNvPr id="412" name="Google Shape;412;p45"/>
          <p:cNvSpPr txBox="1"/>
          <p:nvPr>
            <p:ph idx="1" type="body"/>
          </p:nvPr>
        </p:nvSpPr>
        <p:spPr>
          <a:xfrm>
            <a:off x="823002" y="1429100"/>
            <a:ext cx="7706400" cy="55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>
                <a:solidFill>
                  <a:srgbClr val="3F3F3F"/>
                </a:solidFill>
              </a:rPr>
              <a:t>新版軟體安裝後，會自動帶入舊版軟體設定檔(</a:t>
            </a: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C:\OTC\TADS\TADS210\TADSCLIENT.ini</a:t>
            </a:r>
            <a:r>
              <a:rPr lang="zh-TW">
                <a:solidFill>
                  <a:srgbClr val="3F3F3F"/>
                </a:solidFill>
              </a:rPr>
              <a:t>)。</a:t>
            </a:r>
            <a:endParaRPr/>
          </a:p>
        </p:txBody>
      </p:sp>
      <p:pic>
        <p:nvPicPr>
          <p:cNvPr id="413" name="Google Shape;4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電腦</a:t>
            </a:r>
            <a:r>
              <a:rPr lang="zh-TW"/>
              <a:t>環境</a:t>
            </a:r>
            <a:r>
              <a:rPr lang="zh-TW"/>
              <a:t>需求</a:t>
            </a:r>
            <a:endParaRPr/>
          </a:p>
        </p:txBody>
      </p:sp>
      <p:sp>
        <p:nvSpPr>
          <p:cNvPr id="419" name="Google Shape;419;p46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 sz="2200"/>
              <a:t>硬體設備：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CPU： Intel Core i3 (含) 以上。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記憶體：2GB (含) 以上。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硬碟空間： 2GB (含)以上。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網路卡： 10/100Mbps 。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200"/>
              <a:t>軟體需求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作業系統</a:t>
            </a:r>
            <a:r>
              <a:rPr lang="zh-TW" sz="2000"/>
              <a:t>：Windows 10 (32 或 64 位元 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系統軟體：Microsoft.NET Framework 4.6.2 (含)以上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Mircosoft EXCEL 2007版(含)以上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時程規劃</a:t>
            </a:r>
            <a:endParaRPr/>
          </a:p>
        </p:txBody>
      </p:sp>
      <p:pic>
        <p:nvPicPr>
          <p:cNvPr id="425" name="Google Shape;4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6" name="Google Shape;426;p47"/>
          <p:cNvGraphicFramePr/>
          <p:nvPr/>
        </p:nvGraphicFramePr>
        <p:xfrm>
          <a:off x="610791" y="1413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{2CD08B6C-E0F2-4582-B1F4-38751B879B09}</a:tableStyleId>
              </a:tblPr>
              <a:tblGrid>
                <a:gridCol w="854100"/>
                <a:gridCol w="3544600"/>
                <a:gridCol w="3569425"/>
              </a:tblGrid>
              <a:tr h="40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b="1"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序號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b="1"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工作</a:t>
                      </a:r>
                      <a:r>
                        <a:rPr b="1"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項目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b="1"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預定時程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B80A"/>
                    </a:solidFill>
                  </a:tcPr>
                </a:tc>
              </a:tr>
              <a:tr h="70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業者宣導說明會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2場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109年11月02日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(一)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109年11月09日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(一)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</a:tr>
              <a:tr h="78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開放</a:t>
                      </a:r>
                      <a:r>
                        <a:rPr lang="zh-TW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平日下午測試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(含報表)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16:00 ~ 18:00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109年11月10日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(二)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 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12月03日(四)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</a:tr>
              <a:tr h="66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假日市場會測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(另行發函通知)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109年12月05日(六)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</a:tr>
              <a:tr h="72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新版</a:t>
                      </a:r>
                      <a:r>
                        <a:rPr lang="zh-TW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正式上線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(舊版停止使用)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109年12月07日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(一)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測試環境</a:t>
            </a:r>
            <a:endParaRPr/>
          </a:p>
        </p:txBody>
      </p:sp>
      <p:sp>
        <p:nvSpPr>
          <p:cNvPr id="432" name="Google Shape;432;p48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測試時間：109年11月10日~12月3日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商品交易：16:00 ~ 17:30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報表下載：17:45 ~ 18:00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新版TADS交易軟體下載：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2100" u="sng">
                <a:solidFill>
                  <a:schemeClr val="hlink"/>
                </a:solidFill>
                <a:hlinkClick r:id="rId3"/>
              </a:rPr>
              <a:t>櫃買市場業務宣導網站(dsp.tpex.org.tw)/電腦資訊/衍生性商品交易系統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資訊伺服器：IT人員使用</a:t>
            </a:r>
            <a:r>
              <a:rPr lang="zh-TW"/>
              <a:t>tadstest帳號登入，</a:t>
            </a:r>
            <a:r>
              <a:rPr lang="zh-TW"/>
              <a:t>手動啟動測試環境。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測試帳號：採用線上帳號登入交易</a:t>
            </a:r>
            <a:endParaRPr/>
          </a:p>
        </p:txBody>
      </p:sp>
      <p:pic>
        <p:nvPicPr>
          <p:cNvPr id="433" name="Google Shape;43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 txBox="1"/>
          <p:nvPr>
            <p:ph type="title"/>
          </p:nvPr>
        </p:nvSpPr>
        <p:spPr>
          <a:xfrm>
            <a:off x="893425" y="102351"/>
            <a:ext cx="7543800" cy="79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聯絡資訊</a:t>
            </a:r>
            <a:endParaRPr/>
          </a:p>
        </p:txBody>
      </p:sp>
      <p:graphicFrame>
        <p:nvGraphicFramePr>
          <p:cNvPr id="439" name="Google Shape;439;p49"/>
          <p:cNvGraphicFramePr/>
          <p:nvPr/>
        </p:nvGraphicFramePr>
        <p:xfrm>
          <a:off x="825525" y="9736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{84796044-CF9A-41AB-9D13-08C11A28FB94}</a:tableStyleId>
              </a:tblPr>
              <a:tblGrid>
                <a:gridCol w="3526025"/>
                <a:gridCol w="3966900"/>
              </a:tblGrid>
              <a:tr h="42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業務內容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聯絡人</a:t>
                      </a:r>
                      <a:r>
                        <a:rPr b="1" lang="zh-TW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資訊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75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衍生性商品電子交易</a:t>
                      </a: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軟體操作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吳先生 (02)2366-6149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williamwu@tpex.org.tw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楊小姐 (02)2366-5935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wtyang@tpex.org.tw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AutoNum type="arabicPeriod"/>
                      </a:pPr>
                      <a:r>
                        <a:rPr lang="zh-TW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吳先生 (02)2366-6153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0000FF"/>
                          </a:solidFill>
                        </a:rPr>
                        <a:t>pjwu@tpex.org.tw</a:t>
                      </a:r>
                      <a:endParaRPr sz="18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6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資訊伺服器操作與設定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蔡先生 (02)2366-5955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dian_tsai@tpex.org.tw</a:t>
                      </a:r>
                      <a:endParaRPr sz="18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6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交易規則相關問題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賴</a:t>
                      </a:r>
                      <a:r>
                        <a:rPr lang="zh-TW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先生 (02)2366-8003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willLai</a:t>
                      </a:r>
                      <a:r>
                        <a:rPr lang="zh-TW" sz="1800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@tpex.org.tw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40" name="Google Shape;440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相關連結</a:t>
            </a:r>
            <a:endParaRPr/>
          </a:p>
        </p:txBody>
      </p:sp>
      <p:sp>
        <p:nvSpPr>
          <p:cNvPr id="446" name="Google Shape;446;p50"/>
          <p:cNvSpPr txBox="1"/>
          <p:nvPr>
            <p:ph idx="1" type="body"/>
          </p:nvPr>
        </p:nvSpPr>
        <p:spPr>
          <a:xfrm>
            <a:off x="583050" y="1435225"/>
            <a:ext cx="83607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/>
              <a:t>衍生性商品交易系統資訊：</a:t>
            </a:r>
            <a:endParaRPr/>
          </a:p>
          <a:p>
            <a:pPr indent="0" lvl="0" marL="0" rtl="0" algn="l">
              <a:lnSpc>
                <a:spcPct val="16190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100" u="sng"/>
              <a:t>櫃買市場業務宣導網站(dsp.tpex.org.tw)/電腦資訊/衍生性商品交易系統</a:t>
            </a:r>
            <a:endParaRPr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1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32558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DFKai-SB"/>
              <a:buNone/>
            </a:pPr>
            <a:r>
              <a:rPr lang="zh-TW" sz="4800">
                <a:solidFill>
                  <a:srgbClr val="572314"/>
                </a:solidFill>
              </a:rPr>
              <a:t>簡報結束</a:t>
            </a:r>
            <a:br>
              <a:rPr lang="zh-TW" sz="4800">
                <a:solidFill>
                  <a:srgbClr val="572314"/>
                </a:solidFill>
              </a:rPr>
            </a:br>
            <a:r>
              <a:rPr lang="zh-TW" sz="4800">
                <a:solidFill>
                  <a:srgbClr val="572314"/>
                </a:solidFill>
              </a:rPr>
              <a:t>敬請指教</a:t>
            </a:r>
            <a:endParaRPr/>
          </a:p>
        </p:txBody>
      </p:sp>
      <p:pic>
        <p:nvPicPr>
          <p:cNvPr id="453" name="Google Shape;45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550" y="2740662"/>
            <a:ext cx="1904450" cy="195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07555">
            <a:off x="7721193" y="3516574"/>
            <a:ext cx="856464" cy="8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交易系統架構圖</a:t>
            </a:r>
            <a:endParaRPr sz="4100"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822960" y="130305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lh4.googleusercontent.com/_AM671hV-mJ_gtNN2wZajx8fb9UqgRPElj-5QzyFE5ghi2VKF-_By7FwUf1UCjuZF0IE9XHtMm3sgQtK0JOMS_rDEn3UJww0xyxkFjnv3TdfeLXw26lAHP-gmNgWefJ77QiTn9aoXNuzr4P7Ew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4058"/>
          <a:stretch/>
        </p:blipFill>
        <p:spPr>
          <a:xfrm>
            <a:off x="866100" y="1303050"/>
            <a:ext cx="7223700" cy="37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7000" y="1642300"/>
            <a:ext cx="260800" cy="2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7000" y="2681350"/>
            <a:ext cx="260800" cy="2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7475" y="1903100"/>
            <a:ext cx="260800" cy="2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2700" y="3217650"/>
            <a:ext cx="260800" cy="2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7000" y="3720400"/>
            <a:ext cx="260800" cy="2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375" y="1741300"/>
            <a:ext cx="358225" cy="3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2724350" y="4458250"/>
            <a:ext cx="27903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u="sng">
                <a:latin typeface="Calibri"/>
                <a:ea typeface="Calibri"/>
                <a:cs typeface="Calibri"/>
                <a:sym typeface="Calibri"/>
              </a:rPr>
              <a:t>*本次無新舊版平行運行。</a:t>
            </a:r>
            <a:endParaRPr sz="16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800110" y="1046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zh-TW" sz="4100"/>
              <a:t>軟體功能架構圖(現行功能)</a:t>
            </a:r>
            <a:endParaRPr sz="4100"/>
          </a:p>
        </p:txBody>
      </p:sp>
      <p:pic>
        <p:nvPicPr>
          <p:cNvPr descr="D:\系統撰寫相關文件\TADS建置案\開發計畫\功能架構圖.jpg"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600" y="1260000"/>
            <a:ext cx="7618800" cy="38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新功能總覽</a:t>
            </a:r>
            <a:endParaRPr sz="4100"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定期更新使用者密碼提示機制</a:t>
            </a:r>
            <a:r>
              <a:rPr lang="zh-TW" sz="2200"/>
              <a:t>：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密碼超過3個月，提示變更密碼。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主視窗顯示上次登入時間。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自動換版機制：登入時版號不符時，提示更新版本。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資</a:t>
            </a:r>
            <a:r>
              <a:rPr lang="zh-TW" sz="2200"/>
              <a:t>通安全</a:t>
            </a:r>
            <a:r>
              <a:rPr lang="zh-TW" sz="2200"/>
              <a:t>法增修功能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登入畫面新增圖形驗證碼。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使用者預設密碼逾期機制。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使用者帳號審查機制(每半年一次)</a:t>
            </a:r>
            <a:endParaRPr sz="2200"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新功能-登入密碼逾期提示</a:t>
            </a:r>
            <a:endParaRPr sz="4100"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736200" y="1303050"/>
            <a:ext cx="78801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新版系統上線後，首次登入後起算，密碼超過3個月未變更，會提示「請變更密碼」。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●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操作說明：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點選</a:t>
            </a:r>
            <a:r>
              <a:rPr lang="zh-TW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修改密碼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：開啟使用者維護畫面，使用者修改密碼後，再重新登入系統。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點選</a:t>
            </a:r>
            <a:r>
              <a:rPr lang="zh-TW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沿用舊密碼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：使用者可直接登入系統，舊密碼再沿用3個月。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500" y="3286650"/>
            <a:ext cx="3319875" cy="1798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900"/>
              <a:t>新功能-顯示使用者上次登入時間</a:t>
            </a:r>
            <a:endParaRPr sz="3900"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896900" y="1435125"/>
            <a:ext cx="7543800" cy="12798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提供使用者</a:t>
            </a:r>
            <a:r>
              <a:rPr lang="zh-TW" sz="2200"/>
              <a:t>上次登入時間</a:t>
            </a:r>
            <a:r>
              <a:rPr lang="zh-TW" sz="2200"/>
              <a:t>資訊，供</a:t>
            </a:r>
            <a:r>
              <a:rPr lang="zh-TW" sz="2200"/>
              <a:t>使用者</a:t>
            </a:r>
            <a:r>
              <a:rPr lang="zh-TW" sz="2200"/>
              <a:t>確認是否有非法人員登入軟體。</a:t>
            </a:r>
            <a:endParaRPr sz="2200"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50" y="2578400"/>
            <a:ext cx="8835975" cy="147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288100" y="214950"/>
            <a:ext cx="80787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/>
              <a:t>新功能-自動換版</a:t>
            </a:r>
            <a:r>
              <a:rPr lang="zh-TW" sz="4100"/>
              <a:t>(1) - 使用者軟體</a:t>
            </a:r>
            <a:endParaRPr sz="4100"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舊版更版方式：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業者至</a:t>
            </a:r>
            <a:r>
              <a:rPr lang="zh-TW" sz="2200" u="sng">
                <a:solidFill>
                  <a:schemeClr val="hlink"/>
                </a:solidFill>
                <a:hlinkClick r:id="rId3"/>
              </a:rPr>
              <a:t>櫃買</a:t>
            </a:r>
            <a:r>
              <a:rPr lang="zh-TW" sz="2200" u="sng">
                <a:solidFill>
                  <a:schemeClr val="hlink"/>
                </a:solidFill>
                <a:hlinkClick r:id="rId4"/>
              </a:rPr>
              <a:t>市場</a:t>
            </a:r>
            <a:r>
              <a:rPr lang="zh-TW" sz="2200" u="sng">
                <a:solidFill>
                  <a:schemeClr val="hlink"/>
                </a:solidFill>
                <a:hlinkClick r:id="rId5"/>
              </a:rPr>
              <a:t>業務宣導網站</a:t>
            </a:r>
            <a:r>
              <a:rPr lang="zh-TW" sz="2200"/>
              <a:t>下載安裝。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 sz="2200"/>
              <a:t>新版更版方式：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方式一：業者至</a:t>
            </a:r>
            <a:r>
              <a:rPr lang="zh-TW" sz="2200" u="sng">
                <a:solidFill>
                  <a:schemeClr val="hlink"/>
                </a:solidFill>
                <a:hlinkClick r:id="rId6"/>
              </a:rPr>
              <a:t>櫃買市場業務宣導網站</a:t>
            </a:r>
            <a:r>
              <a:rPr lang="zh-TW" sz="2200"/>
              <a:t>下載安裝。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方式二：</a:t>
            </a:r>
            <a:r>
              <a:rPr lang="zh-TW" sz="2200"/>
              <a:t>系統</a:t>
            </a:r>
            <a:r>
              <a:rPr lang="zh-TW" sz="2200"/>
              <a:t>登入時提示更新版本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zh-TW" sz="2200"/>
              <a:t>強制換版：主要業務功能及資料格式異動。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zh-TW" sz="2200"/>
              <a:t>提示換版：修正Bug，不影響</a:t>
            </a:r>
            <a:r>
              <a:rPr lang="zh-TW" sz="2200"/>
              <a:t>主要</a:t>
            </a:r>
            <a:r>
              <a:rPr lang="zh-TW" sz="2200"/>
              <a:t>交易功能。</a:t>
            </a:r>
            <a:endParaRPr sz="2200"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7052" y="170261"/>
            <a:ext cx="2097620" cy="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