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7" r:id="rId3"/>
    <p:sldId id="28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5" r:id="rId26"/>
    <p:sldId id="278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1FA4-7781-498B-863E-2CEB4974C622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3049-C1B9-43B4-9C26-AC7E681F48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8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D7EFC0-117E-4BE1-A6F1-F215C947BBFF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9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CFE36-E681-4284-BC1A-D2966A78D315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8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E4534-E1FE-4B05-A3D4-B590DFE78F4C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45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E674A-855F-42B1-92C6-B74FB13929C5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77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B7D64-8972-4C4A-AC79-3543CB503B7B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129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D89AE-6139-4C33-B91D-4ACD8A05B2A3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8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3BBE9-1FEF-4DFD-A3E3-233F16827BF3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1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E4B86-3279-4AFA-A3C0-CE95EB5DF59F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0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DF7E6-6C4C-46BC-BE17-A241F2F38CC3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6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1F70E-46CC-4A30-8B9C-AA94BDA3904B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23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63974-F3E4-49BA-8864-F82297622A17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91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9BD8-5BEA-47A3-89CC-03A847A5E82A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1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otc.org.tw/c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83AEE15-F745-48FC-92AC-40DE1AEB0E5F}" type="datetime1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FD9545-E683-4E55-A1D4-4A843066F9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3" name="Picture 9" descr="gretai_log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5"/>
          <a:stretch>
            <a:fillRect/>
          </a:stretch>
        </p:blipFill>
        <p:spPr bwMode="auto">
          <a:xfrm>
            <a:off x="0" y="0"/>
            <a:ext cx="23225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新細明體" charset="-120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新細明體" charset="-120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衍生性金融商品交易資訊儲存庫系統操作說明會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600200"/>
          </a:xfrm>
        </p:spPr>
        <p:txBody>
          <a:bodyPr/>
          <a:lstStyle/>
          <a:p>
            <a:pPr algn="ctr"/>
            <a:r>
              <a:rPr lang="zh-TW" altLang="en-US" sz="2400" b="1" dirty="0" smtClean="0"/>
              <a:t>債券部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/>
              <a:t>民國</a:t>
            </a:r>
            <a:r>
              <a:rPr lang="en-US" altLang="zh-TW" sz="2400" b="1" dirty="0"/>
              <a:t>101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1</a:t>
            </a:r>
            <a:r>
              <a:rPr lang="zh-TW" altLang="en-US" sz="2400" b="1" dirty="0" smtClean="0"/>
              <a:t>月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0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/>
              <a:t>檔案匯入</a:t>
            </a:r>
            <a:endParaRPr lang="en-US" altLang="zh-TW" dirty="0"/>
          </a:p>
          <a:p>
            <a:pPr lvl="1"/>
            <a:r>
              <a:rPr lang="zh-TW" altLang="en-US" dirty="0" smtClean="0"/>
              <a:t>匯入成功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/>
              <a:t>匯入資料出現</a:t>
            </a:r>
            <a:r>
              <a:rPr lang="zh-TW" altLang="en-US" dirty="0" smtClean="0"/>
              <a:t>錯誤</a:t>
            </a:r>
            <a:r>
              <a:rPr lang="en-US" altLang="zh-TW" dirty="0" smtClean="0"/>
              <a:t>(1)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t="6446" b="39154"/>
          <a:stretch/>
        </p:blipFill>
        <p:spPr>
          <a:xfrm>
            <a:off x="1208793" y="2708920"/>
            <a:ext cx="7272808" cy="1793174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 bwMode="auto">
          <a:xfrm>
            <a:off x="5955494" y="3933056"/>
            <a:ext cx="1568833" cy="756664"/>
          </a:xfrm>
          <a:prstGeom prst="wedgeRectCallout">
            <a:avLst>
              <a:gd name="adj1" fmla="val -82577"/>
              <a:gd name="adj2" fmla="val -2610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無錯誤訊息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b="1" dirty="0">
                <a:latin typeface="Verdana" pitchFamily="34" charset="0"/>
                <a:ea typeface="新細明體" pitchFamily="18" charset="-120"/>
              </a:rPr>
              <a:t>提示共匯入幾筆</a:t>
            </a: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/>
          <a:srcRect t="4697" b="37661"/>
          <a:stretch/>
        </p:blipFill>
        <p:spPr>
          <a:xfrm>
            <a:off x="1228763" y="4941168"/>
            <a:ext cx="7272808" cy="1916832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 bwMode="auto">
          <a:xfrm>
            <a:off x="6516216" y="5733256"/>
            <a:ext cx="1568833" cy="936104"/>
          </a:xfrm>
          <a:prstGeom prst="wedgeRectCallout">
            <a:avLst>
              <a:gd name="adj1" fmla="val -75764"/>
              <a:gd name="adj2" fmla="val -1291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提示錯誤訊息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pitchFamily="18" charset="-120"/>
              </a:rPr>
              <a:t>每出現一筆錯誤資料，提示一次</a:t>
            </a: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076055" y="6201308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8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/>
              <a:t>檔案匯入</a:t>
            </a:r>
            <a:endParaRPr lang="en-US" altLang="zh-TW" dirty="0"/>
          </a:p>
          <a:p>
            <a:pPr lvl="1"/>
            <a:r>
              <a:rPr lang="zh-TW" altLang="en-US" dirty="0" smtClean="0"/>
              <a:t>匯入</a:t>
            </a:r>
            <a:r>
              <a:rPr lang="zh-TW" altLang="en-US" dirty="0"/>
              <a:t>資料出現</a:t>
            </a:r>
            <a:r>
              <a:rPr lang="zh-TW" altLang="en-US" dirty="0" smtClean="0"/>
              <a:t>錯誤</a:t>
            </a:r>
            <a:r>
              <a:rPr lang="en-US" altLang="zh-TW" dirty="0" smtClean="0"/>
              <a:t>(2)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採檔案匯入模式新增資料，若出現錯誤訊息即不建議繼續申報，應查錯誤原因後再續行申報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t="-1" b="55369"/>
          <a:stretch/>
        </p:blipFill>
        <p:spPr>
          <a:xfrm>
            <a:off x="1187624" y="2694675"/>
            <a:ext cx="7056784" cy="21744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1547664" y="4257092"/>
            <a:ext cx="648072" cy="36004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矩形圖說文字 9"/>
          <p:cNvSpPr/>
          <p:nvPr/>
        </p:nvSpPr>
        <p:spPr bwMode="auto">
          <a:xfrm>
            <a:off x="2555776" y="3789040"/>
            <a:ext cx="1800200" cy="936104"/>
          </a:xfrm>
          <a:prstGeom prst="wedgeRectCallout">
            <a:avLst>
              <a:gd name="adj1" fmla="val -75764"/>
              <a:gd name="adj2" fmla="val -1291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仍可匯入檔案資料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pitchFamily="18" charset="-120"/>
              </a:rPr>
              <a:t>錯誤資料提示錯誤訊息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7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 smtClean="0"/>
              <a:t>自動匯入</a:t>
            </a:r>
            <a:endParaRPr lang="en-US" altLang="zh-TW" dirty="0"/>
          </a:p>
          <a:p>
            <a:pPr lvl="1"/>
            <a:r>
              <a:rPr lang="zh-TW" altLang="en-US" dirty="0" smtClean="0"/>
              <a:t>檔案</a:t>
            </a:r>
            <a:r>
              <a:rPr lang="zh-TW" altLang="en-US" dirty="0"/>
              <a:t>應</a:t>
            </a:r>
            <a:r>
              <a:rPr lang="zh-TW" altLang="en-US" dirty="0" smtClean="0"/>
              <a:t>放於指定目錄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C:\OTC\DPSP\Upload</a:t>
            </a:r>
            <a:r>
              <a:rPr lang="zh-TW" altLang="en-US" dirty="0" smtClean="0"/>
              <a:t>目錄下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特定檔案名稱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tr</a:t>
            </a:r>
            <a:r>
              <a:rPr lang="en-US" altLang="zh-TW" dirty="0" smtClean="0"/>
              <a:t>+</a:t>
            </a:r>
            <a:r>
              <a:rPr lang="zh-TW" altLang="en-US" dirty="0" smtClean="0"/>
              <a:t>檔案格式名稱，例如</a:t>
            </a:r>
            <a:r>
              <a:rPr lang="en-US" altLang="zh-TW" dirty="0" err="1" smtClean="0"/>
              <a:t>trfxd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trirs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檔名大小寫皆可，僅接受</a:t>
            </a:r>
            <a:r>
              <a:rPr lang="en-US" altLang="zh-TW" dirty="0" smtClean="0"/>
              <a:t>txt</a:t>
            </a:r>
            <a:r>
              <a:rPr lang="zh-TW" altLang="en-US" dirty="0" smtClean="0"/>
              <a:t>檔案格式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檔案於申報期間可不斷編寫，系統每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(</a:t>
            </a:r>
            <a:r>
              <a:rPr lang="zh-TW" altLang="en-US" dirty="0" smtClean="0"/>
              <a:t>暫定</a:t>
            </a:r>
            <a:r>
              <a:rPr lang="en-US" altLang="zh-TW" dirty="0" smtClean="0"/>
              <a:t>)</a:t>
            </a:r>
            <a:r>
              <a:rPr lang="zh-TW" altLang="en-US" dirty="0" smtClean="0"/>
              <a:t>將自動將</a:t>
            </a:r>
            <a:r>
              <a:rPr lang="zh-TW" altLang="en-US" b="1" dirty="0" smtClean="0">
                <a:solidFill>
                  <a:schemeClr val="accent2"/>
                </a:solidFill>
              </a:rPr>
              <a:t>新增</a:t>
            </a:r>
            <a:r>
              <a:rPr lang="zh-TW" altLang="en-US" dirty="0" smtClean="0"/>
              <a:t>資料上傳申報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系統已自動匯入</a:t>
            </a:r>
            <a:r>
              <a:rPr lang="en-US" altLang="zh-TW" dirty="0" smtClean="0"/>
              <a:t>3</a:t>
            </a:r>
            <a:r>
              <a:rPr lang="zh-TW" altLang="en-US" dirty="0" smtClean="0"/>
              <a:t>筆，當系統發現檔案變</a:t>
            </a:r>
            <a:r>
              <a:rPr lang="en-US" altLang="zh-TW" dirty="0" smtClean="0"/>
              <a:t>5</a:t>
            </a:r>
            <a:r>
              <a:rPr lang="zh-TW" altLang="en-US" dirty="0" smtClean="0"/>
              <a:t>筆資料，將自動把第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及第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筆資料上傳申報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  <a:p>
            <a:pPr marL="1257300" lvl="3" indent="0">
              <a:buNone/>
            </a:pP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46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 smtClean="0"/>
              <a:t>自動匯入</a:t>
            </a:r>
            <a:endParaRPr lang="en-US" altLang="zh-TW" dirty="0"/>
          </a:p>
          <a:p>
            <a:pPr lvl="1"/>
            <a:r>
              <a:rPr lang="zh-TW" altLang="en-US" dirty="0" smtClean="0"/>
              <a:t>按「自動匯入」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/>
              <a:t>自動進行申報作業</a:t>
            </a:r>
            <a:endParaRPr lang="en-US" altLang="zh-TW" dirty="0" smtClean="0"/>
          </a:p>
          <a:p>
            <a:pPr marL="471487" lvl="1" indent="0"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b="58250"/>
          <a:stretch/>
        </p:blipFill>
        <p:spPr>
          <a:xfrm>
            <a:off x="1403648" y="2708920"/>
            <a:ext cx="6912768" cy="180020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 bwMode="auto">
          <a:xfrm>
            <a:off x="3005462" y="2946871"/>
            <a:ext cx="360040" cy="14401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2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5359" y="301887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1389062" y="3717032"/>
            <a:ext cx="6927354" cy="72008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4" name="矩形圖說文字 13"/>
          <p:cNvSpPr/>
          <p:nvPr/>
        </p:nvSpPr>
        <p:spPr bwMode="auto">
          <a:xfrm>
            <a:off x="7300632" y="2708920"/>
            <a:ext cx="1568833" cy="809468"/>
          </a:xfrm>
          <a:prstGeom prst="wedgeRectCallout">
            <a:avLst>
              <a:gd name="adj1" fmla="val -44729"/>
              <a:gd name="adj2" fmla="val 74349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自動將資料匯入資料列區</a:t>
            </a:r>
          </a:p>
        </p:txBody>
      </p:sp>
      <p:pic>
        <p:nvPicPr>
          <p:cNvPr id="15" name="圖片 14"/>
          <p:cNvPicPr/>
          <p:nvPr/>
        </p:nvPicPr>
        <p:blipFill rotWithShape="1">
          <a:blip r:embed="rId4"/>
          <a:srcRect b="57797"/>
          <a:stretch/>
        </p:blipFill>
        <p:spPr>
          <a:xfrm>
            <a:off x="1385502" y="5013176"/>
            <a:ext cx="6930913" cy="184482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1387281" y="6021288"/>
            <a:ext cx="376407" cy="72008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7" name="矩形圖說文字 16"/>
          <p:cNvSpPr/>
          <p:nvPr/>
        </p:nvSpPr>
        <p:spPr bwMode="auto">
          <a:xfrm>
            <a:off x="37872" y="5211820"/>
            <a:ext cx="1077744" cy="953484"/>
          </a:xfrm>
          <a:prstGeom prst="wedgeRectCallout">
            <a:avLst>
              <a:gd name="adj1" fmla="val 73184"/>
              <a:gd name="adj2" fmla="val 37428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自動將匯入資料進行申報作業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3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 smtClean="0"/>
              <a:t>自動匯入</a:t>
            </a:r>
            <a:endParaRPr lang="en-US" altLang="zh-TW" dirty="0"/>
          </a:p>
          <a:p>
            <a:pPr lvl="1"/>
            <a:r>
              <a:rPr lang="zh-TW" altLang="en-US" dirty="0" smtClean="0"/>
              <a:t>當日只要一按「自動匯入」，將自動執行至系統關機或取消為止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每日要執行</a:t>
            </a:r>
            <a:r>
              <a:rPr lang="zh-TW" altLang="en-US" dirty="0"/>
              <a:t>「自動匯入</a:t>
            </a:r>
            <a:r>
              <a:rPr lang="zh-TW" altLang="en-US" dirty="0" smtClean="0"/>
              <a:t>」時，將自動檢核檔案是否當日所編寫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71487" lvl="1" indent="0">
              <a:buNone/>
            </a:pPr>
            <a:endParaRPr lang="en-US" altLang="zh-TW" dirty="0" smtClean="0"/>
          </a:p>
          <a:p>
            <a:pPr marL="471487" lvl="1" indent="0"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18" name="圖片 17"/>
          <p:cNvPicPr/>
          <p:nvPr/>
        </p:nvPicPr>
        <p:blipFill rotWithShape="1">
          <a:blip r:embed="rId2"/>
          <a:srcRect b="34427"/>
          <a:stretch/>
        </p:blipFill>
        <p:spPr>
          <a:xfrm>
            <a:off x="1331640" y="3910199"/>
            <a:ext cx="6984776" cy="2831169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 bwMode="auto">
          <a:xfrm>
            <a:off x="6444208" y="5157192"/>
            <a:ext cx="1568833" cy="936104"/>
          </a:xfrm>
          <a:prstGeom prst="wedgeRectCallout">
            <a:avLst>
              <a:gd name="adj1" fmla="val -74251"/>
              <a:gd name="adj2" fmla="val 3248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b="1" dirty="0" smtClean="0">
                <a:latin typeface="Verdana" pitchFamily="34" charset="0"/>
                <a:ea typeface="新細明體" pitchFamily="18" charset="-120"/>
              </a:rPr>
              <a:t>檔案若非當日所編寫，會給予提示詢問是否繼續</a:t>
            </a:r>
            <a:endParaRPr lang="en-US" altLang="zh-TW" sz="1400" b="1" dirty="0" smtClean="0"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87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001000" cy="4267200"/>
          </a:xfrm>
        </p:spPr>
        <p:txBody>
          <a:bodyPr/>
          <a:lstStyle/>
          <a:p>
            <a:r>
              <a:rPr lang="zh-TW" altLang="en-US" dirty="0" smtClean="0"/>
              <a:t>自動匯入</a:t>
            </a:r>
            <a:endParaRPr lang="en-US" altLang="zh-TW" dirty="0"/>
          </a:p>
          <a:p>
            <a:pPr lvl="1"/>
            <a:r>
              <a:rPr lang="zh-TW" altLang="en-US" dirty="0" smtClean="0"/>
              <a:t>當自動作業出現錯誤，自動功能即停止作業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471487" lvl="1" indent="0">
              <a:buNone/>
            </a:pP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endParaRPr lang="en-US" altLang="zh-TW" dirty="0"/>
          </a:p>
          <a:p>
            <a:pPr lvl="1"/>
            <a:r>
              <a:rPr lang="zh-TW" altLang="en-US" dirty="0" smtClean="0"/>
              <a:t>採</a:t>
            </a:r>
            <a:r>
              <a:rPr lang="zh-TW" altLang="en-US" dirty="0"/>
              <a:t>「自動匯入</a:t>
            </a:r>
            <a:r>
              <a:rPr lang="zh-TW" altLang="en-US" dirty="0" smtClean="0"/>
              <a:t>」功能仍應定時監控資料申報狀況，以確保申報成功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b="37408"/>
          <a:stretch/>
        </p:blipFill>
        <p:spPr>
          <a:xfrm>
            <a:off x="1331640" y="2735372"/>
            <a:ext cx="6840760" cy="2520280"/>
          </a:xfrm>
          <a:prstGeom prst="rect">
            <a:avLst/>
          </a:prstGeom>
        </p:spPr>
      </p:pic>
      <p:sp>
        <p:nvSpPr>
          <p:cNvPr id="19" name="矩形圖說文字 18"/>
          <p:cNvSpPr/>
          <p:nvPr/>
        </p:nvSpPr>
        <p:spPr bwMode="auto">
          <a:xfrm>
            <a:off x="5868144" y="4329432"/>
            <a:ext cx="1568833" cy="936104"/>
          </a:xfrm>
          <a:prstGeom prst="wedgeRectCallout">
            <a:avLst>
              <a:gd name="adj1" fmla="val -74251"/>
              <a:gd name="adj2" fmla="val 3248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b="1" dirty="0" smtClean="0">
                <a:latin typeface="Verdana" pitchFamily="34" charset="0"/>
                <a:ea typeface="新細明體" pitchFamily="18" charset="-120"/>
              </a:rPr>
              <a:t>檔案出現錯誤，會給予提示並跳出自動功能</a:t>
            </a:r>
            <a:endParaRPr lang="en-US" altLang="zh-TW" sz="1400" b="1" dirty="0" smtClean="0"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1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申報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將新增資料進行申報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按「申報」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未申報前，資料皆未進入本中心申報主機當中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8610"/>
          <a:stretch/>
        </p:blipFill>
        <p:spPr>
          <a:xfrm>
            <a:off x="1403648" y="2735529"/>
            <a:ext cx="6840760" cy="151216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3563888" y="2852936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996952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1387280" y="3539990"/>
            <a:ext cx="952472" cy="72008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4"/>
          <a:srcRect b="57312"/>
          <a:stretch/>
        </p:blipFill>
        <p:spPr>
          <a:xfrm>
            <a:off x="1390609" y="4679653"/>
            <a:ext cx="6866837" cy="16561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1379232" y="5589240"/>
            <a:ext cx="960520" cy="72008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1" name="弧形向右箭號 10"/>
          <p:cNvSpPr/>
          <p:nvPr/>
        </p:nvSpPr>
        <p:spPr bwMode="auto">
          <a:xfrm>
            <a:off x="554215" y="3889944"/>
            <a:ext cx="731520" cy="2059336"/>
          </a:xfrm>
          <a:prstGeom prst="curvedRightArrow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79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申報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申報</a:t>
            </a:r>
            <a:r>
              <a:rPr lang="en-US" altLang="zh-TW" dirty="0" smtClean="0"/>
              <a:t>/</a:t>
            </a:r>
            <a:r>
              <a:rPr lang="zh-TW" altLang="en-US" dirty="0" smtClean="0"/>
              <a:t>比對狀態說明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67689"/>
              </p:ext>
            </p:extLst>
          </p:nvPr>
        </p:nvGraphicFramePr>
        <p:xfrm>
          <a:off x="1115616" y="2276872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56184"/>
                <a:gridCol w="2376264"/>
                <a:gridCol w="3528391"/>
              </a:tblGrid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申報狀態</a:t>
                      </a:r>
                      <a:endParaRPr lang="zh-TW" sz="180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比對狀態</a:t>
                      </a:r>
                      <a:r>
                        <a:rPr 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錯誤</a:t>
                      </a:r>
                      <a:r>
                        <a:rPr lang="zh-TW" sz="18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sz="180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</a:t>
                      </a:r>
                      <a:r>
                        <a:rPr lang="zh-TW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訊息</a:t>
                      </a:r>
                      <a:r>
                        <a:rPr lang="zh-TW" altLang="en-US" sz="18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sz="180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337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未申報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-----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新增資料成功，資料未申報</a:t>
                      </a:r>
                      <a:r>
                        <a:rPr lang="en-US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免比對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申報成功，該筆資料免比對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-----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申報成功，該筆資料尚未比對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申報成功，該筆資料比對成功</a:t>
                      </a:r>
                      <a:endParaRPr lang="zh-TW" alt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申報成功，該筆資料尚未比對成功</a:t>
                      </a:r>
                      <a:endParaRPr lang="zh-TW" alt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失敗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</a:t>
                      </a:r>
                      <a:r>
                        <a:rPr lang="zh-TW" sz="18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顯示</a:t>
                      </a:r>
                      <a:r>
                        <a:rPr lang="zh-TW" sz="1800" b="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錯誤訊息</a:t>
                      </a: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申報失敗，顯示申報失敗原因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刪除未申報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-----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刪除資料，但未申報</a:t>
                      </a:r>
                      <a:r>
                        <a:rPr lang="en-US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免比對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免比對申報資料，刪除成功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需比對資料，刪除比對成功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刪除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需比對資料，刪除申報未比對成功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  <a:tr h="241921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修改未申報</a:t>
                      </a:r>
                      <a:endParaRPr lang="zh-TW" sz="1800" b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</a:t>
                      </a:r>
                      <a:r>
                        <a:rPr lang="en-US" sz="1800" b="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-----</a:t>
                      </a:r>
                      <a:endParaRPr lang="zh-TW" sz="1800" b="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8491" marR="48491" marT="0" marB="0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修改資料，但未申報</a:t>
                      </a:r>
                      <a:r>
                        <a:rPr lang="en-US" sz="1800" b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1800" b="0" dirty="0">
                        <a:effectLst/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48491" marR="48491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7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刪除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刪除資料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(1)</a:t>
            </a:r>
            <a:r>
              <a:rPr lang="zh-TW" altLang="en-US" dirty="0" smtClean="0"/>
              <a:t>於資料列選取欲刪除資料，按「刪除」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39900"/>
          <a:stretch/>
        </p:blipFill>
        <p:spPr>
          <a:xfrm>
            <a:off x="1115616" y="2796417"/>
            <a:ext cx="7272808" cy="36724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1979712" y="3134975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3304143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1149510" y="5150130"/>
            <a:ext cx="7238914" cy="15107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3" y="522566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9213" y="6165304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492895" y="525719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45190" y="342300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68967" y="63963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8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刪除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刪除資料</a:t>
            </a:r>
            <a:endParaRPr lang="en-US" altLang="zh-TW" dirty="0"/>
          </a:p>
          <a:p>
            <a:pPr lvl="1"/>
            <a:r>
              <a:rPr lang="en-US" altLang="zh-TW" dirty="0" smtClean="0"/>
              <a:t>(2)</a:t>
            </a:r>
            <a:r>
              <a:rPr lang="zh-TW" altLang="en-US" dirty="0" smtClean="0"/>
              <a:t>按「申報」，進行申報作業</a:t>
            </a:r>
            <a:endParaRPr lang="en-US" altLang="zh-TW" dirty="0" smtClean="0"/>
          </a:p>
          <a:p>
            <a:pPr lvl="4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2"/>
            <a:endParaRPr lang="en-US" altLang="zh-TW" dirty="0" smtClean="0"/>
          </a:p>
          <a:p>
            <a:pPr lvl="3"/>
            <a:endParaRPr lang="en-US" altLang="zh-TW" dirty="0"/>
          </a:p>
          <a:p>
            <a:pPr lvl="1"/>
            <a:r>
              <a:rPr lang="zh-TW" altLang="en-US" dirty="0" smtClean="0"/>
              <a:t>無須比對資料，申報後即刪除</a:t>
            </a:r>
            <a:endParaRPr lang="en-US" altLang="zh-TW" dirty="0" smtClean="0"/>
          </a:p>
          <a:p>
            <a:pPr lvl="1"/>
            <a:r>
              <a:rPr lang="zh-TW" altLang="en-US" dirty="0"/>
              <a:t>需比對資料，申報後即進行刪除比對，比對成功後</a:t>
            </a:r>
            <a:r>
              <a:rPr lang="zh-TW" altLang="en-US" dirty="0" smtClean="0"/>
              <a:t>才能成功刪除資料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b="56111"/>
          <a:stretch/>
        </p:blipFill>
        <p:spPr>
          <a:xfrm>
            <a:off x="1403648" y="2802034"/>
            <a:ext cx="6984776" cy="208823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3627137" y="302048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346" y="3164498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9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簡報大綱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系統申請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登入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交易申報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新增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畫面登打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檔案匯入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自動匯入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申報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刪除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修改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查詢 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匯出檔案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查詢對手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複製對手申報資料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修改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修改資料</a:t>
            </a:r>
            <a:endParaRPr lang="en-US" altLang="zh-TW" dirty="0" smtClean="0"/>
          </a:p>
          <a:p>
            <a:pPr lvl="1"/>
            <a:r>
              <a:rPr lang="en-US" altLang="zh-TW" dirty="0"/>
              <a:t>(1)</a:t>
            </a:r>
            <a:r>
              <a:rPr lang="zh-TW" altLang="en-US" dirty="0"/>
              <a:t>於資料列選取</a:t>
            </a:r>
            <a:r>
              <a:rPr lang="zh-TW" altLang="en-US" dirty="0" smtClean="0"/>
              <a:t>欲修改資料</a:t>
            </a:r>
            <a:r>
              <a:rPr lang="zh-TW" altLang="en-US" dirty="0"/>
              <a:t>，按</a:t>
            </a:r>
            <a:r>
              <a:rPr lang="zh-TW" altLang="en-US" dirty="0" smtClean="0"/>
              <a:t>「修改」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246466" y="2902182"/>
            <a:ext cx="7200800" cy="2903081"/>
            <a:chOff x="1259632" y="2852936"/>
            <a:chExt cx="5274310" cy="1585963"/>
          </a:xfrm>
        </p:grpSpPr>
        <p:pic>
          <p:nvPicPr>
            <p:cNvPr id="4" name="圖片 3"/>
            <p:cNvPicPr/>
            <p:nvPr/>
          </p:nvPicPr>
          <p:blipFill rotWithShape="1">
            <a:blip r:embed="rId2"/>
            <a:srcRect t="9767" b="51685"/>
            <a:stretch/>
          </p:blipFill>
          <p:spPr>
            <a:xfrm>
              <a:off x="1259632" y="3168239"/>
              <a:ext cx="5274310" cy="1270660"/>
            </a:xfrm>
            <a:prstGeom prst="rect">
              <a:avLst/>
            </a:prstGeom>
          </p:spPr>
        </p:pic>
        <p:pic>
          <p:nvPicPr>
            <p:cNvPr id="5" name="圖片 4"/>
            <p:cNvPicPr/>
            <p:nvPr/>
          </p:nvPicPr>
          <p:blipFill rotWithShape="1">
            <a:blip r:embed="rId3"/>
            <a:srcRect b="90260"/>
            <a:stretch/>
          </p:blipFill>
          <p:spPr>
            <a:xfrm>
              <a:off x="1259632" y="2852936"/>
              <a:ext cx="5274310" cy="32107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 bwMode="auto">
          <a:xfrm>
            <a:off x="1246466" y="5225669"/>
            <a:ext cx="7200800" cy="15107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0549" y="5301208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720366" y="537674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3491880" y="3196043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2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34005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942718" y="310922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25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/>
          <p:nvPr/>
        </p:nvPicPr>
        <p:blipFill rotWithShape="1">
          <a:blip r:embed="rId2"/>
          <a:srcRect b="56755"/>
          <a:stretch/>
        </p:blipFill>
        <p:spPr>
          <a:xfrm>
            <a:off x="1403648" y="2780928"/>
            <a:ext cx="6624736" cy="1584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修改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修改資料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(2)</a:t>
            </a:r>
            <a:r>
              <a:rPr lang="zh-TW" altLang="en-US" dirty="0"/>
              <a:t>於</a:t>
            </a:r>
            <a:r>
              <a:rPr lang="zh-TW" altLang="en-US" dirty="0" smtClean="0"/>
              <a:t>資料編輯區編輯資料，</a:t>
            </a:r>
            <a:r>
              <a:rPr lang="zh-TW" altLang="en-US" dirty="0"/>
              <a:t>按</a:t>
            </a:r>
            <a:r>
              <a:rPr lang="zh-TW" altLang="en-US" dirty="0" smtClean="0"/>
              <a:t>「確定」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1380524" y="4189322"/>
            <a:ext cx="6665562" cy="15107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262405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318982" y="306896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362822" y="2924944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2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0854" y="3017801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813660" y="278092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5" name="弧形向右箭號 14"/>
          <p:cNvSpPr/>
          <p:nvPr/>
        </p:nvSpPr>
        <p:spPr bwMode="auto">
          <a:xfrm flipV="1">
            <a:off x="846373" y="3242593"/>
            <a:ext cx="439361" cy="1072766"/>
          </a:xfrm>
          <a:prstGeom prst="curvedRightArrow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6" name="矩形圖說文字 15"/>
          <p:cNvSpPr/>
          <p:nvPr/>
        </p:nvSpPr>
        <p:spPr bwMode="auto">
          <a:xfrm>
            <a:off x="0" y="2417593"/>
            <a:ext cx="1025226" cy="953484"/>
          </a:xfrm>
          <a:prstGeom prst="wedgeRectCallout">
            <a:avLst>
              <a:gd name="adj1" fmla="val 33517"/>
              <a:gd name="adj2" fmla="val 72301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選取資料自動帶入編輯區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88224" y="30920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2"/>
                </a:solidFill>
              </a:rPr>
              <a:t>編輯資料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4"/>
          <a:srcRect b="56553"/>
          <a:stretch/>
        </p:blipFill>
        <p:spPr>
          <a:xfrm>
            <a:off x="1403648" y="4725144"/>
            <a:ext cx="6665562" cy="194421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 bwMode="auto">
          <a:xfrm>
            <a:off x="1403648" y="6453336"/>
            <a:ext cx="6665562" cy="15107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3491880" y="4941168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21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5034025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3942718" y="480319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3" name="向下箭號 22"/>
          <p:cNvSpPr/>
          <p:nvPr/>
        </p:nvSpPr>
        <p:spPr bwMode="auto">
          <a:xfrm>
            <a:off x="4105524" y="4416263"/>
            <a:ext cx="970531" cy="308881"/>
          </a:xfrm>
          <a:prstGeom prst="downArrow">
            <a:avLst/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43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修改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可修改資料</a:t>
            </a:r>
            <a:endParaRPr lang="en-US" altLang="zh-TW" dirty="0"/>
          </a:p>
          <a:p>
            <a:pPr lvl="1"/>
            <a:r>
              <a:rPr lang="zh-TW" altLang="en-US" dirty="0" smtClean="0"/>
              <a:t>未申報資料</a:t>
            </a:r>
            <a:endParaRPr lang="en-US" altLang="zh-TW" dirty="0" smtClean="0"/>
          </a:p>
          <a:p>
            <a:pPr lvl="1"/>
            <a:r>
              <a:rPr lang="zh-TW" altLang="en-US" dirty="0"/>
              <a:t>已申報成功，但無須比對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lvl="1"/>
            <a:r>
              <a:rPr lang="zh-TW" altLang="en-US" dirty="0"/>
              <a:t>已申報成功</a:t>
            </a:r>
            <a:r>
              <a:rPr lang="zh-TW" altLang="en-US" dirty="0" smtClean="0"/>
              <a:t>，但尚未比對成功資料</a:t>
            </a:r>
            <a:endParaRPr lang="en-US" altLang="zh-TW" dirty="0" smtClean="0"/>
          </a:p>
          <a:p>
            <a:r>
              <a:rPr lang="zh-TW" altLang="en-US" dirty="0" smtClean="0"/>
              <a:t>不可修改資料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已比對成功資料</a:t>
            </a:r>
            <a:endParaRPr lang="en-US" altLang="zh-TW" dirty="0" smtClean="0"/>
          </a:p>
          <a:p>
            <a:r>
              <a:rPr lang="zh-TW" altLang="en-US" dirty="0" smtClean="0"/>
              <a:t>修改方式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畫面編輯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上傳同資料序號</a:t>
            </a:r>
            <a:r>
              <a:rPr lang="zh-TW" altLang="en-US" dirty="0"/>
              <a:t>資料進行覆蓋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2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 smtClean="0"/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查詢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本日新增資料</a:t>
            </a:r>
            <a:endParaRPr lang="en-US" altLang="zh-TW" dirty="0" smtClean="0"/>
          </a:p>
          <a:p>
            <a:pPr lvl="2"/>
            <a:r>
              <a:rPr lang="zh-TW" altLang="zh-TW" dirty="0"/>
              <a:t>包含今天所有在系統上所做的所有動作，包含新增、</a:t>
            </a:r>
            <a:r>
              <a:rPr lang="zh-TW" altLang="zh-TW" dirty="0" smtClean="0"/>
              <a:t>刪除。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56" b="65118"/>
          <a:stretch/>
        </p:blipFill>
        <p:spPr bwMode="auto">
          <a:xfrm>
            <a:off x="971600" y="2276872"/>
            <a:ext cx="80199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 bwMode="auto">
          <a:xfrm>
            <a:off x="952790" y="260854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7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" y="2751553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90608" y="274251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4" y="292353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33317" y="285222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001555" y="3717032"/>
            <a:ext cx="7704856" cy="648072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4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查詢</a:t>
            </a:r>
            <a:endParaRPr lang="en-US" altLang="zh-TW" dirty="0"/>
          </a:p>
          <a:p>
            <a:pPr lvl="1"/>
            <a:r>
              <a:rPr lang="zh-TW" altLang="en-US" dirty="0" smtClean="0"/>
              <a:t>所有資料</a:t>
            </a:r>
            <a:endParaRPr lang="en-US" altLang="zh-TW" dirty="0" smtClean="0"/>
          </a:p>
          <a:p>
            <a:pPr lvl="2"/>
            <a:r>
              <a:rPr lang="zh-TW" altLang="zh-TW" dirty="0"/>
              <a:t>本日新增資料</a:t>
            </a:r>
            <a:r>
              <a:rPr lang="en-US" altLang="zh-TW" dirty="0"/>
              <a:t> + </a:t>
            </a:r>
            <a:r>
              <a:rPr lang="zh-TW" altLang="zh-TW" dirty="0"/>
              <a:t>昨日收盤前未比對完成資料</a:t>
            </a:r>
            <a:r>
              <a:rPr lang="en-US" altLang="zh-TW" dirty="0"/>
              <a:t>(</a:t>
            </a:r>
            <a:r>
              <a:rPr lang="zh-TW" altLang="zh-TW" dirty="0"/>
              <a:t>含仍未比對完成及當日比對完成者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比對成功</a:t>
            </a:r>
            <a:r>
              <a:rPr lang="en-US" altLang="zh-TW" dirty="0" smtClean="0"/>
              <a:t>/</a:t>
            </a:r>
            <a:r>
              <a:rPr lang="zh-TW" altLang="en-US" dirty="0" smtClean="0"/>
              <a:t>免比對</a:t>
            </a:r>
            <a:endParaRPr lang="en-US" altLang="zh-TW" dirty="0" smtClean="0"/>
          </a:p>
          <a:p>
            <a:pPr lvl="2"/>
            <a:r>
              <a:rPr lang="zh-TW" altLang="zh-TW" dirty="0"/>
              <a:t>當日：指當日比對成功</a:t>
            </a:r>
            <a:r>
              <a:rPr lang="en-US" altLang="zh-TW" dirty="0"/>
              <a:t>+</a:t>
            </a:r>
            <a:r>
              <a:rPr lang="zh-TW" altLang="zh-TW" dirty="0"/>
              <a:t>當日免</a:t>
            </a:r>
            <a:r>
              <a:rPr lang="zh-TW" altLang="zh-TW" dirty="0" smtClean="0"/>
              <a:t>比對</a:t>
            </a:r>
            <a:endParaRPr lang="en-US" altLang="zh-TW" dirty="0" smtClean="0"/>
          </a:p>
          <a:p>
            <a:pPr lvl="2"/>
            <a:r>
              <a:rPr lang="zh-TW" altLang="en-US" dirty="0"/>
              <a:t>非</a:t>
            </a:r>
            <a:r>
              <a:rPr lang="zh-TW" altLang="en-US" dirty="0" smtClean="0"/>
              <a:t>當日：以交易日查詢歷史申報資料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比對未成功</a:t>
            </a:r>
            <a:endParaRPr lang="en-US" altLang="zh-TW" dirty="0" smtClean="0"/>
          </a:p>
          <a:p>
            <a:pPr lvl="2"/>
            <a:r>
              <a:rPr lang="zh-TW" altLang="zh-TW" dirty="0"/>
              <a:t>所有待比對資料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3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匯出檔案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匯出檔案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txt</a:t>
            </a:r>
            <a:r>
              <a:rPr lang="zh-TW" altLang="zh-TW" dirty="0" smtClean="0"/>
              <a:t>檔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匯出</a:t>
            </a:r>
            <a:r>
              <a:rPr lang="zh-TW" altLang="zh-TW" dirty="0"/>
              <a:t>格式為申報格式後</a:t>
            </a:r>
            <a:r>
              <a:rPr lang="zh-TW" altLang="zh-TW" dirty="0" smtClean="0"/>
              <a:t>加</a:t>
            </a:r>
            <a:r>
              <a:rPr lang="zh-TW" altLang="en-US" dirty="0"/>
              <a:t>狀態</a:t>
            </a:r>
            <a:r>
              <a:rPr lang="zh-TW" altLang="zh-TW" dirty="0" smtClean="0"/>
              <a:t>代碼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csv</a:t>
            </a:r>
            <a:r>
              <a:rPr lang="zh-TW" altLang="en-US" dirty="0" smtClean="0"/>
              <a:t>檔：</a:t>
            </a:r>
            <a:r>
              <a:rPr lang="zh-TW" altLang="zh-TW" dirty="0"/>
              <a:t>匯出</a:t>
            </a:r>
            <a:r>
              <a:rPr lang="zh-TW" altLang="zh-TW" dirty="0" smtClean="0"/>
              <a:t>格式</a:t>
            </a:r>
            <a:r>
              <a:rPr lang="zh-TW" altLang="en-US" dirty="0" smtClean="0"/>
              <a:t>與查詢</a:t>
            </a:r>
            <a:r>
              <a:rPr lang="zh-TW" altLang="zh-TW" dirty="0" smtClean="0"/>
              <a:t>畫面格式</a:t>
            </a:r>
            <a:r>
              <a:rPr lang="zh-TW" altLang="en-US" dirty="0" smtClean="0"/>
              <a:t>相同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狀態代碼於系統測試前進行公告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257"/>
          <a:stretch/>
        </p:blipFill>
        <p:spPr bwMode="auto">
          <a:xfrm>
            <a:off x="1053215" y="2276872"/>
            <a:ext cx="755123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2483768" y="2672916"/>
            <a:ext cx="439295" cy="18002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5005" y="3002646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77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查詢對手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查詢對手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按「查詢對手」</a:t>
            </a:r>
            <a:endParaRPr lang="zh-TW" altLang="en-US" dirty="0"/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1"/>
          <a:stretch/>
        </p:blipFill>
        <p:spPr bwMode="auto">
          <a:xfrm>
            <a:off x="1115616" y="2780928"/>
            <a:ext cx="753049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1115615" y="5517232"/>
            <a:ext cx="7530497" cy="936104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8187" y="5085184"/>
            <a:ext cx="936104" cy="1368152"/>
          </a:xfrm>
          <a:prstGeom prst="wedgeRectCallout">
            <a:avLst>
              <a:gd name="adj1" fmla="val 65294"/>
              <a:gd name="adj2" fmla="val 2775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畫面下方出現交易對手申報與己方交易資料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1324392" y="2996952"/>
            <a:ext cx="439295" cy="36004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7" y="3183232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1115616" y="4185084"/>
            <a:ext cx="7530497" cy="111612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1104745" y="3068704"/>
            <a:ext cx="219647" cy="229055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1" name="弧形向右箭號 10"/>
          <p:cNvSpPr/>
          <p:nvPr/>
        </p:nvSpPr>
        <p:spPr bwMode="auto">
          <a:xfrm>
            <a:off x="582416" y="3176972"/>
            <a:ext cx="439361" cy="1404155"/>
          </a:xfrm>
          <a:prstGeom prst="curvedRightArrow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弧形向右箭號 11"/>
          <p:cNvSpPr/>
          <p:nvPr/>
        </p:nvSpPr>
        <p:spPr bwMode="auto">
          <a:xfrm flipH="1">
            <a:off x="2089298" y="3405993"/>
            <a:ext cx="610493" cy="2363267"/>
          </a:xfrm>
          <a:prstGeom prst="curvedRight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99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查詢對手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複製交易對手申報資料</a:t>
            </a:r>
            <a:endParaRPr lang="zh-TW" altLang="en-US" dirty="0"/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8"/>
          <a:stretch/>
        </p:blipFill>
        <p:spPr bwMode="auto">
          <a:xfrm>
            <a:off x="1187624" y="2351204"/>
            <a:ext cx="72008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1366157" y="2492896"/>
            <a:ext cx="439295" cy="36004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5452" y="2792882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021991" y="266035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2153" y="515649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766119" y="508518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05452" y="54990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點兩下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187624" y="4995174"/>
            <a:ext cx="439295" cy="18002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2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查詢對手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複製交易對手申報資料</a:t>
            </a:r>
            <a:endParaRPr lang="zh-TW" altLang="en-US" dirty="0"/>
          </a:p>
        </p:txBody>
      </p:sp>
      <p:pic>
        <p:nvPicPr>
          <p:cNvPr id="3074" name="圖片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9"/>
          <a:stretch/>
        </p:blipFill>
        <p:spPr bwMode="auto">
          <a:xfrm>
            <a:off x="1043608" y="2361678"/>
            <a:ext cx="7368900" cy="373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1043608" y="5229200"/>
            <a:ext cx="7368900" cy="15107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4" name="弧形向右箭號 13"/>
          <p:cNvSpPr/>
          <p:nvPr/>
        </p:nvSpPr>
        <p:spPr bwMode="auto">
          <a:xfrm flipV="1">
            <a:off x="604247" y="3356992"/>
            <a:ext cx="439361" cy="1961946"/>
          </a:xfrm>
          <a:prstGeom prst="curvedRightArrow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0" y="2321079"/>
            <a:ext cx="1025226" cy="953484"/>
          </a:xfrm>
          <a:prstGeom prst="wedgeRectCallout">
            <a:avLst>
              <a:gd name="adj1" fmla="val 27725"/>
              <a:gd name="adj2" fmla="val 79774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選取資料自動帶入編輯區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043608" y="3068960"/>
            <a:ext cx="1440160" cy="576064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483768" y="3246774"/>
            <a:ext cx="1656184" cy="110218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0479" y="3356992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4166818" y="3414191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矩形圖說文字 19"/>
          <p:cNvSpPr/>
          <p:nvPr/>
        </p:nvSpPr>
        <p:spPr bwMode="auto">
          <a:xfrm>
            <a:off x="4680552" y="4005064"/>
            <a:ext cx="1259600" cy="720080"/>
          </a:xfrm>
          <a:prstGeom prst="wedgeRectCallout">
            <a:avLst>
              <a:gd name="adj1" fmla="val -67742"/>
              <a:gd name="adj2" fmla="val -94050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填補及修改申報資訊</a:t>
            </a:r>
          </a:p>
        </p:txBody>
      </p:sp>
      <p:sp>
        <p:nvSpPr>
          <p:cNvPr id="21" name="橢圓 20"/>
          <p:cNvSpPr/>
          <p:nvPr/>
        </p:nvSpPr>
        <p:spPr bwMode="auto">
          <a:xfrm>
            <a:off x="1025226" y="2623787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23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313258" y="2377453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1476064" y="253697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4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8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使用者</a:t>
            </a:r>
            <a:r>
              <a:rPr lang="zh-TW" altLang="en-US" sz="3600" dirty="0"/>
              <a:t>資料</a:t>
            </a:r>
            <a:r>
              <a:rPr lang="zh-TW" altLang="en-US" sz="3600" dirty="0" smtClean="0"/>
              <a:t>維護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/>
              <a:t>使用者資料維護</a:t>
            </a:r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2348880"/>
            <a:ext cx="74898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2947461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95" y="3739658"/>
            <a:ext cx="6840438" cy="31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彎箭號 6"/>
          <p:cNvSpPr/>
          <p:nvPr/>
        </p:nvSpPr>
        <p:spPr bwMode="auto">
          <a:xfrm flipV="1">
            <a:off x="1341979" y="3360117"/>
            <a:ext cx="813816" cy="868680"/>
          </a:xfrm>
          <a:prstGeom prst="bentArrow">
            <a:avLst/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9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200" dirty="0" smtClean="0"/>
              <a:t>安裝</a:t>
            </a:r>
            <a:r>
              <a:rPr lang="zh-TW" altLang="zh-TW" sz="3200" dirty="0"/>
              <a:t>「衍生性金融商品資訊月申報系統」</a:t>
            </a:r>
            <a:endParaRPr lang="en-US" altLang="zh-TW" sz="3200" dirty="0"/>
          </a:p>
          <a:p>
            <a:pPr lvl="1">
              <a:defRPr/>
            </a:pPr>
            <a:r>
              <a:rPr lang="zh-TW" altLang="en-US" sz="2800" dirty="0"/>
              <a:t>路徑：首頁 </a:t>
            </a:r>
            <a:r>
              <a:rPr lang="en-US" altLang="zh-TW" sz="2800" dirty="0"/>
              <a:t>&gt; </a:t>
            </a:r>
            <a:r>
              <a:rPr lang="zh-TW" altLang="en-US" sz="2800" dirty="0"/>
              <a:t>證券商服務 </a:t>
            </a:r>
            <a:r>
              <a:rPr lang="en-US" altLang="zh-TW" sz="2800" dirty="0"/>
              <a:t>&gt; </a:t>
            </a:r>
            <a:r>
              <a:rPr lang="zh-TW" altLang="en-US" sz="2800" dirty="0"/>
              <a:t>電腦作業 </a:t>
            </a:r>
            <a:r>
              <a:rPr lang="en-US" altLang="zh-TW" sz="2800" dirty="0"/>
              <a:t>&gt; </a:t>
            </a:r>
            <a:r>
              <a:rPr lang="zh-TW" altLang="en-US" sz="2800" dirty="0"/>
              <a:t>衍生性商品資訊</a:t>
            </a:r>
            <a:r>
              <a:rPr lang="zh-TW" altLang="en-US" sz="2800" dirty="0" smtClean="0"/>
              <a:t>系統</a:t>
            </a:r>
            <a:endParaRPr lang="en-US" altLang="zh-TW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7870" r="9221" b="8597"/>
          <a:stretch/>
        </p:blipFill>
        <p:spPr bwMode="auto">
          <a:xfrm>
            <a:off x="1331640" y="3279434"/>
            <a:ext cx="7623958" cy="355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 bwMode="auto">
          <a:xfrm>
            <a:off x="3131840" y="4869160"/>
            <a:ext cx="1512168" cy="288032"/>
          </a:xfrm>
          <a:prstGeom prst="roundRect">
            <a:avLst>
              <a:gd name="adj" fmla="val 11955"/>
            </a:avLst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7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使用者資料維護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/>
              <a:t>使用者資料維護</a:t>
            </a:r>
            <a:endParaRPr lang="zh-TW" altLang="en-US" dirty="0"/>
          </a:p>
          <a:p>
            <a:pPr lvl="1"/>
            <a:r>
              <a:rPr lang="zh-TW" altLang="en-US" dirty="0" smtClean="0"/>
              <a:t>新增使用者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2" eaLnBrk="0" hangingPunct="0">
              <a:buFont typeface="Wingdings" pitchFamily="2" charset="2"/>
              <a:buChar char=""/>
              <a:defRPr/>
            </a:pP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使用者</a:t>
            </a: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新增、刪除及使用權限變更隔日才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生效</a:t>
            </a:r>
            <a:endParaRPr lang="en-US" altLang="zh-TW" sz="20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buFont typeface="Wingdings" pitchFamily="2" charset="2"/>
              <a:buChar char=""/>
              <a:defRPr/>
            </a:pPr>
            <a:r>
              <a:rPr lang="zh-TW" altLang="en-US" sz="2000" dirty="0">
                <a:latin typeface="Times New Roman" pitchFamily="18" charset="0"/>
                <a:cs typeface="Times New Roman" pitchFamily="18" charset="0"/>
              </a:rPr>
              <a:t>僅主管及具帳號管理權限之帳號，方可新增使用者。使用者基本資料變更可於當日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生效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91770"/>
            <a:ext cx="6624736" cy="23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4890587" y="2895569"/>
            <a:ext cx="432048" cy="38841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3289" y="3142636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36095" y="2911803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619672" y="3244954"/>
            <a:ext cx="2520280" cy="1768222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13" y="380291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92935" y="372227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 bwMode="auto">
          <a:xfrm>
            <a:off x="271987" y="4193269"/>
            <a:ext cx="1025226" cy="953484"/>
          </a:xfrm>
          <a:prstGeom prst="wedgeRectCallout">
            <a:avLst>
              <a:gd name="adj1" fmla="val 78691"/>
              <a:gd name="adj2" fmla="val -1488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輸入使用者基本資料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597480" y="3143647"/>
            <a:ext cx="1502912" cy="1768222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3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2" y="3527099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8335273" y="346511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5" name="矩形圖說文字 14"/>
          <p:cNvSpPr/>
          <p:nvPr/>
        </p:nvSpPr>
        <p:spPr bwMode="auto">
          <a:xfrm>
            <a:off x="8100392" y="4193269"/>
            <a:ext cx="1025226" cy="718600"/>
          </a:xfrm>
          <a:prstGeom prst="wedgeRectCallout">
            <a:avLst>
              <a:gd name="adj1" fmla="val -30190"/>
              <a:gd name="adj2" fmla="val -75910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新細明體" pitchFamily="18" charset="-120"/>
              </a:rPr>
              <a:t>勾選使用者權限</a:t>
            </a:r>
            <a:endParaRPr kumimoji="0" lang="en-US" altLang="zh-TW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4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系統申請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3200" dirty="0"/>
              <a:t>函文本中心申請使用衍生性金融商品資訊申報系統。</a:t>
            </a:r>
          </a:p>
          <a:p>
            <a:pPr lvl="1">
              <a:defRPr/>
            </a:pPr>
            <a:r>
              <a:rPr lang="zh-TW" altLang="en-US" dirty="0"/>
              <a:t>初次申請</a:t>
            </a:r>
            <a:endParaRPr lang="en-US" altLang="zh-TW" dirty="0"/>
          </a:p>
          <a:p>
            <a:pPr lvl="2">
              <a:defRPr/>
            </a:pPr>
            <a:r>
              <a:rPr lang="zh-TW" altLang="zh-TW" sz="2100" dirty="0"/>
              <a:t>填具「使用者代號申請表」，每一申報機構代號填具一張申請表，以申請一主管帳號，其他使用者帳號則由此主管帳號</a:t>
            </a:r>
            <a:r>
              <a:rPr lang="zh-TW" altLang="zh-TW" sz="2100" dirty="0" smtClean="0"/>
              <a:t>建立</a:t>
            </a:r>
            <a:endParaRPr lang="en-US" altLang="zh-TW" sz="2100" dirty="0" smtClean="0"/>
          </a:p>
          <a:p>
            <a:pPr lvl="2">
              <a:defRPr/>
            </a:pPr>
            <a:r>
              <a:rPr lang="zh-TW" altLang="zh-TW" sz="2100" dirty="0"/>
              <a:t>填具「終端設備連線及異動申請表」，每一台申報終端機填具一張</a:t>
            </a:r>
            <a:r>
              <a:rPr lang="zh-TW" altLang="zh-TW" sz="2100" dirty="0" smtClean="0"/>
              <a:t>申請表</a:t>
            </a:r>
            <a:endParaRPr lang="zh-TW" altLang="zh-TW" sz="2100" dirty="0"/>
          </a:p>
          <a:p>
            <a:pPr lvl="1">
              <a:defRPr/>
            </a:pPr>
            <a:r>
              <a:rPr lang="zh-TW" altLang="en-US" sz="2300" dirty="0" smtClean="0"/>
              <a:t>新增申報終端機</a:t>
            </a:r>
            <a:endParaRPr lang="en-US" altLang="zh-TW" sz="2300" dirty="0" smtClean="0"/>
          </a:p>
          <a:p>
            <a:pPr lvl="2">
              <a:defRPr/>
            </a:pPr>
            <a:r>
              <a:rPr lang="zh-TW" altLang="zh-TW" sz="2100" dirty="0"/>
              <a:t>填具「終端設備連線及異動申請表」，每一台申報終端機填具一張</a:t>
            </a:r>
            <a:r>
              <a:rPr lang="zh-TW" altLang="zh-TW" sz="2100" dirty="0" smtClean="0"/>
              <a:t>申請表</a:t>
            </a:r>
            <a:endParaRPr lang="zh-TW" altLang="zh-TW" sz="2100" dirty="0"/>
          </a:p>
          <a:p>
            <a:pPr lvl="2">
              <a:defRPr/>
            </a:pPr>
            <a:endParaRPr lang="en-US" altLang="zh-TW" sz="2000" dirty="0" smtClean="0"/>
          </a:p>
          <a:p>
            <a:pPr lvl="4">
              <a:defRPr/>
            </a:pPr>
            <a:endParaRPr lang="zh-TW" altLang="en-US" sz="1700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0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系統登入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738" y="1752600"/>
            <a:ext cx="8253734" cy="4267200"/>
          </a:xfrm>
        </p:spPr>
        <p:txBody>
          <a:bodyPr/>
          <a:lstStyle/>
          <a:p>
            <a:r>
              <a:rPr lang="zh-TW" altLang="en-US" dirty="0" smtClean="0"/>
              <a:t>登入畫面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店頭衍生性金融商品資訊申報系統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券商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請依貴公司「金融機構代號一覽表」輸入代號</a:t>
            </a:r>
            <a:endParaRPr lang="en-US" altLang="zh-TW" dirty="0" smtClean="0"/>
          </a:p>
          <a:p>
            <a:r>
              <a:rPr lang="zh-TW" altLang="en-US" dirty="0" smtClean="0"/>
              <a:t>帳號、密碼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由申報系統主管建檔授權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2" b="63662"/>
          <a:stretch/>
        </p:blipFill>
        <p:spPr bwMode="auto">
          <a:xfrm>
            <a:off x="1116906" y="2276872"/>
            <a:ext cx="476200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資料儲存庫申報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738" y="1752600"/>
            <a:ext cx="7965702" cy="4267200"/>
          </a:xfrm>
        </p:spPr>
        <p:txBody>
          <a:bodyPr/>
          <a:lstStyle/>
          <a:p>
            <a:r>
              <a:rPr lang="zh-TW" altLang="en-US" dirty="0" smtClean="0"/>
              <a:t>選取儲存庫申報</a:t>
            </a:r>
            <a:r>
              <a:rPr lang="en-US" altLang="zh-TW" dirty="0" smtClean="0"/>
              <a:t>(TR)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交易申報：格式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</a:t>
            </a:r>
            <a:r>
              <a:rPr lang="zh-TW" altLang="en-US" dirty="0" smtClean="0"/>
              <a:t>的申報畫面</a:t>
            </a:r>
            <a:endParaRPr lang="en-US" altLang="zh-TW" dirty="0" smtClean="0"/>
          </a:p>
          <a:p>
            <a:pPr lvl="1"/>
            <a:r>
              <a:rPr lang="zh-TW" altLang="en-US" dirty="0"/>
              <a:t>週</a:t>
            </a:r>
            <a:r>
              <a:rPr lang="en-US" altLang="zh-TW" dirty="0"/>
              <a:t>/</a:t>
            </a:r>
            <a:r>
              <a:rPr lang="zh-TW" altLang="en-US" dirty="0"/>
              <a:t>月資料</a:t>
            </a:r>
            <a:r>
              <a:rPr lang="zh-TW" altLang="en-US" dirty="0" smtClean="0"/>
              <a:t>申報：格式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、總資產總負債等申報</a:t>
            </a:r>
            <a:endParaRPr lang="en-US" altLang="zh-TW" dirty="0" smtClean="0"/>
          </a:p>
          <a:p>
            <a:pPr lvl="1"/>
            <a:r>
              <a:rPr lang="zh-TW" altLang="en-US" dirty="0"/>
              <a:t>資料異動</a:t>
            </a:r>
            <a:r>
              <a:rPr lang="zh-TW" altLang="en-US" dirty="0" smtClean="0"/>
              <a:t>申報：格式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E</a:t>
            </a:r>
            <a:r>
              <a:rPr lang="zh-TW" altLang="en-US" dirty="0" smtClean="0"/>
              <a:t>的申報畫面</a:t>
            </a:r>
            <a:endParaRPr lang="en-US" altLang="zh-TW" dirty="0" smtClean="0"/>
          </a:p>
          <a:p>
            <a:pPr lvl="1"/>
            <a:r>
              <a:rPr lang="zh-TW" altLang="en-US" dirty="0"/>
              <a:t>實物</a:t>
            </a:r>
            <a:r>
              <a:rPr lang="zh-TW" altLang="en-US" dirty="0" smtClean="0"/>
              <a:t>交割：實物交割申報</a:t>
            </a:r>
            <a:r>
              <a:rPr lang="en-US" altLang="zh-TW" dirty="0" smtClean="0"/>
              <a:t>(</a:t>
            </a:r>
            <a:r>
              <a:rPr lang="zh-TW" altLang="en-US" dirty="0" smtClean="0"/>
              <a:t>股票、</a:t>
            </a:r>
            <a:r>
              <a:rPr lang="en-US" altLang="zh-TW" dirty="0" smtClean="0"/>
              <a:t>CB</a:t>
            </a:r>
            <a:r>
              <a:rPr lang="zh-TW" altLang="en-US" dirty="0" smtClean="0"/>
              <a:t>券撥轉申報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報表</a:t>
            </a:r>
            <a:r>
              <a:rPr lang="zh-TW" altLang="en-US" dirty="0" smtClean="0"/>
              <a:t>製作：日</a:t>
            </a:r>
            <a:r>
              <a:rPr lang="en-US" altLang="zh-TW" dirty="0" smtClean="0"/>
              <a:t>/</a:t>
            </a:r>
            <a:r>
              <a:rPr lang="zh-TW" altLang="en-US" dirty="0" smtClean="0"/>
              <a:t>月報表製作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r="50000" b="77400"/>
          <a:stretch/>
        </p:blipFill>
        <p:spPr>
          <a:xfrm>
            <a:off x="1737982" y="2291816"/>
            <a:ext cx="5832648" cy="156923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 bwMode="auto">
          <a:xfrm>
            <a:off x="2123728" y="2471837"/>
            <a:ext cx="1008112" cy="1224136"/>
          </a:xfrm>
          <a:prstGeom prst="roundRect">
            <a:avLst>
              <a:gd name="adj" fmla="val 11955"/>
            </a:avLst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3123745" y="2420888"/>
            <a:ext cx="2736304" cy="28803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6223335" y="1814657"/>
            <a:ext cx="1152128" cy="606231"/>
          </a:xfrm>
          <a:prstGeom prst="wedgeRectCallout">
            <a:avLst>
              <a:gd name="adj1" fmla="val -79342"/>
              <a:gd name="adj2" fmla="val 50830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現存申報部分</a:t>
            </a:r>
          </a:p>
        </p:txBody>
      </p:sp>
      <p:sp>
        <p:nvSpPr>
          <p:cNvPr id="8" name="矩形圖說文字 7"/>
          <p:cNvSpPr/>
          <p:nvPr/>
        </p:nvSpPr>
        <p:spPr bwMode="auto">
          <a:xfrm>
            <a:off x="467544" y="2291651"/>
            <a:ext cx="1152128" cy="792254"/>
          </a:xfrm>
          <a:prstGeom prst="wedgeRectCallout">
            <a:avLst>
              <a:gd name="adj1" fmla="val 90728"/>
              <a:gd name="adj2" fmla="val 27323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資訊儲存庫</a:t>
            </a: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新細明體" pitchFamily="18" charset="-120"/>
              </a:rPr>
              <a:t>新增</a:t>
            </a:r>
            <a:r>
              <a:rPr kumimoji="0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申報部分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4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交易申報</a:t>
            </a:r>
            <a:r>
              <a:rPr lang="en-US" altLang="zh-TW" dirty="0" smtClean="0"/>
              <a:t>_</a:t>
            </a:r>
            <a:r>
              <a:rPr lang="zh-TW" altLang="en-US" dirty="0" smtClean="0"/>
              <a:t>新增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選取申報格式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畫面登打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(1)</a:t>
            </a:r>
            <a:r>
              <a:rPr lang="zh-TW" altLang="en-US" dirty="0" smtClean="0"/>
              <a:t>選「新增」鍵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r="50000" b="79091"/>
          <a:stretch/>
        </p:blipFill>
        <p:spPr>
          <a:xfrm>
            <a:off x="1043608" y="2276872"/>
            <a:ext cx="4968552" cy="1152128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/>
          <a:srcRect r="22695" b="67476"/>
          <a:stretch/>
        </p:blipFill>
        <p:spPr>
          <a:xfrm>
            <a:off x="1403648" y="4424510"/>
            <a:ext cx="6192688" cy="208823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942131" y="4762559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163" y="4887636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2969" y="2657761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516443" y="485197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76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畫面登打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(2)</a:t>
            </a:r>
            <a:r>
              <a:rPr lang="zh-TW" altLang="en-US" dirty="0" smtClean="0"/>
              <a:t>資料編輯區登打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(3)</a:t>
            </a:r>
            <a:r>
              <a:rPr lang="zh-TW" altLang="en-US" dirty="0" smtClean="0"/>
              <a:t>編輯完成按「確認」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r="20747" b="70522"/>
          <a:stretch/>
        </p:blipFill>
        <p:spPr>
          <a:xfrm>
            <a:off x="1403648" y="2780928"/>
            <a:ext cx="6768752" cy="14401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415966" y="3271279"/>
            <a:ext cx="6192688" cy="72008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8028384" y="2930246"/>
            <a:ext cx="914400" cy="714778"/>
          </a:xfrm>
          <a:prstGeom prst="wedgeRectCallout">
            <a:avLst>
              <a:gd name="adj1" fmla="val -96157"/>
              <a:gd name="adj2" fmla="val 15980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資料編輯區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3"/>
          <a:srcRect r="27710" b="39102"/>
          <a:stretch/>
        </p:blipFill>
        <p:spPr>
          <a:xfrm>
            <a:off x="1415966" y="4653136"/>
            <a:ext cx="6468402" cy="2088232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 bwMode="auto">
          <a:xfrm>
            <a:off x="7258000" y="5949280"/>
            <a:ext cx="1684784" cy="576064"/>
          </a:xfrm>
          <a:prstGeom prst="wedgeRectCallout">
            <a:avLst>
              <a:gd name="adj1" fmla="val -76421"/>
              <a:gd name="adj2" fmla="val 601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新細明體" pitchFamily="18" charset="-120"/>
              </a:rPr>
              <a:t>系統進行基本檢核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1403648" y="4762559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11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6114" y="4979511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8654" y="3796184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934267" y="3796184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40950" y="502635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3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交易申報</a:t>
            </a:r>
            <a:r>
              <a:rPr lang="en-US" altLang="zh-TW" dirty="0"/>
              <a:t>_</a:t>
            </a:r>
            <a:r>
              <a:rPr lang="zh-TW" altLang="en-US" dirty="0"/>
              <a:t>新增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檔案匯入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</a:t>
            </a:r>
            <a:r>
              <a:rPr lang="zh-TW" altLang="en-US" dirty="0"/>
              <a:t>「匯入</a:t>
            </a:r>
            <a:r>
              <a:rPr lang="zh-TW" altLang="en-US" dirty="0" smtClean="0"/>
              <a:t>檔案」，選擇要匯入之檔案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2"/>
            <a:r>
              <a:rPr lang="zh-TW" altLang="en-US" dirty="0" smtClean="0"/>
              <a:t>匯入之檔案必須為符合檔案格式之</a:t>
            </a:r>
            <a:r>
              <a:rPr lang="en-US" altLang="zh-TW" dirty="0" smtClean="0"/>
              <a:t>txt</a:t>
            </a:r>
            <a:r>
              <a:rPr lang="zh-TW" altLang="en-US" dirty="0" smtClean="0"/>
              <a:t>檔或</a:t>
            </a:r>
            <a:r>
              <a:rPr lang="en-US" altLang="zh-TW" dirty="0" err="1" smtClean="0"/>
              <a:t>csv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r="18031" b="26907"/>
          <a:stretch/>
        </p:blipFill>
        <p:spPr>
          <a:xfrm>
            <a:off x="1533078" y="2753146"/>
            <a:ext cx="6552728" cy="290200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2735796" y="2906320"/>
            <a:ext cx="360040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6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5836" y="3026518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4230750" y="4437112"/>
            <a:ext cx="1872208" cy="36004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  <p:pic>
        <p:nvPicPr>
          <p:cNvPr id="8" name="Picture 2" descr="C:\Users\fred\AppData\Local\Microsoft\Windows\Temporary Internet Files\Content.IE5\XV0A1GQE\MC900343747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2958" y="4725144"/>
            <a:ext cx="325613" cy="3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390294" y="289086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1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49915" y="4689486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/>
                </a:solidFill>
              </a:rPr>
              <a:t>2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545-E683-4E55-A1D4-4A843066F9F5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1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6BABA"/>
            </a:gs>
            <a:gs pos="100000">
              <a:srgbClr val="FFFFFF"/>
            </a:gs>
          </a:gsLst>
          <a:lin ang="5400000" scaled="1"/>
        </a:gradFill>
        <a:ln w="381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8000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6BABA"/>
            </a:gs>
            <a:gs pos="100000">
              <a:srgbClr val="FFFFFF"/>
            </a:gs>
          </a:gsLst>
          <a:lin ang="5400000" scaled="1"/>
        </a:gradFill>
        <a:ln w="3810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8000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0913申報格式說明會</Template>
  <TotalTime>1104</TotalTime>
  <Words>1270</Words>
  <Application>Microsoft Office PowerPoint</Application>
  <PresentationFormat>如螢幕大小 (4:3)</PresentationFormat>
  <Paragraphs>341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新細明體</vt:lpstr>
      <vt:lpstr>標楷體</vt:lpstr>
      <vt:lpstr>Calibri</vt:lpstr>
      <vt:lpstr>Times New Roman</vt:lpstr>
      <vt:lpstr>Verdana</vt:lpstr>
      <vt:lpstr>Wingdings</vt:lpstr>
      <vt:lpstr>Profile</vt:lpstr>
      <vt:lpstr>衍生性金融商品交易資訊儲存庫系統操作說明會</vt:lpstr>
      <vt:lpstr>簡報大綱</vt:lpstr>
      <vt:lpstr>系統申請</vt:lpstr>
      <vt:lpstr>系統申請</vt:lpstr>
      <vt:lpstr>系統登入</vt:lpstr>
      <vt:lpstr>資料儲存庫申報</vt:lpstr>
      <vt:lpstr>交易申報_新增</vt:lpstr>
      <vt:lpstr>交易申報_新增</vt:lpstr>
      <vt:lpstr>交易申報_新增</vt:lpstr>
      <vt:lpstr>交易申報_新增</vt:lpstr>
      <vt:lpstr>交易申報_新增</vt:lpstr>
      <vt:lpstr>交易申報_新增</vt:lpstr>
      <vt:lpstr>交易申報_新增</vt:lpstr>
      <vt:lpstr>交易申報_新增</vt:lpstr>
      <vt:lpstr>交易申報_新增</vt:lpstr>
      <vt:lpstr>交易申報_申報</vt:lpstr>
      <vt:lpstr>交易申報_申報</vt:lpstr>
      <vt:lpstr>交易申報_刪除</vt:lpstr>
      <vt:lpstr>交易申報_刪除</vt:lpstr>
      <vt:lpstr>交易申報_修改</vt:lpstr>
      <vt:lpstr>交易申報_修改</vt:lpstr>
      <vt:lpstr>交易申報_修改</vt:lpstr>
      <vt:lpstr>交易申報_查詢</vt:lpstr>
      <vt:lpstr>交易申報_查詢</vt:lpstr>
      <vt:lpstr>交易申報_匯出檔案</vt:lpstr>
      <vt:lpstr>交易申報_查詢對手</vt:lpstr>
      <vt:lpstr>交易申報_查詢對手</vt:lpstr>
      <vt:lpstr>交易申報_查詢對手</vt:lpstr>
      <vt:lpstr>使用者資料維護</vt:lpstr>
      <vt:lpstr>使用者資料維護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黃仁宏</dc:creator>
  <cp:lastModifiedBy>邱之駿</cp:lastModifiedBy>
  <cp:revision>72</cp:revision>
  <dcterms:created xsi:type="dcterms:W3CDTF">2012-01-17T06:16:53Z</dcterms:created>
  <dcterms:modified xsi:type="dcterms:W3CDTF">2015-04-14T09:08:28Z</dcterms:modified>
</cp:coreProperties>
</file>