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96" r:id="rId3"/>
    <p:sldId id="297" r:id="rId4"/>
    <p:sldId id="298" r:id="rId5"/>
    <p:sldId id="299" r:id="rId6"/>
    <p:sldId id="338" r:id="rId7"/>
    <p:sldId id="300" r:id="rId8"/>
    <p:sldId id="301" r:id="rId9"/>
    <p:sldId id="302" r:id="rId10"/>
    <p:sldId id="303" r:id="rId11"/>
    <p:sldId id="304" r:id="rId12"/>
    <p:sldId id="305" r:id="rId13"/>
    <p:sldId id="306" r:id="rId14"/>
    <p:sldId id="307" r:id="rId15"/>
    <p:sldId id="314" r:id="rId16"/>
  </p:sldIdLst>
  <p:sldSz cx="6858000" cy="51435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21" userDrawn="1">
          <p15:clr>
            <a:srgbClr val="A4A3A4"/>
          </p15:clr>
        </p15:guide>
        <p15:guide id="2" orient="horz" pos="2709" userDrawn="1">
          <p15:clr>
            <a:srgbClr val="A4A3A4"/>
          </p15:clr>
        </p15:guide>
        <p15:guide id="3" orient="horz" pos="2120" userDrawn="1">
          <p15:clr>
            <a:srgbClr val="A4A3A4"/>
          </p15:clr>
        </p15:guide>
        <p15:guide id="4" orient="horz" pos="1030" userDrawn="1">
          <p15:clr>
            <a:srgbClr val="A4A3A4"/>
          </p15:clr>
        </p15:guide>
        <p15:guide id="5" orient="horz" pos="849" userDrawn="1">
          <p15:clr>
            <a:srgbClr val="A4A3A4"/>
          </p15:clr>
        </p15:guide>
        <p15:guide id="6" pos="264" userDrawn="1">
          <p15:clr>
            <a:srgbClr val="A4A3A4"/>
          </p15:clr>
        </p15:guide>
        <p15:guide id="7" pos="2160" userDrawn="1">
          <p15:clr>
            <a:srgbClr val="A4A3A4"/>
          </p15:clr>
        </p15:guide>
        <p15:guide id="8" pos="1430" userDrawn="1">
          <p15:clr>
            <a:srgbClr val="A4A3A4"/>
          </p15:clr>
        </p15:guide>
        <p15:guide id="9" pos="6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BECF"/>
    <a:srgbClr val="00B050"/>
    <a:srgbClr val="404040"/>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2456" autoAdjust="0"/>
  </p:normalViewPr>
  <p:slideViewPr>
    <p:cSldViewPr showGuides="1">
      <p:cViewPr varScale="1">
        <p:scale>
          <a:sx n="142" d="100"/>
          <a:sy n="142" d="100"/>
        </p:scale>
        <p:origin x="1800" y="102"/>
      </p:cViewPr>
      <p:guideLst>
        <p:guide orient="horz" pos="1121"/>
        <p:guide orient="horz" pos="2709"/>
        <p:guide orient="horz" pos="2120"/>
        <p:guide orient="horz" pos="1030"/>
        <p:guide orient="horz" pos="849"/>
        <p:guide pos="264"/>
        <p:guide pos="2160"/>
        <p:guide pos="1430"/>
        <p:guide pos="64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CB1FBE-DC80-44B6-871F-CDC337D6B396}" type="datetimeFigureOut">
              <a:rPr lang="zh-CN" altLang="en-US" smtClean="0"/>
              <a:t>2019/6/12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B56CD-845B-482A-A2A5-FB0636C3DE86}" type="slidenum">
              <a:rPr lang="zh-CN" altLang="en-US" smtClean="0"/>
              <a:t>‹#›</a:t>
            </a:fld>
            <a:endParaRPr lang="zh-CN" altLang="en-US"/>
          </a:p>
        </p:txBody>
      </p:sp>
    </p:spTree>
    <p:extLst>
      <p:ext uri="{BB962C8B-B14F-4D97-AF65-F5344CB8AC3E}">
        <p14:creationId xmlns:p14="http://schemas.microsoft.com/office/powerpoint/2010/main" val="1393563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1</a:t>
            </a:fld>
            <a:endParaRPr lang="zh-CN" altLang="en-US"/>
          </a:p>
        </p:txBody>
      </p:sp>
    </p:spTree>
    <p:extLst>
      <p:ext uri="{BB962C8B-B14F-4D97-AF65-F5344CB8AC3E}">
        <p14:creationId xmlns:p14="http://schemas.microsoft.com/office/powerpoint/2010/main" val="3707640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3</a:t>
            </a:fld>
            <a:endParaRPr lang="zh-CN" altLang="en-US"/>
          </a:p>
        </p:txBody>
      </p:sp>
    </p:spTree>
    <p:extLst>
      <p:ext uri="{BB962C8B-B14F-4D97-AF65-F5344CB8AC3E}">
        <p14:creationId xmlns:p14="http://schemas.microsoft.com/office/powerpoint/2010/main" val="3209100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55AB56CD-845B-482A-A2A5-FB0636C3DE86}" type="slidenum">
              <a:rPr lang="zh-CN" altLang="en-US" smtClean="0"/>
              <a:t>4</a:t>
            </a:fld>
            <a:endParaRPr lang="zh-CN" altLang="en-US"/>
          </a:p>
        </p:txBody>
      </p:sp>
    </p:spTree>
    <p:extLst>
      <p:ext uri="{BB962C8B-B14F-4D97-AF65-F5344CB8AC3E}">
        <p14:creationId xmlns:p14="http://schemas.microsoft.com/office/powerpoint/2010/main" val="188023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4350" y="1597820"/>
            <a:ext cx="58293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8700" y="2914650"/>
            <a:ext cx="48006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E0162CB-BAC3-4FA6-BCA5-3182795565CB}" type="datetime1">
              <a:rPr lang="zh-CN" altLang="en-US" smtClean="0"/>
              <a:t>2019/6/12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75968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AEE0F99-D699-41C9-B1A1-4243F9A5C1DC}" type="datetime1">
              <a:rPr lang="zh-CN" altLang="en-US" smtClean="0"/>
              <a:t>2019/6/12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85788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72050" y="205979"/>
            <a:ext cx="154305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900" y="205979"/>
            <a:ext cx="451485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BF0CF17-EA07-4B3E-BBAA-5A2302401E17}" type="datetime1">
              <a:rPr lang="zh-CN" altLang="en-US" smtClean="0"/>
              <a:t>2019/6/12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31510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F63475-2003-4C9F-A88A-076D32EAD405}" type="datetime1">
              <a:rPr lang="zh-CN" altLang="en-US" smtClean="0"/>
              <a:t>2019/6/12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7829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1735" y="3305176"/>
            <a:ext cx="5829300" cy="1021556"/>
          </a:xfrm>
        </p:spPr>
        <p:txBody>
          <a:bodyPr anchor="t"/>
          <a:lstStyle>
            <a:lvl1pPr algn="l">
              <a:defRPr sz="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1735" y="2180035"/>
            <a:ext cx="58293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1AF8D13-5981-4155-87A7-2D98617B5D50}" type="datetime1">
              <a:rPr lang="zh-CN" altLang="en-US" smtClean="0"/>
              <a:t>2019/6/12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202454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90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3486150" y="1200151"/>
            <a:ext cx="302895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A9D0989-ACB3-4E9A-AC8D-989A2666E195}" type="datetime1">
              <a:rPr lang="zh-CN" altLang="en-US" smtClean="0"/>
              <a:t>2019/6/12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283861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1151335"/>
            <a:ext cx="303014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342900" y="1631156"/>
            <a:ext cx="303014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3483770" y="1151335"/>
            <a:ext cx="3031331"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3483770" y="1631156"/>
            <a:ext cx="3031331"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E9EB07E-590E-435F-963C-23799AB22A25}" type="datetime1">
              <a:rPr lang="zh-CN" altLang="en-US" smtClean="0"/>
              <a:t>2019/6/12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70420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9238165-D17C-4A80-B88B-5FDAEC08EEEE}" type="datetime1">
              <a:rPr lang="zh-CN" altLang="en-US" smtClean="0"/>
              <a:t>2019/6/12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84545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78E5AF2-8A9F-4B19-83A9-BDB63D5C57A7}" type="datetime1">
              <a:rPr lang="zh-CN" altLang="en-US" smtClean="0"/>
              <a:t>2019/6/12</a:t>
            </a:fld>
            <a:endParaRPr lang="zh-CN" altLang="en-US" dirty="0"/>
          </a:p>
        </p:txBody>
      </p:sp>
      <p:sp>
        <p:nvSpPr>
          <p:cNvPr id="3" name="页脚占位符 2"/>
          <p:cNvSpPr>
            <a:spLocks noGrp="1"/>
          </p:cNvSpPr>
          <p:nvPr>
            <p:ph type="ftr" sz="quarter" idx="1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5CF90C4E-4CAE-4055-8F96-0549DE76A4F0}" type="slidenum">
              <a:rPr lang="zh-CN" altLang="en-US" smtClean="0"/>
              <a:t>‹#›</a:t>
            </a:fld>
            <a:endParaRPr lang="zh-CN" altLang="en-US"/>
          </a:p>
        </p:txBody>
      </p:sp>
      <p:pic>
        <p:nvPicPr>
          <p:cNvPr id="6" name="圖片 5"/>
          <p:cNvPicPr>
            <a:picLocks noChangeAspect="1"/>
          </p:cNvPicPr>
          <p:nvPr userDrawn="1"/>
        </p:nvPicPr>
        <p:blipFill>
          <a:blip r:embed="rId2"/>
          <a:stretch>
            <a:fillRect/>
          </a:stretch>
        </p:blipFill>
        <p:spPr>
          <a:xfrm>
            <a:off x="188640" y="4659982"/>
            <a:ext cx="1444733" cy="381125"/>
          </a:xfrm>
          <a:prstGeom prst="rect">
            <a:avLst/>
          </a:prstGeom>
        </p:spPr>
      </p:pic>
    </p:spTree>
    <p:extLst>
      <p:ext uri="{BB962C8B-B14F-4D97-AF65-F5344CB8AC3E}">
        <p14:creationId xmlns:p14="http://schemas.microsoft.com/office/powerpoint/2010/main" val="135931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901" y="204787"/>
            <a:ext cx="2256235" cy="871538"/>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81287" y="204789"/>
            <a:ext cx="3833813"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342901" y="1076327"/>
            <a:ext cx="2256235"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75C840D-20D8-487B-8A04-1B222884FB75}" type="datetime1">
              <a:rPr lang="zh-CN" altLang="en-US" smtClean="0"/>
              <a:t>2019/6/12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1560701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4216" y="3600450"/>
            <a:ext cx="4114800" cy="425054"/>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4216" y="459581"/>
            <a:ext cx="41148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1344216" y="4025504"/>
            <a:ext cx="41148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3B3449A-0E10-4C8A-AAC6-8973F4654A12}" type="datetime1">
              <a:rPr lang="zh-CN" altLang="en-US" smtClean="0"/>
              <a:t>2019/6/12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413024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205979"/>
            <a:ext cx="61722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900" y="1200151"/>
            <a:ext cx="61722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342900" y="4767263"/>
            <a:ext cx="16002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2EDD7443-C6FB-4D8B-B161-1B9B654B66AA}" type="datetime1">
              <a:rPr lang="zh-CN" altLang="en-US" smtClean="0"/>
              <a:t>2019/6/12</a:t>
            </a:fld>
            <a:endParaRPr lang="zh-CN" altLang="en-US"/>
          </a:p>
        </p:txBody>
      </p:sp>
      <p:sp>
        <p:nvSpPr>
          <p:cNvPr id="5" name="页脚占位符 4"/>
          <p:cNvSpPr>
            <a:spLocks noGrp="1"/>
          </p:cNvSpPr>
          <p:nvPr>
            <p:ph type="ftr" sz="quarter" idx="3"/>
          </p:nvPr>
        </p:nvSpPr>
        <p:spPr>
          <a:xfrm>
            <a:off x="2343150" y="4767263"/>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14900" y="4767263"/>
            <a:ext cx="16002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5CF90C4E-4CAE-4055-8F96-0549DE76A4F0}" type="slidenum">
              <a:rPr lang="zh-CN" altLang="en-US" smtClean="0"/>
              <a:t>‹#›</a:t>
            </a:fld>
            <a:endParaRPr lang="zh-CN" altLang="en-US"/>
          </a:p>
        </p:txBody>
      </p:sp>
    </p:spTree>
    <p:extLst>
      <p:ext uri="{BB962C8B-B14F-4D97-AF65-F5344CB8AC3E}">
        <p14:creationId xmlns:p14="http://schemas.microsoft.com/office/powerpoint/2010/main" val="323944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450980" y="1406780"/>
            <a:ext cx="1566174" cy="1566174"/>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椭圆 4"/>
          <p:cNvSpPr/>
          <p:nvPr/>
        </p:nvSpPr>
        <p:spPr>
          <a:xfrm>
            <a:off x="522692" y="1383618"/>
            <a:ext cx="1566174" cy="1566174"/>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椭圆 3"/>
          <p:cNvSpPr/>
          <p:nvPr/>
        </p:nvSpPr>
        <p:spPr>
          <a:xfrm>
            <a:off x="591834" y="1572906"/>
            <a:ext cx="1566174" cy="1566174"/>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1916832" y="3759882"/>
            <a:ext cx="2592288" cy="2592288"/>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3076733" y="3455977"/>
            <a:ext cx="2658659" cy="2658659"/>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4161984" y="3705877"/>
            <a:ext cx="2371070" cy="2371070"/>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4" name="文本框 45"/>
          <p:cNvSpPr txBox="1"/>
          <p:nvPr/>
        </p:nvSpPr>
        <p:spPr>
          <a:xfrm>
            <a:off x="3717032" y="2318996"/>
            <a:ext cx="2954655" cy="369332"/>
          </a:xfrm>
          <a:prstGeom prst="rect">
            <a:avLst/>
          </a:prstGeom>
          <a:noFill/>
        </p:spPr>
        <p:txBody>
          <a:bodyPr wrap="none" rtlCol="0">
            <a:spAutoFit/>
          </a:bodyPr>
          <a:lstStyle/>
          <a:p>
            <a:r>
              <a:rPr lang="zh-TW" altLang="en-US" b="1" dirty="0" smtClean="0">
                <a:solidFill>
                  <a:schemeClr val="bg1">
                    <a:lumMod val="50000"/>
                  </a:schemeClr>
                </a:solidFill>
                <a:latin typeface="微軟正黑體" panose="020B0604030504040204" pitchFamily="34" charset="-120"/>
                <a:ea typeface="微軟正黑體" panose="020B0604030504040204" pitchFamily="34" charset="-120"/>
              </a:rPr>
              <a:t>債券網路掛牌申報作業說明</a:t>
            </a:r>
            <a:endParaRPr lang="en-US" altLang="zh-TW" b="1" dirty="0" smtClean="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7" name="文字方塊 6"/>
          <p:cNvSpPr txBox="1"/>
          <p:nvPr/>
        </p:nvSpPr>
        <p:spPr>
          <a:xfrm>
            <a:off x="5735392" y="4659982"/>
            <a:ext cx="797662" cy="369332"/>
          </a:xfrm>
          <a:prstGeom prst="rect">
            <a:avLst/>
          </a:prstGeom>
          <a:noFill/>
        </p:spPr>
        <p:txBody>
          <a:bodyPr wrap="square" rtlCol="0">
            <a:spAutoFit/>
          </a:bodyPr>
          <a:lstStyle/>
          <a:p>
            <a:r>
              <a:rPr lang="en-US" altLang="zh-TW" dirty="0" smtClean="0">
                <a:solidFill>
                  <a:schemeClr val="bg1"/>
                </a:solidFill>
                <a:latin typeface="微軟正黑體" panose="020B0604030504040204" pitchFamily="34" charset="-120"/>
                <a:ea typeface="微軟正黑體" panose="020B0604030504040204" pitchFamily="34" charset="-120"/>
              </a:rPr>
              <a:t>108.4</a:t>
            </a:r>
            <a:endParaRPr lang="zh-TW" altLang="en-US" dirty="0">
              <a:solidFill>
                <a:schemeClr val="bg1"/>
              </a:solidFill>
              <a:latin typeface="微軟正黑體" panose="020B0604030504040204" pitchFamily="34" charset="-120"/>
              <a:ea typeface="微軟正黑體" panose="020B0604030504040204" pitchFamily="34" charset="-120"/>
            </a:endParaRPr>
          </a:p>
        </p:txBody>
      </p:sp>
      <p:sp>
        <p:nvSpPr>
          <p:cNvPr id="2" name="TextBox 1"/>
          <p:cNvSpPr txBox="1"/>
          <p:nvPr/>
        </p:nvSpPr>
        <p:spPr>
          <a:xfrm>
            <a:off x="1124744" y="1772546"/>
            <a:ext cx="5594801" cy="600164"/>
          </a:xfrm>
          <a:prstGeom prst="rect">
            <a:avLst/>
          </a:prstGeom>
          <a:noFill/>
        </p:spPr>
        <p:txBody>
          <a:bodyPr wrap="none" rtlCol="0">
            <a:spAutoFit/>
          </a:bodyPr>
          <a:lstStyle/>
          <a:p>
            <a:r>
              <a:rPr lang="en-US" altLang="zh-TW" sz="3300" b="1" dirty="0" smtClean="0">
                <a:latin typeface="微軟正黑體" panose="020B0604030504040204" pitchFamily="34" charset="-120"/>
                <a:ea typeface="微軟正黑體" panose="020B0604030504040204" pitchFamily="34" charset="-120"/>
              </a:rPr>
              <a:t>108</a:t>
            </a:r>
            <a:r>
              <a:rPr lang="zh-TW" altLang="en-US" sz="3300" b="1" dirty="0">
                <a:latin typeface="微軟正黑體" panose="020B0604030504040204" pitchFamily="34" charset="-120"/>
                <a:ea typeface="微軟正黑體" panose="020B0604030504040204" pitchFamily="34" charset="-120"/>
              </a:rPr>
              <a:t>年</a:t>
            </a:r>
            <a:r>
              <a:rPr lang="zh-TW" altLang="en-US" sz="3300" b="1" dirty="0" smtClean="0">
                <a:latin typeface="微軟正黑體" panose="020B0604030504040204" pitchFamily="34" charset="-120"/>
                <a:ea typeface="微軟正黑體" panose="020B0604030504040204" pitchFamily="34" charset="-120"/>
              </a:rPr>
              <a:t>度債券</a:t>
            </a:r>
            <a:r>
              <a:rPr lang="zh-TW" altLang="en-US" sz="3300" b="1" dirty="0">
                <a:latin typeface="微軟正黑體" panose="020B0604030504040204" pitchFamily="34" charset="-120"/>
                <a:ea typeface="微軟正黑體" panose="020B0604030504040204" pitchFamily="34" charset="-120"/>
              </a:rPr>
              <a:t>市場宣導說明</a:t>
            </a:r>
            <a:r>
              <a:rPr lang="zh-TW" altLang="en-US" sz="3300" b="1" dirty="0" smtClean="0">
                <a:latin typeface="微軟正黑體" panose="020B0604030504040204" pitchFamily="34" charset="-120"/>
                <a:ea typeface="微軟正黑體" panose="020B0604030504040204" pitchFamily="34" charset="-120"/>
              </a:rPr>
              <a:t>會</a:t>
            </a:r>
            <a:endParaRPr lang="zh-CN" altLang="en-US" sz="4500"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88912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769441"/>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上櫃前申請書件上傳：</a:t>
            </a:r>
            <a:endParaRPr lang="en-US" altLang="zh-TW" sz="1100" b="1"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3"/>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5"/>
            </a:pPr>
            <a:r>
              <a:rPr lang="en-US" altLang="zh-TW" sz="1100" dirty="0" smtClean="0">
                <a:latin typeface="微軟正黑體" panose="020B0604030504040204" pitchFamily="34" charset="-120"/>
                <a:ea typeface="微軟正黑體" panose="020B0604030504040204" pitchFamily="34" charset="-120"/>
              </a:rPr>
              <a:t>FISN</a:t>
            </a:r>
            <a:r>
              <a:rPr lang="zh-TW" altLang="en-US" sz="1100" dirty="0" smtClean="0">
                <a:latin typeface="微軟正黑體" panose="020B0604030504040204" pitchFamily="34" charset="-120"/>
                <a:ea typeface="微軟正黑體" panose="020B0604030504040204" pitchFamily="34" charset="-120"/>
              </a:rPr>
              <a:t>編碼表下方說明處請敘明各屬性之發行條件</a:t>
            </a:r>
            <a:endParaRPr lang="zh-TW" altLang="en-US" sz="1100" b="1" dirty="0">
              <a:solidFill>
                <a:srgbClr val="FF0000"/>
              </a:solidFill>
              <a:latin typeface="微軟正黑體" panose="020B0604030504040204" pitchFamily="34" charset="-120"/>
              <a:ea typeface="微軟正黑體" panose="020B0604030504040204" pitchFamily="34" charset="-120"/>
            </a:endParaRPr>
          </a:p>
        </p:txBody>
      </p:sp>
      <p:sp>
        <p:nvSpPr>
          <p:cNvPr id="23" name="TextBox 7"/>
          <p:cNvSpPr txBox="1"/>
          <p:nvPr/>
        </p:nvSpPr>
        <p:spPr>
          <a:xfrm>
            <a:off x="820829" y="265988"/>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3068960" y="2686104"/>
            <a:ext cx="936104" cy="1503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0" name="肘形连接符 15"/>
          <p:cNvCxnSpPr/>
          <p:nvPr/>
        </p:nvCxnSpPr>
        <p:spPr>
          <a:xfrm rot="16200000" flipH="1">
            <a:off x="116630" y="2859784"/>
            <a:ext cx="2232250" cy="1224134"/>
          </a:xfrm>
          <a:prstGeom prst="bentConnector3">
            <a:avLst>
              <a:gd name="adj1" fmla="val 99999"/>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1" name="圆角矩形 25"/>
          <p:cNvSpPr/>
          <p:nvPr/>
        </p:nvSpPr>
        <p:spPr>
          <a:xfrm>
            <a:off x="5157192" y="2551812"/>
            <a:ext cx="1422848" cy="716235"/>
          </a:xfrm>
          <a:prstGeom prst="roundRect">
            <a:avLst>
              <a:gd name="adj" fmla="val 5087"/>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Wingdings" panose="05000000000000000000" pitchFamily="2" charset="2"/>
              <a:buChar char="p"/>
            </a:pPr>
            <a:r>
              <a:rPr lang="zh-TW" altLang="en-US" sz="1000" dirty="0" smtClean="0">
                <a:solidFill>
                  <a:schemeClr val="tx1"/>
                </a:solidFill>
                <a:latin typeface="微軟正黑體" panose="020B0604030504040204" pitchFamily="34" charset="-120"/>
                <a:ea typeface="微軟正黑體" panose="020B0604030504040204" pitchFamily="34" charset="-120"/>
              </a:rPr>
              <a:t>資產擔保：</a:t>
            </a:r>
            <a:r>
              <a:rPr lang="en-US" altLang="zh-TW" sz="1000" dirty="0" smtClean="0">
                <a:solidFill>
                  <a:schemeClr val="tx1"/>
                </a:solidFill>
                <a:latin typeface="微軟正黑體" panose="020B0604030504040204" pitchFamily="34" charset="-120"/>
                <a:ea typeface="微軟正黑體" panose="020B0604030504040204" pitchFamily="34" charset="-120"/>
              </a:rPr>
              <a:t>Sec</a:t>
            </a:r>
          </a:p>
          <a:p>
            <a:pPr marL="228600" indent="-228600">
              <a:buFont typeface="Wingdings" panose="05000000000000000000" pitchFamily="2" charset="2"/>
              <a:buChar char="p"/>
            </a:pPr>
            <a:r>
              <a:rPr lang="zh-TW" altLang="en-US" sz="1000" dirty="0" smtClean="0">
                <a:solidFill>
                  <a:schemeClr val="tx1"/>
                </a:solidFill>
                <a:latin typeface="微軟正黑體" panose="020B0604030504040204" pitchFamily="34" charset="-120"/>
                <a:ea typeface="微軟正黑體" panose="020B0604030504040204" pitchFamily="34" charset="-120"/>
              </a:rPr>
              <a:t>銀行擔保：</a:t>
            </a:r>
            <a:r>
              <a:rPr lang="en-US" altLang="zh-TW" sz="1000" dirty="0" err="1" smtClean="0">
                <a:solidFill>
                  <a:schemeClr val="tx1"/>
                </a:solidFill>
                <a:latin typeface="微軟正黑體" panose="020B0604030504040204" pitchFamily="34" charset="-120"/>
                <a:ea typeface="微軟正黑體" panose="020B0604030504040204" pitchFamily="34" charset="-120"/>
              </a:rPr>
              <a:t>Gtd</a:t>
            </a:r>
            <a:endParaRPr lang="en-US" altLang="zh-TW" sz="1000" dirty="0" smtClean="0">
              <a:solidFill>
                <a:schemeClr val="tx1"/>
              </a:solidFill>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p"/>
            </a:pPr>
            <a:r>
              <a:rPr lang="zh-TW" altLang="en-US" sz="1000" dirty="0" smtClean="0">
                <a:solidFill>
                  <a:schemeClr val="tx1"/>
                </a:solidFill>
                <a:latin typeface="微軟正黑體" panose="020B0604030504040204" pitchFamily="34" charset="-120"/>
                <a:ea typeface="微軟正黑體" panose="020B0604030504040204" pitchFamily="34" charset="-120"/>
              </a:rPr>
              <a:t>無擔保：</a:t>
            </a:r>
            <a:r>
              <a:rPr lang="en-US" altLang="zh-TW" sz="1000" dirty="0" err="1" smtClean="0">
                <a:solidFill>
                  <a:schemeClr val="tx1"/>
                </a:solidFill>
                <a:latin typeface="微軟正黑體" panose="020B0604030504040204" pitchFamily="34" charset="-120"/>
                <a:ea typeface="微軟正黑體" panose="020B0604030504040204" pitchFamily="34" charset="-120"/>
              </a:rPr>
              <a:t>Unsec</a:t>
            </a:r>
            <a:endParaRPr lang="zh-TW" altLang="en-US" sz="1000" dirty="0">
              <a:solidFill>
                <a:schemeClr val="tx1"/>
              </a:solidFill>
              <a:latin typeface="微軟正黑體" panose="020B0604030504040204" pitchFamily="34" charset="-120"/>
              <a:ea typeface="微軟正黑體" panose="020B0604030504040204" pitchFamily="34" charset="-120"/>
            </a:endParaRPr>
          </a:p>
        </p:txBody>
      </p:sp>
      <p:cxnSp>
        <p:nvCxnSpPr>
          <p:cNvPr id="22" name="肘形连接符 15"/>
          <p:cNvCxnSpPr>
            <a:endCxn id="21" idx="2"/>
          </p:cNvCxnSpPr>
          <p:nvPr/>
        </p:nvCxnSpPr>
        <p:spPr>
          <a:xfrm flipV="1">
            <a:off x="4946697" y="3268047"/>
            <a:ext cx="921919" cy="378004"/>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3" name="群組 12"/>
          <p:cNvGrpSpPr/>
          <p:nvPr/>
        </p:nvGrpSpPr>
        <p:grpSpPr>
          <a:xfrm>
            <a:off x="116632" y="143402"/>
            <a:ext cx="889110" cy="854080"/>
            <a:chOff x="1214754" y="2459895"/>
            <a:chExt cx="889110" cy="854080"/>
          </a:xfrm>
        </p:grpSpPr>
        <p:sp>
          <p:nvSpPr>
            <p:cNvPr id="15"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6"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pic>
        <p:nvPicPr>
          <p:cNvPr id="2" name="圖片 1"/>
          <p:cNvPicPr>
            <a:picLocks noChangeAspect="1"/>
          </p:cNvPicPr>
          <p:nvPr/>
        </p:nvPicPr>
        <p:blipFill>
          <a:blip r:embed="rId3"/>
          <a:stretch>
            <a:fillRect/>
          </a:stretch>
        </p:blipFill>
        <p:spPr>
          <a:xfrm>
            <a:off x="1916832" y="2178551"/>
            <a:ext cx="3044610" cy="2834636"/>
          </a:xfrm>
          <a:prstGeom prst="rect">
            <a:avLst/>
          </a:prstGeom>
        </p:spPr>
      </p:pic>
      <p:sp>
        <p:nvSpPr>
          <p:cNvPr id="3" name="投影片編號版面配置區 2"/>
          <p:cNvSpPr>
            <a:spLocks noGrp="1"/>
          </p:cNvSpPr>
          <p:nvPr>
            <p:ph type="sldNum" sz="quarter" idx="12"/>
          </p:nvPr>
        </p:nvSpPr>
        <p:spPr/>
        <p:txBody>
          <a:bodyPr/>
          <a:lstStyle/>
          <a:p>
            <a:fld id="{5CF90C4E-4CAE-4055-8F96-0549DE76A4F0}" type="slidenum">
              <a:rPr lang="zh-CN" altLang="en-US" smtClean="0"/>
              <a:t>10</a:t>
            </a:fld>
            <a:endParaRPr lang="zh-CN" altLang="en-US"/>
          </a:p>
        </p:txBody>
      </p:sp>
    </p:spTree>
    <p:extLst>
      <p:ext uri="{BB962C8B-B14F-4D97-AF65-F5344CB8AC3E}">
        <p14:creationId xmlns:p14="http://schemas.microsoft.com/office/powerpoint/2010/main" val="2288154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1615827"/>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上櫃前申請書件上傳：</a:t>
            </a:r>
            <a:endParaRPr lang="en-US" altLang="zh-TW" sz="1100" b="1"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4"/>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6"/>
            </a:pPr>
            <a:r>
              <a:rPr lang="zh-TW" altLang="en-US" sz="1100" dirty="0" smtClean="0">
                <a:latin typeface="微軟正黑體" panose="020B0604030504040204" pitchFamily="34" charset="-120"/>
                <a:ea typeface="微軟正黑體" panose="020B0604030504040204" pitchFamily="34" charset="-120"/>
              </a:rPr>
              <a:t>債券</a:t>
            </a:r>
            <a:r>
              <a:rPr lang="zh-TW" altLang="en-US" sz="1100" dirty="0">
                <a:latin typeface="微軟正黑體" panose="020B0604030504040204" pitchFamily="34" charset="-120"/>
                <a:ea typeface="微軟正黑體" panose="020B0604030504040204" pitchFamily="34" charset="-120"/>
              </a:rPr>
              <a:t>資料申報作業之「</a:t>
            </a:r>
            <a:r>
              <a:rPr lang="zh-TW" altLang="en-US" sz="1100" dirty="0">
                <a:solidFill>
                  <a:srgbClr val="FF0000"/>
                </a:solidFill>
                <a:latin typeface="微軟正黑體" panose="020B0604030504040204" pitchFamily="34" charset="-120"/>
                <a:ea typeface="微軟正黑體" panose="020B0604030504040204" pitchFamily="34" charset="-120"/>
              </a:rPr>
              <a:t>還本付息現金流量</a:t>
            </a:r>
            <a:r>
              <a:rPr lang="zh-TW" altLang="en-US" sz="1100" dirty="0">
                <a:latin typeface="微軟正黑體" panose="020B0604030504040204" pitchFamily="34" charset="-120"/>
                <a:ea typeface="微軟正黑體" panose="020B0604030504040204" pitchFamily="34" charset="-120"/>
              </a:rPr>
              <a:t>」及「</a:t>
            </a:r>
            <a:r>
              <a:rPr lang="zh-TW" altLang="en-US" sz="1100" dirty="0">
                <a:solidFill>
                  <a:srgbClr val="FF0000"/>
                </a:solidFill>
                <a:latin typeface="微軟正黑體" panose="020B0604030504040204" pitchFamily="34" charset="-120"/>
                <a:ea typeface="微軟正黑體" panose="020B0604030504040204" pitchFamily="34" charset="-120"/>
              </a:rPr>
              <a:t>債息對照表</a:t>
            </a:r>
            <a:r>
              <a:rPr lang="zh-TW" altLang="en-US" sz="1100" dirty="0">
                <a:latin typeface="微軟正黑體" panose="020B0604030504040204" pitchFamily="34" charset="-120"/>
                <a:ea typeface="微軟正黑體" panose="020B0604030504040204" pitchFamily="34" charset="-120"/>
              </a:rPr>
              <a:t>」之利息計算方式應與「</a:t>
            </a:r>
            <a:r>
              <a:rPr lang="zh-TW" altLang="en-US" sz="1100" dirty="0">
                <a:solidFill>
                  <a:srgbClr val="FF0000"/>
                </a:solidFill>
                <a:latin typeface="微軟正黑體" panose="020B0604030504040204" pitchFamily="34" charset="-120"/>
                <a:ea typeface="微軟正黑體" panose="020B0604030504040204" pitchFamily="34" charset="-120"/>
              </a:rPr>
              <a:t>發行辦法</a:t>
            </a:r>
            <a:r>
              <a:rPr lang="zh-TW" altLang="en-US" sz="1100" dirty="0">
                <a:latin typeface="微軟正黑體" panose="020B0604030504040204" pitchFamily="34" charset="-120"/>
                <a:ea typeface="微軟正黑體" panose="020B0604030504040204" pitchFamily="34" charset="-120"/>
              </a:rPr>
              <a:t>」所定之利息計算方式</a:t>
            </a:r>
            <a:r>
              <a:rPr lang="zh-TW" altLang="en-US" sz="1100" dirty="0" smtClean="0">
                <a:latin typeface="微軟正黑體" panose="020B0604030504040204" pitchFamily="34" charset="-120"/>
                <a:ea typeface="微軟正黑體" panose="020B0604030504040204" pitchFamily="34" charset="-120"/>
              </a:rPr>
              <a:t>一致</a:t>
            </a: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6"/>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6"/>
            </a:pPr>
            <a:r>
              <a:rPr lang="zh-TW" altLang="en-US" sz="1100" dirty="0" smtClean="0">
                <a:latin typeface="微軟正黑體" panose="020B0604030504040204" pitchFamily="34" charset="-120"/>
                <a:ea typeface="微軟正黑體" panose="020B0604030504040204" pitchFamily="34" charset="-120"/>
              </a:rPr>
              <a:t>分</a:t>
            </a:r>
            <a:r>
              <a:rPr lang="zh-TW" altLang="en-US" sz="1100" dirty="0">
                <a:latin typeface="微軟正黑體" panose="020B0604030504040204" pitchFamily="34" charset="-120"/>
                <a:ea typeface="微軟正黑體" panose="020B0604030504040204" pitchFamily="34" charset="-120"/>
              </a:rPr>
              <a:t>券發行者，每券皆應上傳「發行辦法」及「債息對照表」至債券資料申報</a:t>
            </a:r>
            <a:r>
              <a:rPr lang="zh-TW" altLang="en-US" sz="1100" dirty="0" smtClean="0">
                <a:latin typeface="微軟正黑體" panose="020B0604030504040204" pitchFamily="34" charset="-120"/>
                <a:ea typeface="微軟正黑體" panose="020B0604030504040204" pitchFamily="34" charset="-120"/>
              </a:rPr>
              <a:t>作業</a:t>
            </a:r>
            <a:endParaRPr lang="zh-TW" altLang="en-US" sz="1100" dirty="0">
              <a:latin typeface="微軟正黑體" panose="020B0604030504040204" pitchFamily="34" charset="-120"/>
              <a:ea typeface="微軟正黑體" panose="020B0604030504040204" pitchFamily="34" charset="-120"/>
            </a:endParaRPr>
          </a:p>
          <a:p>
            <a:pPr marL="228600" indent="-228600">
              <a:buFont typeface="+mj-lt"/>
              <a:buAutoNum type="arabicPeriod" startAt="6"/>
            </a:pPr>
            <a:endParaRPr lang="en-US" altLang="zh-TW" sz="1100" dirty="0" smtClean="0">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614" y="253717"/>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4005064" y="2499742"/>
            <a:ext cx="2457781" cy="337169"/>
          </a:xfrm>
          <a:prstGeom prst="rect">
            <a:avLst/>
          </a:prstGeom>
        </p:spPr>
      </p:pic>
      <p:cxnSp>
        <p:nvCxnSpPr>
          <p:cNvPr id="15" name="肘形连接符 15"/>
          <p:cNvCxnSpPr/>
          <p:nvPr/>
        </p:nvCxnSpPr>
        <p:spPr>
          <a:xfrm>
            <a:off x="3060170" y="2268437"/>
            <a:ext cx="899476" cy="399889"/>
          </a:xfrm>
          <a:prstGeom prst="bentConnector3">
            <a:avLst>
              <a:gd name="adj1" fmla="val 5000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36" name="TextBox 9"/>
          <p:cNvSpPr txBox="1"/>
          <p:nvPr/>
        </p:nvSpPr>
        <p:spPr>
          <a:xfrm>
            <a:off x="267135" y="2972147"/>
            <a:ext cx="6195710" cy="1615827"/>
          </a:xfrm>
          <a:prstGeom prst="rect">
            <a:avLst/>
          </a:prstGeom>
          <a:noFill/>
        </p:spPr>
        <p:txBody>
          <a:bodyPr wrap="square" rtlCol="0">
            <a:spAutoFit/>
          </a:bodyPr>
          <a:lstStyle/>
          <a:p>
            <a:pPr marL="228600" indent="-228600">
              <a:buFont typeface="+mj-lt"/>
              <a:buAutoNum type="arabicPeriod" startAt="8"/>
            </a:pPr>
            <a:r>
              <a:rPr lang="zh-TW" altLang="en-US" sz="1100" b="1" dirty="0" smtClean="0">
                <a:latin typeface="微軟正黑體" panose="020B0604030504040204" pitchFamily="34" charset="-120"/>
                <a:ea typeface="微軟正黑體" panose="020B0604030504040204" pitchFamily="34" charset="-120"/>
              </a:rPr>
              <a:t>指標性</a:t>
            </a:r>
            <a:r>
              <a:rPr lang="zh-TW" altLang="en-US" sz="1100" b="1" dirty="0">
                <a:latin typeface="微軟正黑體" panose="020B0604030504040204" pitchFamily="34" charset="-120"/>
                <a:ea typeface="微軟正黑體" panose="020B0604030504040204" pitchFamily="34" charset="-120"/>
              </a:rPr>
              <a:t>債券</a:t>
            </a:r>
            <a:r>
              <a:rPr lang="zh-TW" altLang="en-US" sz="1100" dirty="0">
                <a:latin typeface="微軟正黑體" panose="020B0604030504040204" pitchFamily="34" charset="-120"/>
                <a:ea typeface="微軟正黑體" panose="020B0604030504040204" pitchFamily="34" charset="-120"/>
              </a:rPr>
              <a:t>：符合下列條件之債券，發行人應委託至少</a:t>
            </a:r>
            <a:r>
              <a:rPr lang="en-US" altLang="zh-TW" sz="1100" dirty="0">
                <a:latin typeface="微軟正黑體" panose="020B0604030504040204" pitchFamily="34" charset="-120"/>
                <a:ea typeface="微軟正黑體" panose="020B0604030504040204" pitchFamily="34" charset="-120"/>
              </a:rPr>
              <a:t>1</a:t>
            </a:r>
            <a:r>
              <a:rPr lang="zh-TW" altLang="en-US" sz="1100" dirty="0">
                <a:latin typeface="微軟正黑體" panose="020B0604030504040204" pitchFamily="34" charset="-120"/>
                <a:ea typeface="微軟正黑體" panose="020B0604030504040204" pitchFamily="34" charset="-120"/>
              </a:rPr>
              <a:t>家其他證券自營商於特定期間內（上櫃日起至少</a:t>
            </a:r>
            <a:r>
              <a:rPr lang="en-US" altLang="zh-TW" sz="1100" dirty="0">
                <a:latin typeface="微軟正黑體" panose="020B0604030504040204" pitchFamily="34" charset="-120"/>
                <a:ea typeface="微軟正黑體" panose="020B0604030504040204" pitchFamily="34" charset="-120"/>
              </a:rPr>
              <a:t>3</a:t>
            </a:r>
            <a:r>
              <a:rPr lang="zh-TW" altLang="en-US" sz="1100" dirty="0">
                <a:latin typeface="微軟正黑體" panose="020B0604030504040204" pitchFamily="34" charset="-120"/>
                <a:ea typeface="微軟正黑體" panose="020B0604030504040204" pitchFamily="34" charset="-120"/>
              </a:rPr>
              <a:t>個月），於本中心指定之報價系統持續提供買賣報價</a:t>
            </a:r>
            <a:r>
              <a:rPr lang="zh-TW" altLang="en-US" sz="1100" dirty="0" smtClean="0">
                <a:latin typeface="微軟正黑體" panose="020B0604030504040204" pitchFamily="34" charset="-120"/>
                <a:ea typeface="微軟正黑體" panose="020B0604030504040204" pitchFamily="34" charset="-120"/>
              </a:rPr>
              <a:t>：</a:t>
            </a: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單</a:t>
            </a:r>
            <a:r>
              <a:rPr lang="zh-TW" altLang="en-US" sz="1100" dirty="0">
                <a:latin typeface="微軟正黑體" panose="020B0604030504040204" pitchFamily="34" charset="-120"/>
                <a:ea typeface="微軟正黑體" panose="020B0604030504040204" pitchFamily="34" charset="-120"/>
              </a:rPr>
              <a:t>期普通公司債或金融債券發行面額達新臺幣</a:t>
            </a:r>
            <a:r>
              <a:rPr lang="en-US" altLang="zh-TW" sz="1100" dirty="0">
                <a:latin typeface="微軟正黑體" panose="020B0604030504040204" pitchFamily="34" charset="-120"/>
                <a:ea typeface="微軟正黑體" panose="020B0604030504040204" pitchFamily="34" charset="-120"/>
              </a:rPr>
              <a:t>50</a:t>
            </a:r>
            <a:r>
              <a:rPr lang="zh-TW" altLang="en-US" sz="1100" dirty="0">
                <a:latin typeface="微軟正黑體" panose="020B0604030504040204" pitchFamily="34" charset="-120"/>
                <a:ea typeface="微軟正黑體" panose="020B0604030504040204" pitchFamily="34" charset="-120"/>
              </a:rPr>
              <a:t>億元</a:t>
            </a:r>
            <a:r>
              <a:rPr lang="zh-TW" altLang="en-US" sz="1100" dirty="0" smtClean="0">
                <a:latin typeface="微軟正黑體" panose="020B0604030504040204" pitchFamily="34" charset="-120"/>
                <a:ea typeface="微軟正黑體" panose="020B0604030504040204" pitchFamily="34" charset="-120"/>
              </a:rPr>
              <a:t>以上</a:t>
            </a:r>
            <a:endParaRPr lang="zh-TW" altLang="en-US"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債券</a:t>
            </a:r>
            <a:r>
              <a:rPr lang="zh-TW" altLang="en-US" sz="1100" dirty="0">
                <a:latin typeface="微軟正黑體" panose="020B0604030504040204" pitchFamily="34" charset="-120"/>
                <a:ea typeface="微軟正黑體" panose="020B0604030504040204" pitchFamily="34" charset="-120"/>
              </a:rPr>
              <a:t>評等、發行人長期信用評等或債券擔保機構長期信用評等達中華信用評等股份有限公司</a:t>
            </a:r>
            <a:r>
              <a:rPr lang="en-US" altLang="zh-TW" sz="1100" dirty="0" err="1">
                <a:latin typeface="微軟正黑體" panose="020B0604030504040204" pitchFamily="34" charset="-120"/>
                <a:ea typeface="微軟正黑體" panose="020B0604030504040204" pitchFamily="34" charset="-120"/>
              </a:rPr>
              <a:t>twAA</a:t>
            </a:r>
            <a:r>
              <a:rPr lang="zh-TW" altLang="en-US" sz="1100" dirty="0">
                <a:latin typeface="微軟正黑體" panose="020B0604030504040204" pitchFamily="34" charset="-120"/>
                <a:ea typeface="微軟正黑體" panose="020B0604030504040204" pitchFamily="34" charset="-120"/>
              </a:rPr>
              <a:t>等級或其他經主管機關核准或認可之信用評等機構同等等級</a:t>
            </a:r>
            <a:r>
              <a:rPr lang="zh-TW" altLang="en-US" sz="1100" dirty="0" smtClean="0">
                <a:latin typeface="微軟正黑體" panose="020B0604030504040204" pitchFamily="34" charset="-120"/>
                <a:ea typeface="微軟正黑體" panose="020B0604030504040204" pitchFamily="34" charset="-120"/>
              </a:rPr>
              <a:t>以上</a:t>
            </a:r>
            <a:endParaRPr lang="zh-TW" altLang="en-US" sz="110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非</a:t>
            </a:r>
            <a:r>
              <a:rPr lang="zh-TW" altLang="en-US" sz="1100" dirty="0">
                <a:latin typeface="微軟正黑體" panose="020B0604030504040204" pitchFamily="34" charset="-120"/>
                <a:ea typeface="微軟正黑體" panose="020B0604030504040204" pitchFamily="34" charset="-120"/>
              </a:rPr>
              <a:t>屬次順位普通公司債或次順位金融</a:t>
            </a:r>
            <a:r>
              <a:rPr lang="zh-TW" altLang="en-US" sz="1100" dirty="0" smtClean="0">
                <a:latin typeface="微軟正黑體" panose="020B0604030504040204" pitchFamily="34" charset="-120"/>
                <a:ea typeface="微軟正黑體" panose="020B0604030504040204" pitchFamily="34" charset="-120"/>
              </a:rPr>
              <a:t>債券</a:t>
            </a:r>
            <a:endParaRPr lang="en-US" altLang="zh-TW" sz="1100" dirty="0" smtClean="0">
              <a:latin typeface="微軟正黑體" panose="020B0604030504040204" pitchFamily="34" charset="-120"/>
              <a:ea typeface="微軟正黑體" panose="020B0604030504040204" pitchFamily="34" charset="-120"/>
            </a:endParaRPr>
          </a:p>
        </p:txBody>
      </p:sp>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11</a:t>
            </a:fld>
            <a:endParaRPr lang="zh-CN" altLang="en-US"/>
          </a:p>
        </p:txBody>
      </p:sp>
    </p:spTree>
    <p:extLst>
      <p:ext uri="{BB962C8B-B14F-4D97-AF65-F5344CB8AC3E}">
        <p14:creationId xmlns:p14="http://schemas.microsoft.com/office/powerpoint/2010/main" val="1393709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1869743"/>
          </a:xfrm>
          <a:prstGeom prst="rect">
            <a:avLst/>
          </a:prstGeom>
          <a:noFill/>
        </p:spPr>
        <p:txBody>
          <a:bodyPr wrap="square" rtlCol="0">
            <a:spAutoFit/>
          </a:bodyPr>
          <a:lstStyle/>
          <a:p>
            <a:pPr marL="171450" indent="-171450">
              <a:buFont typeface="Wingdings" panose="05000000000000000000" pitchFamily="2" charset="2"/>
              <a:buChar char="p"/>
            </a:pPr>
            <a:r>
              <a:rPr lang="zh-TW" altLang="en-US" sz="1050" b="1" dirty="0" smtClean="0">
                <a:latin typeface="微軟正黑體" panose="020B0604030504040204" pitchFamily="34" charset="-120"/>
                <a:ea typeface="微軟正黑體" panose="020B0604030504040204" pitchFamily="34" charset="-120"/>
              </a:rPr>
              <a:t>上櫃後補書件上傳：</a:t>
            </a:r>
            <a:endParaRPr lang="en-US" altLang="zh-TW" sz="1050" b="1" dirty="0" smtClean="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smtClean="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smtClean="0">
                <a:latin typeface="微軟正黑體" panose="020B0604030504040204" pitchFamily="34" charset="-120"/>
                <a:ea typeface="微軟正黑體" panose="020B0604030504040204" pitchFamily="34" charset="-120"/>
              </a:rPr>
              <a:t>「</a:t>
            </a:r>
            <a:r>
              <a:rPr lang="zh-TW" altLang="en-US" sz="1050" dirty="0">
                <a:latin typeface="微軟正黑體" panose="020B0604030504040204" pitchFamily="34" charset="-120"/>
                <a:ea typeface="微軟正黑體" panose="020B0604030504040204" pitchFamily="34" charset="-120"/>
              </a:rPr>
              <a:t>債券上櫃公告」及「債券核准上櫃公告」請輸入公告日期及公開資訊觀測站查詢端該項公告頁面之</a:t>
            </a:r>
            <a:r>
              <a:rPr lang="zh-TW" altLang="en-US" sz="1050" dirty="0" smtClean="0">
                <a:latin typeface="微軟正黑體" panose="020B0604030504040204" pitchFamily="34" charset="-120"/>
                <a:ea typeface="微軟正黑體" panose="020B0604030504040204" pitchFamily="34" charset="-120"/>
              </a:rPr>
              <a:t>網址</a:t>
            </a:r>
            <a:endParaRPr lang="zh-TW" altLang="en-US"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smtClean="0">
              <a:solidFill>
                <a:srgbClr val="FF0000"/>
              </a:solidFill>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smtClean="0">
                <a:solidFill>
                  <a:srgbClr val="FF0000"/>
                </a:solidFill>
                <a:latin typeface="微軟正黑體" panose="020B0604030504040204" pitchFamily="34" charset="-120"/>
                <a:ea typeface="微軟正黑體" panose="020B0604030504040204" pitchFamily="34" charset="-120"/>
              </a:rPr>
              <a:t>證券</a:t>
            </a:r>
            <a:r>
              <a:rPr lang="zh-TW" altLang="en-US" sz="1050" dirty="0">
                <a:solidFill>
                  <a:srgbClr val="FF0000"/>
                </a:solidFill>
                <a:latin typeface="微軟正黑體" panose="020B0604030504040204" pitchFamily="34" charset="-120"/>
                <a:ea typeface="微軟正黑體" panose="020B0604030504040204" pitchFamily="34" charset="-120"/>
              </a:rPr>
              <a:t>商業同業公會出具之承銷契約備查函</a:t>
            </a:r>
            <a:r>
              <a:rPr lang="zh-TW" altLang="en-US" sz="1050" dirty="0">
                <a:latin typeface="微軟正黑體" panose="020B0604030504040204" pitchFamily="34" charset="-120"/>
                <a:ea typeface="微軟正黑體" panose="020B0604030504040204" pitchFamily="34" charset="-120"/>
              </a:rPr>
              <a:t>請上傳至「其他補充書件</a:t>
            </a:r>
            <a:r>
              <a:rPr lang="zh-TW" altLang="en-US" sz="1050" dirty="0" smtClean="0">
                <a:latin typeface="微軟正黑體" panose="020B0604030504040204" pitchFamily="34" charset="-120"/>
                <a:ea typeface="微軟正黑體" panose="020B0604030504040204" pitchFamily="34" charset="-120"/>
              </a:rPr>
              <a:t>」</a:t>
            </a:r>
            <a:endParaRPr lang="zh-TW" altLang="en-US" sz="1050" dirty="0">
              <a:latin typeface="微軟正黑體" panose="020B0604030504040204" pitchFamily="34" charset="-120"/>
              <a:ea typeface="微軟正黑體" panose="020B0604030504040204" pitchFamily="34" charset="-120"/>
            </a:endParaRPr>
          </a:p>
          <a:p>
            <a:pPr marL="228600" indent="-228600">
              <a:buFont typeface="+mj-lt"/>
              <a:buAutoNum type="arabicPeriod"/>
            </a:pPr>
            <a:endParaRPr lang="en-US" altLang="zh-TW" sz="1050" dirty="0" smtClean="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50" dirty="0" smtClean="0">
                <a:latin typeface="微軟正黑體" panose="020B0604030504040204" pitchFamily="34" charset="-120"/>
                <a:ea typeface="微軟正黑體" panose="020B0604030504040204" pitchFamily="34" charset="-120"/>
              </a:rPr>
              <a:t>募集</a:t>
            </a:r>
            <a:r>
              <a:rPr lang="zh-TW" altLang="en-US" sz="1050" dirty="0">
                <a:latin typeface="微軟正黑體" panose="020B0604030504040204" pitchFamily="34" charset="-120"/>
                <a:ea typeface="微軟正黑體" panose="020B0604030504040204" pitchFamily="34" charset="-120"/>
              </a:rPr>
              <a:t>完成證明文件請使用本中心規定之募集完成證明文件格式並附上</a:t>
            </a:r>
            <a:r>
              <a:rPr lang="zh-TW" altLang="en-US" sz="1050" dirty="0">
                <a:solidFill>
                  <a:srgbClr val="FF0000"/>
                </a:solidFill>
                <a:latin typeface="微軟正黑體" panose="020B0604030504040204" pitchFamily="34" charset="-120"/>
                <a:ea typeface="微軟正黑體" panose="020B0604030504040204" pitchFamily="34" charset="-120"/>
              </a:rPr>
              <a:t>收足款項</a:t>
            </a:r>
            <a:r>
              <a:rPr lang="zh-TW" altLang="en-US" sz="1050" dirty="0" smtClean="0">
                <a:solidFill>
                  <a:srgbClr val="FF0000"/>
                </a:solidFill>
                <a:latin typeface="微軟正黑體" panose="020B0604030504040204" pitchFamily="34" charset="-120"/>
                <a:ea typeface="微軟正黑體" panose="020B0604030504040204" pitchFamily="34" charset="-120"/>
              </a:rPr>
              <a:t>證明</a:t>
            </a:r>
            <a:endParaRPr lang="zh-TW" altLang="en-US" sz="1050" dirty="0">
              <a:solidFill>
                <a:srgbClr val="FF0000"/>
              </a:solidFill>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614" y="247276"/>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799732"/>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8302" y="3380059"/>
            <a:ext cx="6858000" cy="1207915"/>
          </a:xfrm>
          <a:prstGeom prst="rect">
            <a:avLst/>
          </a:prstGeom>
        </p:spPr>
      </p:pic>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12</a:t>
            </a:fld>
            <a:endParaRPr lang="zh-CN" altLang="en-US"/>
          </a:p>
        </p:txBody>
      </p:sp>
    </p:spTree>
    <p:extLst>
      <p:ext uri="{BB962C8B-B14F-4D97-AF65-F5344CB8AC3E}">
        <p14:creationId xmlns:p14="http://schemas.microsoft.com/office/powerpoint/2010/main" val="3944416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32"/>
          <p:cNvGrpSpPr/>
          <p:nvPr/>
        </p:nvGrpSpPr>
        <p:grpSpPr>
          <a:xfrm>
            <a:off x="431138" y="1497115"/>
            <a:ext cx="1706094" cy="3090859"/>
            <a:chOff x="579906" y="2379519"/>
            <a:chExt cx="2274792" cy="2308595"/>
          </a:xfrm>
        </p:grpSpPr>
        <p:sp>
          <p:nvSpPr>
            <p:cNvPr id="13" name="圆角矩形 6"/>
            <p:cNvSpPr/>
            <p:nvPr/>
          </p:nvSpPr>
          <p:spPr>
            <a:xfrm>
              <a:off x="579906" y="2466605"/>
              <a:ext cx="2274792" cy="2221509"/>
            </a:xfrm>
            <a:prstGeom prst="roundRect">
              <a:avLst>
                <a:gd name="adj" fmla="val 5087"/>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4" name="TextBox 10"/>
            <p:cNvSpPr txBox="1"/>
            <p:nvPr/>
          </p:nvSpPr>
          <p:spPr>
            <a:xfrm>
              <a:off x="1160763" y="2379519"/>
              <a:ext cx="1131079" cy="861775"/>
            </a:xfrm>
            <a:prstGeom prst="rect">
              <a:avLst/>
            </a:prstGeom>
            <a:noFill/>
          </p:spPr>
          <p:txBody>
            <a:bodyPr wrap="none" rtlCol="0">
              <a:spAutoFit/>
            </a:bodyPr>
            <a:lstStyle/>
            <a:p>
              <a:pPr algn="ctr"/>
              <a:r>
                <a:rPr lang="en-US" altLang="zh-TW" sz="3600" b="1" dirty="0" smtClean="0">
                  <a:solidFill>
                    <a:schemeClr val="bg1"/>
                  </a:solidFill>
                  <a:latin typeface="微软雅黑" panose="020B0503020204020204" pitchFamily="34" charset="-122"/>
                  <a:ea typeface="微软雅黑" panose="020B0503020204020204" pitchFamily="34" charset="-122"/>
                </a:rPr>
                <a:t>Q1</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15" name="直接连接符 12"/>
            <p:cNvCxnSpPr/>
            <p:nvPr/>
          </p:nvCxnSpPr>
          <p:spPr>
            <a:xfrm>
              <a:off x="755577" y="2888879"/>
              <a:ext cx="18722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8"/>
            <p:cNvSpPr txBox="1"/>
            <p:nvPr/>
          </p:nvSpPr>
          <p:spPr>
            <a:xfrm>
              <a:off x="680471" y="2945957"/>
              <a:ext cx="2072381" cy="658707"/>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公開資訊觀測電子認證申報系統站找不到債券網路掛牌申報作業</a:t>
              </a:r>
              <a:r>
                <a:rPr lang="zh-TW" altLang="en-US" sz="1200" dirty="0" smtClean="0">
                  <a:latin typeface="微軟正黑體" panose="020B0604030504040204" pitchFamily="34" charset="-120"/>
                  <a:ea typeface="微軟正黑體" panose="020B0604030504040204" pitchFamily="34" charset="-120"/>
                </a:rPr>
                <a:t>選項</a:t>
              </a:r>
              <a:r>
                <a:rPr lang="en-US" altLang="zh-TW" sz="1200" dirty="0" smtClean="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18" name="矩形 17"/>
            <p:cNvSpPr/>
            <p:nvPr/>
          </p:nvSpPr>
          <p:spPr>
            <a:xfrm>
              <a:off x="694982" y="3828373"/>
              <a:ext cx="2057871" cy="658707"/>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請洽貴公司有該系統總權限之人員為子帳號開啟該選項之權限</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grpSp>
      <p:sp>
        <p:nvSpPr>
          <p:cNvPr id="20" name="圆角矩形 20"/>
          <p:cNvSpPr/>
          <p:nvPr/>
        </p:nvSpPr>
        <p:spPr>
          <a:xfrm>
            <a:off x="2595839" y="1600172"/>
            <a:ext cx="1706094" cy="2987801"/>
          </a:xfrm>
          <a:prstGeom prst="roundRect">
            <a:avLst>
              <a:gd name="adj" fmla="val 508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28" name="圆角矩形 25"/>
          <p:cNvSpPr/>
          <p:nvPr/>
        </p:nvSpPr>
        <p:spPr>
          <a:xfrm>
            <a:off x="4760541" y="1606979"/>
            <a:ext cx="1706094" cy="2980994"/>
          </a:xfrm>
          <a:prstGeom prst="roundRect">
            <a:avLst>
              <a:gd name="adj" fmla="val 5087"/>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36" name="矩形 35"/>
          <p:cNvSpPr/>
          <p:nvPr/>
        </p:nvSpPr>
        <p:spPr>
          <a:xfrm>
            <a:off x="419100" y="1131590"/>
            <a:ext cx="1602492" cy="2775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smtClean="0">
                <a:solidFill>
                  <a:schemeClr val="bg1"/>
                </a:solidFill>
                <a:latin typeface="微軟正黑體" panose="020B0604030504040204" pitchFamily="34" charset="-120"/>
                <a:ea typeface="微軟正黑體" panose="020B0604030504040204" pitchFamily="34" charset="-120"/>
              </a:rPr>
              <a:t>系統操作常見問題</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sp>
        <p:nvSpPr>
          <p:cNvPr id="3" name="等腰三角形 2"/>
          <p:cNvSpPr/>
          <p:nvPr/>
        </p:nvSpPr>
        <p:spPr>
          <a:xfrm rot="10800000">
            <a:off x="1238091" y="3114713"/>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TextBox 10"/>
          <p:cNvSpPr txBox="1"/>
          <p:nvPr/>
        </p:nvSpPr>
        <p:spPr>
          <a:xfrm>
            <a:off x="3039916" y="1520856"/>
            <a:ext cx="848310" cy="646331"/>
          </a:xfrm>
          <a:prstGeom prst="rect">
            <a:avLst/>
          </a:prstGeom>
          <a:noFill/>
        </p:spPr>
        <p:txBody>
          <a:bodyPr wrap="none" rtlCol="0">
            <a:spAutoFit/>
          </a:bodyPr>
          <a:lstStyle/>
          <a:p>
            <a:pPr algn="ctr"/>
            <a:r>
              <a:rPr lang="en-US" altLang="zh-TW" sz="3600" b="1" dirty="0" smtClean="0">
                <a:solidFill>
                  <a:schemeClr val="bg1"/>
                </a:solidFill>
                <a:latin typeface="微软雅黑" panose="020B0503020204020204" pitchFamily="34" charset="-122"/>
                <a:ea typeface="微软雅黑" panose="020B0503020204020204" pitchFamily="34" charset="-122"/>
              </a:rPr>
              <a:t>Q2</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40" name="直接连接符 12"/>
          <p:cNvCxnSpPr/>
          <p:nvPr/>
        </p:nvCxnSpPr>
        <p:spPr>
          <a:xfrm>
            <a:off x="2736026" y="2163443"/>
            <a:ext cx="1404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TextBox 18"/>
          <p:cNvSpPr txBox="1"/>
          <p:nvPr/>
        </p:nvSpPr>
        <p:spPr>
          <a:xfrm>
            <a:off x="2679697" y="2235451"/>
            <a:ext cx="1554286" cy="461665"/>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申請書件檔案上傳失敗</a:t>
            </a:r>
            <a:r>
              <a:rPr lang="en-US" altLang="zh-TW" sz="1200" dirty="0" smtClean="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42" name="矩形 41"/>
          <p:cNvSpPr/>
          <p:nvPr/>
        </p:nvSpPr>
        <p:spPr>
          <a:xfrm>
            <a:off x="2690580" y="2931790"/>
            <a:ext cx="1611353" cy="1384995"/>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債券網路掛牌作業上傳單一檔案之限制為</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，超過</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者請先將檔案壓縮後再上傳。檔案小於</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5MB</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卻無法上傳者，可能係貴公司防火牆所</a:t>
            </a:r>
            <a:r>
              <a:rPr lang="zh-TW" altLang="en-US" sz="1200" b="1" dirty="0" smtClean="0">
                <a:solidFill>
                  <a:schemeClr val="tx1">
                    <a:lumMod val="95000"/>
                    <a:lumOff val="5000"/>
                  </a:schemeClr>
                </a:solidFill>
                <a:latin typeface="微軟正黑體" panose="020B0604030504040204" pitchFamily="34" charset="-120"/>
                <a:ea typeface="微軟正黑體" panose="020B0604030504040204" pitchFamily="34" charset="-120"/>
              </a:rPr>
              <a:t>致</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43" name="等腰三角形 42"/>
          <p:cNvSpPr/>
          <p:nvPr/>
        </p:nvSpPr>
        <p:spPr>
          <a:xfrm rot="10800000">
            <a:off x="3365790" y="2702120"/>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TextBox 10"/>
          <p:cNvSpPr txBox="1"/>
          <p:nvPr/>
        </p:nvSpPr>
        <p:spPr>
          <a:xfrm>
            <a:off x="5190657" y="1525728"/>
            <a:ext cx="848310" cy="646331"/>
          </a:xfrm>
          <a:prstGeom prst="rect">
            <a:avLst/>
          </a:prstGeom>
          <a:noFill/>
        </p:spPr>
        <p:txBody>
          <a:bodyPr wrap="none" rtlCol="0">
            <a:spAutoFit/>
          </a:bodyPr>
          <a:lstStyle/>
          <a:p>
            <a:pPr algn="ctr"/>
            <a:r>
              <a:rPr lang="en-US" altLang="zh-TW" sz="3600" b="1" dirty="0" smtClean="0">
                <a:solidFill>
                  <a:schemeClr val="bg1"/>
                </a:solidFill>
                <a:latin typeface="微软雅黑" panose="020B0503020204020204" pitchFamily="34" charset="-122"/>
                <a:ea typeface="微软雅黑" panose="020B0503020204020204" pitchFamily="34" charset="-122"/>
              </a:rPr>
              <a:t>Q3</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cxnSp>
        <p:nvCxnSpPr>
          <p:cNvPr id="45" name="直接连接符 12"/>
          <p:cNvCxnSpPr/>
          <p:nvPr/>
        </p:nvCxnSpPr>
        <p:spPr>
          <a:xfrm>
            <a:off x="4886767" y="2168315"/>
            <a:ext cx="140415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extBox 18"/>
          <p:cNvSpPr txBox="1"/>
          <p:nvPr/>
        </p:nvSpPr>
        <p:spPr>
          <a:xfrm>
            <a:off x="4830438" y="2240323"/>
            <a:ext cx="1554286" cy="646331"/>
          </a:xfrm>
          <a:prstGeom prst="rect">
            <a:avLst/>
          </a:prstGeom>
          <a:noFill/>
        </p:spPr>
        <p:txBody>
          <a:bodyPr wrap="square" rtlCol="0">
            <a:spAutoFit/>
          </a:bodyPr>
          <a:lstStyle/>
          <a:p>
            <a:r>
              <a:rPr lang="zh-TW" altLang="en-US" sz="1200" dirty="0">
                <a:latin typeface="微軟正黑體" panose="020B0604030504040204" pitchFamily="34" charset="-120"/>
                <a:ea typeface="微軟正黑體" panose="020B0604030504040204" pitchFamily="34" charset="-120"/>
              </a:rPr>
              <a:t>上櫃後補充書件上傳的公告日期無法輸入</a:t>
            </a:r>
            <a:r>
              <a:rPr lang="en-US" altLang="zh-TW" sz="1200" dirty="0" smtClean="0">
                <a:latin typeface="微軟正黑體" panose="020B0604030504040204" pitchFamily="34" charset="-120"/>
                <a:ea typeface="微軟正黑體" panose="020B0604030504040204" pitchFamily="34" charset="-120"/>
              </a:rPr>
              <a:t>?</a:t>
            </a:r>
            <a:endParaRPr lang="zh-CN" altLang="en-US" sz="1200" dirty="0">
              <a:latin typeface="微軟正黑體" panose="020B0604030504040204" pitchFamily="34" charset="-120"/>
              <a:ea typeface="微軟正黑體" panose="020B0604030504040204" pitchFamily="34" charset="-120"/>
            </a:endParaRPr>
          </a:p>
        </p:txBody>
      </p:sp>
      <p:sp>
        <p:nvSpPr>
          <p:cNvPr id="47" name="矩形 46"/>
          <p:cNvSpPr/>
          <p:nvPr/>
        </p:nvSpPr>
        <p:spPr>
          <a:xfrm>
            <a:off x="4841321" y="2936662"/>
            <a:ext cx="1611353" cy="1569660"/>
          </a:xfrm>
          <a:prstGeom prst="rect">
            <a:avLst/>
          </a:prstGeom>
        </p:spPr>
        <p:txBody>
          <a:bodyPr wrap="square">
            <a:spAutoFit/>
          </a:bodyPr>
          <a:lstStyle/>
          <a:p>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系統會檢核「有價證券交付前公告、債券上櫃公告、股票或公司債核准上市</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櫃</a:t>
            </a:r>
            <a:r>
              <a:rPr lang="en-US" altLang="zh-TW" sz="1200" b="1" dirty="0">
                <a:solidFill>
                  <a:schemeClr val="tx1">
                    <a:lumMod val="95000"/>
                    <a:lumOff val="5000"/>
                  </a:schemeClr>
                </a:solidFill>
                <a:latin typeface="微軟正黑體" panose="020B0604030504040204" pitchFamily="34" charset="-120"/>
                <a:ea typeface="微軟正黑體" panose="020B0604030504040204" pitchFamily="34" charset="-120"/>
              </a:rPr>
              <a:t>)</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之公告」的申報公告日期，當</a:t>
            </a:r>
            <a:r>
              <a:rPr lang="zh-TW" altLang="en-US" sz="1200" b="1" dirty="0" smtClean="0">
                <a:solidFill>
                  <a:schemeClr val="tx1">
                    <a:lumMod val="95000"/>
                    <a:lumOff val="5000"/>
                  </a:schemeClr>
                </a:solidFill>
                <a:latin typeface="微軟正黑體" panose="020B0604030504040204" pitchFamily="34" charset="-120"/>
                <a:ea typeface="微軟正黑體" panose="020B0604030504040204" pitchFamily="34" charset="-120"/>
              </a:rPr>
              <a:t>輸入日期</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不正確時，系統就</a:t>
            </a:r>
            <a:r>
              <a:rPr lang="zh-TW" altLang="en-US" sz="1200" b="1" dirty="0" smtClean="0">
                <a:solidFill>
                  <a:schemeClr val="tx1">
                    <a:lumMod val="95000"/>
                    <a:lumOff val="5000"/>
                  </a:schemeClr>
                </a:solidFill>
                <a:latin typeface="微軟正黑體" panose="020B0604030504040204" pitchFamily="34" charset="-120"/>
                <a:ea typeface="微軟正黑體" panose="020B0604030504040204" pitchFamily="34" charset="-120"/>
              </a:rPr>
              <a:t>會拒絕接受申</a:t>
            </a:r>
            <a:r>
              <a:rPr lang="zh-TW" altLang="en-US" sz="1200" b="1" dirty="0">
                <a:solidFill>
                  <a:schemeClr val="tx1">
                    <a:lumMod val="95000"/>
                    <a:lumOff val="5000"/>
                  </a:schemeClr>
                </a:solidFill>
                <a:latin typeface="微軟正黑體" panose="020B0604030504040204" pitchFamily="34" charset="-120"/>
                <a:ea typeface="微軟正黑體" panose="020B0604030504040204" pitchFamily="34" charset="-120"/>
              </a:rPr>
              <a:t>報</a:t>
            </a:r>
            <a:endParaRPr lang="en-US" altLang="zh-CN" sz="1200" b="1"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48" name="等腰三角形 47"/>
          <p:cNvSpPr/>
          <p:nvPr/>
        </p:nvSpPr>
        <p:spPr>
          <a:xfrm rot="10800000">
            <a:off x="5516531" y="2774128"/>
            <a:ext cx="166191" cy="157661"/>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TextBox 7"/>
          <p:cNvSpPr txBox="1"/>
          <p:nvPr/>
        </p:nvSpPr>
        <p:spPr>
          <a:xfrm>
            <a:off x="908720" y="227882"/>
            <a:ext cx="3416320"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其</a:t>
            </a:r>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他應注意事項</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pSp>
        <p:nvGrpSpPr>
          <p:cNvPr id="30" name="群組 29"/>
          <p:cNvGrpSpPr/>
          <p:nvPr/>
        </p:nvGrpSpPr>
        <p:grpSpPr>
          <a:xfrm>
            <a:off x="188640" y="148346"/>
            <a:ext cx="882698" cy="854080"/>
            <a:chOff x="1214754" y="3394172"/>
            <a:chExt cx="882698" cy="854080"/>
          </a:xfrm>
        </p:grpSpPr>
        <p:sp>
          <p:nvSpPr>
            <p:cNvPr id="31"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32"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13</a:t>
            </a:fld>
            <a:endParaRPr lang="zh-CN" altLang="en-US"/>
          </a:p>
        </p:txBody>
      </p:sp>
    </p:spTree>
    <p:extLst>
      <p:ext uri="{BB962C8B-B14F-4D97-AF65-F5344CB8AC3E}">
        <p14:creationId xmlns:p14="http://schemas.microsoft.com/office/powerpoint/2010/main" val="3360887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7"/>
          <p:cNvSpPr txBox="1"/>
          <p:nvPr/>
        </p:nvSpPr>
        <p:spPr>
          <a:xfrm>
            <a:off x="908720" y="227882"/>
            <a:ext cx="3416320"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其</a:t>
            </a:r>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他應注意事項</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36" name="矩形 35"/>
          <p:cNvSpPr/>
          <p:nvPr/>
        </p:nvSpPr>
        <p:spPr>
          <a:xfrm>
            <a:off x="419100" y="1131590"/>
            <a:ext cx="1602492" cy="2775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50" b="1" dirty="0" smtClean="0">
                <a:solidFill>
                  <a:schemeClr val="bg1"/>
                </a:solidFill>
                <a:latin typeface="微軟正黑體" panose="020B0604030504040204" pitchFamily="34" charset="-120"/>
                <a:ea typeface="微軟正黑體" panose="020B0604030504040204" pitchFamily="34" charset="-120"/>
              </a:rPr>
              <a:t>繳交上櫃年費作業</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2"/>
          <a:stretch>
            <a:fillRect/>
          </a:stretch>
        </p:blipFill>
        <p:spPr>
          <a:xfrm>
            <a:off x="4005064" y="1151998"/>
            <a:ext cx="2057400" cy="514350"/>
          </a:xfrm>
          <a:prstGeom prst="rect">
            <a:avLst/>
          </a:prstGeom>
        </p:spPr>
      </p:pic>
      <p:sp>
        <p:nvSpPr>
          <p:cNvPr id="25" name="矩形 24"/>
          <p:cNvSpPr/>
          <p:nvPr/>
        </p:nvSpPr>
        <p:spPr>
          <a:xfrm>
            <a:off x="4149080" y="1322778"/>
            <a:ext cx="1584176"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TextBox 9"/>
          <p:cNvSpPr txBox="1"/>
          <p:nvPr/>
        </p:nvSpPr>
        <p:spPr>
          <a:xfrm>
            <a:off x="270130" y="1618803"/>
            <a:ext cx="3239778" cy="1384995"/>
          </a:xfrm>
          <a:prstGeom prst="rect">
            <a:avLst/>
          </a:prstGeom>
          <a:noFill/>
        </p:spPr>
        <p:txBody>
          <a:bodyPr wrap="square" rtlCol="0">
            <a:spAutoFit/>
          </a:bodyPr>
          <a:lstStyle/>
          <a:p>
            <a:pPr marL="171450" indent="-171450">
              <a:buFont typeface="Wingdings" panose="05000000000000000000" pitchFamily="2" charset="2"/>
              <a:buChar char="p"/>
            </a:pPr>
            <a:r>
              <a:rPr lang="zh-TW" altLang="en-US" sz="1050" b="1" dirty="0">
                <a:latin typeface="微軟正黑體" panose="020B0604030504040204" pitchFamily="34" charset="-120"/>
                <a:ea typeface="微軟正黑體" panose="020B0604030504040204" pitchFamily="34" charset="-120"/>
              </a:rPr>
              <a:t>公開資訊觀測電子認證申報系統站</a:t>
            </a:r>
            <a:r>
              <a:rPr lang="zh-TW" altLang="en-US" sz="1050" b="1" dirty="0" smtClean="0">
                <a:latin typeface="微軟正黑體" panose="020B0604030504040204" pitchFamily="34" charset="-120"/>
                <a:ea typeface="微軟正黑體" panose="020B0604030504040204" pitchFamily="34" charset="-120"/>
              </a:rPr>
              <a:t>找不到「櫃買電子收據」選項</a:t>
            </a:r>
            <a:r>
              <a:rPr lang="en-US" altLang="zh-TW" sz="1050" b="1" dirty="0">
                <a:latin typeface="微軟正黑體" panose="020B0604030504040204" pitchFamily="34" charset="-120"/>
                <a:ea typeface="微軟正黑體" panose="020B0604030504040204" pitchFamily="34" charset="-120"/>
              </a:rPr>
              <a:t>?</a:t>
            </a:r>
          </a:p>
          <a:p>
            <a:pPr marL="228600" indent="-228600">
              <a:buFont typeface="Wingdings" panose="05000000000000000000" pitchFamily="2" charset="2"/>
              <a:buChar char="Ø"/>
            </a:pPr>
            <a:endParaRPr lang="en-US" altLang="zh-TW" sz="1050" dirty="0" smtClean="0">
              <a:latin typeface="微軟正黑體" panose="020B0604030504040204" pitchFamily="34" charset="-120"/>
              <a:ea typeface="微軟正黑體" panose="020B0604030504040204" pitchFamily="34" charset="-120"/>
            </a:endParaRPr>
          </a:p>
          <a:p>
            <a:pPr marL="685800" lvl="1" indent="-228600">
              <a:buFont typeface="Wingdings" panose="05000000000000000000" pitchFamily="2" charset="2"/>
              <a:buChar char="Ø"/>
            </a:pPr>
            <a:r>
              <a:rPr lang="zh-TW" altLang="en-US" sz="1050" dirty="0" smtClean="0">
                <a:latin typeface="微軟正黑體" panose="020B0604030504040204" pitchFamily="34" charset="-120"/>
                <a:ea typeface="微軟正黑體" panose="020B0604030504040204" pitchFamily="34" charset="-120"/>
              </a:rPr>
              <a:t>請洽</a:t>
            </a:r>
            <a:r>
              <a:rPr lang="zh-TW" altLang="en-US" sz="1050" dirty="0">
                <a:latin typeface="微軟正黑體" panose="020B0604030504040204" pitchFamily="34" charset="-120"/>
                <a:ea typeface="微軟正黑體" panose="020B0604030504040204" pitchFamily="34" charset="-120"/>
              </a:rPr>
              <a:t>貴公司有該系統總權限之人員為子帳號開啟該選項之</a:t>
            </a:r>
            <a:r>
              <a:rPr lang="zh-TW" altLang="en-US" sz="1050" dirty="0" smtClean="0">
                <a:latin typeface="微軟正黑體" panose="020B0604030504040204" pitchFamily="34" charset="-120"/>
                <a:ea typeface="微軟正黑體" panose="020B0604030504040204" pitchFamily="34" charset="-120"/>
              </a:rPr>
              <a:t>權限</a:t>
            </a:r>
            <a:endParaRPr lang="en-US" altLang="zh-TW" sz="1050" dirty="0" smtClean="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Ø"/>
            </a:pPr>
            <a:endParaRPr lang="en-US" altLang="zh-TW" sz="1050" dirty="0">
              <a:latin typeface="微軟正黑體" panose="020B0604030504040204" pitchFamily="34" charset="-120"/>
              <a:ea typeface="微軟正黑體" panose="020B0604030504040204" pitchFamily="34" charset="-120"/>
            </a:endParaRPr>
          </a:p>
          <a:p>
            <a:pPr marL="228600" indent="-228600">
              <a:buFont typeface="Wingdings" panose="05000000000000000000" pitchFamily="2" charset="2"/>
              <a:buChar char="p"/>
            </a:pPr>
            <a:r>
              <a:rPr lang="zh-TW" altLang="en-US" sz="1050" b="1" dirty="0" smtClean="0">
                <a:latin typeface="微軟正黑體" panose="020B0604030504040204" pitchFamily="34" charset="-120"/>
                <a:ea typeface="微軟正黑體" panose="020B0604030504040204" pitchFamily="34" charset="-120"/>
              </a:rPr>
              <a:t>請選擇「</a:t>
            </a:r>
            <a:r>
              <a:rPr lang="zh-TW" altLang="en-US" sz="1050" b="1" dirty="0" smtClean="0">
                <a:solidFill>
                  <a:srgbClr val="FF0000"/>
                </a:solidFill>
                <a:latin typeface="微軟正黑體" panose="020B0604030504040204" pitchFamily="34" charset="-120"/>
                <a:ea typeface="微軟正黑體" panose="020B0604030504040204" pitchFamily="34" charset="-120"/>
              </a:rPr>
              <a:t>年繳</a:t>
            </a:r>
            <a:r>
              <a:rPr lang="en-US" altLang="zh-TW" sz="1050" b="1" dirty="0" smtClean="0">
                <a:solidFill>
                  <a:srgbClr val="FF0000"/>
                </a:solidFill>
                <a:latin typeface="微軟正黑體" panose="020B0604030504040204" pitchFamily="34" charset="-120"/>
                <a:ea typeface="微軟正黑體" panose="020B0604030504040204" pitchFamily="34" charset="-120"/>
              </a:rPr>
              <a:t>-</a:t>
            </a:r>
            <a:r>
              <a:rPr lang="zh-TW" altLang="en-US" sz="1050" b="1" dirty="0" smtClean="0">
                <a:solidFill>
                  <a:srgbClr val="FF0000"/>
                </a:solidFill>
                <a:latin typeface="微軟正黑體" panose="020B0604030504040204" pitchFamily="34" charset="-120"/>
                <a:ea typeface="微軟正黑體" panose="020B0604030504040204" pitchFamily="34" charset="-120"/>
              </a:rPr>
              <a:t>普通公司債上櫃費</a:t>
            </a:r>
            <a:r>
              <a:rPr lang="zh-TW" altLang="en-US" sz="1050" b="1" dirty="0" smtClean="0">
                <a:latin typeface="微軟正黑體" panose="020B0604030504040204" pitchFamily="34" charset="-120"/>
                <a:ea typeface="微軟正黑體" panose="020B0604030504040204" pitchFamily="34" charset="-120"/>
              </a:rPr>
              <a:t>」，再點選「下載繳款通知單」或「下載繳費收據」</a:t>
            </a:r>
            <a:endParaRPr lang="zh-TW" altLang="en-US" sz="1050" b="1" dirty="0">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3"/>
          <a:stretch>
            <a:fillRect/>
          </a:stretch>
        </p:blipFill>
        <p:spPr>
          <a:xfrm>
            <a:off x="3412232" y="2164092"/>
            <a:ext cx="2866256" cy="2716009"/>
          </a:xfrm>
          <a:prstGeom prst="rect">
            <a:avLst/>
          </a:prstGeom>
        </p:spPr>
      </p:pic>
      <p:cxnSp>
        <p:nvCxnSpPr>
          <p:cNvPr id="29" name="肘形连接符 15"/>
          <p:cNvCxnSpPr/>
          <p:nvPr/>
        </p:nvCxnSpPr>
        <p:spPr>
          <a:xfrm>
            <a:off x="1700808" y="3075806"/>
            <a:ext cx="1619556" cy="446290"/>
          </a:xfrm>
          <a:prstGeom prst="bentConnector3">
            <a:avLst>
              <a:gd name="adj1" fmla="val 598"/>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0" name="群組 9"/>
          <p:cNvGrpSpPr/>
          <p:nvPr/>
        </p:nvGrpSpPr>
        <p:grpSpPr>
          <a:xfrm>
            <a:off x="188640" y="148346"/>
            <a:ext cx="882698" cy="854080"/>
            <a:chOff x="1214754" y="3394172"/>
            <a:chExt cx="882698" cy="854080"/>
          </a:xfrm>
        </p:grpSpPr>
        <p:sp>
          <p:nvSpPr>
            <p:cNvPr id="11"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2"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14</a:t>
            </a:fld>
            <a:endParaRPr lang="zh-CN" altLang="en-US"/>
          </a:p>
        </p:txBody>
      </p:sp>
    </p:spTree>
    <p:extLst>
      <p:ext uri="{BB962C8B-B14F-4D97-AF65-F5344CB8AC3E}">
        <p14:creationId xmlns:p14="http://schemas.microsoft.com/office/powerpoint/2010/main" val="327822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997494" y="1131590"/>
            <a:ext cx="4863012" cy="1498064"/>
            <a:chOff x="1584400" y="1379590"/>
            <a:chExt cx="6484016" cy="1997418"/>
          </a:xfrm>
        </p:grpSpPr>
        <p:sp>
          <p:nvSpPr>
            <p:cNvPr id="3" name="椭圆 2"/>
            <p:cNvSpPr/>
            <p:nvPr/>
          </p:nvSpPr>
          <p:spPr>
            <a:xfrm>
              <a:off x="1619672" y="1379590"/>
              <a:ext cx="1984248" cy="1984248"/>
            </a:xfrm>
            <a:prstGeom prst="ellipse">
              <a:avLst/>
            </a:prstGeom>
            <a:solidFill>
              <a:srgbClr val="3DBEC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椭圆 5"/>
            <p:cNvSpPr/>
            <p:nvPr/>
          </p:nvSpPr>
          <p:spPr>
            <a:xfrm>
              <a:off x="2411760" y="1384206"/>
              <a:ext cx="1984248" cy="1984248"/>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8" name="椭圆 7"/>
            <p:cNvSpPr/>
            <p:nvPr/>
          </p:nvSpPr>
          <p:spPr>
            <a:xfrm>
              <a:off x="3203848" y="1384206"/>
              <a:ext cx="1984248" cy="1984248"/>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0" name="椭圆 9"/>
            <p:cNvSpPr/>
            <p:nvPr/>
          </p:nvSpPr>
          <p:spPr>
            <a:xfrm>
              <a:off x="4290318" y="1381522"/>
              <a:ext cx="1984248" cy="1984248"/>
            </a:xfrm>
            <a:prstGeom prst="ellipse">
              <a:avLst/>
            </a:prstGeom>
            <a:solidFill>
              <a:srgbClr val="3DBEC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椭圆 10"/>
            <p:cNvSpPr/>
            <p:nvPr/>
          </p:nvSpPr>
          <p:spPr>
            <a:xfrm>
              <a:off x="5176686" y="1383680"/>
              <a:ext cx="1984248" cy="1984248"/>
            </a:xfrm>
            <a:prstGeom prst="ellipse">
              <a:avLst/>
            </a:prstGeom>
            <a:solidFill>
              <a:srgbClr val="00B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12" name="椭圆 11"/>
            <p:cNvSpPr/>
            <p:nvPr/>
          </p:nvSpPr>
          <p:spPr>
            <a:xfrm>
              <a:off x="6084168" y="1379590"/>
              <a:ext cx="1984248" cy="1984248"/>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p>
          </p:txBody>
        </p:sp>
        <p:sp>
          <p:nvSpPr>
            <p:cNvPr id="7" name="TextBox 6"/>
            <p:cNvSpPr txBox="1"/>
            <p:nvPr/>
          </p:nvSpPr>
          <p:spPr>
            <a:xfrm>
              <a:off x="1584400" y="1776569"/>
              <a:ext cx="6450912" cy="1600439"/>
            </a:xfrm>
            <a:prstGeom prst="rect">
              <a:avLst/>
            </a:prstGeom>
            <a:noFill/>
          </p:spPr>
          <p:txBody>
            <a:bodyPr wrap="none" rtlCol="0">
              <a:spAutoFit/>
            </a:bodyPr>
            <a:lstStyle/>
            <a:p>
              <a:r>
                <a:rPr lang="en-US" altLang="zh-CN" sz="7200" b="1" dirty="0">
                  <a:solidFill>
                    <a:schemeClr val="bg1"/>
                  </a:solidFill>
                  <a:latin typeface="微软雅黑" panose="020B0503020204020204" pitchFamily="34" charset="-122"/>
                  <a:ea typeface="微软雅黑" panose="020B0503020204020204" pitchFamily="34" charset="-122"/>
                </a:rPr>
                <a:t>THANKS!!</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grpSp>
      <p:sp>
        <p:nvSpPr>
          <p:cNvPr id="13" name="矩形 12"/>
          <p:cNvSpPr/>
          <p:nvPr/>
        </p:nvSpPr>
        <p:spPr>
          <a:xfrm>
            <a:off x="1989507" y="2937555"/>
            <a:ext cx="2854157" cy="1384995"/>
          </a:xfrm>
          <a:prstGeom prst="rect">
            <a:avLst/>
          </a:prstGeom>
        </p:spPr>
        <p:txBody>
          <a:bodyPr wrap="square">
            <a:spAutoFit/>
          </a:bodyPr>
          <a:lstStyle/>
          <a:p>
            <a:pPr algn="ct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普通公司債及</a:t>
            </a: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金融</a:t>
            </a: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債券業務聯絡人</a:t>
            </a:r>
            <a:endPar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endParaRPr>
          </a:p>
          <a:p>
            <a:pPr algn="ct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曾小姐   </a:t>
            </a:r>
            <a:r>
              <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rPr>
              <a:t>2366-8082</a:t>
            </a:r>
          </a:p>
          <a:p>
            <a:pPr algn="ct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王小姐   </a:t>
            </a:r>
            <a:r>
              <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rPr>
              <a:t>2366-8049</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李</a:t>
            </a: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小姐   </a:t>
            </a:r>
            <a:r>
              <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rPr>
              <a:t>2366-5971</a:t>
            </a:r>
          </a:p>
          <a:p>
            <a:pPr algn="ct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李先生   </a:t>
            </a:r>
            <a:r>
              <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rPr>
              <a:t>2366-5962</a:t>
            </a:r>
          </a:p>
          <a:p>
            <a:pPr algn="ctr"/>
            <a:r>
              <a:rPr lang="zh-TW" altLang="en-US" sz="1400" dirty="0">
                <a:solidFill>
                  <a:schemeClr val="tx1">
                    <a:lumMod val="95000"/>
                    <a:lumOff val="5000"/>
                  </a:schemeClr>
                </a:solidFill>
                <a:latin typeface="微軟正黑體" panose="020B0604030504040204" pitchFamily="34" charset="-120"/>
                <a:ea typeface="微軟正黑體" panose="020B0604030504040204" pitchFamily="34" charset="-120"/>
              </a:rPr>
              <a:t>邱</a:t>
            </a:r>
            <a:r>
              <a:rPr lang="zh-TW" altLang="en-US" sz="1400" dirty="0" smtClean="0">
                <a:solidFill>
                  <a:schemeClr val="tx1">
                    <a:lumMod val="95000"/>
                    <a:lumOff val="5000"/>
                  </a:schemeClr>
                </a:solidFill>
                <a:latin typeface="微軟正黑體" panose="020B0604030504040204" pitchFamily="34" charset="-120"/>
                <a:ea typeface="微軟正黑體" panose="020B0604030504040204" pitchFamily="34" charset="-120"/>
              </a:rPr>
              <a:t>小姐   </a:t>
            </a:r>
            <a:r>
              <a:rPr lang="en-US" altLang="zh-TW" sz="1400" dirty="0" smtClean="0">
                <a:solidFill>
                  <a:schemeClr val="tx1">
                    <a:lumMod val="95000"/>
                    <a:lumOff val="5000"/>
                  </a:schemeClr>
                </a:solidFill>
                <a:latin typeface="微軟正黑體" panose="020B0604030504040204" pitchFamily="34" charset="-120"/>
                <a:ea typeface="微軟正黑體" panose="020B0604030504040204" pitchFamily="34" charset="-120"/>
              </a:rPr>
              <a:t>2366-5937</a:t>
            </a:r>
            <a:endParaRPr lang="en-US" altLang="zh-CN" sz="14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2" name="投影片編號版面配置區 1"/>
          <p:cNvSpPr>
            <a:spLocks noGrp="1"/>
          </p:cNvSpPr>
          <p:nvPr>
            <p:ph type="sldNum" sz="quarter" idx="12"/>
          </p:nvPr>
        </p:nvSpPr>
        <p:spPr/>
        <p:txBody>
          <a:bodyPr/>
          <a:lstStyle/>
          <a:p>
            <a:fld id="{5CF90C4E-4CAE-4055-8F96-0549DE76A4F0}" type="slidenum">
              <a:rPr lang="zh-CN" altLang="en-US" smtClean="0"/>
              <a:t>15</a:t>
            </a:fld>
            <a:endParaRPr lang="zh-CN" altLang="en-US"/>
          </a:p>
        </p:txBody>
      </p:sp>
    </p:spTree>
    <p:extLst>
      <p:ext uri="{BB962C8B-B14F-4D97-AF65-F5344CB8AC3E}">
        <p14:creationId xmlns:p14="http://schemas.microsoft.com/office/powerpoint/2010/main" val="2380316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362038" y="339502"/>
            <a:ext cx="740681" cy="740681"/>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TextBox 7"/>
          <p:cNvSpPr txBox="1"/>
          <p:nvPr/>
        </p:nvSpPr>
        <p:spPr>
          <a:xfrm>
            <a:off x="392112" y="398452"/>
            <a:ext cx="5724644" cy="646331"/>
          </a:xfrm>
          <a:prstGeom prst="rect">
            <a:avLst/>
          </a:prstGeom>
          <a:noFill/>
        </p:spPr>
        <p:txBody>
          <a:bodyPr wrap="none" rtlCol="0">
            <a:spAutoFit/>
          </a:bodyPr>
          <a:lstStyle/>
          <a:p>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債券網路掛牌申報作業說明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grpSp>
        <p:nvGrpSpPr>
          <p:cNvPr id="4" name="组合 3"/>
          <p:cNvGrpSpPr/>
          <p:nvPr/>
        </p:nvGrpSpPr>
        <p:grpSpPr>
          <a:xfrm>
            <a:off x="-413493" y="339502"/>
            <a:ext cx="843590" cy="867526"/>
            <a:chOff x="601306" y="987574"/>
            <a:chExt cx="2276038" cy="2340616"/>
          </a:xfrm>
        </p:grpSpPr>
        <p:sp>
          <p:nvSpPr>
            <p:cNvPr id="5" name="椭圆 4"/>
            <p:cNvSpPr/>
            <p:nvPr/>
          </p:nvSpPr>
          <p:spPr>
            <a:xfrm>
              <a:off x="601306" y="1018456"/>
              <a:ext cx="2088232" cy="208823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椭圆 5"/>
            <p:cNvSpPr/>
            <p:nvPr/>
          </p:nvSpPr>
          <p:spPr>
            <a:xfrm>
              <a:off x="696923" y="987574"/>
              <a:ext cx="2088232" cy="20882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椭圆 6"/>
            <p:cNvSpPr/>
            <p:nvPr/>
          </p:nvSpPr>
          <p:spPr>
            <a:xfrm>
              <a:off x="789112" y="1239958"/>
              <a:ext cx="2088232" cy="208823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nvGrpSpPr>
          <p:cNvPr id="9" name="群組 8"/>
          <p:cNvGrpSpPr/>
          <p:nvPr/>
        </p:nvGrpSpPr>
        <p:grpSpPr>
          <a:xfrm>
            <a:off x="1214754" y="1573400"/>
            <a:ext cx="918102" cy="854080"/>
            <a:chOff x="1214754" y="1573400"/>
            <a:chExt cx="918102" cy="854080"/>
          </a:xfrm>
        </p:grpSpPr>
        <p:sp>
          <p:nvSpPr>
            <p:cNvPr id="10" name="椭圆 9"/>
            <p:cNvSpPr/>
            <p:nvPr/>
          </p:nvSpPr>
          <p:spPr>
            <a:xfrm>
              <a:off x="1214754" y="1594076"/>
              <a:ext cx="773982" cy="77398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2" name="TextBox 1"/>
            <p:cNvSpPr txBox="1"/>
            <p:nvPr/>
          </p:nvSpPr>
          <p:spPr>
            <a:xfrm>
              <a:off x="1470495" y="1573400"/>
              <a:ext cx="662361"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A</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grpSp>
        <p:nvGrpSpPr>
          <p:cNvPr id="18" name="群組 17"/>
          <p:cNvGrpSpPr/>
          <p:nvPr/>
        </p:nvGrpSpPr>
        <p:grpSpPr>
          <a:xfrm>
            <a:off x="1214754" y="2459895"/>
            <a:ext cx="889110" cy="854080"/>
            <a:chOff x="1214754" y="2459895"/>
            <a:chExt cx="889110" cy="854080"/>
          </a:xfrm>
        </p:grpSpPr>
        <p:sp>
          <p:nvSpPr>
            <p:cNvPr id="11"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grpSp>
        <p:nvGrpSpPr>
          <p:cNvPr id="19" name="群組 18"/>
          <p:cNvGrpSpPr/>
          <p:nvPr/>
        </p:nvGrpSpPr>
        <p:grpSpPr>
          <a:xfrm>
            <a:off x="1214754" y="3394172"/>
            <a:ext cx="882698" cy="854080"/>
            <a:chOff x="1214754" y="3394172"/>
            <a:chExt cx="882698" cy="854080"/>
          </a:xfrm>
        </p:grpSpPr>
        <p:sp>
          <p:nvSpPr>
            <p:cNvPr id="12" name="椭圆 11"/>
            <p:cNvSpPr/>
            <p:nvPr/>
          </p:nvSpPr>
          <p:spPr>
            <a:xfrm>
              <a:off x="1214754" y="3394172"/>
              <a:ext cx="773982" cy="773982"/>
            </a:xfrm>
            <a:prstGeom prst="ellipse">
              <a:avLst/>
            </a:prstGeom>
            <a:solidFill>
              <a:srgbClr val="FFC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4" name="TextBox 13"/>
            <p:cNvSpPr txBox="1"/>
            <p:nvPr/>
          </p:nvSpPr>
          <p:spPr>
            <a:xfrm>
              <a:off x="1484784" y="3394172"/>
              <a:ext cx="612668"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C</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15" name="TextBox 14"/>
          <p:cNvSpPr txBox="1"/>
          <p:nvPr/>
        </p:nvSpPr>
        <p:spPr>
          <a:xfrm>
            <a:off x="2186863" y="1756006"/>
            <a:ext cx="954107" cy="400110"/>
          </a:xfrm>
          <a:prstGeom prst="rect">
            <a:avLst/>
          </a:prstGeom>
          <a:noFill/>
        </p:spPr>
        <p:txBody>
          <a:bodyPr wrap="none" rtlCol="0">
            <a:spAutoFit/>
          </a:bodyPr>
          <a:lstStyle/>
          <a:p>
            <a:r>
              <a:rPr lang="zh-TW" altLang="en-US" sz="2000" dirty="0" smtClean="0">
                <a:solidFill>
                  <a:schemeClr val="tx1">
                    <a:lumMod val="95000"/>
                    <a:lumOff val="5000"/>
                  </a:schemeClr>
                </a:solidFill>
                <a:latin typeface="微軟正黑體" panose="020B0604030504040204" pitchFamily="34" charset="-120"/>
                <a:ea typeface="微軟正黑體" panose="020B0604030504040204" pitchFamily="34" charset="-120"/>
              </a:rPr>
              <a:t>流程圖</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6" name="TextBox 15"/>
          <p:cNvSpPr txBox="1"/>
          <p:nvPr/>
        </p:nvSpPr>
        <p:spPr>
          <a:xfrm>
            <a:off x="2186863" y="2641898"/>
            <a:ext cx="1210588" cy="400110"/>
          </a:xfrm>
          <a:prstGeom prst="rect">
            <a:avLst/>
          </a:prstGeom>
          <a:noFill/>
        </p:spPr>
        <p:txBody>
          <a:bodyPr wrap="none" rtlCol="0">
            <a:spAutoFit/>
          </a:bodyPr>
          <a:lstStyle/>
          <a:p>
            <a:r>
              <a:rPr lang="zh-TW" altLang="en-US" sz="2000" dirty="0" smtClean="0">
                <a:solidFill>
                  <a:schemeClr val="tx1">
                    <a:lumMod val="95000"/>
                    <a:lumOff val="5000"/>
                  </a:schemeClr>
                </a:solidFill>
                <a:latin typeface="微軟正黑體" panose="020B0604030504040204" pitchFamily="34" charset="-120"/>
                <a:ea typeface="微軟正黑體" panose="020B0604030504040204" pitchFamily="34" charset="-120"/>
              </a:rPr>
              <a:t>作</a:t>
            </a:r>
            <a:r>
              <a:rPr lang="zh-TW" altLang="en-US" sz="2000" dirty="0">
                <a:solidFill>
                  <a:schemeClr val="tx1">
                    <a:lumMod val="95000"/>
                    <a:lumOff val="5000"/>
                  </a:schemeClr>
                </a:solidFill>
                <a:latin typeface="微軟正黑體" panose="020B0604030504040204" pitchFamily="34" charset="-120"/>
                <a:ea typeface="微軟正黑體" panose="020B0604030504040204" pitchFamily="34" charset="-120"/>
              </a:rPr>
              <a:t>業</a:t>
            </a:r>
            <a:r>
              <a:rPr lang="zh-TW" altLang="en-US" sz="2000" dirty="0" smtClean="0">
                <a:solidFill>
                  <a:schemeClr val="tx1">
                    <a:lumMod val="95000"/>
                    <a:lumOff val="5000"/>
                  </a:schemeClr>
                </a:solidFill>
                <a:latin typeface="微軟正黑體" panose="020B0604030504040204" pitchFamily="34" charset="-120"/>
                <a:ea typeface="微軟正黑體" panose="020B0604030504040204" pitchFamily="34" charset="-120"/>
              </a:rPr>
              <a:t>說明</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17" name="TextBox 16"/>
          <p:cNvSpPr txBox="1"/>
          <p:nvPr/>
        </p:nvSpPr>
        <p:spPr>
          <a:xfrm>
            <a:off x="2188582" y="3584609"/>
            <a:ext cx="1980029" cy="400110"/>
          </a:xfrm>
          <a:prstGeom prst="rect">
            <a:avLst/>
          </a:prstGeom>
          <a:noFill/>
        </p:spPr>
        <p:txBody>
          <a:bodyPr wrap="none" rtlCol="0">
            <a:spAutoFit/>
          </a:bodyPr>
          <a:lstStyle/>
          <a:p>
            <a:r>
              <a:rPr lang="zh-TW" altLang="en-US" sz="2000" dirty="0" smtClean="0">
                <a:solidFill>
                  <a:schemeClr val="tx1">
                    <a:lumMod val="95000"/>
                    <a:lumOff val="5000"/>
                  </a:schemeClr>
                </a:solidFill>
                <a:latin typeface="微軟正黑體" panose="020B0604030504040204" pitchFamily="34" charset="-120"/>
                <a:ea typeface="微軟正黑體" panose="020B0604030504040204" pitchFamily="34" charset="-120"/>
              </a:rPr>
              <a:t>其他應注意事項</a:t>
            </a:r>
            <a:endParaRPr lang="zh-CN" altLang="en-US" sz="2000" dirty="0">
              <a:solidFill>
                <a:schemeClr val="tx1">
                  <a:lumMod val="95000"/>
                  <a:lumOff val="5000"/>
                </a:schemeClr>
              </a:solidFill>
              <a:latin typeface="微軟正黑體" panose="020B0604030504040204" pitchFamily="34" charset="-120"/>
              <a:ea typeface="微軟正黑體" panose="020B0604030504040204" pitchFamily="34" charset="-120"/>
            </a:endParaRPr>
          </a:p>
        </p:txBody>
      </p:sp>
      <p:sp>
        <p:nvSpPr>
          <p:cNvPr id="20" name="投影片編號版面配置區 19"/>
          <p:cNvSpPr>
            <a:spLocks noGrp="1"/>
          </p:cNvSpPr>
          <p:nvPr>
            <p:ph type="sldNum" sz="quarter" idx="12"/>
          </p:nvPr>
        </p:nvSpPr>
        <p:spPr/>
        <p:txBody>
          <a:bodyPr/>
          <a:lstStyle/>
          <a:p>
            <a:fld id="{5CF90C4E-4CAE-4055-8F96-0549DE76A4F0}" type="slidenum">
              <a:rPr lang="zh-CN" altLang="en-US" smtClean="0"/>
              <a:t>2</a:t>
            </a:fld>
            <a:endParaRPr lang="zh-CN" altLang="en-US"/>
          </a:p>
        </p:txBody>
      </p:sp>
    </p:spTree>
    <p:extLst>
      <p:ext uri="{BB962C8B-B14F-4D97-AF65-F5344CB8AC3E}">
        <p14:creationId xmlns:p14="http://schemas.microsoft.com/office/powerpoint/2010/main" val="3044223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71969" y="263347"/>
            <a:ext cx="1569660"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流程圖</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sp>
        <p:nvSpPr>
          <p:cNvPr id="5" name="矩形 4"/>
          <p:cNvSpPr/>
          <p:nvPr/>
        </p:nvSpPr>
        <p:spPr>
          <a:xfrm>
            <a:off x="419101" y="1164804"/>
            <a:ext cx="1065684" cy="27699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TextBox 5"/>
          <p:cNvSpPr txBox="1"/>
          <p:nvPr/>
        </p:nvSpPr>
        <p:spPr>
          <a:xfrm>
            <a:off x="518927" y="1155256"/>
            <a:ext cx="877163" cy="300082"/>
          </a:xfrm>
          <a:prstGeom prst="rect">
            <a:avLst/>
          </a:prstGeom>
          <a:noFill/>
        </p:spPr>
        <p:txBody>
          <a:bodyPr wrap="none" rtlCol="0">
            <a:spAutoFit/>
          </a:bodyPr>
          <a:lstStyle/>
          <a:p>
            <a:r>
              <a:rPr lang="zh-TW" altLang="en-US" sz="1350" b="1" dirty="0" smtClean="0">
                <a:solidFill>
                  <a:schemeClr val="bg1"/>
                </a:solidFill>
                <a:latin typeface="微軟正黑體" panose="020B0604030504040204" pitchFamily="34" charset="-120"/>
                <a:ea typeface="微軟正黑體" panose="020B0604030504040204" pitchFamily="34" charset="-120"/>
              </a:rPr>
              <a:t>申報系統</a:t>
            </a:r>
            <a:endParaRPr lang="zh-CN" altLang="en-US" sz="1350" b="1" dirty="0">
              <a:solidFill>
                <a:schemeClr val="bg1"/>
              </a:solidFill>
              <a:latin typeface="微軟正黑體" panose="020B0604030504040204" pitchFamily="34" charset="-120"/>
              <a:ea typeface="微軟正黑體" panose="020B0604030504040204" pitchFamily="34" charset="-120"/>
            </a:endParaRPr>
          </a:p>
        </p:txBody>
      </p:sp>
      <p:sp>
        <p:nvSpPr>
          <p:cNvPr id="4" name="矩形 3"/>
          <p:cNvSpPr/>
          <p:nvPr/>
        </p:nvSpPr>
        <p:spPr>
          <a:xfrm>
            <a:off x="1529050" y="1164804"/>
            <a:ext cx="4447008" cy="276999"/>
          </a:xfrm>
          <a:prstGeom prst="rect">
            <a:avLst/>
          </a:prstGeom>
        </p:spPr>
        <p:txBody>
          <a:bodyPr wrap="square">
            <a:spAutoFit/>
          </a:bodyPr>
          <a:lstStyle/>
          <a:p>
            <a:r>
              <a:rPr lang="zh-TW" altLang="en-US" sz="1200" dirty="0" smtClean="0">
                <a:solidFill>
                  <a:schemeClr val="tx1">
                    <a:lumMod val="95000"/>
                    <a:lumOff val="5000"/>
                  </a:schemeClr>
                </a:solidFill>
                <a:latin typeface="微軟正黑體" panose="020B0604030504040204" pitchFamily="34" charset="-120"/>
                <a:ea typeface="微軟正黑體" panose="020B0604030504040204" pitchFamily="34" charset="-120"/>
              </a:rPr>
              <a:t>公開</a:t>
            </a:r>
            <a:r>
              <a:rPr lang="zh-TW" altLang="en-US" sz="1200" dirty="0">
                <a:solidFill>
                  <a:schemeClr val="tx1">
                    <a:lumMod val="95000"/>
                    <a:lumOff val="5000"/>
                  </a:schemeClr>
                </a:solidFill>
                <a:latin typeface="微軟正黑體" panose="020B0604030504040204" pitchFamily="34" charset="-120"/>
                <a:ea typeface="微軟正黑體" panose="020B0604030504040204" pitchFamily="34" charset="-120"/>
              </a:rPr>
              <a:t>資訊觀測站電子認證申報</a:t>
            </a:r>
            <a:r>
              <a:rPr lang="zh-TW" altLang="en-US" sz="1200" dirty="0" smtClean="0">
                <a:solidFill>
                  <a:schemeClr val="tx1">
                    <a:lumMod val="95000"/>
                    <a:lumOff val="5000"/>
                  </a:schemeClr>
                </a:solidFill>
                <a:latin typeface="微軟正黑體" panose="020B0604030504040204" pitchFamily="34" charset="-120"/>
                <a:ea typeface="微軟正黑體" panose="020B0604030504040204" pitchFamily="34" charset="-120"/>
              </a:rPr>
              <a:t>系統</a:t>
            </a:r>
            <a:r>
              <a:rPr lang="en-US" altLang="zh-TW" sz="1200" dirty="0" smtClean="0">
                <a:solidFill>
                  <a:schemeClr val="tx1">
                    <a:lumMod val="95000"/>
                    <a:lumOff val="5000"/>
                  </a:schemeClr>
                </a:solidFill>
                <a:latin typeface="微軟正黑體" panose="020B0604030504040204" pitchFamily="34" charset="-120"/>
                <a:ea typeface="微軟正黑體" panose="020B0604030504040204" pitchFamily="34" charset="-120"/>
              </a:rPr>
              <a:t>(</a:t>
            </a:r>
            <a:r>
              <a:rPr lang="en-US" altLang="zh-CN" sz="1200" dirty="0" smtClean="0">
                <a:solidFill>
                  <a:schemeClr val="tx1">
                    <a:lumMod val="95000"/>
                    <a:lumOff val="5000"/>
                  </a:schemeClr>
                </a:solidFill>
                <a:latin typeface="微軟正黑體" panose="020B0604030504040204" pitchFamily="34" charset="-120"/>
                <a:ea typeface="微軟正黑體" panose="020B0604030504040204" pitchFamily="34" charset="-120"/>
              </a:rPr>
              <a:t>https</a:t>
            </a:r>
            <a:r>
              <a:rPr lang="en-US" altLang="zh-CN" sz="1200" dirty="0">
                <a:solidFill>
                  <a:schemeClr val="tx1">
                    <a:lumMod val="95000"/>
                    <a:lumOff val="5000"/>
                  </a:schemeClr>
                </a:solidFill>
                <a:latin typeface="微軟正黑體" panose="020B0604030504040204" pitchFamily="34" charset="-120"/>
                <a:ea typeface="微軟正黑體" panose="020B0604030504040204" pitchFamily="34" charset="-120"/>
              </a:rPr>
              <a:t>://sii.twse.com.tw/)</a:t>
            </a:r>
          </a:p>
        </p:txBody>
      </p:sp>
      <p:sp>
        <p:nvSpPr>
          <p:cNvPr id="9" name="椭圆 8"/>
          <p:cNvSpPr/>
          <p:nvPr/>
        </p:nvSpPr>
        <p:spPr>
          <a:xfrm>
            <a:off x="419179" y="2895786"/>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椭圆 11"/>
          <p:cNvSpPr/>
          <p:nvPr/>
        </p:nvSpPr>
        <p:spPr>
          <a:xfrm>
            <a:off x="2468811" y="2895786"/>
            <a:ext cx="431019" cy="43470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smtClean="0">
                <a:solidFill>
                  <a:schemeClr val="tx1"/>
                </a:solidFill>
              </a:rPr>
              <a:t>T</a:t>
            </a:r>
            <a:endParaRPr lang="zh-CN" altLang="en-US" sz="2000" b="1" dirty="0">
              <a:solidFill>
                <a:schemeClr val="tx1"/>
              </a:solidFill>
            </a:endParaRPr>
          </a:p>
        </p:txBody>
      </p:sp>
      <p:sp>
        <p:nvSpPr>
          <p:cNvPr id="25" name="椭圆 8"/>
          <p:cNvSpPr/>
          <p:nvPr/>
        </p:nvSpPr>
        <p:spPr>
          <a:xfrm>
            <a:off x="3150438" y="2902274"/>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8" name="椭圆 11"/>
          <p:cNvSpPr/>
          <p:nvPr/>
        </p:nvSpPr>
        <p:spPr>
          <a:xfrm>
            <a:off x="5849628" y="2899389"/>
            <a:ext cx="431019" cy="43470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30" name="组合 18"/>
          <p:cNvGrpSpPr/>
          <p:nvPr/>
        </p:nvGrpSpPr>
        <p:grpSpPr>
          <a:xfrm>
            <a:off x="562116" y="1803294"/>
            <a:ext cx="1066682" cy="1005408"/>
            <a:chOff x="1602873" y="1131590"/>
            <a:chExt cx="1226175" cy="1210948"/>
          </a:xfrm>
        </p:grpSpPr>
        <p:sp>
          <p:nvSpPr>
            <p:cNvPr id="3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2" name="直接连接符 20"/>
            <p:cNvCxnSpPr>
              <a:stCxn id="3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3" name="文本框 3"/>
            <p:cNvSpPr txBox="1"/>
            <p:nvPr/>
          </p:nvSpPr>
          <p:spPr>
            <a:xfrm>
              <a:off x="1685897" y="1147321"/>
              <a:ext cx="1143151" cy="889672"/>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完成「</a:t>
              </a:r>
              <a:r>
                <a:rPr lang="zh-TW" altLang="en-US" sz="1050" b="1" dirty="0">
                  <a:solidFill>
                    <a:srgbClr val="FF0000"/>
                  </a:solidFill>
                  <a:latin typeface="微軟正黑體" panose="020B0604030504040204" pitchFamily="34" charset="-120"/>
                  <a:ea typeface="微軟正黑體" panose="020B0604030504040204" pitchFamily="34" charset="-120"/>
                </a:rPr>
                <a:t>債券資料申報作業</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」之債券基本資料建檔</a:t>
              </a:r>
            </a:p>
          </p:txBody>
        </p:sp>
      </p:grpSp>
      <p:grpSp>
        <p:nvGrpSpPr>
          <p:cNvPr id="34" name="组合 26"/>
          <p:cNvGrpSpPr/>
          <p:nvPr/>
        </p:nvGrpSpPr>
        <p:grpSpPr>
          <a:xfrm>
            <a:off x="4029860" y="3430279"/>
            <a:ext cx="1011569" cy="939848"/>
            <a:chOff x="2572146" y="3406852"/>
            <a:chExt cx="1348759" cy="1253130"/>
          </a:xfrm>
        </p:grpSpPr>
        <p:grpSp>
          <p:nvGrpSpPr>
            <p:cNvPr id="35" name="组合 27"/>
            <p:cNvGrpSpPr/>
            <p:nvPr/>
          </p:nvGrpSpPr>
          <p:grpSpPr>
            <a:xfrm>
              <a:off x="2572146" y="3406852"/>
              <a:ext cx="91908" cy="1253130"/>
              <a:chOff x="5796760" y="3373688"/>
              <a:chExt cx="83023" cy="1131985"/>
            </a:xfrm>
          </p:grpSpPr>
          <p:sp>
            <p:nvSpPr>
              <p:cNvPr id="37"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38" name="直接连接符 30"/>
              <p:cNvCxnSpPr>
                <a:stCxn id="37"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文本框 3"/>
            <p:cNvSpPr txBox="1"/>
            <p:nvPr/>
          </p:nvSpPr>
          <p:spPr>
            <a:xfrm>
              <a:off x="2656301" y="3574792"/>
              <a:ext cx="1264604" cy="769441"/>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收到櫃買中心核准函及費用表傳真</a:t>
              </a:r>
            </a:p>
          </p:txBody>
        </p:sp>
      </p:grpSp>
      <p:grpSp>
        <p:nvGrpSpPr>
          <p:cNvPr id="40" name="组合 18"/>
          <p:cNvGrpSpPr/>
          <p:nvPr/>
        </p:nvGrpSpPr>
        <p:grpSpPr>
          <a:xfrm>
            <a:off x="1937720" y="1734087"/>
            <a:ext cx="1226134" cy="1074890"/>
            <a:chOff x="1602873" y="1131590"/>
            <a:chExt cx="1474500" cy="1294635"/>
          </a:xfrm>
        </p:grpSpPr>
        <p:sp>
          <p:nvSpPr>
            <p:cNvPr id="4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2" name="直接连接符 20"/>
            <p:cNvCxnSpPr>
              <a:stCxn id="4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文本框 3"/>
            <p:cNvSpPr txBox="1"/>
            <p:nvPr/>
          </p:nvSpPr>
          <p:spPr>
            <a:xfrm>
              <a:off x="1685897" y="1147321"/>
              <a:ext cx="1391476" cy="1278904"/>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完成「債券網路掛牌申報作業」之「</a:t>
              </a:r>
              <a:r>
                <a:rPr lang="zh-TW" altLang="en-US" sz="1050" b="1" dirty="0">
                  <a:solidFill>
                    <a:srgbClr val="FF0000"/>
                  </a:solidFill>
                  <a:latin typeface="微軟正黑體" panose="020B0604030504040204" pitchFamily="34" charset="-120"/>
                  <a:ea typeface="微軟正黑體" panose="020B0604030504040204" pitchFamily="34" charset="-120"/>
                </a:rPr>
                <a:t>上櫃前申請書件上傳</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」與「</a:t>
              </a:r>
              <a:r>
                <a:rPr lang="zh-TW" altLang="en-US" sz="1050" b="1" dirty="0">
                  <a:solidFill>
                    <a:srgbClr val="FF0000"/>
                  </a:solidFill>
                  <a:latin typeface="微軟正黑體" panose="020B0604030504040204" pitchFamily="34" charset="-120"/>
                  <a:ea typeface="微軟正黑體" panose="020B0604030504040204" pitchFamily="34" charset="-120"/>
                </a:rPr>
                <a:t>上櫃前基本資料建檔</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a:t>
              </a:r>
            </a:p>
          </p:txBody>
        </p:sp>
      </p:grpSp>
      <p:grpSp>
        <p:nvGrpSpPr>
          <p:cNvPr id="45" name="组合 26"/>
          <p:cNvGrpSpPr/>
          <p:nvPr/>
        </p:nvGrpSpPr>
        <p:grpSpPr>
          <a:xfrm>
            <a:off x="1284606" y="3444514"/>
            <a:ext cx="1011569" cy="1026201"/>
            <a:chOff x="2572146" y="3406852"/>
            <a:chExt cx="1348759" cy="1368267"/>
          </a:xfrm>
        </p:grpSpPr>
        <p:grpSp>
          <p:nvGrpSpPr>
            <p:cNvPr id="46" name="组合 27"/>
            <p:cNvGrpSpPr/>
            <p:nvPr/>
          </p:nvGrpSpPr>
          <p:grpSpPr>
            <a:xfrm>
              <a:off x="2572146" y="3406852"/>
              <a:ext cx="91908" cy="1253130"/>
              <a:chOff x="5796760" y="3373688"/>
              <a:chExt cx="83023" cy="1131985"/>
            </a:xfrm>
          </p:grpSpPr>
          <p:sp>
            <p:nvSpPr>
              <p:cNvPr id="48"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49" name="直接连接符 30"/>
              <p:cNvCxnSpPr>
                <a:stCxn id="48"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文本框 3"/>
            <p:cNvSpPr txBox="1"/>
            <p:nvPr/>
          </p:nvSpPr>
          <p:spPr>
            <a:xfrm>
              <a:off x="2656301" y="3574792"/>
              <a:ext cx="1264604" cy="1200327"/>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若為公司債，需上傳</a:t>
              </a:r>
              <a:r>
                <a:rPr lang="zh-TW" altLang="en-US" sz="1050" b="1" dirty="0">
                  <a:solidFill>
                    <a:srgbClr val="FF0000"/>
                  </a:solidFill>
                  <a:latin typeface="微軟正黑體" panose="020B0604030504040204" pitchFamily="34" charset="-120"/>
                  <a:ea typeface="微軟正黑體" panose="020B0604030504040204" pitchFamily="34" charset="-120"/>
                </a:rPr>
                <a:t>公開說明書</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及完成</a:t>
              </a:r>
              <a:r>
                <a:rPr lang="zh-TW" altLang="en-US" sz="1050" b="1" dirty="0">
                  <a:solidFill>
                    <a:srgbClr val="FF0000"/>
                  </a:solidFill>
                  <a:latin typeface="微軟正黑體" panose="020B0604030504040204" pitchFamily="34" charset="-120"/>
                  <a:ea typeface="微軟正黑體" panose="020B0604030504040204" pitchFamily="34" charset="-120"/>
                </a:rPr>
                <a:t>公司債交付前公告</a:t>
              </a:r>
            </a:p>
          </p:txBody>
        </p:sp>
      </p:grpSp>
      <p:grpSp>
        <p:nvGrpSpPr>
          <p:cNvPr id="50" name="组合 18"/>
          <p:cNvGrpSpPr/>
          <p:nvPr/>
        </p:nvGrpSpPr>
        <p:grpSpPr>
          <a:xfrm>
            <a:off x="3296570" y="1740617"/>
            <a:ext cx="1226134" cy="1005408"/>
            <a:chOff x="1602873" y="1131590"/>
            <a:chExt cx="1474500" cy="1210948"/>
          </a:xfrm>
        </p:grpSpPr>
        <p:sp>
          <p:nvSpPr>
            <p:cNvPr id="51"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52" name="直接连接符 20"/>
            <p:cNvCxnSpPr>
              <a:stCxn id="51"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3" name="文本框 3"/>
            <p:cNvSpPr txBox="1"/>
            <p:nvPr/>
          </p:nvSpPr>
          <p:spPr>
            <a:xfrm>
              <a:off x="1685897" y="1147321"/>
              <a:ext cx="1391476" cy="889673"/>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接獲櫃買中心通知補輸入債券代碼、簡稱及國際編碼</a:t>
              </a:r>
            </a:p>
          </p:txBody>
        </p:sp>
      </p:grpSp>
      <p:grpSp>
        <p:nvGrpSpPr>
          <p:cNvPr id="54" name="组合 26"/>
          <p:cNvGrpSpPr/>
          <p:nvPr/>
        </p:nvGrpSpPr>
        <p:grpSpPr>
          <a:xfrm>
            <a:off x="2625536" y="3430279"/>
            <a:ext cx="1011569" cy="939848"/>
            <a:chOff x="2572146" y="3406852"/>
            <a:chExt cx="1348759" cy="1253130"/>
          </a:xfrm>
        </p:grpSpPr>
        <p:grpSp>
          <p:nvGrpSpPr>
            <p:cNvPr id="55" name="组合 27"/>
            <p:cNvGrpSpPr/>
            <p:nvPr/>
          </p:nvGrpSpPr>
          <p:grpSpPr>
            <a:xfrm>
              <a:off x="2572146" y="3406852"/>
              <a:ext cx="91908" cy="1253130"/>
              <a:chOff x="5796760" y="3373688"/>
              <a:chExt cx="83023" cy="1131985"/>
            </a:xfrm>
          </p:grpSpPr>
          <p:sp>
            <p:nvSpPr>
              <p:cNvPr id="57"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58" name="直接连接符 30"/>
              <p:cNvCxnSpPr>
                <a:stCxn id="57"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文本框 3"/>
            <p:cNvSpPr txBox="1"/>
            <p:nvPr/>
          </p:nvSpPr>
          <p:spPr>
            <a:xfrm>
              <a:off x="2656301" y="3574792"/>
              <a:ext cx="1264604" cy="800218"/>
            </a:xfrm>
            <a:prstGeom prst="rect">
              <a:avLst/>
            </a:prstGeom>
            <a:noFill/>
          </p:spPr>
          <p:txBody>
            <a:bodyPr wrap="square" rtlCol="0">
              <a:spAutoFit/>
            </a:bodyPr>
            <a:lstStyle/>
            <a:p>
              <a:r>
                <a:rPr lang="zh-TW" altLang="en-US" sz="1200" b="1" dirty="0" smtClean="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送件日</a:t>
              </a:r>
              <a:endParaRPr lang="en-US" altLang="zh-TW" sz="1200" b="1" dirty="0" smtClean="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r>
                <a:rPr lang="zh-TW" altLang="en-US"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電</a:t>
              </a:r>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洽櫃買中心</a:t>
              </a:r>
              <a:r>
                <a:rPr lang="zh-TW" altLang="en-US"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審核</a:t>
              </a:r>
              <a:endPar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grpSp>
        <p:nvGrpSpPr>
          <p:cNvPr id="59" name="组合 18"/>
          <p:cNvGrpSpPr/>
          <p:nvPr/>
        </p:nvGrpSpPr>
        <p:grpSpPr>
          <a:xfrm>
            <a:off x="4677086" y="1777547"/>
            <a:ext cx="1226134" cy="1005408"/>
            <a:chOff x="1602873" y="1131590"/>
            <a:chExt cx="1474500" cy="1210948"/>
          </a:xfrm>
        </p:grpSpPr>
        <p:sp>
          <p:nvSpPr>
            <p:cNvPr id="60"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61" name="直接连接符 20"/>
            <p:cNvCxnSpPr>
              <a:stCxn id="60"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2" name="文本框 3"/>
            <p:cNvSpPr txBox="1"/>
            <p:nvPr/>
          </p:nvSpPr>
          <p:spPr>
            <a:xfrm>
              <a:off x="1685897" y="1147321"/>
              <a:ext cx="1391476" cy="500440"/>
            </a:xfrm>
            <a:prstGeom prst="rect">
              <a:avLst/>
            </a:prstGeom>
            <a:noFill/>
          </p:spPr>
          <p:txBody>
            <a:bodyPr wrap="square" rtlCol="0">
              <a:spAutoFit/>
            </a:bodyPr>
            <a:lstStyle/>
            <a:p>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繳交上櫃</a:t>
              </a:r>
              <a:r>
                <a:rPr lang="zh-TW" altLang="en-US"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費</a:t>
              </a:r>
              <a:r>
                <a:rPr lang="en-US" altLang="zh-TW"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最遲於掛牌日繳交</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p>
          </p:txBody>
        </p:sp>
      </p:grpSp>
      <p:grpSp>
        <p:nvGrpSpPr>
          <p:cNvPr id="63" name="组合 26"/>
          <p:cNvGrpSpPr/>
          <p:nvPr/>
        </p:nvGrpSpPr>
        <p:grpSpPr>
          <a:xfrm>
            <a:off x="5343855" y="3450489"/>
            <a:ext cx="1011569" cy="1187784"/>
            <a:chOff x="2572146" y="3406852"/>
            <a:chExt cx="1348759" cy="1583711"/>
          </a:xfrm>
        </p:grpSpPr>
        <p:grpSp>
          <p:nvGrpSpPr>
            <p:cNvPr id="64" name="组合 27"/>
            <p:cNvGrpSpPr/>
            <p:nvPr/>
          </p:nvGrpSpPr>
          <p:grpSpPr>
            <a:xfrm>
              <a:off x="2572146" y="3406852"/>
              <a:ext cx="91908" cy="1253130"/>
              <a:chOff x="5796760" y="3373688"/>
              <a:chExt cx="83023" cy="1131985"/>
            </a:xfrm>
          </p:grpSpPr>
          <p:sp>
            <p:nvSpPr>
              <p:cNvPr id="66" name="椭圆 29"/>
              <p:cNvSpPr/>
              <p:nvPr/>
            </p:nvSpPr>
            <p:spPr>
              <a:xfrm>
                <a:off x="5796760" y="3373688"/>
                <a:ext cx="83023" cy="8302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67" name="直接连接符 30"/>
              <p:cNvCxnSpPr>
                <a:stCxn id="66" idx="4"/>
              </p:cNvCxnSpPr>
              <p:nvPr/>
            </p:nvCxnSpPr>
            <p:spPr>
              <a:xfrm>
                <a:off x="5838271" y="3456711"/>
                <a:ext cx="0" cy="1048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5" name="文本框 3"/>
            <p:cNvSpPr txBox="1"/>
            <p:nvPr/>
          </p:nvSpPr>
          <p:spPr>
            <a:xfrm>
              <a:off x="2656301" y="3574792"/>
              <a:ext cx="1264604" cy="1415771"/>
            </a:xfrm>
            <a:prstGeom prst="rect">
              <a:avLst/>
            </a:prstGeom>
            <a:noFill/>
          </p:spPr>
          <p:txBody>
            <a:bodyPr wrap="square" rtlCol="0">
              <a:spAutoFit/>
            </a:bodyPr>
            <a:lstStyle/>
            <a:p>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發布</a:t>
              </a:r>
              <a:r>
                <a:rPr lang="zh-TW" altLang="en-US" sz="1050" b="1" dirty="0">
                  <a:solidFill>
                    <a:srgbClr val="FF0000"/>
                  </a:solidFill>
                  <a:latin typeface="微軟正黑體" panose="020B0604030504040204" pitchFamily="34" charset="-120"/>
                  <a:ea typeface="微軟正黑體" panose="020B0604030504040204" pitchFamily="34" charset="-120"/>
                </a:rPr>
                <a:t>債券上櫃及股票或公司債核准上市</a:t>
              </a:r>
              <a:r>
                <a:rPr lang="en-US" altLang="zh-TW" sz="1050" b="1" dirty="0">
                  <a:solidFill>
                    <a:srgbClr val="FF0000"/>
                  </a:solidFill>
                  <a:latin typeface="微軟正黑體" panose="020B0604030504040204" pitchFamily="34" charset="-120"/>
                  <a:ea typeface="微軟正黑體" panose="020B0604030504040204" pitchFamily="34" charset="-120"/>
                </a:rPr>
                <a:t>(</a:t>
              </a:r>
              <a:r>
                <a:rPr lang="zh-TW" altLang="en-US" sz="1050" b="1" dirty="0">
                  <a:solidFill>
                    <a:srgbClr val="FF0000"/>
                  </a:solidFill>
                  <a:latin typeface="微軟正黑體" panose="020B0604030504040204" pitchFamily="34" charset="-120"/>
                  <a:ea typeface="微軟正黑體" panose="020B0604030504040204" pitchFamily="34" charset="-120"/>
                </a:rPr>
                <a:t>櫃</a:t>
              </a:r>
              <a:r>
                <a:rPr lang="en-US" altLang="zh-TW" sz="1050" b="1" dirty="0">
                  <a:solidFill>
                    <a:srgbClr val="FF0000"/>
                  </a:solidFill>
                  <a:latin typeface="微軟正黑體" panose="020B0604030504040204" pitchFamily="34" charset="-120"/>
                  <a:ea typeface="微軟正黑體" panose="020B0604030504040204" pitchFamily="34" charset="-120"/>
                </a:rPr>
                <a:t>)</a:t>
              </a:r>
              <a:r>
                <a:rPr lang="zh-TW" altLang="en-US" sz="1050" b="1" dirty="0">
                  <a:solidFill>
                    <a:srgbClr val="FF0000"/>
                  </a:solidFill>
                  <a:latin typeface="微軟正黑體" panose="020B0604030504040204" pitchFamily="34" charset="-120"/>
                  <a:ea typeface="微軟正黑體" panose="020B0604030504040204" pitchFamily="34" charset="-120"/>
                </a:rPr>
                <a:t>之公告</a:t>
              </a:r>
              <a:r>
                <a:rPr lang="en-US" altLang="zh-TW" sz="1050" dirty="0">
                  <a:solidFill>
                    <a:schemeClr val="tx1">
                      <a:lumMod val="65000"/>
                      <a:lumOff val="35000"/>
                    </a:schemeClr>
                  </a:solidFill>
                  <a:latin typeface="微軟正黑體" panose="020B0604030504040204" pitchFamily="34" charset="-120"/>
                  <a:ea typeface="微軟正黑體" panose="020B0604030504040204" pitchFamily="34" charset="-120"/>
                </a:rPr>
                <a:t>(</a:t>
              </a:r>
              <a:r>
                <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rPr>
                <a:t>最遲於掛牌日前</a:t>
              </a:r>
              <a:r>
                <a:rPr lang="zh-TW" altLang="en-US"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一天</a:t>
              </a:r>
              <a:r>
                <a:rPr lang="en-US" altLang="zh-TW" sz="1050" dirty="0" smtClean="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050"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grpSp>
        <p:nvGrpSpPr>
          <p:cNvPr id="68" name="组合 18"/>
          <p:cNvGrpSpPr/>
          <p:nvPr/>
        </p:nvGrpSpPr>
        <p:grpSpPr>
          <a:xfrm>
            <a:off x="5997100" y="1790608"/>
            <a:ext cx="860901" cy="1097973"/>
            <a:chOff x="1602873" y="1131590"/>
            <a:chExt cx="1035285" cy="1322437"/>
          </a:xfrm>
        </p:grpSpPr>
        <p:sp>
          <p:nvSpPr>
            <p:cNvPr id="69" name="椭圆 19"/>
            <p:cNvSpPr/>
            <p:nvPr/>
          </p:nvSpPr>
          <p:spPr>
            <a:xfrm>
              <a:off x="1602873" y="2259515"/>
              <a:ext cx="83023" cy="83023"/>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050" dirty="0">
                <a:solidFill>
                  <a:schemeClr val="tx1">
                    <a:lumMod val="65000"/>
                    <a:lumOff val="35000"/>
                  </a:schemeClr>
                </a:solidFill>
                <a:latin typeface="微软雅黑" panose="020B0503020204020204" pitchFamily="34" charset="-122"/>
                <a:ea typeface="微软雅黑" panose="020B0503020204020204" pitchFamily="34" charset="-122"/>
              </a:endParaRPr>
            </a:p>
          </p:txBody>
        </p:sp>
        <p:cxnSp>
          <p:nvCxnSpPr>
            <p:cNvPr id="70" name="直接连接符 20"/>
            <p:cNvCxnSpPr>
              <a:stCxn id="69" idx="0"/>
            </p:cNvCxnSpPr>
            <p:nvPr/>
          </p:nvCxnSpPr>
          <p:spPr>
            <a:xfrm flipV="1">
              <a:off x="1644384" y="1131590"/>
              <a:ext cx="0" cy="1127925"/>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 name="文本框 3"/>
            <p:cNvSpPr txBox="1"/>
            <p:nvPr/>
          </p:nvSpPr>
          <p:spPr>
            <a:xfrm>
              <a:off x="1685897" y="1147321"/>
              <a:ext cx="952261" cy="1306706"/>
            </a:xfrm>
            <a:prstGeom prst="rect">
              <a:avLst/>
            </a:prstGeom>
            <a:noFill/>
          </p:spPr>
          <p:txBody>
            <a:bodyPr wrap="square" rtlCol="0">
              <a:spAutoFit/>
            </a:bodyPr>
            <a:lstStyle/>
            <a:p>
              <a:r>
                <a:rPr lang="zh-TW" altLang="en-US" sz="1200" b="1"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掛牌</a:t>
              </a:r>
              <a:r>
                <a:rPr lang="zh-TW" altLang="en-US" sz="1200" b="1" dirty="0" smtClean="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a:t>
              </a:r>
              <a:endParaRPr lang="en-US" altLang="zh-TW" sz="1200" b="1" dirty="0" smtClean="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a:p>
              <a:r>
                <a:rPr lang="zh-TW" altLang="en-US" sz="1050" b="1" dirty="0" smtClean="0">
                  <a:solidFill>
                    <a:schemeClr val="tx1">
                      <a:lumMod val="65000"/>
                      <a:lumOff val="35000"/>
                    </a:schemeClr>
                  </a:solidFill>
                  <a:latin typeface="微軟正黑體" panose="020B0604030504040204" pitchFamily="34" charset="-120"/>
                  <a:ea typeface="微軟正黑體" panose="020B0604030504040204" pitchFamily="34" charset="-120"/>
                </a:rPr>
                <a:t>債券</a:t>
              </a:r>
              <a:r>
                <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rPr>
                <a:t>網路掛牌申報</a:t>
              </a:r>
              <a:r>
                <a:rPr lang="zh-TW" altLang="en-US" sz="1050" b="1" dirty="0" smtClean="0">
                  <a:solidFill>
                    <a:schemeClr val="tx1">
                      <a:lumMod val="65000"/>
                      <a:lumOff val="35000"/>
                    </a:schemeClr>
                  </a:solidFill>
                  <a:latin typeface="微軟正黑體" panose="020B0604030504040204" pitchFamily="34" charset="-120"/>
                  <a:ea typeface="微軟正黑體" panose="020B0604030504040204" pitchFamily="34" charset="-120"/>
                </a:rPr>
                <a:t>作業「</a:t>
              </a:r>
              <a:r>
                <a:rPr lang="zh-TW" altLang="en-US" sz="1050" b="1" dirty="0" smtClean="0">
                  <a:solidFill>
                    <a:srgbClr val="FF0000"/>
                  </a:solidFill>
                  <a:latin typeface="微軟正黑體" panose="020B0604030504040204" pitchFamily="34" charset="-120"/>
                  <a:ea typeface="微軟正黑體" panose="020B0604030504040204" pitchFamily="34" charset="-120"/>
                </a:rPr>
                <a:t>上櫃</a:t>
              </a:r>
              <a:r>
                <a:rPr lang="zh-TW" altLang="en-US" sz="1050" b="1" dirty="0">
                  <a:solidFill>
                    <a:srgbClr val="FF0000"/>
                  </a:solidFill>
                  <a:latin typeface="微軟正黑體" panose="020B0604030504040204" pitchFamily="34" charset="-120"/>
                  <a:ea typeface="微軟正黑體" panose="020B0604030504040204" pitchFamily="34" charset="-120"/>
                </a:rPr>
                <a:t>後補充書件上</a:t>
              </a:r>
              <a:r>
                <a:rPr lang="zh-TW" altLang="en-US" sz="1050" b="1" dirty="0" smtClean="0">
                  <a:solidFill>
                    <a:srgbClr val="FF0000"/>
                  </a:solidFill>
                  <a:latin typeface="微軟正黑體" panose="020B0604030504040204" pitchFamily="34" charset="-120"/>
                  <a:ea typeface="微軟正黑體" panose="020B0604030504040204" pitchFamily="34" charset="-120"/>
                </a:rPr>
                <a:t>傳</a:t>
              </a:r>
              <a:r>
                <a:rPr lang="zh-TW" altLang="en-US" sz="1050" b="1" dirty="0" smtClean="0">
                  <a:solidFill>
                    <a:schemeClr val="tx1">
                      <a:lumMod val="65000"/>
                      <a:lumOff val="35000"/>
                    </a:schemeClr>
                  </a:solidFill>
                  <a:latin typeface="微軟正黑體" panose="020B0604030504040204" pitchFamily="34" charset="-120"/>
                  <a:ea typeface="微軟正黑體" panose="020B0604030504040204" pitchFamily="34" charset="-120"/>
                </a:rPr>
                <a:t>」</a:t>
              </a:r>
              <a:endParaRPr lang="zh-TW" altLang="en-US" sz="1050" b="1" dirty="0">
                <a:solidFill>
                  <a:schemeClr val="tx1">
                    <a:lumMod val="65000"/>
                    <a:lumOff val="35000"/>
                  </a:schemeClr>
                </a:solidFill>
                <a:latin typeface="微軟正黑體" panose="020B0604030504040204" pitchFamily="34" charset="-120"/>
                <a:ea typeface="微軟正黑體" panose="020B0604030504040204" pitchFamily="34" charset="-120"/>
              </a:endParaRPr>
            </a:p>
          </p:txBody>
        </p:sp>
      </p:grpSp>
      <p:sp>
        <p:nvSpPr>
          <p:cNvPr id="72" name="文字方塊 71"/>
          <p:cNvSpPr txBox="1"/>
          <p:nvPr/>
        </p:nvSpPr>
        <p:spPr>
          <a:xfrm>
            <a:off x="5832925" y="2918357"/>
            <a:ext cx="629145" cy="461665"/>
          </a:xfrm>
          <a:prstGeom prst="rect">
            <a:avLst/>
          </a:prstGeom>
          <a:noFill/>
          <a:ln>
            <a:noFill/>
          </a:ln>
        </p:spPr>
        <p:txBody>
          <a:bodyPr wrap="square" rtlCol="0">
            <a:spAutoFit/>
          </a:bodyPr>
          <a:lstStyle/>
          <a:p>
            <a:r>
              <a:rPr lang="en-US" altLang="zh-TW" sz="1200" b="1" dirty="0" smtClean="0"/>
              <a:t>T+4/</a:t>
            </a:r>
          </a:p>
          <a:p>
            <a:r>
              <a:rPr lang="en-US" altLang="zh-TW" sz="1200" b="1" dirty="0" smtClean="0"/>
              <a:t> T+5</a:t>
            </a:r>
            <a:endParaRPr lang="zh-TW" altLang="en-US" sz="1200" b="1" dirty="0"/>
          </a:p>
        </p:txBody>
      </p:sp>
      <p:cxnSp>
        <p:nvCxnSpPr>
          <p:cNvPr id="74" name="直線單箭頭接點 73"/>
          <p:cNvCxnSpPr>
            <a:stCxn id="9" idx="6"/>
          </p:cNvCxnSpPr>
          <p:nvPr/>
        </p:nvCxnSpPr>
        <p:spPr>
          <a:xfrm>
            <a:off x="850198" y="3113140"/>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單箭頭接點 74"/>
          <p:cNvCxnSpPr/>
          <p:nvPr/>
        </p:nvCxnSpPr>
        <p:spPr>
          <a:xfrm>
            <a:off x="1538971" y="3116743"/>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單箭頭接點 75"/>
          <p:cNvCxnSpPr/>
          <p:nvPr/>
        </p:nvCxnSpPr>
        <p:spPr>
          <a:xfrm>
            <a:off x="2219704" y="3110255"/>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單箭頭接點 76"/>
          <p:cNvCxnSpPr/>
          <p:nvPr/>
        </p:nvCxnSpPr>
        <p:spPr>
          <a:xfrm>
            <a:off x="2891791" y="3110974"/>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單箭頭接點 77"/>
          <p:cNvCxnSpPr/>
          <p:nvPr/>
        </p:nvCxnSpPr>
        <p:spPr>
          <a:xfrm>
            <a:off x="3584664" y="312527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單箭頭接點 78"/>
          <p:cNvCxnSpPr/>
          <p:nvPr/>
        </p:nvCxnSpPr>
        <p:spPr>
          <a:xfrm>
            <a:off x="4247015" y="312408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單箭頭接點 79"/>
          <p:cNvCxnSpPr/>
          <p:nvPr/>
        </p:nvCxnSpPr>
        <p:spPr>
          <a:xfrm>
            <a:off x="4929134" y="3124086"/>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直線單箭頭接點 80"/>
          <p:cNvCxnSpPr/>
          <p:nvPr/>
        </p:nvCxnSpPr>
        <p:spPr>
          <a:xfrm>
            <a:off x="5596699" y="3118317"/>
            <a:ext cx="255440" cy="5769"/>
          </a:xfrm>
          <a:prstGeom prst="straightConnector1">
            <a:avLst/>
          </a:prstGeom>
          <a:ln>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椭圆 8"/>
          <p:cNvSpPr/>
          <p:nvPr/>
        </p:nvSpPr>
        <p:spPr>
          <a:xfrm>
            <a:off x="1102775"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3" name="椭圆 8"/>
          <p:cNvSpPr/>
          <p:nvPr/>
        </p:nvSpPr>
        <p:spPr>
          <a:xfrm>
            <a:off x="1797254"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4" name="椭圆 8"/>
          <p:cNvSpPr/>
          <p:nvPr/>
        </p:nvSpPr>
        <p:spPr>
          <a:xfrm>
            <a:off x="3838854" y="2899389"/>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5" name="椭圆 8"/>
          <p:cNvSpPr/>
          <p:nvPr/>
        </p:nvSpPr>
        <p:spPr>
          <a:xfrm>
            <a:off x="4500285" y="2892901"/>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6" name="椭圆 8"/>
          <p:cNvSpPr/>
          <p:nvPr/>
        </p:nvSpPr>
        <p:spPr>
          <a:xfrm>
            <a:off x="5185746" y="2892901"/>
            <a:ext cx="431019" cy="434708"/>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nvGrpSpPr>
          <p:cNvPr id="73" name="群組 72"/>
          <p:cNvGrpSpPr/>
          <p:nvPr/>
        </p:nvGrpSpPr>
        <p:grpSpPr>
          <a:xfrm>
            <a:off x="184390" y="192499"/>
            <a:ext cx="918102" cy="854080"/>
            <a:chOff x="1214754" y="1573400"/>
            <a:chExt cx="918102" cy="854080"/>
          </a:xfrm>
        </p:grpSpPr>
        <p:sp>
          <p:nvSpPr>
            <p:cNvPr id="88" name="椭圆 9"/>
            <p:cNvSpPr/>
            <p:nvPr/>
          </p:nvSpPr>
          <p:spPr>
            <a:xfrm>
              <a:off x="1214754" y="1594076"/>
              <a:ext cx="773982" cy="773982"/>
            </a:xfrm>
            <a:prstGeom prst="ellipse">
              <a:avLst/>
            </a:prstGeom>
            <a:solidFill>
              <a:srgbClr val="3DBE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89" name="TextBox 1"/>
            <p:cNvSpPr txBox="1"/>
            <p:nvPr/>
          </p:nvSpPr>
          <p:spPr>
            <a:xfrm>
              <a:off x="1470495" y="1573400"/>
              <a:ext cx="662361"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A</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3</a:t>
            </a:fld>
            <a:endParaRPr lang="zh-CN" altLang="en-US"/>
          </a:p>
        </p:txBody>
      </p:sp>
    </p:spTree>
    <p:extLst>
      <p:ext uri="{BB962C8B-B14F-4D97-AF65-F5344CB8AC3E}">
        <p14:creationId xmlns:p14="http://schemas.microsoft.com/office/powerpoint/2010/main" val="1715577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1985227"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申請網掛前</a:t>
            </a:r>
            <a:r>
              <a:rPr lang="zh-TW" altLang="en-US" sz="1350" b="1" dirty="0">
                <a:latin typeface="微軟正黑體" panose="020B0604030504040204" pitchFamily="34" charset="-120"/>
                <a:ea typeface="微軟正黑體" panose="020B0604030504040204" pitchFamily="34" charset="-120"/>
              </a:rPr>
              <a:t>應注意事項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2123658"/>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dirty="0" smtClean="0">
                <a:latin typeface="微軟正黑體" panose="020B0604030504040204" pitchFamily="34" charset="-120"/>
                <a:ea typeface="微軟正黑體" panose="020B0604030504040204" pitchFamily="34" charset="-120"/>
              </a:rPr>
              <a:t>應</a:t>
            </a:r>
            <a:r>
              <a:rPr lang="zh-TW" altLang="en-US" sz="1100" dirty="0">
                <a:latin typeface="微軟正黑體" panose="020B0604030504040204" pitchFamily="34" charset="-120"/>
                <a:ea typeface="微軟正黑體" panose="020B0604030504040204" pitchFamily="34" charset="-120"/>
              </a:rPr>
              <a:t>於上櫃日前</a:t>
            </a:r>
            <a:r>
              <a:rPr lang="en-US" altLang="zh-TW" sz="1100" dirty="0">
                <a:solidFill>
                  <a:srgbClr val="FF0000"/>
                </a:solidFill>
                <a:latin typeface="微軟正黑體" panose="020B0604030504040204" pitchFamily="34" charset="-120"/>
                <a:ea typeface="微軟正黑體" panose="020B0604030504040204" pitchFamily="34" charset="-120"/>
              </a:rPr>
              <a:t>5</a:t>
            </a:r>
            <a:r>
              <a:rPr lang="zh-TW" altLang="en-US" sz="1100" dirty="0">
                <a:solidFill>
                  <a:srgbClr val="FF0000"/>
                </a:solidFill>
                <a:latin typeface="微軟正黑體" panose="020B0604030504040204" pitchFamily="34" charset="-120"/>
                <a:ea typeface="微軟正黑體" panose="020B0604030504040204" pitchFamily="34" charset="-120"/>
              </a:rPr>
              <a:t>個營業日前</a:t>
            </a:r>
            <a:r>
              <a:rPr lang="zh-TW" altLang="en-US" sz="1100" dirty="0">
                <a:latin typeface="微軟正黑體" panose="020B0604030504040204" pitchFamily="34" charset="-120"/>
                <a:ea typeface="微軟正黑體" panose="020B0604030504040204" pitchFamily="34" charset="-120"/>
              </a:rPr>
              <a:t>，完成</a:t>
            </a:r>
            <a:r>
              <a:rPr lang="zh-TW" altLang="en-US" sz="1100" dirty="0" smtClean="0">
                <a:latin typeface="微軟正黑體" panose="020B0604030504040204" pitchFamily="34" charset="-120"/>
                <a:ea typeface="微軟正黑體" panose="020B0604030504040204" pitchFamily="34" charset="-120"/>
              </a:rPr>
              <a:t>網掛資料</a:t>
            </a:r>
            <a:r>
              <a:rPr lang="zh-TW" altLang="en-US" sz="1100" dirty="0">
                <a:latin typeface="微軟正黑體" panose="020B0604030504040204" pitchFamily="34" charset="-120"/>
                <a:ea typeface="微軟正黑體" panose="020B0604030504040204" pitchFamily="34" charset="-120"/>
              </a:rPr>
              <a:t>上傳</a:t>
            </a:r>
            <a:r>
              <a:rPr lang="zh-TW" altLang="en-US" sz="1100" dirty="0" smtClean="0">
                <a:latin typeface="微軟正黑體" panose="020B0604030504040204" pitchFamily="34" charset="-120"/>
                <a:ea typeface="微軟正黑體" panose="020B0604030504040204" pitchFamily="34" charset="-120"/>
              </a:rPr>
              <a:t>作業；</a:t>
            </a:r>
            <a:r>
              <a:rPr lang="zh-TW" altLang="en-US" sz="1100" b="1" dirty="0" smtClean="0">
                <a:latin typeface="微軟正黑體" panose="020B0604030504040204" pitchFamily="34" charset="-120"/>
                <a:ea typeface="微軟正黑體" panose="020B0604030504040204" pitchFamily="34" charset="-120"/>
              </a:rPr>
              <a:t>公司債專業板</a:t>
            </a:r>
            <a:r>
              <a:rPr lang="zh-TW" altLang="en-US" sz="1100" dirty="0" smtClean="0">
                <a:latin typeface="微軟正黑體" panose="020B0604030504040204" pitchFamily="34" charset="-120"/>
                <a:ea typeface="微軟正黑體" panose="020B0604030504040204" pitchFamily="34" charset="-120"/>
              </a:rPr>
              <a:t>得</a:t>
            </a:r>
            <a:r>
              <a:rPr lang="zh-TW" altLang="en-US" sz="1100" dirty="0">
                <a:latin typeface="微軟正黑體" panose="020B0604030504040204" pitchFamily="34" charset="-120"/>
                <a:ea typeface="微軟正黑體" panose="020B0604030504040204" pitchFamily="34" charset="-120"/>
              </a:rPr>
              <a:t>於上櫃日前</a:t>
            </a:r>
            <a:r>
              <a:rPr lang="en-US" altLang="zh-TW" sz="1100" dirty="0">
                <a:solidFill>
                  <a:srgbClr val="FF0000"/>
                </a:solidFill>
                <a:latin typeface="微軟正黑體" panose="020B0604030504040204" pitchFamily="34" charset="-120"/>
                <a:ea typeface="微軟正黑體" panose="020B0604030504040204" pitchFamily="34" charset="-120"/>
              </a:rPr>
              <a:t>4</a:t>
            </a:r>
            <a:r>
              <a:rPr lang="zh-TW" altLang="en-US" sz="1100" dirty="0">
                <a:solidFill>
                  <a:srgbClr val="FF0000"/>
                </a:solidFill>
                <a:latin typeface="微軟正黑體" panose="020B0604030504040204" pitchFamily="34" charset="-120"/>
                <a:ea typeface="微軟正黑體" panose="020B0604030504040204" pitchFamily="34" charset="-120"/>
              </a:rPr>
              <a:t>個營業日前</a:t>
            </a:r>
            <a:r>
              <a:rPr lang="zh-TW" altLang="en-US" sz="1100" dirty="0">
                <a:latin typeface="微軟正黑體" panose="020B0604030504040204" pitchFamily="34" charset="-120"/>
                <a:ea typeface="微軟正黑體" panose="020B0604030504040204" pitchFamily="34" charset="-120"/>
              </a:rPr>
              <a:t>，完成</a:t>
            </a:r>
            <a:r>
              <a:rPr lang="zh-TW" altLang="en-US" sz="1100" dirty="0" smtClean="0">
                <a:latin typeface="微軟正黑體" panose="020B0604030504040204" pitchFamily="34" charset="-120"/>
                <a:ea typeface="微軟正黑體" panose="020B0604030504040204" pitchFamily="34" charset="-120"/>
              </a:rPr>
              <a:t>網掛資料</a:t>
            </a:r>
            <a:r>
              <a:rPr lang="zh-TW" altLang="en-US" sz="1100" dirty="0">
                <a:latin typeface="微軟正黑體" panose="020B0604030504040204" pitchFamily="34" charset="-120"/>
                <a:ea typeface="微軟正黑體" panose="020B0604030504040204" pitchFamily="34" charset="-120"/>
              </a:rPr>
              <a:t>上傳</a:t>
            </a:r>
            <a:r>
              <a:rPr lang="zh-TW" altLang="en-US" sz="1100" dirty="0" smtClean="0">
                <a:latin typeface="微軟正黑體" panose="020B0604030504040204" pitchFamily="34" charset="-120"/>
                <a:ea typeface="微軟正黑體" panose="020B0604030504040204" pitchFamily="34" charset="-120"/>
              </a:rPr>
              <a:t>作業</a:t>
            </a: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smtClean="0">
                <a:latin typeface="微軟正黑體" panose="020B0604030504040204" pitchFamily="34" charset="-120"/>
                <a:ea typeface="微軟正黑體" panose="020B0604030504040204" pitchFamily="34" charset="-120"/>
              </a:rPr>
              <a:t>上</a:t>
            </a:r>
            <a:r>
              <a:rPr lang="zh-TW" altLang="en-US" sz="1100" dirty="0">
                <a:latin typeface="微軟正黑體" panose="020B0604030504040204" pitchFamily="34" charset="-120"/>
                <a:ea typeface="微軟正黑體" panose="020B0604030504040204" pitchFamily="34" charset="-120"/>
              </a:rPr>
              <a:t>傳債券</a:t>
            </a:r>
            <a:r>
              <a:rPr lang="zh-TW" altLang="en-US" sz="1100" dirty="0" smtClean="0">
                <a:latin typeface="微軟正黑體" panose="020B0604030504040204" pitchFamily="34" charset="-120"/>
                <a:ea typeface="微軟正黑體" panose="020B0604030504040204" pitchFamily="34" charset="-120"/>
              </a:rPr>
              <a:t>網掛資料</a:t>
            </a:r>
            <a:r>
              <a:rPr lang="zh-TW" altLang="en-US" sz="1100" b="1" dirty="0">
                <a:solidFill>
                  <a:srgbClr val="FF0000"/>
                </a:solidFill>
                <a:latin typeface="微軟正黑體" panose="020B0604030504040204" pitchFamily="34" charset="-120"/>
                <a:ea typeface="微軟正黑體" panose="020B0604030504040204" pitchFamily="34" charset="-120"/>
              </a:rPr>
              <a:t>前</a:t>
            </a:r>
            <a:r>
              <a:rPr lang="zh-TW" altLang="en-US" sz="1100" dirty="0">
                <a:latin typeface="微軟正黑體" panose="020B0604030504040204" pitchFamily="34" charset="-120"/>
                <a:ea typeface="微軟正黑體" panose="020B0604030504040204" pitchFamily="34" charset="-120"/>
              </a:rPr>
              <a:t>，請先完成下列事項：</a:t>
            </a:r>
          </a:p>
          <a:p>
            <a:pPr marL="171450" indent="-17145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債券</a:t>
            </a:r>
            <a:r>
              <a:rPr lang="zh-TW" altLang="en-US" sz="1100" dirty="0">
                <a:latin typeface="微軟正黑體" panose="020B0604030504040204" pitchFamily="34" charset="-120"/>
                <a:ea typeface="微軟正黑體" panose="020B0604030504040204" pitchFamily="34" charset="-120"/>
              </a:rPr>
              <a:t>資料申報作業</a:t>
            </a:r>
            <a:r>
              <a:rPr lang="en-US" altLang="zh-TW" sz="1100" dirty="0">
                <a:latin typeface="微軟正黑體" panose="020B0604030504040204" pitchFamily="34" charset="-120"/>
                <a:ea typeface="微軟正黑體" panose="020B0604030504040204" pitchFamily="34" charset="-120"/>
              </a:rPr>
              <a:t>(</a:t>
            </a:r>
            <a:r>
              <a:rPr lang="zh-TW" altLang="en-US" sz="1100" dirty="0">
                <a:latin typeface="微軟正黑體" panose="020B0604030504040204" pitchFamily="34" charset="-120"/>
                <a:ea typeface="微軟正黑體" panose="020B0604030504040204" pitchFamily="34" charset="-120"/>
              </a:rPr>
              <a:t>私募除外</a:t>
            </a:r>
            <a:r>
              <a:rPr lang="en-US" altLang="zh-TW" sz="1100" dirty="0" smtClean="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上</a:t>
            </a:r>
            <a:r>
              <a:rPr lang="zh-TW" altLang="en-US" sz="1100" dirty="0">
                <a:latin typeface="微軟正黑體" panose="020B0604030504040204" pitchFamily="34" charset="-120"/>
                <a:ea typeface="微軟正黑體" panose="020B0604030504040204" pitchFamily="34" charset="-120"/>
              </a:rPr>
              <a:t>傳公開</a:t>
            </a:r>
            <a:r>
              <a:rPr lang="zh-TW" altLang="en-US" sz="1100" dirty="0" smtClean="0">
                <a:latin typeface="微軟正黑體" panose="020B0604030504040204" pitchFamily="34" charset="-120"/>
                <a:ea typeface="微軟正黑體" panose="020B0604030504040204" pitchFamily="34" charset="-120"/>
              </a:rPr>
              <a:t>說明書</a:t>
            </a: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r>
              <a:rPr lang="zh-TW" altLang="en-US" sz="1100" dirty="0" smtClean="0">
                <a:latin typeface="微軟正黑體" panose="020B0604030504040204" pitchFamily="34" charset="-120"/>
                <a:ea typeface="微軟正黑體" panose="020B0604030504040204" pitchFamily="34" charset="-120"/>
              </a:rPr>
              <a:t>公司法</a:t>
            </a:r>
            <a:r>
              <a:rPr lang="zh-TW" altLang="en-US" sz="1100" dirty="0">
                <a:latin typeface="微軟正黑體" panose="020B0604030504040204" pitchFamily="34" charset="-120"/>
                <a:ea typeface="微軟正黑體" panose="020B0604030504040204" pitchFamily="34" charset="-120"/>
              </a:rPr>
              <a:t>第</a:t>
            </a:r>
            <a:r>
              <a:rPr lang="en-US" altLang="zh-TW" sz="1100" dirty="0">
                <a:latin typeface="微軟正黑體" panose="020B0604030504040204" pitchFamily="34" charset="-120"/>
                <a:ea typeface="微軟正黑體" panose="020B0604030504040204" pitchFamily="34" charset="-120"/>
              </a:rPr>
              <a:t>252</a:t>
            </a:r>
            <a:r>
              <a:rPr lang="zh-TW" altLang="en-US" sz="1100" dirty="0">
                <a:latin typeface="微軟正黑體" panose="020B0604030504040204" pitchFamily="34" charset="-120"/>
                <a:ea typeface="微軟正黑體" panose="020B0604030504040204" pitchFamily="34" charset="-120"/>
              </a:rPr>
              <a:t>條與第</a:t>
            </a:r>
            <a:r>
              <a:rPr lang="en-US" altLang="zh-TW" sz="1100" dirty="0">
                <a:latin typeface="微軟正黑體" panose="020B0604030504040204" pitchFamily="34" charset="-120"/>
                <a:ea typeface="微軟正黑體" panose="020B0604030504040204" pitchFamily="34" charset="-120"/>
              </a:rPr>
              <a:t>273</a:t>
            </a:r>
            <a:r>
              <a:rPr lang="zh-TW" altLang="en-US" sz="1100" dirty="0">
                <a:latin typeface="微軟正黑體" panose="020B0604030504040204" pitchFamily="34" charset="-120"/>
                <a:ea typeface="微軟正黑體" panose="020B0604030504040204" pitchFamily="34" charset="-120"/>
              </a:rPr>
              <a:t>條之有價證券交付前</a:t>
            </a:r>
            <a:r>
              <a:rPr lang="zh-TW" altLang="en-US" sz="1100" dirty="0" smtClean="0">
                <a:latin typeface="微軟正黑體" panose="020B0604030504040204" pitchFamily="34" charset="-120"/>
                <a:ea typeface="微軟正黑體" panose="020B0604030504040204" pitchFamily="34" charset="-120"/>
              </a:rPr>
              <a:t>公告</a:t>
            </a:r>
            <a:endParaRPr lang="zh-TW" altLang="en-US"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860702" y="267277"/>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a:t>
            </a:r>
            <a:r>
              <a:rPr lang="zh-TW"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業</a:t>
            </a:r>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2" name="圖片 1"/>
          <p:cNvPicPr>
            <a:picLocks noChangeAspect="1"/>
          </p:cNvPicPr>
          <p:nvPr/>
        </p:nvPicPr>
        <p:blipFill>
          <a:blip r:embed="rId3"/>
          <a:stretch>
            <a:fillRect/>
          </a:stretch>
        </p:blipFill>
        <p:spPr>
          <a:xfrm>
            <a:off x="3860420" y="2074722"/>
            <a:ext cx="2359918" cy="899825"/>
          </a:xfrm>
          <a:prstGeom prst="rect">
            <a:avLst/>
          </a:prstGeom>
        </p:spPr>
      </p:pic>
      <p:pic>
        <p:nvPicPr>
          <p:cNvPr id="5" name="圖片 4"/>
          <p:cNvPicPr>
            <a:picLocks noChangeAspect="1"/>
          </p:cNvPicPr>
          <p:nvPr/>
        </p:nvPicPr>
        <p:blipFill>
          <a:blip r:embed="rId4"/>
          <a:stretch>
            <a:fillRect/>
          </a:stretch>
        </p:blipFill>
        <p:spPr>
          <a:xfrm>
            <a:off x="3262009" y="4040620"/>
            <a:ext cx="2958329" cy="432048"/>
          </a:xfrm>
          <a:prstGeom prst="rect">
            <a:avLst/>
          </a:prstGeom>
        </p:spPr>
      </p:pic>
      <p:cxnSp>
        <p:nvCxnSpPr>
          <p:cNvPr id="25" name="肘形连接符 15"/>
          <p:cNvCxnSpPr/>
          <p:nvPr/>
        </p:nvCxnSpPr>
        <p:spPr>
          <a:xfrm flipV="1">
            <a:off x="2492896" y="2297630"/>
            <a:ext cx="1224137" cy="490144"/>
          </a:xfrm>
          <a:prstGeom prst="bentConnector3">
            <a:avLst>
              <a:gd name="adj1" fmla="val 70871"/>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6" name="肘形连接符 15"/>
          <p:cNvCxnSpPr/>
          <p:nvPr/>
        </p:nvCxnSpPr>
        <p:spPr>
          <a:xfrm>
            <a:off x="1700808" y="3147814"/>
            <a:ext cx="2016225" cy="410276"/>
          </a:xfrm>
          <a:prstGeom prst="bentConnector3">
            <a:avLst>
              <a:gd name="adj1" fmla="val 90684"/>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28" name="肘形连接符 15"/>
          <p:cNvCxnSpPr>
            <a:stCxn id="10" idx="2"/>
          </p:cNvCxnSpPr>
          <p:nvPr/>
        </p:nvCxnSpPr>
        <p:spPr>
          <a:xfrm rot="16200000" flipH="1">
            <a:off x="2220058" y="3451038"/>
            <a:ext cx="590871" cy="1250948"/>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pic>
        <p:nvPicPr>
          <p:cNvPr id="1024" name="圖片 1023"/>
          <p:cNvPicPr>
            <a:picLocks noChangeAspect="1"/>
          </p:cNvPicPr>
          <p:nvPr/>
        </p:nvPicPr>
        <p:blipFill>
          <a:blip r:embed="rId5"/>
          <a:stretch>
            <a:fillRect/>
          </a:stretch>
        </p:blipFill>
        <p:spPr>
          <a:xfrm>
            <a:off x="3860420" y="3229699"/>
            <a:ext cx="2359919" cy="565397"/>
          </a:xfrm>
          <a:prstGeom prst="rect">
            <a:avLst/>
          </a:prstGeom>
        </p:spPr>
      </p:pic>
      <p:sp>
        <p:nvSpPr>
          <p:cNvPr id="41" name="矩形 40"/>
          <p:cNvSpPr/>
          <p:nvPr/>
        </p:nvSpPr>
        <p:spPr>
          <a:xfrm>
            <a:off x="4005063" y="2211510"/>
            <a:ext cx="1552597"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2" name="矩形 41"/>
          <p:cNvSpPr/>
          <p:nvPr/>
        </p:nvSpPr>
        <p:spPr>
          <a:xfrm>
            <a:off x="3933056" y="3494926"/>
            <a:ext cx="936104"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3" name="矩形 42"/>
          <p:cNvSpPr/>
          <p:nvPr/>
        </p:nvSpPr>
        <p:spPr>
          <a:xfrm>
            <a:off x="3311312" y="4277626"/>
            <a:ext cx="2909025"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5" name="群組 14"/>
          <p:cNvGrpSpPr/>
          <p:nvPr/>
        </p:nvGrpSpPr>
        <p:grpSpPr>
          <a:xfrm>
            <a:off x="116632" y="143402"/>
            <a:ext cx="889110" cy="854080"/>
            <a:chOff x="1214754" y="2459895"/>
            <a:chExt cx="889110" cy="854080"/>
          </a:xfrm>
        </p:grpSpPr>
        <p:sp>
          <p:nvSpPr>
            <p:cNvPr id="16"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7"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4</a:t>
            </a:fld>
            <a:endParaRPr lang="zh-CN" altLang="en-US"/>
          </a:p>
        </p:txBody>
      </p:sp>
    </p:spTree>
    <p:extLst>
      <p:ext uri="{BB962C8B-B14F-4D97-AF65-F5344CB8AC3E}">
        <p14:creationId xmlns:p14="http://schemas.microsoft.com/office/powerpoint/2010/main" val="4186179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295232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a:latin typeface="微軟正黑體" panose="020B0604030504040204" pitchFamily="34" charset="-120"/>
                <a:ea typeface="微軟正黑體" panose="020B0604030504040204" pitchFamily="34" charset="-120"/>
              </a:rPr>
              <a:t>填報「債券資料申報</a:t>
            </a:r>
            <a:r>
              <a:rPr lang="zh-TW" altLang="en-US" sz="1350" b="1" dirty="0" smtClean="0">
                <a:latin typeface="微軟正黑體" panose="020B0604030504040204" pitchFamily="34" charset="-120"/>
                <a:ea typeface="微軟正黑體" panose="020B0604030504040204" pitchFamily="34" charset="-120"/>
              </a:rPr>
              <a:t>作業」</a:t>
            </a:r>
            <a:r>
              <a:rPr lang="zh-TW" altLang="en-US" sz="1350" b="1" dirty="0">
                <a:latin typeface="微軟正黑體" panose="020B0604030504040204" pitchFamily="34" charset="-120"/>
                <a:ea typeface="微軟正黑體" panose="020B0604030504040204" pitchFamily="34" charset="-120"/>
              </a:rPr>
              <a:t>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1785104"/>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dirty="0" smtClean="0">
                <a:latin typeface="微軟正黑體" panose="020B0604030504040204" pitchFamily="34" charset="-120"/>
                <a:ea typeface="微軟正黑體" panose="020B0604030504040204" pitchFamily="34" charset="-120"/>
              </a:rPr>
              <a:t>分</a:t>
            </a:r>
            <a:r>
              <a:rPr lang="zh-TW" altLang="en-US" sz="1100" dirty="0">
                <a:latin typeface="微軟正黑體" panose="020B0604030504040204" pitchFamily="34" charset="-120"/>
                <a:ea typeface="微軟正黑體" panose="020B0604030504040204" pitchFamily="34" charset="-120"/>
              </a:rPr>
              <a:t>券發行者，每券皆應上傳「發行辦法」及「債息對照表」至債券資料申報</a:t>
            </a:r>
            <a:r>
              <a:rPr lang="zh-TW" altLang="en-US" sz="1100" dirty="0" smtClean="0">
                <a:latin typeface="微軟正黑體" panose="020B0604030504040204" pitchFamily="34" charset="-120"/>
                <a:ea typeface="微軟正黑體" panose="020B0604030504040204" pitchFamily="34" charset="-120"/>
              </a:rPr>
              <a:t>作業</a:t>
            </a: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債券代碼、債券簡稱及國際編碼，於申請櫃檯買賣前</a:t>
            </a:r>
            <a:r>
              <a:rPr lang="zh-TW" altLang="en-US" sz="1100" dirty="0">
                <a:solidFill>
                  <a:srgbClr val="FF0000"/>
                </a:solidFill>
                <a:latin typeface="微軟正黑體" panose="020B0604030504040204" pitchFamily="34" charset="-120"/>
                <a:ea typeface="微軟正黑體" panose="020B0604030504040204" pitchFamily="34" charset="-120"/>
              </a:rPr>
              <a:t>先行空白</a:t>
            </a:r>
            <a:r>
              <a:rPr lang="zh-TW" altLang="en-US" sz="1100" dirty="0">
                <a:latin typeface="微軟正黑體" panose="020B0604030504040204" pitchFamily="34" charset="-120"/>
                <a:ea typeface="微軟正黑體" panose="020B0604030504040204" pitchFamily="34" charset="-120"/>
              </a:rPr>
              <a:t>，待本中心向證交所申請後再通知發行公司行</a:t>
            </a:r>
            <a:r>
              <a:rPr lang="zh-TW" altLang="en-US" sz="1100" dirty="0" smtClean="0">
                <a:latin typeface="微軟正黑體" panose="020B0604030504040204" pitchFamily="34" charset="-120"/>
                <a:ea typeface="微軟正黑體" panose="020B0604030504040204" pitchFamily="34" charset="-120"/>
              </a:rPr>
              <a:t>填入</a:t>
            </a:r>
            <a:endParaRPr lang="en-US" altLang="zh-TW" sz="1100"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endParaRPr lang="zh-TW" altLang="en-US" sz="1100" dirty="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p"/>
            </a:pPr>
            <a:r>
              <a:rPr lang="zh-TW" altLang="en-US" sz="1100" dirty="0">
                <a:latin typeface="微軟正黑體" panose="020B0604030504040204" pitchFamily="34" charset="-120"/>
                <a:ea typeface="微軟正黑體" panose="020B0604030504040204" pitchFamily="34" charset="-120"/>
              </a:rPr>
              <a:t>配合綠色債券制度上線，增加綠色債券揭示欄位，取具本中心綠色債券資格認可之債券，始可勾選為綠色債券</a:t>
            </a:r>
            <a:endParaRPr lang="en-US" altLang="zh-TW" sz="1100" dirty="0" smtClean="0">
              <a:latin typeface="微軟正黑體" panose="020B0604030504040204" pitchFamily="34" charset="-120"/>
              <a:ea typeface="微軟正黑體" panose="020B0604030504040204" pitchFamily="34" charset="-120"/>
            </a:endParaRPr>
          </a:p>
        </p:txBody>
      </p:sp>
      <p:sp>
        <p:nvSpPr>
          <p:cNvPr id="23" name="TextBox 7"/>
          <p:cNvSpPr txBox="1"/>
          <p:nvPr/>
        </p:nvSpPr>
        <p:spPr>
          <a:xfrm>
            <a:off x="890160" y="260429"/>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3" name="圖片 12"/>
          <p:cNvPicPr>
            <a:picLocks noChangeAspect="1"/>
          </p:cNvPicPr>
          <p:nvPr/>
        </p:nvPicPr>
        <p:blipFill>
          <a:blip r:embed="rId2"/>
          <a:stretch>
            <a:fillRect/>
          </a:stretch>
        </p:blipFill>
        <p:spPr>
          <a:xfrm>
            <a:off x="3894708" y="1369387"/>
            <a:ext cx="2524966" cy="1009713"/>
          </a:xfrm>
          <a:prstGeom prst="rect">
            <a:avLst/>
          </a:prstGeom>
        </p:spPr>
      </p:pic>
      <p:sp>
        <p:nvSpPr>
          <p:cNvPr id="14" name="矩形 13"/>
          <p:cNvSpPr/>
          <p:nvPr/>
        </p:nvSpPr>
        <p:spPr>
          <a:xfrm>
            <a:off x="4032056" y="1579149"/>
            <a:ext cx="1720701" cy="152256"/>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378643" y="3723878"/>
            <a:ext cx="6041031" cy="186969"/>
          </a:xfrm>
          <a:prstGeom prst="rect">
            <a:avLst/>
          </a:prstGeom>
        </p:spPr>
      </p:pic>
      <p:cxnSp>
        <p:nvCxnSpPr>
          <p:cNvPr id="19" name="肘形连接符 15"/>
          <p:cNvCxnSpPr/>
          <p:nvPr/>
        </p:nvCxnSpPr>
        <p:spPr>
          <a:xfrm>
            <a:off x="3509912" y="3075807"/>
            <a:ext cx="639168" cy="504055"/>
          </a:xfrm>
          <a:prstGeom prst="bentConnector3">
            <a:avLst>
              <a:gd name="adj1" fmla="val 9944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1" name="群組 10"/>
          <p:cNvGrpSpPr/>
          <p:nvPr/>
        </p:nvGrpSpPr>
        <p:grpSpPr>
          <a:xfrm>
            <a:off x="116632" y="143402"/>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5</a:t>
            </a:fld>
            <a:endParaRPr lang="zh-CN" altLang="en-US"/>
          </a:p>
        </p:txBody>
      </p:sp>
    </p:spTree>
    <p:extLst>
      <p:ext uri="{BB962C8B-B14F-4D97-AF65-F5344CB8AC3E}">
        <p14:creationId xmlns:p14="http://schemas.microsoft.com/office/powerpoint/2010/main" val="3853755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369387"/>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1107996"/>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上櫃前基本資料建檔：</a:t>
            </a:r>
            <a:endParaRPr lang="en-US" altLang="zh-TW" sz="1100" b="1"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100" dirty="0" smtClean="0">
                <a:latin typeface="微軟正黑體" panose="020B0604030504040204" pitchFamily="34" charset="-120"/>
                <a:ea typeface="微軟正黑體" panose="020B0604030504040204" pitchFamily="34" charset="-120"/>
              </a:rPr>
              <a:t>有兩段式</a:t>
            </a:r>
            <a:r>
              <a:rPr lang="zh-TW" altLang="en-US" sz="1100" dirty="0">
                <a:latin typeface="微軟正黑體" panose="020B0604030504040204" pitchFamily="34" charset="-120"/>
                <a:ea typeface="微軟正黑體" panose="020B0604030504040204" pitchFamily="34" charset="-120"/>
              </a:rPr>
              <a:t>確認</a:t>
            </a:r>
            <a:r>
              <a:rPr lang="zh-TW" altLang="en-US" sz="1100" dirty="0" smtClean="0">
                <a:latin typeface="微軟正黑體" panose="020B0604030504040204" pitchFamily="34" charset="-120"/>
                <a:ea typeface="微軟正黑體" panose="020B0604030504040204" pitchFamily="34" charset="-120"/>
              </a:rPr>
              <a:t>，第一段為系統確認發行資料正確，按「確定」之後，才會進入「上櫃前基本資料建檔」畫面，再繼續輸入資料並送出，才算完成</a:t>
            </a:r>
            <a:endParaRPr lang="en-US" altLang="zh-TW" sz="1100" dirty="0" smtClean="0">
              <a:latin typeface="微軟正黑體" panose="020B0604030504040204" pitchFamily="34" charset="-120"/>
              <a:ea typeface="微軟正黑體" panose="020B0604030504040204" pitchFamily="34" charset="-120"/>
            </a:endParaRPr>
          </a:p>
        </p:txBody>
      </p:sp>
      <p:sp>
        <p:nvSpPr>
          <p:cNvPr id="23" name="TextBox 7"/>
          <p:cNvSpPr txBox="1"/>
          <p:nvPr/>
        </p:nvSpPr>
        <p:spPr>
          <a:xfrm>
            <a:off x="961979" y="248221"/>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369387"/>
            <a:ext cx="2543175" cy="952500"/>
          </a:xfrm>
          <a:prstGeom prst="rect">
            <a:avLst/>
          </a:prstGeom>
        </p:spPr>
      </p:pic>
      <p:sp>
        <p:nvSpPr>
          <p:cNvPr id="17" name="矩形 16"/>
          <p:cNvSpPr/>
          <p:nvPr/>
        </p:nvSpPr>
        <p:spPr>
          <a:xfrm>
            <a:off x="3985716" y="185166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3" name="群組 12"/>
          <p:cNvGrpSpPr/>
          <p:nvPr/>
        </p:nvGrpSpPr>
        <p:grpSpPr>
          <a:xfrm>
            <a:off x="132362" y="144346"/>
            <a:ext cx="889110" cy="854080"/>
            <a:chOff x="1214754" y="2459895"/>
            <a:chExt cx="889110" cy="854080"/>
          </a:xfrm>
        </p:grpSpPr>
        <p:sp>
          <p:nvSpPr>
            <p:cNvPr id="14"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pic>
        <p:nvPicPr>
          <p:cNvPr id="2" name="圖片 1"/>
          <p:cNvPicPr>
            <a:picLocks noChangeAspect="1"/>
          </p:cNvPicPr>
          <p:nvPr/>
        </p:nvPicPr>
        <p:blipFill>
          <a:blip r:embed="rId3"/>
          <a:stretch>
            <a:fillRect/>
          </a:stretch>
        </p:blipFill>
        <p:spPr>
          <a:xfrm>
            <a:off x="1182596" y="2596138"/>
            <a:ext cx="2479310" cy="2512534"/>
          </a:xfrm>
          <a:prstGeom prst="rect">
            <a:avLst/>
          </a:prstGeom>
        </p:spPr>
      </p:pic>
      <p:pic>
        <p:nvPicPr>
          <p:cNvPr id="3" name="圖片 2"/>
          <p:cNvPicPr>
            <a:picLocks noChangeAspect="1"/>
          </p:cNvPicPr>
          <p:nvPr/>
        </p:nvPicPr>
        <p:blipFill>
          <a:blip r:embed="rId4"/>
          <a:stretch>
            <a:fillRect/>
          </a:stretch>
        </p:blipFill>
        <p:spPr>
          <a:xfrm>
            <a:off x="3726604" y="2596138"/>
            <a:ext cx="2778732" cy="2512534"/>
          </a:xfrm>
          <a:prstGeom prst="rect">
            <a:avLst/>
          </a:prstGeom>
        </p:spPr>
      </p:pic>
      <p:sp>
        <p:nvSpPr>
          <p:cNvPr id="20" name="矩形 19"/>
          <p:cNvSpPr/>
          <p:nvPr/>
        </p:nvSpPr>
        <p:spPr>
          <a:xfrm>
            <a:off x="4947550" y="4909949"/>
            <a:ext cx="336839" cy="18597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1" name="肘形连接符 15"/>
          <p:cNvCxnSpPr/>
          <p:nvPr/>
        </p:nvCxnSpPr>
        <p:spPr>
          <a:xfrm rot="16200000" flipH="1">
            <a:off x="160593" y="3357592"/>
            <a:ext cx="1442531" cy="341379"/>
          </a:xfrm>
          <a:prstGeom prst="bentConnector3">
            <a:avLst>
              <a:gd name="adj1" fmla="val 100338"/>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4" name="投影片編號版面配置區 3"/>
          <p:cNvSpPr>
            <a:spLocks noGrp="1"/>
          </p:cNvSpPr>
          <p:nvPr>
            <p:ph type="sldNum" sz="quarter" idx="12"/>
          </p:nvPr>
        </p:nvSpPr>
        <p:spPr/>
        <p:txBody>
          <a:bodyPr/>
          <a:lstStyle/>
          <a:p>
            <a:fld id="{5CF90C4E-4CAE-4055-8F96-0549DE76A4F0}" type="slidenum">
              <a:rPr lang="zh-CN" altLang="en-US" smtClean="0"/>
              <a:t>6</a:t>
            </a:fld>
            <a:endParaRPr lang="zh-CN" altLang="en-US"/>
          </a:p>
        </p:txBody>
      </p:sp>
    </p:spTree>
    <p:extLst>
      <p:ext uri="{BB962C8B-B14F-4D97-AF65-F5344CB8AC3E}">
        <p14:creationId xmlns:p14="http://schemas.microsoft.com/office/powerpoint/2010/main" val="3271792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a:picLocks noChangeAspect="1"/>
          </p:cNvPicPr>
          <p:nvPr/>
        </p:nvPicPr>
        <p:blipFill>
          <a:blip r:embed="rId2"/>
          <a:stretch>
            <a:fillRect/>
          </a:stretch>
        </p:blipFill>
        <p:spPr>
          <a:xfrm>
            <a:off x="1438357" y="3021970"/>
            <a:ext cx="5024488" cy="1639445"/>
          </a:xfrm>
          <a:prstGeom prst="rect">
            <a:avLst/>
          </a:prstGeom>
        </p:spPr>
      </p:pic>
      <p:sp>
        <p:nvSpPr>
          <p:cNvPr id="9" name="矩形 8"/>
          <p:cNvSpPr/>
          <p:nvPr/>
        </p:nvSpPr>
        <p:spPr>
          <a:xfrm>
            <a:off x="332656" y="1369387"/>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657419"/>
            <a:ext cx="3239778" cy="769441"/>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上櫃前基本資料建檔：</a:t>
            </a:r>
            <a:endParaRPr lang="en-US" altLang="zh-TW" sz="1100" b="1" dirty="0" smtClean="0">
              <a:latin typeface="微軟正黑體" panose="020B0604030504040204" pitchFamily="34" charset="-120"/>
              <a:ea typeface="微軟正黑體" panose="020B0604030504040204" pitchFamily="34" charset="-120"/>
            </a:endParaRPr>
          </a:p>
          <a:p>
            <a:pPr marL="171450" indent="-171450">
              <a:buFont typeface="Wingdings" panose="05000000000000000000" pitchFamily="2" charset="2"/>
              <a:buChar char="ü"/>
            </a:pPr>
            <a:endParaRPr lang="en-US" altLang="zh-TW" sz="1100"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2"/>
            </a:pPr>
            <a:r>
              <a:rPr lang="zh-TW" altLang="en-US" sz="1100" dirty="0" smtClean="0">
                <a:latin typeface="微軟正黑體" panose="020B0604030504040204" pitchFamily="34" charset="-120"/>
                <a:ea typeface="微軟正黑體" panose="020B0604030504040204" pitchFamily="34" charset="-120"/>
              </a:rPr>
              <a:t>券商</a:t>
            </a:r>
            <a:r>
              <a:rPr lang="zh-TW" altLang="en-US" sz="1100" dirty="0">
                <a:latin typeface="微軟正黑體" panose="020B0604030504040204" pitchFamily="34" charset="-120"/>
                <a:ea typeface="微軟正黑體" panose="020B0604030504040204" pitchFamily="34" charset="-120"/>
              </a:rPr>
              <a:t>名稱請用「查詢券商名稱」來點選，勿自行輸入</a:t>
            </a:r>
            <a:r>
              <a:rPr lang="zh-TW" altLang="en-US" sz="1100" dirty="0" smtClean="0">
                <a:latin typeface="微軟正黑體" panose="020B0604030504040204" pitchFamily="34" charset="-120"/>
                <a:ea typeface="微軟正黑體" panose="020B0604030504040204" pitchFamily="34" charset="-120"/>
              </a:rPr>
              <a:t>名稱</a:t>
            </a:r>
            <a:endParaRPr lang="en-US" altLang="zh-TW" sz="1100" dirty="0" smtClean="0">
              <a:latin typeface="微軟正黑體" panose="020B0604030504040204" pitchFamily="34" charset="-120"/>
              <a:ea typeface="微軟正黑體" panose="020B0604030504040204" pitchFamily="34" charset="-120"/>
            </a:endParaRPr>
          </a:p>
        </p:txBody>
      </p:sp>
      <p:sp>
        <p:nvSpPr>
          <p:cNvPr id="23" name="TextBox 7"/>
          <p:cNvSpPr txBox="1"/>
          <p:nvPr/>
        </p:nvSpPr>
        <p:spPr>
          <a:xfrm>
            <a:off x="961979" y="248221"/>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3"/>
          <a:stretch>
            <a:fillRect/>
          </a:stretch>
        </p:blipFill>
        <p:spPr>
          <a:xfrm>
            <a:off x="3919670" y="1369387"/>
            <a:ext cx="2543175" cy="952500"/>
          </a:xfrm>
          <a:prstGeom prst="rect">
            <a:avLst/>
          </a:prstGeom>
        </p:spPr>
      </p:pic>
      <p:sp>
        <p:nvSpPr>
          <p:cNvPr id="4" name="矩形 3"/>
          <p:cNvSpPr/>
          <p:nvPr/>
        </p:nvSpPr>
        <p:spPr>
          <a:xfrm>
            <a:off x="2780928" y="3637483"/>
            <a:ext cx="625073" cy="2291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3985716" y="185166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8" name="肘形连接符 15"/>
          <p:cNvCxnSpPr>
            <a:endCxn id="6" idx="1"/>
          </p:cNvCxnSpPr>
          <p:nvPr/>
        </p:nvCxnSpPr>
        <p:spPr>
          <a:xfrm rot="16200000" flipH="1">
            <a:off x="420741" y="2824077"/>
            <a:ext cx="1307936" cy="727296"/>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3" name="群組 12"/>
          <p:cNvGrpSpPr/>
          <p:nvPr/>
        </p:nvGrpSpPr>
        <p:grpSpPr>
          <a:xfrm>
            <a:off x="132362" y="144346"/>
            <a:ext cx="889110" cy="854080"/>
            <a:chOff x="1214754" y="2459895"/>
            <a:chExt cx="889110" cy="854080"/>
          </a:xfrm>
        </p:grpSpPr>
        <p:sp>
          <p:nvSpPr>
            <p:cNvPr id="14"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5"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7</a:t>
            </a:fld>
            <a:endParaRPr lang="zh-CN" altLang="en-US"/>
          </a:p>
        </p:txBody>
      </p:sp>
    </p:spTree>
    <p:extLst>
      <p:ext uri="{BB962C8B-B14F-4D97-AF65-F5344CB8AC3E}">
        <p14:creationId xmlns:p14="http://schemas.microsoft.com/office/powerpoint/2010/main" val="2890950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938719"/>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上櫃前申請書件上傳：</a:t>
            </a:r>
            <a:endParaRPr lang="en-US" altLang="zh-TW" sz="1100" b="1" dirty="0" smtClean="0">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100" dirty="0" smtClean="0">
                <a:latin typeface="微軟正黑體" panose="020B0604030504040204" pitchFamily="34" charset="-120"/>
                <a:ea typeface="微軟正黑體" panose="020B0604030504040204" pitchFamily="34" charset="-120"/>
              </a:rPr>
              <a:t>發行公司</a:t>
            </a:r>
            <a:r>
              <a:rPr lang="zh-TW" altLang="en-US" sz="1100" dirty="0">
                <a:latin typeface="微軟正黑體" panose="020B0604030504040204" pitchFamily="34" charset="-120"/>
                <a:ea typeface="微軟正黑體" panose="020B0604030504040204" pitchFamily="34" charset="-120"/>
              </a:rPr>
              <a:t>初次申請債券於櫃買中心掛牌者，請填</a:t>
            </a:r>
            <a:r>
              <a:rPr lang="zh-TW" altLang="en-US" sz="1100" b="1" dirty="0" smtClean="0">
                <a:solidFill>
                  <a:srgbClr val="FF0000"/>
                </a:solidFill>
                <a:latin typeface="微軟正黑體" panose="020B0604030504040204" pitchFamily="34" charset="-120"/>
                <a:ea typeface="微軟正黑體" panose="020B0604030504040204" pitchFamily="34" charset="-120"/>
              </a:rPr>
              <a:t>申請書</a:t>
            </a:r>
            <a:endParaRPr lang="zh-TW" altLang="en-US" sz="1100" b="1" dirty="0">
              <a:solidFill>
                <a:srgbClr val="FF0000"/>
              </a:solidFill>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100" dirty="0">
                <a:latin typeface="微軟正黑體" panose="020B0604030504040204" pitchFamily="34" charset="-120"/>
                <a:ea typeface="微軟正黑體" panose="020B0604030504040204" pitchFamily="34" charset="-120"/>
              </a:rPr>
              <a:t>發行公司非初次申請債券於櫃買中心掛牌者，請填</a:t>
            </a:r>
            <a:r>
              <a:rPr lang="zh-TW" altLang="en-US" sz="1100" b="1" dirty="0">
                <a:solidFill>
                  <a:srgbClr val="FF0000"/>
                </a:solidFill>
                <a:latin typeface="微軟正黑體" panose="020B0604030504040204" pitchFamily="34" charset="-120"/>
                <a:ea typeface="微軟正黑體" panose="020B0604030504040204" pitchFamily="34" charset="-120"/>
              </a:rPr>
              <a:t>申報</a:t>
            </a:r>
            <a:r>
              <a:rPr lang="zh-TW" altLang="en-US" sz="1100" b="1" dirty="0" smtClean="0">
                <a:solidFill>
                  <a:srgbClr val="FF0000"/>
                </a:solidFill>
                <a:latin typeface="微軟正黑體" panose="020B0604030504040204" pitchFamily="34" charset="-120"/>
                <a:ea typeface="微軟正黑體" panose="020B0604030504040204" pitchFamily="34" charset="-120"/>
              </a:rPr>
              <a:t>書</a:t>
            </a:r>
          </a:p>
        </p:txBody>
      </p:sp>
      <p:sp>
        <p:nvSpPr>
          <p:cNvPr id="23" name="TextBox 7"/>
          <p:cNvSpPr txBox="1"/>
          <p:nvPr/>
        </p:nvSpPr>
        <p:spPr>
          <a:xfrm>
            <a:off x="888595" y="229210"/>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 name="圖片 1"/>
          <p:cNvPicPr>
            <a:picLocks noChangeAspect="1"/>
          </p:cNvPicPr>
          <p:nvPr/>
        </p:nvPicPr>
        <p:blipFill>
          <a:blip r:embed="rId3"/>
          <a:stretch>
            <a:fillRect/>
          </a:stretch>
        </p:blipFill>
        <p:spPr>
          <a:xfrm>
            <a:off x="410274" y="2485025"/>
            <a:ext cx="6237312" cy="2546940"/>
          </a:xfrm>
          <a:prstGeom prst="rect">
            <a:avLst/>
          </a:prstGeom>
        </p:spPr>
      </p:pic>
      <p:sp>
        <p:nvSpPr>
          <p:cNvPr id="14" name="矩形 13"/>
          <p:cNvSpPr/>
          <p:nvPr/>
        </p:nvSpPr>
        <p:spPr>
          <a:xfrm>
            <a:off x="3068960" y="2686104"/>
            <a:ext cx="936104" cy="1503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圆角矩形 25"/>
          <p:cNvSpPr/>
          <p:nvPr/>
        </p:nvSpPr>
        <p:spPr>
          <a:xfrm>
            <a:off x="3987752" y="3524547"/>
            <a:ext cx="2016224" cy="1491630"/>
          </a:xfrm>
          <a:prstGeom prst="roundRect">
            <a:avLst>
              <a:gd name="adj" fmla="val 5087"/>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lt"/>
              <a:buAutoNum type="arabicPeriod"/>
            </a:pPr>
            <a:r>
              <a:rPr lang="zh-TW" altLang="en-US" sz="1000" dirty="0" smtClean="0">
                <a:solidFill>
                  <a:schemeClr val="tx1"/>
                </a:solidFill>
                <a:latin typeface="微軟正黑體" panose="020B0604030504040204" pitchFamily="34" charset="-120"/>
                <a:ea typeface="微軟正黑體" panose="020B0604030504040204" pitchFamily="34" charset="-120"/>
              </a:rPr>
              <a:t>發行人</a:t>
            </a:r>
            <a:r>
              <a:rPr lang="zh-TW" altLang="en-US" sz="1000" dirty="0">
                <a:solidFill>
                  <a:schemeClr val="tx1"/>
                </a:solidFill>
                <a:latin typeface="微軟正黑體" panose="020B0604030504040204" pitchFamily="34" charset="-120"/>
                <a:ea typeface="微軟正黑體" panose="020B0604030504040204" pitchFamily="34" charset="-120"/>
              </a:rPr>
              <a:t>委託證券商擔任本債券報價義務所簽訂之委託書或其他相關合約</a:t>
            </a:r>
            <a:r>
              <a:rPr lang="zh-TW" altLang="en-US" sz="1000" dirty="0" smtClean="0">
                <a:solidFill>
                  <a:schemeClr val="tx1"/>
                </a:solidFill>
                <a:latin typeface="微軟正黑體" panose="020B0604030504040204" pitchFamily="34" charset="-120"/>
                <a:ea typeface="微軟正黑體" panose="020B0604030504040204" pitchFamily="34" charset="-120"/>
              </a:rPr>
              <a:t>副本</a:t>
            </a:r>
            <a:endParaRPr lang="zh-TW" altLang="en-US" sz="1000" dirty="0">
              <a:solidFill>
                <a:schemeClr val="tx1"/>
              </a:solidFill>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00" dirty="0" smtClean="0">
                <a:solidFill>
                  <a:schemeClr val="tx1"/>
                </a:solidFill>
                <a:latin typeface="微軟正黑體" panose="020B0604030504040204" pitchFamily="34" charset="-120"/>
                <a:ea typeface="微軟正黑體" panose="020B0604030504040204" pitchFamily="34" charset="-120"/>
              </a:rPr>
              <a:t>信用</a:t>
            </a:r>
            <a:r>
              <a:rPr lang="zh-TW" altLang="en-US" sz="1000" dirty="0">
                <a:solidFill>
                  <a:schemeClr val="tx1"/>
                </a:solidFill>
                <a:latin typeface="微軟正黑體" panose="020B0604030504040204" pitchFamily="34" charset="-120"/>
                <a:ea typeface="微軟正黑體" panose="020B0604030504040204" pitchFamily="34" charset="-120"/>
              </a:rPr>
              <a:t>評等證明</a:t>
            </a:r>
            <a:r>
              <a:rPr lang="zh-TW" altLang="en-US" sz="1000" dirty="0" smtClean="0">
                <a:solidFill>
                  <a:schemeClr val="tx1"/>
                </a:solidFill>
                <a:latin typeface="微軟正黑體" panose="020B0604030504040204" pitchFamily="34" charset="-120"/>
                <a:ea typeface="微軟正黑體" panose="020B0604030504040204" pitchFamily="34" charset="-120"/>
              </a:rPr>
              <a:t>文件</a:t>
            </a:r>
            <a:endParaRPr lang="zh-TW" altLang="en-US" sz="1000" dirty="0">
              <a:solidFill>
                <a:schemeClr val="tx1"/>
              </a:solidFill>
              <a:latin typeface="微軟正黑體" panose="020B0604030504040204" pitchFamily="34" charset="-120"/>
              <a:ea typeface="微軟正黑體" panose="020B0604030504040204" pitchFamily="34" charset="-120"/>
            </a:endParaRPr>
          </a:p>
          <a:p>
            <a:pPr marL="228600" indent="-228600">
              <a:buFont typeface="+mj-lt"/>
              <a:buAutoNum type="arabicPeriod"/>
            </a:pPr>
            <a:r>
              <a:rPr lang="zh-TW" altLang="en-US" sz="1000" dirty="0" smtClean="0">
                <a:solidFill>
                  <a:schemeClr val="tx1"/>
                </a:solidFill>
                <a:latin typeface="微軟正黑體" panose="020B0604030504040204" pitchFamily="34" charset="-120"/>
                <a:ea typeface="微軟正黑體" panose="020B0604030504040204" pitchFamily="34" charset="-120"/>
              </a:rPr>
              <a:t>有價證券</a:t>
            </a:r>
            <a:r>
              <a:rPr lang="zh-TW" altLang="en-US" sz="1000" dirty="0">
                <a:solidFill>
                  <a:schemeClr val="tx1"/>
                </a:solidFill>
                <a:latin typeface="微軟正黑體" panose="020B0604030504040204" pitchFamily="34" charset="-120"/>
                <a:ea typeface="微軟正黑體" panose="020B0604030504040204" pitchFamily="34" charset="-120"/>
              </a:rPr>
              <a:t>櫃檯買賣契約書</a:t>
            </a:r>
          </a:p>
          <a:p>
            <a:pPr marL="228600" indent="-228600">
              <a:buFont typeface="+mj-lt"/>
              <a:buAutoNum type="arabicPeriod"/>
            </a:pPr>
            <a:r>
              <a:rPr lang="zh-TW" altLang="en-US" sz="1000" dirty="0" smtClean="0">
                <a:solidFill>
                  <a:schemeClr val="tx1"/>
                </a:solidFill>
                <a:latin typeface="微軟正黑體" panose="020B0604030504040204" pitchFamily="34" charset="-120"/>
                <a:ea typeface="微軟正黑體" panose="020B0604030504040204" pitchFamily="34" charset="-120"/>
              </a:rPr>
              <a:t>綠色</a:t>
            </a:r>
            <a:r>
              <a:rPr lang="zh-TW" altLang="en-US" sz="1000" dirty="0">
                <a:solidFill>
                  <a:schemeClr val="tx1"/>
                </a:solidFill>
                <a:latin typeface="微軟正黑體" panose="020B0604030504040204" pitchFamily="34" charset="-120"/>
                <a:ea typeface="微軟正黑體" panose="020B0604030504040204" pitchFamily="34" charset="-120"/>
              </a:rPr>
              <a:t>債券資格認可文件及函復綠色債券資格認可申請書影本</a:t>
            </a:r>
          </a:p>
          <a:p>
            <a:pPr marL="228600" indent="-228600">
              <a:buFont typeface="+mj-lt"/>
              <a:buAutoNum type="arabicPeriod"/>
            </a:pPr>
            <a:r>
              <a:rPr lang="en-US" altLang="zh-TW" sz="1000" dirty="0" smtClean="0">
                <a:solidFill>
                  <a:srgbClr val="FF0000"/>
                </a:solidFill>
                <a:latin typeface="微軟正黑體" panose="020B0604030504040204" pitchFamily="34" charset="-120"/>
                <a:ea typeface="微軟正黑體" panose="020B0604030504040204" pitchFamily="34" charset="-120"/>
              </a:rPr>
              <a:t>FISN</a:t>
            </a:r>
            <a:r>
              <a:rPr lang="zh-TW" altLang="en-US" sz="1000" dirty="0">
                <a:solidFill>
                  <a:srgbClr val="FF0000"/>
                </a:solidFill>
                <a:latin typeface="微軟正黑體" panose="020B0604030504040204" pitchFamily="34" charset="-120"/>
                <a:ea typeface="微軟正黑體" panose="020B0604030504040204" pitchFamily="34" charset="-120"/>
              </a:rPr>
              <a:t>編碼</a:t>
            </a:r>
            <a:r>
              <a:rPr lang="zh-TW" altLang="en-US" sz="1000" dirty="0" smtClean="0">
                <a:solidFill>
                  <a:srgbClr val="FF0000"/>
                </a:solidFill>
                <a:latin typeface="微軟正黑體" panose="020B0604030504040204" pitchFamily="34" charset="-120"/>
                <a:ea typeface="微軟正黑體" panose="020B0604030504040204" pitchFamily="34" charset="-120"/>
              </a:rPr>
              <a:t>表</a:t>
            </a:r>
            <a:endParaRPr lang="zh-TW" altLang="en-US" sz="1000" dirty="0">
              <a:solidFill>
                <a:srgbClr val="FF0000"/>
              </a:solidFill>
              <a:latin typeface="微軟正黑體" panose="020B0604030504040204" pitchFamily="34" charset="-120"/>
              <a:ea typeface="微軟正黑體" panose="020B0604030504040204" pitchFamily="34" charset="-120"/>
            </a:endParaRPr>
          </a:p>
        </p:txBody>
      </p:sp>
      <p:cxnSp>
        <p:nvCxnSpPr>
          <p:cNvPr id="28" name="肘形连接符 15"/>
          <p:cNvCxnSpPr/>
          <p:nvPr/>
        </p:nvCxnSpPr>
        <p:spPr>
          <a:xfrm flipV="1">
            <a:off x="1451585" y="4270362"/>
            <a:ext cx="2468086" cy="677654"/>
          </a:xfrm>
          <a:prstGeom prst="bentConnector3">
            <a:avLst>
              <a:gd name="adj1" fmla="val 50000"/>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420543" y="4876007"/>
            <a:ext cx="936104" cy="11957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30" name="肘形连接符 15"/>
          <p:cNvCxnSpPr>
            <a:stCxn id="10" idx="2"/>
          </p:cNvCxnSpPr>
          <p:nvPr/>
        </p:nvCxnSpPr>
        <p:spPr>
          <a:xfrm rot="16200000" flipH="1">
            <a:off x="2220929" y="2063288"/>
            <a:ext cx="367071" cy="1028891"/>
          </a:xfrm>
          <a:prstGeom prst="bentConnector2">
            <a:avLst/>
          </a:prstGeom>
          <a:ln w="19050">
            <a:solidFill>
              <a:srgbClr val="00B050"/>
            </a:solidFill>
            <a:prstDash val="sysDash"/>
            <a:tailEnd type="oval"/>
          </a:ln>
        </p:spPr>
        <p:style>
          <a:lnRef idx="1">
            <a:schemeClr val="accent1"/>
          </a:lnRef>
          <a:fillRef idx="0">
            <a:schemeClr val="accent1"/>
          </a:fillRef>
          <a:effectRef idx="0">
            <a:schemeClr val="accent1"/>
          </a:effectRef>
          <a:fontRef idx="minor">
            <a:schemeClr val="tx1"/>
          </a:fontRef>
        </p:style>
      </p:cxnSp>
      <p:grpSp>
        <p:nvGrpSpPr>
          <p:cNvPr id="15" name="群組 14"/>
          <p:cNvGrpSpPr/>
          <p:nvPr/>
        </p:nvGrpSpPr>
        <p:grpSpPr>
          <a:xfrm>
            <a:off x="116632" y="143402"/>
            <a:ext cx="889110" cy="854080"/>
            <a:chOff x="1214754" y="2459895"/>
            <a:chExt cx="889110" cy="854080"/>
          </a:xfrm>
        </p:grpSpPr>
        <p:sp>
          <p:nvSpPr>
            <p:cNvPr id="16"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8"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3" name="投影片編號版面配置區 2"/>
          <p:cNvSpPr>
            <a:spLocks noGrp="1"/>
          </p:cNvSpPr>
          <p:nvPr>
            <p:ph type="sldNum" sz="quarter" idx="12"/>
          </p:nvPr>
        </p:nvSpPr>
        <p:spPr/>
        <p:txBody>
          <a:bodyPr/>
          <a:lstStyle/>
          <a:p>
            <a:fld id="{5CF90C4E-4CAE-4055-8F96-0549DE76A4F0}" type="slidenum">
              <a:rPr lang="zh-CN" altLang="en-US" smtClean="0"/>
              <a:t>8</a:t>
            </a:fld>
            <a:endParaRPr lang="zh-CN" altLang="en-US"/>
          </a:p>
        </p:txBody>
      </p:sp>
    </p:spTree>
    <p:extLst>
      <p:ext uri="{BB962C8B-B14F-4D97-AF65-F5344CB8AC3E}">
        <p14:creationId xmlns:p14="http://schemas.microsoft.com/office/powerpoint/2010/main" val="1618636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332656" y="1167448"/>
            <a:ext cx="2592288" cy="2583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350" b="1" dirty="0" smtClean="0">
                <a:latin typeface="微軟正黑體" panose="020B0604030504040204" pitchFamily="34" charset="-120"/>
                <a:ea typeface="微軟正黑體" panose="020B0604030504040204" pitchFamily="34" charset="-120"/>
              </a:rPr>
              <a:t>債券網路掛牌申報作業注意事項</a:t>
            </a:r>
            <a:endParaRPr lang="zh-CN" altLang="en-US" sz="1350" b="1" dirty="0">
              <a:latin typeface="微軟正黑體" panose="020B0604030504040204" pitchFamily="34" charset="-120"/>
              <a:ea typeface="微軟正黑體" panose="020B0604030504040204" pitchFamily="34" charset="-120"/>
            </a:endParaRPr>
          </a:p>
        </p:txBody>
      </p:sp>
      <p:sp>
        <p:nvSpPr>
          <p:cNvPr id="10" name="TextBox 9"/>
          <p:cNvSpPr txBox="1"/>
          <p:nvPr/>
        </p:nvSpPr>
        <p:spPr>
          <a:xfrm>
            <a:off x="270130" y="1455480"/>
            <a:ext cx="3239778" cy="938719"/>
          </a:xfrm>
          <a:prstGeom prst="rect">
            <a:avLst/>
          </a:prstGeom>
          <a:noFill/>
        </p:spPr>
        <p:txBody>
          <a:bodyPr wrap="square" rtlCol="0">
            <a:spAutoFit/>
          </a:bodyPr>
          <a:lstStyle/>
          <a:p>
            <a:pPr marL="171450" indent="-171450">
              <a:buFont typeface="Wingdings" panose="05000000000000000000" pitchFamily="2" charset="2"/>
              <a:buChar char="p"/>
            </a:pPr>
            <a:r>
              <a:rPr lang="zh-TW" altLang="en-US" sz="1100" b="1" dirty="0" smtClean="0">
                <a:latin typeface="微軟正黑體" panose="020B0604030504040204" pitchFamily="34" charset="-120"/>
                <a:ea typeface="微軟正黑體" panose="020B0604030504040204" pitchFamily="34" charset="-120"/>
              </a:rPr>
              <a:t>上櫃前申請書件上傳：</a:t>
            </a:r>
            <a:endParaRPr lang="en-US" altLang="zh-TW" sz="1100" b="1" dirty="0" smtClean="0">
              <a:latin typeface="微軟正黑體" panose="020B0604030504040204" pitchFamily="34" charset="-120"/>
              <a:ea typeface="微軟正黑體" panose="020B0604030504040204" pitchFamily="34" charset="-120"/>
            </a:endParaRPr>
          </a:p>
          <a:p>
            <a:pPr marL="228600" indent="-228600">
              <a:buFont typeface="+mj-lt"/>
              <a:buAutoNum type="arabicPeriod" startAt="3"/>
            </a:pPr>
            <a:r>
              <a:rPr lang="zh-TW" altLang="en-US" sz="1100" dirty="0" smtClean="0">
                <a:solidFill>
                  <a:srgbClr val="FF0000"/>
                </a:solidFill>
                <a:latin typeface="微軟正黑體" panose="020B0604030504040204" pitchFamily="34" charset="-120"/>
                <a:ea typeface="微軟正黑體" panose="020B0604030504040204" pitchFamily="34" charset="-120"/>
              </a:rPr>
              <a:t>金融債</a:t>
            </a:r>
            <a:r>
              <a:rPr lang="zh-TW" altLang="en-US" sz="1100" dirty="0" smtClean="0">
                <a:latin typeface="微軟正黑體" panose="020B0604030504040204" pitchFamily="34" charset="-120"/>
                <a:ea typeface="微軟正黑體" panose="020B0604030504040204" pitchFamily="34" charset="-120"/>
              </a:rPr>
              <a:t>掛牌需上傳</a:t>
            </a:r>
            <a:r>
              <a:rPr lang="zh-TW" altLang="en-US" sz="1100" dirty="0" smtClean="0">
                <a:solidFill>
                  <a:srgbClr val="FF0000"/>
                </a:solidFill>
                <a:latin typeface="微軟正黑體" panose="020B0604030504040204" pitchFamily="34" charset="-120"/>
                <a:ea typeface="微軟正黑體" panose="020B0604030504040204" pitchFamily="34" charset="-120"/>
              </a:rPr>
              <a:t>年度財務報告</a:t>
            </a:r>
            <a:r>
              <a:rPr lang="zh-TW" altLang="en-US" sz="1100" dirty="0" smtClean="0">
                <a:latin typeface="微軟正黑體" panose="020B0604030504040204" pitchFamily="34" charset="-120"/>
                <a:ea typeface="微軟正黑體" panose="020B0604030504040204" pitchFamily="34" charset="-120"/>
              </a:rPr>
              <a:t>及</a:t>
            </a:r>
            <a:r>
              <a:rPr lang="zh-TW" altLang="en-US" sz="1100" dirty="0" smtClean="0">
                <a:solidFill>
                  <a:srgbClr val="FF0000"/>
                </a:solidFill>
                <a:latin typeface="微軟正黑體" panose="020B0604030504040204" pitchFamily="34" charset="-120"/>
                <a:ea typeface="微軟正黑體" panose="020B0604030504040204" pitchFamily="34" charset="-120"/>
              </a:rPr>
              <a:t>半年度財務報告</a:t>
            </a:r>
            <a:endParaRPr lang="en-US" altLang="zh-TW" sz="1100" dirty="0" smtClean="0">
              <a:solidFill>
                <a:srgbClr val="FF0000"/>
              </a:solidFill>
              <a:latin typeface="微軟正黑體" panose="020B0604030504040204" pitchFamily="34" charset="-120"/>
              <a:ea typeface="微軟正黑體" panose="020B0604030504040204" pitchFamily="34" charset="-120"/>
            </a:endParaRPr>
          </a:p>
          <a:p>
            <a:pPr marL="228600" indent="-228600">
              <a:buFont typeface="+mj-lt"/>
              <a:buAutoNum type="arabicPeriod" startAt="3"/>
            </a:pPr>
            <a:r>
              <a:rPr lang="zh-TW" altLang="en-US" sz="1100" dirty="0" smtClean="0">
                <a:latin typeface="微軟正黑體" panose="020B0604030504040204" pitchFamily="34" charset="-120"/>
                <a:ea typeface="微軟正黑體" panose="020B0604030504040204" pitchFamily="34" charset="-120"/>
              </a:rPr>
              <a:t>若有贖回權者，請於「發行辦法」中詳述細節，例如：於</a:t>
            </a:r>
            <a:r>
              <a:rPr lang="zh-TW" altLang="en-US" sz="1100" dirty="0">
                <a:latin typeface="微軟正黑體" panose="020B0604030504040204" pitchFamily="34" charset="-120"/>
                <a:ea typeface="微軟正黑體" panose="020B0604030504040204" pitchFamily="34" charset="-120"/>
              </a:rPr>
              <a:t>幾</a:t>
            </a:r>
            <a:r>
              <a:rPr lang="zh-TW" altLang="en-US" sz="1100" dirty="0" smtClean="0">
                <a:latin typeface="微軟正黑體" panose="020B0604030504040204" pitchFamily="34" charset="-120"/>
                <a:ea typeface="微軟正黑體" panose="020B0604030504040204" pitchFamily="34" charset="-120"/>
              </a:rPr>
              <a:t>年後可開始贖回</a:t>
            </a:r>
            <a:r>
              <a:rPr lang="en-US" altLang="zh-TW" sz="1100" dirty="0" smtClean="0">
                <a:latin typeface="微軟正黑體" panose="020B0604030504040204" pitchFamily="34" charset="-120"/>
                <a:ea typeface="微軟正黑體" panose="020B0604030504040204" pitchFamily="34" charset="-120"/>
              </a:rPr>
              <a:t>?</a:t>
            </a:r>
            <a:r>
              <a:rPr lang="zh-TW" altLang="en-US" sz="1100" dirty="0" smtClean="0">
                <a:latin typeface="微軟正黑體" panose="020B0604030504040204" pitchFamily="34" charset="-120"/>
                <a:ea typeface="微軟正黑體" panose="020B0604030504040204" pitchFamily="34" charset="-120"/>
              </a:rPr>
              <a:t>贖回的頻率</a:t>
            </a:r>
            <a:r>
              <a:rPr lang="en-US" altLang="zh-TW" sz="1100" dirty="0" smtClean="0">
                <a:latin typeface="微軟正黑體" panose="020B0604030504040204" pitchFamily="34" charset="-120"/>
                <a:ea typeface="微軟正黑體" panose="020B0604030504040204" pitchFamily="34" charset="-120"/>
              </a:rPr>
              <a:t>?</a:t>
            </a:r>
            <a:endParaRPr lang="zh-TW" altLang="en-US" sz="1100" dirty="0">
              <a:latin typeface="微軟正黑體" panose="020B0604030504040204" pitchFamily="34" charset="-120"/>
              <a:ea typeface="微軟正黑體" panose="020B0604030504040204" pitchFamily="34" charset="-120"/>
            </a:endParaRPr>
          </a:p>
        </p:txBody>
      </p:sp>
      <p:sp>
        <p:nvSpPr>
          <p:cNvPr id="23" name="TextBox 7"/>
          <p:cNvSpPr txBox="1"/>
          <p:nvPr/>
        </p:nvSpPr>
        <p:spPr>
          <a:xfrm>
            <a:off x="985951" y="246893"/>
            <a:ext cx="3877985" cy="646331"/>
          </a:xfrm>
          <a:prstGeom prst="rect">
            <a:avLst/>
          </a:prstGeom>
          <a:noFill/>
        </p:spPr>
        <p:txBody>
          <a:bodyPr wrap="none" rtlCol="0">
            <a:spAutoFit/>
          </a:bodyPr>
          <a:lstStyle/>
          <a:p>
            <a:r>
              <a:rPr lang="zh-TW" altLang="en-US" sz="3600" dirty="0" smtClean="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網路掛牌作業說明</a:t>
            </a:r>
            <a:endParaRPr lang="zh-CN" altLang="en-US" sz="3600" dirty="0">
              <a:solidFill>
                <a:schemeClr val="tx1">
                  <a:lumMod val="65000"/>
                  <a:lumOff val="35000"/>
                </a:schemeClr>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1032" name="圖片 1031"/>
          <p:cNvPicPr>
            <a:picLocks noChangeAspect="1"/>
          </p:cNvPicPr>
          <p:nvPr/>
        </p:nvPicPr>
        <p:blipFill>
          <a:blip r:embed="rId2"/>
          <a:stretch>
            <a:fillRect/>
          </a:stretch>
        </p:blipFill>
        <p:spPr>
          <a:xfrm>
            <a:off x="3919670" y="1167448"/>
            <a:ext cx="2543175" cy="952500"/>
          </a:xfrm>
          <a:prstGeom prst="rect">
            <a:avLst/>
          </a:prstGeom>
        </p:spPr>
      </p:pic>
      <p:sp>
        <p:nvSpPr>
          <p:cNvPr id="17" name="矩形 16"/>
          <p:cNvSpPr/>
          <p:nvPr/>
        </p:nvSpPr>
        <p:spPr>
          <a:xfrm>
            <a:off x="4005064" y="1470909"/>
            <a:ext cx="1387500" cy="172789"/>
          </a:xfrm>
          <a:prstGeom prst="rect">
            <a:avLst/>
          </a:prstGeom>
          <a:noFill/>
          <a:ln w="1905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 name="圖片 2"/>
          <p:cNvPicPr>
            <a:picLocks noChangeAspect="1"/>
          </p:cNvPicPr>
          <p:nvPr/>
        </p:nvPicPr>
        <p:blipFill>
          <a:blip r:embed="rId3"/>
          <a:stretch>
            <a:fillRect/>
          </a:stretch>
        </p:blipFill>
        <p:spPr>
          <a:xfrm>
            <a:off x="0" y="2427734"/>
            <a:ext cx="6858000" cy="2323919"/>
          </a:xfrm>
          <a:prstGeom prst="rect">
            <a:avLst/>
          </a:prstGeom>
        </p:spPr>
      </p:pic>
      <p:sp>
        <p:nvSpPr>
          <p:cNvPr id="15" name="矩形 14"/>
          <p:cNvSpPr/>
          <p:nvPr/>
        </p:nvSpPr>
        <p:spPr>
          <a:xfrm>
            <a:off x="44624" y="4155926"/>
            <a:ext cx="3600400" cy="14401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11" name="群組 10"/>
          <p:cNvGrpSpPr/>
          <p:nvPr/>
        </p:nvGrpSpPr>
        <p:grpSpPr>
          <a:xfrm>
            <a:off x="188640" y="149689"/>
            <a:ext cx="889110" cy="854080"/>
            <a:chOff x="1214754" y="2459895"/>
            <a:chExt cx="889110" cy="854080"/>
          </a:xfrm>
        </p:grpSpPr>
        <p:sp>
          <p:nvSpPr>
            <p:cNvPr id="12" name="椭圆 10"/>
            <p:cNvSpPr/>
            <p:nvPr/>
          </p:nvSpPr>
          <p:spPr>
            <a:xfrm>
              <a:off x="1214754" y="2488403"/>
              <a:ext cx="773982" cy="77398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solidFill>
              </a:endParaRPr>
            </a:p>
          </p:txBody>
        </p:sp>
        <p:sp>
          <p:nvSpPr>
            <p:cNvPr id="13" name="TextBox 12"/>
            <p:cNvSpPr txBox="1"/>
            <p:nvPr/>
          </p:nvSpPr>
          <p:spPr>
            <a:xfrm>
              <a:off x="1484784" y="2459895"/>
              <a:ext cx="619080" cy="854080"/>
            </a:xfrm>
            <a:prstGeom prst="rect">
              <a:avLst/>
            </a:prstGeom>
            <a:noFill/>
          </p:spPr>
          <p:txBody>
            <a:bodyPr wrap="none" rtlCol="0">
              <a:spAutoFit/>
            </a:bodyPr>
            <a:lstStyle/>
            <a:p>
              <a:r>
                <a:rPr lang="en-US" altLang="zh-CN" sz="4950" b="1" dirty="0">
                  <a:solidFill>
                    <a:schemeClr val="bg1"/>
                  </a:solidFill>
                  <a:latin typeface="微软雅黑" panose="020B0503020204020204" pitchFamily="34" charset="-122"/>
                  <a:ea typeface="微软雅黑" panose="020B0503020204020204" pitchFamily="34" charset="-122"/>
                </a:rPr>
                <a:t>B</a:t>
              </a:r>
              <a:endParaRPr lang="zh-CN" altLang="en-US" sz="4950" b="1" dirty="0">
                <a:solidFill>
                  <a:schemeClr val="bg1"/>
                </a:solidFill>
                <a:latin typeface="微软雅黑" panose="020B0503020204020204" pitchFamily="34" charset="-122"/>
                <a:ea typeface="微软雅黑" panose="020B0503020204020204" pitchFamily="34" charset="-122"/>
              </a:endParaRPr>
            </a:p>
          </p:txBody>
        </p:sp>
      </p:grpSp>
      <p:sp>
        <p:nvSpPr>
          <p:cNvPr id="2" name="投影片編號版面配置區 1"/>
          <p:cNvSpPr>
            <a:spLocks noGrp="1"/>
          </p:cNvSpPr>
          <p:nvPr>
            <p:ph type="sldNum" sz="quarter" idx="12"/>
          </p:nvPr>
        </p:nvSpPr>
        <p:spPr/>
        <p:txBody>
          <a:bodyPr/>
          <a:lstStyle/>
          <a:p>
            <a:fld id="{5CF90C4E-4CAE-4055-8F96-0549DE76A4F0}" type="slidenum">
              <a:rPr lang="zh-CN" altLang="en-US" smtClean="0"/>
              <a:t>9</a:t>
            </a:fld>
            <a:endParaRPr lang="zh-CN" altLang="en-US"/>
          </a:p>
        </p:txBody>
      </p:sp>
    </p:spTree>
    <p:extLst>
      <p:ext uri="{BB962C8B-B14F-4D97-AF65-F5344CB8AC3E}">
        <p14:creationId xmlns:p14="http://schemas.microsoft.com/office/powerpoint/2010/main" val="31842783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TotalTime>
  <Words>1189</Words>
  <Application>Microsoft Office PowerPoint</Application>
  <PresentationFormat>自訂</PresentationFormat>
  <Paragraphs>155</Paragraphs>
  <Slides>15</Slides>
  <Notes>3</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15</vt:i4>
      </vt:variant>
    </vt:vector>
  </HeadingPairs>
  <TitlesOfParts>
    <vt:vector size="23" baseType="lpstr">
      <vt:lpstr>微软雅黑</vt:lpstr>
      <vt:lpstr>宋体</vt:lpstr>
      <vt:lpstr>微軟正黑體</vt:lpstr>
      <vt:lpstr>新細明體</vt:lpstr>
      <vt:lpstr>Arial</vt:lpstr>
      <vt:lpstr>Calibri</vt:lpstr>
      <vt:lpstr>Wingdings</vt: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jinfeitang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Microsoft</dc:creator>
  <cp:lastModifiedBy>李曉芸</cp:lastModifiedBy>
  <cp:revision>144</cp:revision>
  <dcterms:created xsi:type="dcterms:W3CDTF">2015-11-10T13:42:32Z</dcterms:created>
  <dcterms:modified xsi:type="dcterms:W3CDTF">2019-06-12T02:45:26Z</dcterms:modified>
</cp:coreProperties>
</file>