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4" r:id="rId2"/>
    <p:sldId id="296" r:id="rId3"/>
    <p:sldId id="297" r:id="rId4"/>
    <p:sldId id="298" r:id="rId5"/>
    <p:sldId id="299" r:id="rId6"/>
    <p:sldId id="338" r:id="rId7"/>
    <p:sldId id="300" r:id="rId8"/>
    <p:sldId id="301" r:id="rId9"/>
    <p:sldId id="302" r:id="rId10"/>
    <p:sldId id="303" r:id="rId11"/>
    <p:sldId id="304" r:id="rId12"/>
    <p:sldId id="305" r:id="rId13"/>
    <p:sldId id="306" r:id="rId14"/>
    <p:sldId id="307" r:id="rId15"/>
    <p:sldId id="314" r:id="rId16"/>
  </p:sldIdLst>
  <p:sldSz cx="6858000" cy="51435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21" userDrawn="1">
          <p15:clr>
            <a:srgbClr val="A4A3A4"/>
          </p15:clr>
        </p15:guide>
        <p15:guide id="2" orient="horz" pos="2709" userDrawn="1">
          <p15:clr>
            <a:srgbClr val="A4A3A4"/>
          </p15:clr>
        </p15:guide>
        <p15:guide id="3" orient="horz" pos="2120" userDrawn="1">
          <p15:clr>
            <a:srgbClr val="A4A3A4"/>
          </p15:clr>
        </p15:guide>
        <p15:guide id="4" orient="horz" pos="1030" userDrawn="1">
          <p15:clr>
            <a:srgbClr val="A4A3A4"/>
          </p15:clr>
        </p15:guide>
        <p15:guide id="5" orient="horz" pos="849" userDrawn="1">
          <p15:clr>
            <a:srgbClr val="A4A3A4"/>
          </p15:clr>
        </p15:guide>
        <p15:guide id="6" pos="264" userDrawn="1">
          <p15:clr>
            <a:srgbClr val="A4A3A4"/>
          </p15:clr>
        </p15:guide>
        <p15:guide id="7" pos="2160" userDrawn="1">
          <p15:clr>
            <a:srgbClr val="A4A3A4"/>
          </p15:clr>
        </p15:guide>
        <p15:guide id="8" pos="1430" userDrawn="1">
          <p15:clr>
            <a:srgbClr val="A4A3A4"/>
          </p15:clr>
        </p15:guide>
        <p15:guide id="9" pos="6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BECF"/>
    <a:srgbClr val="00B050"/>
    <a:srgbClr val="404040"/>
    <a:srgbClr val="00B0F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5" autoAdjust="0"/>
    <p:restoredTop sz="92456" autoAdjust="0"/>
  </p:normalViewPr>
  <p:slideViewPr>
    <p:cSldViewPr showGuides="1">
      <p:cViewPr varScale="1">
        <p:scale>
          <a:sx n="83" d="100"/>
          <a:sy n="83" d="100"/>
        </p:scale>
        <p:origin x="62" y="48"/>
      </p:cViewPr>
      <p:guideLst>
        <p:guide orient="horz" pos="1121"/>
        <p:guide orient="horz" pos="2709"/>
        <p:guide orient="horz" pos="2120"/>
        <p:guide orient="horz" pos="1030"/>
        <p:guide orient="horz" pos="849"/>
        <p:guide pos="264"/>
        <p:guide pos="2160"/>
        <p:guide pos="1430"/>
        <p:guide pos="64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CB1FBE-DC80-44B6-871F-CDC337D6B396}" type="datetimeFigureOut">
              <a:rPr lang="zh-CN" altLang="en-US" smtClean="0"/>
              <a:t>2021/4/1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AB56CD-845B-482A-A2A5-FB0636C3DE86}" type="slidenum">
              <a:rPr lang="zh-CN" altLang="en-US" smtClean="0"/>
              <a:t>‹#›</a:t>
            </a:fld>
            <a:endParaRPr lang="zh-CN" altLang="en-US"/>
          </a:p>
        </p:txBody>
      </p:sp>
    </p:spTree>
    <p:extLst>
      <p:ext uri="{BB962C8B-B14F-4D97-AF65-F5344CB8AC3E}">
        <p14:creationId xmlns:p14="http://schemas.microsoft.com/office/powerpoint/2010/main" val="1393563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55AB56CD-845B-482A-A2A5-FB0636C3DE86}" type="slidenum">
              <a:rPr lang="zh-CN" altLang="en-US" smtClean="0"/>
              <a:t>1</a:t>
            </a:fld>
            <a:endParaRPr lang="zh-CN" altLang="en-US"/>
          </a:p>
        </p:txBody>
      </p:sp>
    </p:spTree>
    <p:extLst>
      <p:ext uri="{BB962C8B-B14F-4D97-AF65-F5344CB8AC3E}">
        <p14:creationId xmlns:p14="http://schemas.microsoft.com/office/powerpoint/2010/main" val="3707640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5AB56CD-845B-482A-A2A5-FB0636C3DE86}" type="slidenum">
              <a:rPr lang="zh-CN" altLang="en-US" smtClean="0"/>
              <a:t>3</a:t>
            </a:fld>
            <a:endParaRPr lang="zh-CN" altLang="en-US"/>
          </a:p>
        </p:txBody>
      </p:sp>
    </p:spTree>
    <p:extLst>
      <p:ext uri="{BB962C8B-B14F-4D97-AF65-F5344CB8AC3E}">
        <p14:creationId xmlns:p14="http://schemas.microsoft.com/office/powerpoint/2010/main" val="3209100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5AB56CD-845B-482A-A2A5-FB0636C3DE86}" type="slidenum">
              <a:rPr lang="zh-CN" altLang="en-US" smtClean="0"/>
              <a:t>4</a:t>
            </a:fld>
            <a:endParaRPr lang="zh-CN" altLang="en-US"/>
          </a:p>
        </p:txBody>
      </p:sp>
    </p:spTree>
    <p:extLst>
      <p:ext uri="{BB962C8B-B14F-4D97-AF65-F5344CB8AC3E}">
        <p14:creationId xmlns:p14="http://schemas.microsoft.com/office/powerpoint/2010/main" val="188023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1597820"/>
            <a:ext cx="5829300" cy="1102519"/>
          </a:xfrm>
        </p:spPr>
        <p:txBody>
          <a:bodyPr/>
          <a:lstStyle/>
          <a:p>
            <a:r>
              <a:rPr lang="zh-CN" altLang="en-US"/>
              <a:t>单击此处编辑母版标题样式</a:t>
            </a:r>
          </a:p>
        </p:txBody>
      </p:sp>
      <p:sp>
        <p:nvSpPr>
          <p:cNvPr id="3" name="副标题 2"/>
          <p:cNvSpPr>
            <a:spLocks noGrp="1"/>
          </p:cNvSpPr>
          <p:nvPr>
            <p:ph type="subTitle" idx="1"/>
          </p:nvPr>
        </p:nvSpPr>
        <p:spPr>
          <a:xfrm>
            <a:off x="1028700" y="2914650"/>
            <a:ext cx="48006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E0162CB-BAC3-4FA6-BCA5-3182795565CB}" type="datetime1">
              <a:rPr lang="zh-CN" altLang="en-US" smtClean="0"/>
              <a:t>2021/4/1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1759680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AEE0F99-D699-41C9-B1A1-4243F9A5C1DC}" type="datetime1">
              <a:rPr lang="zh-CN" altLang="en-US" smtClean="0"/>
              <a:t>2021/4/1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3285788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205979"/>
            <a:ext cx="154305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42900" y="205979"/>
            <a:ext cx="451485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BF0CF17-EA07-4B3E-BBAA-5A2302401E17}" type="datetime1">
              <a:rPr lang="zh-CN" altLang="en-US" smtClean="0"/>
              <a:t>2021/4/1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1315102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3F63475-2003-4C9F-A88A-076D32EAD405}" type="datetime1">
              <a:rPr lang="zh-CN" altLang="en-US" smtClean="0"/>
              <a:t>2021/4/1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327829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735" y="3305176"/>
            <a:ext cx="5829300" cy="1021556"/>
          </a:xfrm>
        </p:spPr>
        <p:txBody>
          <a:bodyPr anchor="t"/>
          <a:lstStyle>
            <a:lvl1pPr algn="l">
              <a:defRPr sz="3000" b="1" cap="all"/>
            </a:lvl1pPr>
          </a:lstStyle>
          <a:p>
            <a:r>
              <a:rPr lang="zh-CN" altLang="en-US"/>
              <a:t>单击此处编辑母版标题样式</a:t>
            </a:r>
          </a:p>
        </p:txBody>
      </p:sp>
      <p:sp>
        <p:nvSpPr>
          <p:cNvPr id="3" name="文本占位符 2"/>
          <p:cNvSpPr>
            <a:spLocks noGrp="1"/>
          </p:cNvSpPr>
          <p:nvPr>
            <p:ph type="body" idx="1"/>
          </p:nvPr>
        </p:nvSpPr>
        <p:spPr>
          <a:xfrm>
            <a:off x="541735" y="2180035"/>
            <a:ext cx="58293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1AF8D13-5981-4155-87A7-2D98617B5D50}" type="datetime1">
              <a:rPr lang="zh-CN" altLang="en-US" smtClean="0"/>
              <a:t>2021/4/1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2024546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4290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48615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A9D0989-ACB3-4E9A-AC8D-989A2666E195}" type="datetime1">
              <a:rPr lang="zh-CN" altLang="en-US" smtClean="0"/>
              <a:t>2021/4/1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283861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342900" y="1151335"/>
            <a:ext cx="303014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342900" y="1631156"/>
            <a:ext cx="303014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3483770" y="1151335"/>
            <a:ext cx="303133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3483770" y="1631156"/>
            <a:ext cx="303133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EB07E-590E-435F-963C-23799AB22A25}" type="datetime1">
              <a:rPr lang="zh-CN" altLang="en-US" smtClean="0"/>
              <a:t>2021/4/1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70420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238165-D17C-4A80-B88B-5FDAEC08EEEE}" type="datetime1">
              <a:rPr lang="zh-CN" altLang="en-US" smtClean="0"/>
              <a:t>2021/4/1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384545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78E5AF2-8A9F-4B19-83A9-BDB63D5C57A7}" type="datetime1">
              <a:rPr lang="zh-CN" altLang="en-US" smtClean="0"/>
              <a:t>2021/4/1</a:t>
            </a:fld>
            <a:endParaRPr lang="zh-CN" altLang="en-US" dirty="0"/>
          </a:p>
        </p:txBody>
      </p:sp>
      <p:sp>
        <p:nvSpPr>
          <p:cNvPr id="3" name="页脚占位符 2"/>
          <p:cNvSpPr>
            <a:spLocks noGrp="1"/>
          </p:cNvSpPr>
          <p:nvPr>
            <p:ph type="ftr" sz="quarter" idx="11"/>
          </p:nvPr>
        </p:nvSpPr>
        <p:spPr/>
        <p:txBody>
          <a:bodyPr/>
          <a:lstStyle/>
          <a:p>
            <a:endParaRPr lang="zh-CN" altLang="en-US" dirty="0"/>
          </a:p>
        </p:txBody>
      </p:sp>
      <p:sp>
        <p:nvSpPr>
          <p:cNvPr id="4" name="灯片编号占位符 3"/>
          <p:cNvSpPr>
            <a:spLocks noGrp="1"/>
          </p:cNvSpPr>
          <p:nvPr>
            <p:ph type="sldNum" sz="quarter" idx="12"/>
          </p:nvPr>
        </p:nvSpPr>
        <p:spPr/>
        <p:txBody>
          <a:bodyPr/>
          <a:lstStyle/>
          <a:p>
            <a:fld id="{5CF90C4E-4CAE-4055-8F96-0549DE76A4F0}" type="slidenum">
              <a:rPr lang="zh-CN" altLang="en-US" smtClean="0"/>
              <a:t>‹#›</a:t>
            </a:fld>
            <a:endParaRPr lang="zh-CN" altLang="en-US"/>
          </a:p>
        </p:txBody>
      </p:sp>
      <p:pic>
        <p:nvPicPr>
          <p:cNvPr id="6" name="圖片 5"/>
          <p:cNvPicPr>
            <a:picLocks noChangeAspect="1"/>
          </p:cNvPicPr>
          <p:nvPr userDrawn="1"/>
        </p:nvPicPr>
        <p:blipFill>
          <a:blip r:embed="rId2"/>
          <a:stretch>
            <a:fillRect/>
          </a:stretch>
        </p:blipFill>
        <p:spPr>
          <a:xfrm>
            <a:off x="188640" y="4659982"/>
            <a:ext cx="1444733" cy="381125"/>
          </a:xfrm>
          <a:prstGeom prst="rect">
            <a:avLst/>
          </a:prstGeom>
        </p:spPr>
      </p:pic>
    </p:spTree>
    <p:extLst>
      <p:ext uri="{BB962C8B-B14F-4D97-AF65-F5344CB8AC3E}">
        <p14:creationId xmlns:p14="http://schemas.microsoft.com/office/powerpoint/2010/main" val="1359317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1" y="204787"/>
            <a:ext cx="2256235" cy="871538"/>
          </a:xfrm>
        </p:spPr>
        <p:txBody>
          <a:bodyPr anchor="b"/>
          <a:lstStyle>
            <a:lvl1pPr algn="l">
              <a:defRPr sz="1500" b="1"/>
            </a:lvl1pPr>
          </a:lstStyle>
          <a:p>
            <a:r>
              <a:rPr lang="zh-CN" altLang="en-US"/>
              <a:t>单击此处编辑母版标题样式</a:t>
            </a:r>
          </a:p>
        </p:txBody>
      </p:sp>
      <p:sp>
        <p:nvSpPr>
          <p:cNvPr id="3" name="内容占位符 2"/>
          <p:cNvSpPr>
            <a:spLocks noGrp="1"/>
          </p:cNvSpPr>
          <p:nvPr>
            <p:ph idx="1"/>
          </p:nvPr>
        </p:nvSpPr>
        <p:spPr>
          <a:xfrm>
            <a:off x="2681287" y="204789"/>
            <a:ext cx="383381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342901" y="1076327"/>
            <a:ext cx="2256235"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75C840D-20D8-487B-8A04-1B222884FB75}" type="datetime1">
              <a:rPr lang="zh-CN" altLang="en-US" smtClean="0"/>
              <a:t>2021/4/1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156070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216" y="3600450"/>
            <a:ext cx="4114800" cy="425054"/>
          </a:xfrm>
        </p:spPr>
        <p:txBody>
          <a:bodyPr anchor="b"/>
          <a:lstStyle>
            <a:lvl1pPr algn="l">
              <a:defRPr sz="1500" b="1"/>
            </a:lvl1pPr>
          </a:lstStyle>
          <a:p>
            <a:r>
              <a:rPr lang="zh-CN" altLang="en-US"/>
              <a:t>单击此处编辑母版标题样式</a:t>
            </a:r>
          </a:p>
        </p:txBody>
      </p:sp>
      <p:sp>
        <p:nvSpPr>
          <p:cNvPr id="3" name="图片占位符 2"/>
          <p:cNvSpPr>
            <a:spLocks noGrp="1"/>
          </p:cNvSpPr>
          <p:nvPr>
            <p:ph type="pic" idx="1"/>
          </p:nvPr>
        </p:nvSpPr>
        <p:spPr>
          <a:xfrm>
            <a:off x="1344216" y="459581"/>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1344216" y="4025504"/>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3B3449A-0E10-4C8A-AAC6-8973F4654A12}" type="datetime1">
              <a:rPr lang="zh-CN" altLang="en-US" smtClean="0"/>
              <a:t>2021/4/1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413024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900" y="205979"/>
            <a:ext cx="61722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342900" y="1200151"/>
            <a:ext cx="61722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342900" y="4767263"/>
            <a:ext cx="16002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EDD7443-C6FB-4D8B-B161-1B9B654B66AA}" type="datetime1">
              <a:rPr lang="zh-CN" altLang="en-US" smtClean="0"/>
              <a:t>2021/4/1</a:t>
            </a:fld>
            <a:endParaRPr lang="zh-CN" altLang="en-US"/>
          </a:p>
        </p:txBody>
      </p:sp>
      <p:sp>
        <p:nvSpPr>
          <p:cNvPr id="5" name="页脚占位符 4"/>
          <p:cNvSpPr>
            <a:spLocks noGrp="1"/>
          </p:cNvSpPr>
          <p:nvPr>
            <p:ph type="ftr" sz="quarter" idx="3"/>
          </p:nvPr>
        </p:nvSpPr>
        <p:spPr>
          <a:xfrm>
            <a:off x="2343150" y="4767263"/>
            <a:ext cx="21717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4914900" y="4767263"/>
            <a:ext cx="16002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3239440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50980" y="1406780"/>
            <a:ext cx="1566174" cy="1566174"/>
          </a:xfrm>
          <a:prstGeom prst="ellipse">
            <a:avLst/>
          </a:prstGeom>
          <a:solidFill>
            <a:srgbClr val="3DB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椭圆 4"/>
          <p:cNvSpPr/>
          <p:nvPr/>
        </p:nvSpPr>
        <p:spPr>
          <a:xfrm>
            <a:off x="522692" y="1383618"/>
            <a:ext cx="1566174" cy="156617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椭圆 3"/>
          <p:cNvSpPr/>
          <p:nvPr/>
        </p:nvSpPr>
        <p:spPr>
          <a:xfrm>
            <a:off x="591834" y="1572906"/>
            <a:ext cx="1566174" cy="1566174"/>
          </a:xfrm>
          <a:prstGeom prst="ellipse">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1916832" y="3759882"/>
            <a:ext cx="2592288" cy="2592288"/>
          </a:xfrm>
          <a:prstGeom prst="ellipse">
            <a:avLst/>
          </a:prstGeom>
          <a:solidFill>
            <a:srgbClr val="3DB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3076733" y="3455977"/>
            <a:ext cx="2658659" cy="2658659"/>
          </a:xfrm>
          <a:prstGeom prst="ellipse">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4161984" y="3705877"/>
            <a:ext cx="2371070" cy="2371070"/>
          </a:xfrm>
          <a:prstGeom prst="ellipse">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文本框 45"/>
          <p:cNvSpPr txBox="1"/>
          <p:nvPr/>
        </p:nvSpPr>
        <p:spPr>
          <a:xfrm>
            <a:off x="3717032" y="2318996"/>
            <a:ext cx="2954655" cy="369332"/>
          </a:xfrm>
          <a:prstGeom prst="rect">
            <a:avLst/>
          </a:prstGeom>
          <a:noFill/>
        </p:spPr>
        <p:txBody>
          <a:bodyPr wrap="none" rtlCol="0">
            <a:spAutoFit/>
          </a:bodyPr>
          <a:lstStyle/>
          <a:p>
            <a:r>
              <a:rPr lang="zh-TW" altLang="en-US" b="1" dirty="0">
                <a:solidFill>
                  <a:schemeClr val="bg1">
                    <a:lumMod val="50000"/>
                  </a:schemeClr>
                </a:solidFill>
                <a:latin typeface="微軟正黑體" panose="020B0604030504040204" pitchFamily="34" charset="-120"/>
                <a:ea typeface="微軟正黑體" panose="020B0604030504040204" pitchFamily="34" charset="-120"/>
              </a:rPr>
              <a:t>債券網路掛牌申報作業說明</a:t>
            </a:r>
            <a:endParaRPr lang="en-US" altLang="zh-TW" b="1" dirty="0">
              <a:solidFill>
                <a:schemeClr val="bg1">
                  <a:lumMod val="50000"/>
                </a:schemeClr>
              </a:solidFill>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5735392" y="4659982"/>
            <a:ext cx="797662" cy="369332"/>
          </a:xfrm>
          <a:prstGeom prst="rect">
            <a:avLst/>
          </a:prstGeom>
          <a:noFill/>
        </p:spPr>
        <p:txBody>
          <a:bodyPr wrap="square" rtlCol="0">
            <a:spAutoFit/>
          </a:bodyPr>
          <a:lstStyle/>
          <a:p>
            <a:r>
              <a:rPr lang="en-US" altLang="zh-TW" dirty="0">
                <a:solidFill>
                  <a:schemeClr val="bg1"/>
                </a:solidFill>
                <a:latin typeface="微軟正黑體" panose="020B0604030504040204" pitchFamily="34" charset="-120"/>
                <a:ea typeface="微軟正黑體" panose="020B0604030504040204" pitchFamily="34" charset="-120"/>
              </a:rPr>
              <a:t>110.4</a:t>
            </a:r>
            <a:endParaRPr lang="zh-TW" altLang="en-US" dirty="0">
              <a:solidFill>
                <a:schemeClr val="bg1"/>
              </a:solidFill>
              <a:latin typeface="微軟正黑體" panose="020B0604030504040204" pitchFamily="34" charset="-120"/>
              <a:ea typeface="微軟正黑體" panose="020B0604030504040204" pitchFamily="34" charset="-120"/>
            </a:endParaRPr>
          </a:p>
        </p:txBody>
      </p:sp>
      <p:sp>
        <p:nvSpPr>
          <p:cNvPr id="2" name="TextBox 1"/>
          <p:cNvSpPr txBox="1"/>
          <p:nvPr/>
        </p:nvSpPr>
        <p:spPr>
          <a:xfrm>
            <a:off x="1124744" y="1772546"/>
            <a:ext cx="5594801" cy="600164"/>
          </a:xfrm>
          <a:prstGeom prst="rect">
            <a:avLst/>
          </a:prstGeom>
          <a:noFill/>
        </p:spPr>
        <p:txBody>
          <a:bodyPr wrap="none" rtlCol="0">
            <a:spAutoFit/>
          </a:bodyPr>
          <a:lstStyle/>
          <a:p>
            <a:r>
              <a:rPr lang="en-US" altLang="zh-TW" sz="3300" b="1" dirty="0">
                <a:latin typeface="微軟正黑體" panose="020B0604030504040204" pitchFamily="34" charset="-120"/>
                <a:ea typeface="微軟正黑體" panose="020B0604030504040204" pitchFamily="34" charset="-120"/>
              </a:rPr>
              <a:t>110</a:t>
            </a:r>
            <a:r>
              <a:rPr lang="zh-TW" altLang="en-US" sz="3300" b="1" dirty="0">
                <a:latin typeface="微軟正黑體" panose="020B0604030504040204" pitchFamily="34" charset="-120"/>
                <a:ea typeface="微軟正黑體" panose="020B0604030504040204" pitchFamily="34" charset="-120"/>
              </a:rPr>
              <a:t>年度債券市場宣導說明會</a:t>
            </a:r>
            <a:endParaRPr lang="zh-CN" altLang="en-US" sz="45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8912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167448"/>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455480"/>
            <a:ext cx="3239778" cy="769441"/>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b="1" dirty="0">
                <a:latin typeface="微軟正黑體" panose="020B0604030504040204" pitchFamily="34" charset="-120"/>
                <a:ea typeface="微軟正黑體" panose="020B0604030504040204" pitchFamily="34" charset="-120"/>
              </a:rPr>
              <a:t>上櫃前申請書件上傳：</a:t>
            </a:r>
            <a:endParaRPr lang="en-US" altLang="zh-TW" sz="1100" b="1" dirty="0">
              <a:latin typeface="微軟正黑體" panose="020B0604030504040204" pitchFamily="34" charset="-120"/>
              <a:ea typeface="微軟正黑體" panose="020B0604030504040204" pitchFamily="34" charset="-120"/>
            </a:endParaRPr>
          </a:p>
          <a:p>
            <a:pPr marL="228600" indent="-228600">
              <a:buFont typeface="+mj-lt"/>
              <a:buAutoNum type="arabicPeriod" startAt="3"/>
            </a:pPr>
            <a:endParaRPr lang="en-US" altLang="zh-TW" sz="1100" dirty="0">
              <a:latin typeface="微軟正黑體" panose="020B0604030504040204" pitchFamily="34" charset="-120"/>
              <a:ea typeface="微軟正黑體" panose="020B0604030504040204" pitchFamily="34" charset="-120"/>
            </a:endParaRPr>
          </a:p>
          <a:p>
            <a:pPr marL="228600" indent="-228600">
              <a:buFont typeface="+mj-lt"/>
              <a:buAutoNum type="arabicPeriod" startAt="5"/>
            </a:pPr>
            <a:r>
              <a:rPr lang="en-US" altLang="zh-TW" sz="1100" dirty="0">
                <a:latin typeface="微軟正黑體" panose="020B0604030504040204" pitchFamily="34" charset="-120"/>
                <a:ea typeface="微軟正黑體" panose="020B0604030504040204" pitchFamily="34" charset="-120"/>
              </a:rPr>
              <a:t>FISN</a:t>
            </a:r>
            <a:r>
              <a:rPr lang="zh-TW" altLang="en-US" sz="1100" dirty="0">
                <a:latin typeface="微軟正黑體" panose="020B0604030504040204" pitchFamily="34" charset="-120"/>
                <a:ea typeface="微軟正黑體" panose="020B0604030504040204" pitchFamily="34" charset="-120"/>
              </a:rPr>
              <a:t>編碼表下方說明處請敘明各屬性之發行條件</a:t>
            </a:r>
            <a:r>
              <a:rPr lang="en-US" altLang="zh-TW" sz="900" dirty="0">
                <a:latin typeface="微軟正黑體" panose="020B0604030504040204" pitchFamily="34" charset="-120"/>
                <a:ea typeface="微軟正黑體" panose="020B0604030504040204" pitchFamily="34" charset="-120"/>
              </a:rPr>
              <a:t>(</a:t>
            </a:r>
            <a:r>
              <a:rPr lang="zh-TW" altLang="en-US" sz="900" dirty="0">
                <a:solidFill>
                  <a:srgbClr val="FF0000"/>
                </a:solidFill>
                <a:latin typeface="微軟正黑體" panose="020B0604030504040204" pitchFamily="34" charset="-120"/>
                <a:ea typeface="微軟正黑體" panose="020B0604030504040204" pitchFamily="34" charset="-120"/>
              </a:rPr>
              <a:t>全長含空格不得超過</a:t>
            </a:r>
            <a:r>
              <a:rPr lang="en-US" altLang="zh-TW" sz="900" b="1" dirty="0">
                <a:solidFill>
                  <a:srgbClr val="FF0000"/>
                </a:solidFill>
                <a:latin typeface="微軟正黑體" panose="020B0604030504040204" pitchFamily="34" charset="-120"/>
                <a:ea typeface="微軟正黑體" panose="020B0604030504040204" pitchFamily="34" charset="-120"/>
              </a:rPr>
              <a:t>35</a:t>
            </a:r>
            <a:r>
              <a:rPr lang="zh-TW" altLang="en-US" sz="900" dirty="0">
                <a:solidFill>
                  <a:srgbClr val="FF0000"/>
                </a:solidFill>
                <a:latin typeface="微軟正黑體" panose="020B0604030504040204" pitchFamily="34" charset="-120"/>
                <a:ea typeface="微軟正黑體" panose="020B0604030504040204" pitchFamily="34" charset="-120"/>
              </a:rPr>
              <a:t>個字元</a:t>
            </a:r>
            <a:r>
              <a:rPr lang="en-US" altLang="zh-TW" sz="900" dirty="0">
                <a:latin typeface="微軟正黑體" panose="020B0604030504040204" pitchFamily="34" charset="-120"/>
                <a:ea typeface="微軟正黑體" panose="020B0604030504040204" pitchFamily="34" charset="-120"/>
              </a:rPr>
              <a:t>)</a:t>
            </a:r>
            <a:endParaRPr lang="zh-TW" altLang="en-US" sz="1100" b="1" dirty="0">
              <a:solidFill>
                <a:srgbClr val="FF0000"/>
              </a:solidFill>
              <a:latin typeface="微軟正黑體" panose="020B0604030504040204" pitchFamily="34" charset="-120"/>
              <a:ea typeface="微軟正黑體" panose="020B0604030504040204" pitchFamily="34" charset="-120"/>
            </a:endParaRPr>
          </a:p>
        </p:txBody>
      </p:sp>
      <p:sp>
        <p:nvSpPr>
          <p:cNvPr id="23" name="TextBox 7"/>
          <p:cNvSpPr txBox="1"/>
          <p:nvPr/>
        </p:nvSpPr>
        <p:spPr>
          <a:xfrm>
            <a:off x="820829" y="265988"/>
            <a:ext cx="3877985"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2"/>
          <a:stretch>
            <a:fillRect/>
          </a:stretch>
        </p:blipFill>
        <p:spPr>
          <a:xfrm>
            <a:off x="3919670" y="1167448"/>
            <a:ext cx="2543175" cy="952500"/>
          </a:xfrm>
          <a:prstGeom prst="rect">
            <a:avLst/>
          </a:prstGeom>
        </p:spPr>
      </p:pic>
      <p:sp>
        <p:nvSpPr>
          <p:cNvPr id="17" name="矩形 16"/>
          <p:cNvSpPr/>
          <p:nvPr/>
        </p:nvSpPr>
        <p:spPr>
          <a:xfrm>
            <a:off x="4005064" y="1470909"/>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3068960" y="2686104"/>
            <a:ext cx="936104" cy="15033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30" name="肘形连接符 15"/>
          <p:cNvCxnSpPr/>
          <p:nvPr/>
        </p:nvCxnSpPr>
        <p:spPr>
          <a:xfrm rot="16200000" flipH="1">
            <a:off x="116630" y="2859784"/>
            <a:ext cx="2232250" cy="1224134"/>
          </a:xfrm>
          <a:prstGeom prst="bentConnector3">
            <a:avLst>
              <a:gd name="adj1" fmla="val 99999"/>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21" name="圆角矩形 25"/>
          <p:cNvSpPr/>
          <p:nvPr/>
        </p:nvSpPr>
        <p:spPr>
          <a:xfrm>
            <a:off x="5157192" y="2551812"/>
            <a:ext cx="1422848" cy="716235"/>
          </a:xfrm>
          <a:prstGeom prst="roundRect">
            <a:avLst>
              <a:gd name="adj" fmla="val 5087"/>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Font typeface="Wingdings" panose="05000000000000000000" pitchFamily="2" charset="2"/>
              <a:buChar char="p"/>
            </a:pPr>
            <a:r>
              <a:rPr lang="zh-TW" altLang="en-US" sz="1000" dirty="0">
                <a:solidFill>
                  <a:schemeClr val="tx1"/>
                </a:solidFill>
                <a:latin typeface="微軟正黑體" panose="020B0604030504040204" pitchFamily="34" charset="-120"/>
                <a:ea typeface="微軟正黑體" panose="020B0604030504040204" pitchFamily="34" charset="-120"/>
              </a:rPr>
              <a:t>資產擔保：</a:t>
            </a:r>
            <a:r>
              <a:rPr lang="en-US" altLang="zh-TW" sz="1000" dirty="0">
                <a:solidFill>
                  <a:schemeClr val="tx1"/>
                </a:solidFill>
                <a:latin typeface="微軟正黑體" panose="020B0604030504040204" pitchFamily="34" charset="-120"/>
                <a:ea typeface="微軟正黑體" panose="020B0604030504040204" pitchFamily="34" charset="-120"/>
              </a:rPr>
              <a:t>Sec</a:t>
            </a:r>
          </a:p>
          <a:p>
            <a:pPr marL="228600" indent="-228600">
              <a:buFont typeface="Wingdings" panose="05000000000000000000" pitchFamily="2" charset="2"/>
              <a:buChar char="p"/>
            </a:pPr>
            <a:r>
              <a:rPr lang="zh-TW" altLang="en-US" sz="1000" dirty="0">
                <a:solidFill>
                  <a:schemeClr val="tx1"/>
                </a:solidFill>
                <a:latin typeface="微軟正黑體" panose="020B0604030504040204" pitchFamily="34" charset="-120"/>
                <a:ea typeface="微軟正黑體" panose="020B0604030504040204" pitchFamily="34" charset="-120"/>
              </a:rPr>
              <a:t>銀行保證：</a:t>
            </a:r>
            <a:r>
              <a:rPr lang="en-US" altLang="zh-TW" sz="1000" dirty="0" err="1">
                <a:solidFill>
                  <a:schemeClr val="tx1"/>
                </a:solidFill>
                <a:latin typeface="微軟正黑體" panose="020B0604030504040204" pitchFamily="34" charset="-120"/>
                <a:ea typeface="微軟正黑體" panose="020B0604030504040204" pitchFamily="34" charset="-120"/>
              </a:rPr>
              <a:t>Gtd</a:t>
            </a:r>
            <a:endParaRPr lang="en-US" altLang="zh-TW" sz="1000" dirty="0">
              <a:solidFill>
                <a:schemeClr val="tx1"/>
              </a:solidFill>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p"/>
            </a:pPr>
            <a:r>
              <a:rPr lang="zh-TW" altLang="en-US" sz="1000" dirty="0">
                <a:solidFill>
                  <a:schemeClr val="tx1"/>
                </a:solidFill>
                <a:latin typeface="微軟正黑體" panose="020B0604030504040204" pitchFamily="34" charset="-120"/>
                <a:ea typeface="微軟正黑體" panose="020B0604030504040204" pitchFamily="34" charset="-120"/>
              </a:rPr>
              <a:t>無擔保：</a:t>
            </a:r>
            <a:r>
              <a:rPr lang="en-US" altLang="zh-TW" sz="1000" dirty="0" err="1">
                <a:solidFill>
                  <a:schemeClr val="tx1"/>
                </a:solidFill>
                <a:latin typeface="微軟正黑體" panose="020B0604030504040204" pitchFamily="34" charset="-120"/>
                <a:ea typeface="微軟正黑體" panose="020B0604030504040204" pitchFamily="34" charset="-120"/>
              </a:rPr>
              <a:t>Unsec</a:t>
            </a:r>
            <a:endParaRPr lang="zh-TW" altLang="en-US" sz="1000" dirty="0">
              <a:solidFill>
                <a:schemeClr val="tx1"/>
              </a:solidFill>
              <a:latin typeface="微軟正黑體" panose="020B0604030504040204" pitchFamily="34" charset="-120"/>
              <a:ea typeface="微軟正黑體" panose="020B0604030504040204" pitchFamily="34" charset="-120"/>
            </a:endParaRPr>
          </a:p>
        </p:txBody>
      </p:sp>
      <p:cxnSp>
        <p:nvCxnSpPr>
          <p:cNvPr id="22" name="肘形连接符 15"/>
          <p:cNvCxnSpPr>
            <a:endCxn id="21" idx="2"/>
          </p:cNvCxnSpPr>
          <p:nvPr/>
        </p:nvCxnSpPr>
        <p:spPr>
          <a:xfrm flipV="1">
            <a:off x="4946697" y="3268047"/>
            <a:ext cx="921919" cy="378004"/>
          </a:xfrm>
          <a:prstGeom prst="bentConnector2">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13" name="群組 12"/>
          <p:cNvGrpSpPr/>
          <p:nvPr/>
        </p:nvGrpSpPr>
        <p:grpSpPr>
          <a:xfrm>
            <a:off x="116632" y="143402"/>
            <a:ext cx="889110" cy="854080"/>
            <a:chOff x="1214754" y="2459895"/>
            <a:chExt cx="889110" cy="854080"/>
          </a:xfrm>
        </p:grpSpPr>
        <p:sp>
          <p:nvSpPr>
            <p:cNvPr id="15"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6"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pic>
        <p:nvPicPr>
          <p:cNvPr id="2" name="圖片 1"/>
          <p:cNvPicPr>
            <a:picLocks noChangeAspect="1"/>
          </p:cNvPicPr>
          <p:nvPr/>
        </p:nvPicPr>
        <p:blipFill>
          <a:blip r:embed="rId3"/>
          <a:stretch>
            <a:fillRect/>
          </a:stretch>
        </p:blipFill>
        <p:spPr>
          <a:xfrm>
            <a:off x="1916832" y="2178551"/>
            <a:ext cx="3044610" cy="2834636"/>
          </a:xfrm>
          <a:prstGeom prst="rect">
            <a:avLst/>
          </a:prstGeom>
        </p:spPr>
      </p:pic>
      <p:sp>
        <p:nvSpPr>
          <p:cNvPr id="3" name="投影片編號版面配置區 2"/>
          <p:cNvSpPr>
            <a:spLocks noGrp="1"/>
          </p:cNvSpPr>
          <p:nvPr>
            <p:ph type="sldNum" sz="quarter" idx="12"/>
          </p:nvPr>
        </p:nvSpPr>
        <p:spPr/>
        <p:txBody>
          <a:bodyPr/>
          <a:lstStyle/>
          <a:p>
            <a:fld id="{5CF90C4E-4CAE-4055-8F96-0549DE76A4F0}" type="slidenum">
              <a:rPr lang="zh-CN" altLang="en-US" smtClean="0"/>
              <a:t>10</a:t>
            </a:fld>
            <a:endParaRPr lang="zh-CN" altLang="en-US"/>
          </a:p>
        </p:txBody>
      </p:sp>
    </p:spTree>
    <p:extLst>
      <p:ext uri="{BB962C8B-B14F-4D97-AF65-F5344CB8AC3E}">
        <p14:creationId xmlns:p14="http://schemas.microsoft.com/office/powerpoint/2010/main" val="2288154449"/>
      </p:ext>
    </p:extLst>
  </p:cSld>
  <p:clrMapOvr>
    <a:masterClrMapping/>
  </p:clrMapOvr>
  <mc:AlternateContent xmlns:mc="http://schemas.openxmlformats.org/markup-compatibility/2006" xmlns:p14="http://schemas.microsoft.com/office/powerpoint/2010/main">
    <mc:Choice Requires="p14">
      <p:transition spd="slow" p14:dur="2000" advTm="25626"/>
    </mc:Choice>
    <mc:Fallback xmlns="">
      <p:transition spd="slow" advTm="2562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167448"/>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455480"/>
            <a:ext cx="3239778" cy="1107996"/>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b="1" dirty="0">
                <a:latin typeface="微軟正黑體" panose="020B0604030504040204" pitchFamily="34" charset="-120"/>
                <a:ea typeface="微軟正黑體" panose="020B0604030504040204" pitchFamily="34" charset="-120"/>
              </a:rPr>
              <a:t>上櫃前申請書件上傳：</a:t>
            </a:r>
            <a:endParaRPr lang="en-US" altLang="zh-TW" sz="1100" b="1" dirty="0">
              <a:latin typeface="微軟正黑體" panose="020B0604030504040204" pitchFamily="34" charset="-120"/>
              <a:ea typeface="微軟正黑體" panose="020B0604030504040204" pitchFamily="34" charset="-120"/>
            </a:endParaRPr>
          </a:p>
          <a:p>
            <a:pPr marL="228600" indent="-228600">
              <a:buFont typeface="+mj-lt"/>
              <a:buAutoNum type="arabicPeriod" startAt="4"/>
            </a:pPr>
            <a:endParaRPr lang="en-US" altLang="zh-TW" sz="1100" dirty="0">
              <a:latin typeface="微軟正黑體" panose="020B0604030504040204" pitchFamily="34" charset="-120"/>
              <a:ea typeface="微軟正黑體" panose="020B0604030504040204" pitchFamily="34" charset="-120"/>
            </a:endParaRPr>
          </a:p>
          <a:p>
            <a:pPr marL="228600" indent="-228600">
              <a:buFont typeface="+mj-lt"/>
              <a:buAutoNum type="arabicPeriod" startAt="6"/>
            </a:pPr>
            <a:r>
              <a:rPr lang="zh-TW" altLang="en-US" sz="1100" dirty="0">
                <a:latin typeface="微軟正黑體" panose="020B0604030504040204" pitchFamily="34" charset="-120"/>
                <a:ea typeface="微軟正黑體" panose="020B0604030504040204" pitchFamily="34" charset="-120"/>
              </a:rPr>
              <a:t>債券資料申報作業之「</a:t>
            </a:r>
            <a:r>
              <a:rPr lang="zh-TW" altLang="en-US" sz="1100" dirty="0">
                <a:solidFill>
                  <a:srgbClr val="FF0000"/>
                </a:solidFill>
                <a:latin typeface="微軟正黑體" panose="020B0604030504040204" pitchFamily="34" charset="-120"/>
                <a:ea typeface="微軟正黑體" panose="020B0604030504040204" pitchFamily="34" charset="-120"/>
              </a:rPr>
              <a:t>還本付息現金流量</a:t>
            </a:r>
            <a:r>
              <a:rPr lang="zh-TW" altLang="en-US" sz="1100" dirty="0">
                <a:latin typeface="微軟正黑體" panose="020B0604030504040204" pitchFamily="34" charset="-120"/>
                <a:ea typeface="微軟正黑體" panose="020B0604030504040204" pitchFamily="34" charset="-120"/>
              </a:rPr>
              <a:t>」及「</a:t>
            </a:r>
            <a:r>
              <a:rPr lang="zh-TW" altLang="en-US" sz="1100" dirty="0">
                <a:solidFill>
                  <a:srgbClr val="FF0000"/>
                </a:solidFill>
                <a:latin typeface="微軟正黑體" panose="020B0604030504040204" pitchFamily="34" charset="-120"/>
                <a:ea typeface="微軟正黑體" panose="020B0604030504040204" pitchFamily="34" charset="-120"/>
              </a:rPr>
              <a:t>債息對照表</a:t>
            </a:r>
            <a:r>
              <a:rPr lang="zh-TW" altLang="en-US" sz="1100" dirty="0">
                <a:latin typeface="微軟正黑體" panose="020B0604030504040204" pitchFamily="34" charset="-120"/>
                <a:ea typeface="微軟正黑體" panose="020B0604030504040204" pitchFamily="34" charset="-120"/>
              </a:rPr>
              <a:t>」之利息計算方式應與「</a:t>
            </a:r>
            <a:r>
              <a:rPr lang="zh-TW" altLang="en-US" sz="1100" dirty="0">
                <a:solidFill>
                  <a:srgbClr val="FF0000"/>
                </a:solidFill>
                <a:latin typeface="微軟正黑體" panose="020B0604030504040204" pitchFamily="34" charset="-120"/>
                <a:ea typeface="微軟正黑體" panose="020B0604030504040204" pitchFamily="34" charset="-120"/>
              </a:rPr>
              <a:t>發行辦法</a:t>
            </a:r>
            <a:r>
              <a:rPr lang="zh-TW" altLang="en-US" sz="1100" dirty="0">
                <a:latin typeface="微軟正黑體" panose="020B0604030504040204" pitchFamily="34" charset="-120"/>
                <a:ea typeface="微軟正黑體" panose="020B0604030504040204" pitchFamily="34" charset="-120"/>
              </a:rPr>
              <a:t>」所定之利息計算方式一致</a:t>
            </a:r>
            <a:endParaRPr lang="en-US" altLang="zh-TW" sz="1100" dirty="0">
              <a:latin typeface="微軟正黑體" panose="020B0604030504040204" pitchFamily="34" charset="-120"/>
              <a:ea typeface="微軟正黑體" panose="020B0604030504040204" pitchFamily="34" charset="-120"/>
            </a:endParaRPr>
          </a:p>
          <a:p>
            <a:pPr marL="228600" indent="-228600">
              <a:buFont typeface="+mj-lt"/>
              <a:buAutoNum type="arabicPeriod" startAt="6"/>
            </a:pPr>
            <a:endParaRPr lang="en-US" altLang="zh-TW" sz="1100" dirty="0">
              <a:latin typeface="微軟正黑體" panose="020B0604030504040204" pitchFamily="34" charset="-120"/>
              <a:ea typeface="微軟正黑體" panose="020B0604030504040204" pitchFamily="34" charset="-120"/>
            </a:endParaRPr>
          </a:p>
        </p:txBody>
      </p:sp>
      <p:sp>
        <p:nvSpPr>
          <p:cNvPr id="23" name="TextBox 7"/>
          <p:cNvSpPr txBox="1"/>
          <p:nvPr/>
        </p:nvSpPr>
        <p:spPr>
          <a:xfrm>
            <a:off x="890614" y="253717"/>
            <a:ext cx="3877985"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2"/>
          <a:stretch>
            <a:fillRect/>
          </a:stretch>
        </p:blipFill>
        <p:spPr>
          <a:xfrm>
            <a:off x="3783671" y="988788"/>
            <a:ext cx="2543175" cy="952500"/>
          </a:xfrm>
          <a:prstGeom prst="rect">
            <a:avLst/>
          </a:prstGeom>
        </p:spPr>
      </p:pic>
      <p:sp>
        <p:nvSpPr>
          <p:cNvPr id="17" name="矩形 16"/>
          <p:cNvSpPr/>
          <p:nvPr/>
        </p:nvSpPr>
        <p:spPr>
          <a:xfrm>
            <a:off x="3846454" y="1295944"/>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 name="圖片 1"/>
          <p:cNvPicPr>
            <a:picLocks noChangeAspect="1"/>
          </p:cNvPicPr>
          <p:nvPr/>
        </p:nvPicPr>
        <p:blipFill>
          <a:blip r:embed="rId3"/>
          <a:stretch>
            <a:fillRect/>
          </a:stretch>
        </p:blipFill>
        <p:spPr>
          <a:xfrm>
            <a:off x="4130089" y="2105648"/>
            <a:ext cx="2457781" cy="337169"/>
          </a:xfrm>
          <a:prstGeom prst="rect">
            <a:avLst/>
          </a:prstGeom>
        </p:spPr>
      </p:pic>
      <p:cxnSp>
        <p:nvCxnSpPr>
          <p:cNvPr id="15" name="肘形连接符 15"/>
          <p:cNvCxnSpPr>
            <a:cxnSpLocks/>
          </p:cNvCxnSpPr>
          <p:nvPr/>
        </p:nvCxnSpPr>
        <p:spPr>
          <a:xfrm flipV="1">
            <a:off x="2916099" y="2160526"/>
            <a:ext cx="1025802" cy="128735"/>
          </a:xfrm>
          <a:prstGeom prst="bentConnector3">
            <a:avLst>
              <a:gd name="adj1" fmla="val 50000"/>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36" name="TextBox 9"/>
          <p:cNvSpPr txBox="1"/>
          <p:nvPr/>
        </p:nvSpPr>
        <p:spPr>
          <a:xfrm>
            <a:off x="270130" y="2558510"/>
            <a:ext cx="6195710" cy="2123658"/>
          </a:xfrm>
          <a:prstGeom prst="rect">
            <a:avLst/>
          </a:prstGeom>
          <a:noFill/>
        </p:spPr>
        <p:txBody>
          <a:bodyPr wrap="square" rtlCol="0">
            <a:spAutoFit/>
          </a:bodyPr>
          <a:lstStyle/>
          <a:p>
            <a:pPr marL="228600" indent="-228600">
              <a:buFont typeface="+mj-lt"/>
              <a:buAutoNum type="arabicPeriod" startAt="7"/>
            </a:pPr>
            <a:r>
              <a:rPr lang="zh-TW" altLang="en-US" sz="1100" b="1" dirty="0">
                <a:latin typeface="微軟正黑體" panose="020B0604030504040204" pitchFamily="34" charset="-120"/>
                <a:ea typeface="微軟正黑體" panose="020B0604030504040204" pitchFamily="34" charset="-120"/>
              </a:rPr>
              <a:t>指標性債券</a:t>
            </a:r>
            <a:r>
              <a:rPr lang="zh-TW" altLang="en-US" sz="1100" dirty="0">
                <a:latin typeface="微軟正黑體" panose="020B0604030504040204" pitchFamily="34" charset="-120"/>
                <a:ea typeface="微軟正黑體" panose="020B0604030504040204" pitchFamily="34" charset="-120"/>
              </a:rPr>
              <a:t>：符合下列條件之債券，發行人應委託至少</a:t>
            </a:r>
            <a:r>
              <a:rPr lang="en-US" altLang="zh-TW" sz="1100" dirty="0">
                <a:latin typeface="微軟正黑體" panose="020B0604030504040204" pitchFamily="34" charset="-120"/>
                <a:ea typeface="微軟正黑體" panose="020B0604030504040204" pitchFamily="34" charset="-120"/>
              </a:rPr>
              <a:t>1</a:t>
            </a:r>
            <a:r>
              <a:rPr lang="zh-TW" altLang="en-US" sz="1100" dirty="0">
                <a:latin typeface="微軟正黑體" panose="020B0604030504040204" pitchFamily="34" charset="-120"/>
                <a:ea typeface="微軟正黑體" panose="020B0604030504040204" pitchFamily="34" charset="-120"/>
              </a:rPr>
              <a:t>家其他證券自營商於特定期間內（上櫃日起至少</a:t>
            </a:r>
            <a:r>
              <a:rPr lang="en-US" altLang="zh-TW" sz="1100" dirty="0">
                <a:latin typeface="微軟正黑體" panose="020B0604030504040204" pitchFamily="34" charset="-120"/>
                <a:ea typeface="微軟正黑體" panose="020B0604030504040204" pitchFamily="34" charset="-120"/>
              </a:rPr>
              <a:t>3</a:t>
            </a:r>
            <a:r>
              <a:rPr lang="zh-TW" altLang="en-US" sz="1100" dirty="0">
                <a:latin typeface="微軟正黑體" panose="020B0604030504040204" pitchFamily="34" charset="-120"/>
                <a:ea typeface="微軟正黑體" panose="020B0604030504040204" pitchFamily="34" charset="-120"/>
              </a:rPr>
              <a:t>個月），於本中心指定之報價系統持續提供買賣報價：</a:t>
            </a:r>
            <a:endParaRPr lang="en-US" altLang="zh-TW" sz="1100" dirty="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ü"/>
            </a:pPr>
            <a:endParaRPr lang="en-US" altLang="zh-TW" sz="1100" dirty="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ü"/>
            </a:pPr>
            <a:r>
              <a:rPr lang="zh-TW" altLang="en-US" sz="1100" dirty="0">
                <a:latin typeface="微軟正黑體" panose="020B0604030504040204" pitchFamily="34" charset="-120"/>
                <a:ea typeface="微軟正黑體" panose="020B0604030504040204" pitchFamily="34" charset="-120"/>
              </a:rPr>
              <a:t>單期普通公司債或金融債券發行面額達新臺幣</a:t>
            </a:r>
            <a:r>
              <a:rPr lang="en-US" altLang="zh-TW" sz="1100" dirty="0">
                <a:latin typeface="微軟正黑體" panose="020B0604030504040204" pitchFamily="34" charset="-120"/>
                <a:ea typeface="微軟正黑體" panose="020B0604030504040204" pitchFamily="34" charset="-120"/>
              </a:rPr>
              <a:t>50</a:t>
            </a:r>
            <a:r>
              <a:rPr lang="zh-TW" altLang="en-US" sz="1100" dirty="0">
                <a:latin typeface="微軟正黑體" panose="020B0604030504040204" pitchFamily="34" charset="-120"/>
                <a:ea typeface="微軟正黑體" panose="020B0604030504040204" pitchFamily="34" charset="-120"/>
              </a:rPr>
              <a:t>億元以上</a:t>
            </a:r>
          </a:p>
          <a:p>
            <a:pPr marL="228600" indent="-228600">
              <a:buFont typeface="Wingdings" panose="05000000000000000000" pitchFamily="2" charset="2"/>
              <a:buChar char="ü"/>
            </a:pPr>
            <a:endParaRPr lang="en-US" altLang="zh-TW" sz="1100" dirty="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ü"/>
            </a:pPr>
            <a:r>
              <a:rPr lang="zh-TW" altLang="en-US" sz="1100" dirty="0">
                <a:latin typeface="微軟正黑體" panose="020B0604030504040204" pitchFamily="34" charset="-120"/>
                <a:ea typeface="微軟正黑體" panose="020B0604030504040204" pitchFamily="34" charset="-120"/>
              </a:rPr>
              <a:t>債券評等、發行人長期信用評等或債券擔保機構長期信用評等達中華信用評等股份有限公司</a:t>
            </a:r>
            <a:r>
              <a:rPr lang="en-US" altLang="zh-TW" sz="1100" dirty="0" err="1">
                <a:latin typeface="微軟正黑體" panose="020B0604030504040204" pitchFamily="34" charset="-120"/>
                <a:ea typeface="微軟正黑體" panose="020B0604030504040204" pitchFamily="34" charset="-120"/>
              </a:rPr>
              <a:t>twAA</a:t>
            </a:r>
            <a:r>
              <a:rPr lang="zh-TW" altLang="en-US" sz="1100" dirty="0">
                <a:latin typeface="微軟正黑體" panose="020B0604030504040204" pitchFamily="34" charset="-120"/>
                <a:ea typeface="微軟正黑體" panose="020B0604030504040204" pitchFamily="34" charset="-120"/>
              </a:rPr>
              <a:t>等級或其他經主管機關核准或認可之信用評等機構同等等級以上</a:t>
            </a:r>
          </a:p>
          <a:p>
            <a:pPr marL="228600" indent="-228600">
              <a:buFont typeface="Wingdings" panose="05000000000000000000" pitchFamily="2" charset="2"/>
              <a:buChar char="ü"/>
            </a:pPr>
            <a:endParaRPr lang="en-US" altLang="zh-TW" sz="1100" dirty="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ü"/>
            </a:pPr>
            <a:r>
              <a:rPr lang="zh-TW" altLang="en-US" sz="1100" dirty="0">
                <a:latin typeface="微軟正黑體" panose="020B0604030504040204" pitchFamily="34" charset="-120"/>
                <a:ea typeface="微軟正黑體" panose="020B0604030504040204" pitchFamily="34" charset="-120"/>
              </a:rPr>
              <a:t>非屬次順位普通公司債或次順位金融債券</a:t>
            </a:r>
            <a:endParaRPr lang="en-US" altLang="zh-TW" sz="1100" dirty="0">
              <a:latin typeface="微軟正黑體" panose="020B0604030504040204" pitchFamily="34" charset="-120"/>
              <a:ea typeface="微軟正黑體" panose="020B0604030504040204" pitchFamily="34" charset="-120"/>
            </a:endParaRPr>
          </a:p>
          <a:p>
            <a:endParaRPr lang="en-US" altLang="zh-TW" sz="1100" dirty="0">
              <a:latin typeface="微軟正黑體" panose="020B0604030504040204" pitchFamily="34" charset="-120"/>
              <a:ea typeface="微軟正黑體" panose="020B0604030504040204" pitchFamily="34" charset="-120"/>
            </a:endParaRPr>
          </a:p>
          <a:p>
            <a:pPr marL="228600" indent="-228600">
              <a:buFont typeface="+mj-lt"/>
              <a:buAutoNum type="arabicPeriod" startAt="8"/>
            </a:pPr>
            <a:r>
              <a:rPr lang="zh-TW" altLang="en-US" sz="1100" dirty="0">
                <a:latin typeface="微軟正黑體" panose="020B0604030504040204" pitchFamily="34" charset="-120"/>
                <a:ea typeface="微軟正黑體" panose="020B0604030504040204" pitchFamily="34" charset="-120"/>
              </a:rPr>
              <a:t>上櫃費請於掛牌日前繳納，收據請於</a:t>
            </a:r>
            <a:r>
              <a:rPr lang="zh-TW" altLang="en-US" sz="1100" b="1" dirty="0">
                <a:latin typeface="微軟正黑體" panose="020B0604030504040204" pitchFamily="34" charset="-120"/>
                <a:ea typeface="微軟正黑體" panose="020B0604030504040204" pitchFamily="34" charset="-120"/>
              </a:rPr>
              <a:t>繳款後</a:t>
            </a:r>
            <a:r>
              <a:rPr lang="en-US" altLang="zh-TW" sz="1100" b="1" dirty="0">
                <a:latin typeface="微軟正黑體" panose="020B0604030504040204" pitchFamily="34" charset="-120"/>
                <a:ea typeface="微軟正黑體" panose="020B0604030504040204" pitchFamily="34" charset="-120"/>
              </a:rPr>
              <a:t>5</a:t>
            </a:r>
            <a:r>
              <a:rPr lang="zh-TW" altLang="en-US" sz="1100" b="1" dirty="0">
                <a:latin typeface="微軟正黑體" panose="020B0604030504040204" pitchFamily="34" charset="-120"/>
                <a:ea typeface="微軟正黑體" panose="020B0604030504040204" pitchFamily="34" charset="-120"/>
              </a:rPr>
              <a:t>個營業日</a:t>
            </a:r>
            <a:r>
              <a:rPr lang="zh-TW" altLang="en-US" sz="1100" dirty="0">
                <a:latin typeface="微軟正黑體" panose="020B0604030504040204" pitchFamily="34" charset="-120"/>
                <a:ea typeface="微軟正黑體" panose="020B0604030504040204" pitchFamily="34" charset="-120"/>
              </a:rPr>
              <a:t>至公開資訊觀測站電子認證申報系統「</a:t>
            </a:r>
            <a:r>
              <a:rPr lang="zh-TW" altLang="en-US" sz="1100" b="1" dirty="0">
                <a:latin typeface="微軟正黑體" panose="020B0604030504040204" pitchFamily="34" charset="-120"/>
                <a:ea typeface="微軟正黑體" panose="020B0604030504040204" pitchFamily="34" charset="-120"/>
              </a:rPr>
              <a:t>櫃買電子收據</a:t>
            </a:r>
            <a:r>
              <a:rPr lang="zh-TW" altLang="en-US" sz="1100" dirty="0">
                <a:latin typeface="微軟正黑體" panose="020B0604030504040204" pitchFamily="34" charset="-120"/>
                <a:ea typeface="微軟正黑體" panose="020B0604030504040204" pitchFamily="34" charset="-120"/>
              </a:rPr>
              <a:t>」項下自行下載。</a:t>
            </a:r>
            <a:endParaRPr lang="en-US" altLang="zh-TW" sz="1100" dirty="0">
              <a:latin typeface="微軟正黑體" panose="020B0604030504040204" pitchFamily="34" charset="-120"/>
              <a:ea typeface="微軟正黑體" panose="020B0604030504040204" pitchFamily="34" charset="-120"/>
            </a:endParaRPr>
          </a:p>
        </p:txBody>
      </p:sp>
      <p:grpSp>
        <p:nvGrpSpPr>
          <p:cNvPr id="11" name="群組 10"/>
          <p:cNvGrpSpPr/>
          <p:nvPr/>
        </p:nvGrpSpPr>
        <p:grpSpPr>
          <a:xfrm>
            <a:off x="116632" y="143402"/>
            <a:ext cx="889110" cy="854080"/>
            <a:chOff x="1214754" y="2459895"/>
            <a:chExt cx="889110" cy="854080"/>
          </a:xfrm>
        </p:grpSpPr>
        <p:sp>
          <p:nvSpPr>
            <p:cNvPr id="12"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3"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3" name="投影片編號版面配置區 2"/>
          <p:cNvSpPr>
            <a:spLocks noGrp="1"/>
          </p:cNvSpPr>
          <p:nvPr>
            <p:ph type="sldNum" sz="quarter" idx="12"/>
          </p:nvPr>
        </p:nvSpPr>
        <p:spPr/>
        <p:txBody>
          <a:bodyPr/>
          <a:lstStyle/>
          <a:p>
            <a:fld id="{5CF90C4E-4CAE-4055-8F96-0549DE76A4F0}" type="slidenum">
              <a:rPr lang="zh-CN" altLang="en-US" smtClean="0"/>
              <a:t>11</a:t>
            </a:fld>
            <a:endParaRPr lang="zh-CN" altLang="en-US"/>
          </a:p>
        </p:txBody>
      </p:sp>
    </p:spTree>
    <p:extLst>
      <p:ext uri="{BB962C8B-B14F-4D97-AF65-F5344CB8AC3E}">
        <p14:creationId xmlns:p14="http://schemas.microsoft.com/office/powerpoint/2010/main" val="1393709408"/>
      </p:ext>
    </p:extLst>
  </p:cSld>
  <p:clrMapOvr>
    <a:masterClrMapping/>
  </p:clrMapOvr>
  <mc:AlternateContent xmlns:mc="http://schemas.openxmlformats.org/markup-compatibility/2006" xmlns:p14="http://schemas.microsoft.com/office/powerpoint/2010/main">
    <mc:Choice Requires="p14">
      <p:transition spd="slow" p14:dur="2000" advTm="59894"/>
    </mc:Choice>
    <mc:Fallback xmlns="">
      <p:transition spd="slow" advTm="59894"/>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167448"/>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455480"/>
            <a:ext cx="3239778" cy="2031325"/>
          </a:xfrm>
          <a:prstGeom prst="rect">
            <a:avLst/>
          </a:prstGeom>
          <a:noFill/>
        </p:spPr>
        <p:txBody>
          <a:bodyPr wrap="square" rtlCol="0">
            <a:spAutoFit/>
          </a:bodyPr>
          <a:lstStyle/>
          <a:p>
            <a:pPr marL="171450" indent="-171450">
              <a:buFont typeface="Wingdings" panose="05000000000000000000" pitchFamily="2" charset="2"/>
              <a:buChar char="p"/>
            </a:pPr>
            <a:r>
              <a:rPr lang="zh-TW" altLang="en-US" sz="1050" b="1" dirty="0">
                <a:latin typeface="微軟正黑體" panose="020B0604030504040204" pitchFamily="34" charset="-120"/>
                <a:ea typeface="微軟正黑體" panose="020B0604030504040204" pitchFamily="34" charset="-120"/>
              </a:rPr>
              <a:t>上櫃後補書件上傳：</a:t>
            </a:r>
            <a:endParaRPr lang="en-US" altLang="zh-TW" sz="1050" b="1" dirty="0">
              <a:latin typeface="微軟正黑體" panose="020B0604030504040204" pitchFamily="34" charset="-120"/>
              <a:ea typeface="微軟正黑體" panose="020B0604030504040204" pitchFamily="34" charset="-120"/>
            </a:endParaRPr>
          </a:p>
          <a:p>
            <a:pPr marL="228600" indent="-228600">
              <a:buFont typeface="+mj-lt"/>
              <a:buAutoNum type="arabicPeriod"/>
            </a:pPr>
            <a:endParaRPr lang="en-US" altLang="zh-TW" sz="1050" dirty="0">
              <a:latin typeface="微軟正黑體" panose="020B0604030504040204" pitchFamily="34" charset="-120"/>
              <a:ea typeface="微軟正黑體" panose="020B0604030504040204" pitchFamily="34" charset="-120"/>
            </a:endParaRPr>
          </a:p>
          <a:p>
            <a:pPr marL="228600" indent="-228600">
              <a:buFont typeface="+mj-lt"/>
              <a:buAutoNum type="arabicPeriod"/>
            </a:pPr>
            <a:r>
              <a:rPr lang="zh-TW" altLang="en-US" sz="1050" dirty="0">
                <a:latin typeface="微軟正黑體" panose="020B0604030504040204" pitchFamily="34" charset="-120"/>
                <a:ea typeface="微軟正黑體" panose="020B0604030504040204" pitchFamily="34" charset="-120"/>
              </a:rPr>
              <a:t>「債券上櫃公告」及「債券核准上櫃公告」請輸入公告日期及公開資訊觀測站查詢端該項公告頁面之網址</a:t>
            </a:r>
            <a:endParaRPr lang="en-US" altLang="zh-TW" sz="1050" dirty="0">
              <a:latin typeface="微軟正黑體" panose="020B0604030504040204" pitchFamily="34" charset="-120"/>
              <a:ea typeface="微軟正黑體" panose="020B0604030504040204" pitchFamily="34" charset="-120"/>
            </a:endParaRPr>
          </a:p>
          <a:p>
            <a:pPr marL="228600" indent="-228600">
              <a:buFont typeface="+mj-lt"/>
              <a:buAutoNum type="arabicPeriod"/>
            </a:pPr>
            <a:endParaRPr lang="en-US" altLang="zh-TW" sz="1050" dirty="0">
              <a:latin typeface="微軟正黑體" panose="020B0604030504040204" pitchFamily="34" charset="-120"/>
              <a:ea typeface="微軟正黑體" panose="020B0604030504040204" pitchFamily="34" charset="-120"/>
            </a:endParaRPr>
          </a:p>
          <a:p>
            <a:pPr marL="228600" indent="-228600">
              <a:buFont typeface="+mj-lt"/>
              <a:buAutoNum type="arabicPeriod"/>
            </a:pPr>
            <a:r>
              <a:rPr lang="zh-TW" altLang="en-US" sz="1050" dirty="0">
                <a:latin typeface="微軟正黑體" panose="020B0604030504040204" pitchFamily="34" charset="-120"/>
                <a:ea typeface="微軟正黑體" panose="020B0604030504040204" pitchFamily="34" charset="-120"/>
              </a:rPr>
              <a:t>募集完成證明文件請使用本中心規定之募集完成證明文件格式並附上</a:t>
            </a:r>
            <a:r>
              <a:rPr lang="zh-TW" altLang="en-US" sz="1050" dirty="0">
                <a:solidFill>
                  <a:srgbClr val="FF0000"/>
                </a:solidFill>
                <a:latin typeface="微軟正黑體" panose="020B0604030504040204" pitchFamily="34" charset="-120"/>
                <a:ea typeface="微軟正黑體" panose="020B0604030504040204" pitchFamily="34" charset="-120"/>
              </a:rPr>
              <a:t>收足款項證明</a:t>
            </a:r>
            <a:endParaRPr lang="zh-TW" altLang="en-US" sz="1050" dirty="0">
              <a:latin typeface="微軟正黑體" panose="020B0604030504040204" pitchFamily="34" charset="-120"/>
              <a:ea typeface="微軟正黑體" panose="020B0604030504040204" pitchFamily="34" charset="-120"/>
            </a:endParaRPr>
          </a:p>
          <a:p>
            <a:pPr marL="228600" indent="-228600">
              <a:buFont typeface="+mj-lt"/>
              <a:buAutoNum type="arabicPeriod"/>
            </a:pPr>
            <a:endParaRPr lang="en-US" altLang="zh-TW" sz="1050" dirty="0">
              <a:solidFill>
                <a:srgbClr val="FF0000"/>
              </a:solidFill>
              <a:latin typeface="微軟正黑體" panose="020B0604030504040204" pitchFamily="34" charset="-120"/>
              <a:ea typeface="微軟正黑體" panose="020B0604030504040204" pitchFamily="34" charset="-120"/>
            </a:endParaRPr>
          </a:p>
          <a:p>
            <a:pPr marL="228600" indent="-228600">
              <a:buFont typeface="+mj-lt"/>
              <a:buAutoNum type="arabicPeriod"/>
            </a:pPr>
            <a:r>
              <a:rPr lang="zh-TW" altLang="en-US" sz="1050" dirty="0">
                <a:solidFill>
                  <a:srgbClr val="FF0000"/>
                </a:solidFill>
                <a:latin typeface="微軟正黑體" panose="020B0604030504040204" pitchFamily="34" charset="-120"/>
                <a:ea typeface="微軟正黑體" panose="020B0604030504040204" pitchFamily="34" charset="-120"/>
              </a:rPr>
              <a:t>證券商業同業公會出具之承銷契約備查函</a:t>
            </a:r>
            <a:r>
              <a:rPr lang="zh-TW" altLang="en-US" sz="1050" dirty="0">
                <a:latin typeface="微軟正黑體" panose="020B0604030504040204" pitchFamily="34" charset="-120"/>
                <a:ea typeface="微軟正黑體" panose="020B0604030504040204" pitchFamily="34" charset="-120"/>
              </a:rPr>
              <a:t>請上傳至「其他補充書件」</a:t>
            </a:r>
          </a:p>
          <a:p>
            <a:pPr marL="228600" indent="-228600">
              <a:buFont typeface="+mj-lt"/>
              <a:buAutoNum type="arabicPeriod"/>
            </a:pPr>
            <a:endParaRPr lang="en-US" altLang="zh-TW" sz="1050" dirty="0">
              <a:latin typeface="微軟正黑體" panose="020B0604030504040204" pitchFamily="34" charset="-120"/>
              <a:ea typeface="微軟正黑體" panose="020B0604030504040204" pitchFamily="34" charset="-120"/>
            </a:endParaRPr>
          </a:p>
        </p:txBody>
      </p:sp>
      <p:sp>
        <p:nvSpPr>
          <p:cNvPr id="23" name="TextBox 7"/>
          <p:cNvSpPr txBox="1"/>
          <p:nvPr/>
        </p:nvSpPr>
        <p:spPr>
          <a:xfrm>
            <a:off x="890614" y="247276"/>
            <a:ext cx="3877985"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2"/>
          <a:stretch>
            <a:fillRect/>
          </a:stretch>
        </p:blipFill>
        <p:spPr>
          <a:xfrm>
            <a:off x="3919670" y="1167448"/>
            <a:ext cx="2543175" cy="952500"/>
          </a:xfrm>
          <a:prstGeom prst="rect">
            <a:avLst/>
          </a:prstGeom>
        </p:spPr>
      </p:pic>
      <p:sp>
        <p:nvSpPr>
          <p:cNvPr id="17" name="矩形 16"/>
          <p:cNvSpPr/>
          <p:nvPr/>
        </p:nvSpPr>
        <p:spPr>
          <a:xfrm>
            <a:off x="4005064" y="1799732"/>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 name="圖片 1"/>
          <p:cNvPicPr>
            <a:picLocks noChangeAspect="1"/>
          </p:cNvPicPr>
          <p:nvPr/>
        </p:nvPicPr>
        <p:blipFill>
          <a:blip r:embed="rId3"/>
          <a:stretch>
            <a:fillRect/>
          </a:stretch>
        </p:blipFill>
        <p:spPr>
          <a:xfrm>
            <a:off x="0" y="3350167"/>
            <a:ext cx="6858000" cy="1207915"/>
          </a:xfrm>
          <a:prstGeom prst="rect">
            <a:avLst/>
          </a:prstGeom>
        </p:spPr>
      </p:pic>
      <p:grpSp>
        <p:nvGrpSpPr>
          <p:cNvPr id="11" name="群組 10"/>
          <p:cNvGrpSpPr/>
          <p:nvPr/>
        </p:nvGrpSpPr>
        <p:grpSpPr>
          <a:xfrm>
            <a:off x="116632" y="143402"/>
            <a:ext cx="889110" cy="854080"/>
            <a:chOff x="1214754" y="2459895"/>
            <a:chExt cx="889110" cy="854080"/>
          </a:xfrm>
        </p:grpSpPr>
        <p:sp>
          <p:nvSpPr>
            <p:cNvPr id="12"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3"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3" name="投影片編號版面配置區 2"/>
          <p:cNvSpPr>
            <a:spLocks noGrp="1"/>
          </p:cNvSpPr>
          <p:nvPr>
            <p:ph type="sldNum" sz="quarter" idx="12"/>
          </p:nvPr>
        </p:nvSpPr>
        <p:spPr/>
        <p:txBody>
          <a:bodyPr/>
          <a:lstStyle/>
          <a:p>
            <a:fld id="{5CF90C4E-4CAE-4055-8F96-0549DE76A4F0}" type="slidenum">
              <a:rPr lang="zh-CN" altLang="en-US" smtClean="0"/>
              <a:t>12</a:t>
            </a:fld>
            <a:endParaRPr lang="zh-CN" altLang="en-US"/>
          </a:p>
        </p:txBody>
      </p:sp>
      <p:cxnSp>
        <p:nvCxnSpPr>
          <p:cNvPr id="7" name="直線接點 6">
            <a:extLst>
              <a:ext uri="{FF2B5EF4-FFF2-40B4-BE49-F238E27FC236}">
                <a16:creationId xmlns:a16="http://schemas.microsoft.com/office/drawing/2014/main" id="{66A45087-8282-4E12-931D-5CFC1A830B38}"/>
              </a:ext>
            </a:extLst>
          </p:cNvPr>
          <p:cNvCxnSpPr>
            <a:cxnSpLocks/>
          </p:cNvCxnSpPr>
          <p:nvPr/>
        </p:nvCxnSpPr>
        <p:spPr>
          <a:xfrm>
            <a:off x="4149080" y="4299942"/>
            <a:ext cx="1243484"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44416259"/>
      </p:ext>
    </p:extLst>
  </p:cSld>
  <p:clrMapOvr>
    <a:masterClrMapping/>
  </p:clrMapOvr>
  <mc:AlternateContent xmlns:mc="http://schemas.openxmlformats.org/markup-compatibility/2006" xmlns:p14="http://schemas.microsoft.com/office/powerpoint/2010/main">
    <mc:Choice Requires="p14">
      <p:transition spd="slow" p14:dur="2000" advTm="37047"/>
    </mc:Choice>
    <mc:Fallback xmlns="">
      <p:transition spd="slow" advTm="3704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32"/>
          <p:cNvGrpSpPr/>
          <p:nvPr/>
        </p:nvGrpSpPr>
        <p:grpSpPr>
          <a:xfrm>
            <a:off x="431138" y="1497115"/>
            <a:ext cx="1706094" cy="3090859"/>
            <a:chOff x="579906" y="2379519"/>
            <a:chExt cx="2274792" cy="2308595"/>
          </a:xfrm>
        </p:grpSpPr>
        <p:sp>
          <p:nvSpPr>
            <p:cNvPr id="13" name="圆角矩形 6"/>
            <p:cNvSpPr/>
            <p:nvPr/>
          </p:nvSpPr>
          <p:spPr>
            <a:xfrm>
              <a:off x="579906" y="2466605"/>
              <a:ext cx="2274792" cy="2221509"/>
            </a:xfrm>
            <a:prstGeom prst="roundRect">
              <a:avLst>
                <a:gd name="adj" fmla="val 5087"/>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14" name="TextBox 10"/>
            <p:cNvSpPr txBox="1"/>
            <p:nvPr/>
          </p:nvSpPr>
          <p:spPr>
            <a:xfrm>
              <a:off x="1160763" y="2379519"/>
              <a:ext cx="1131079" cy="861775"/>
            </a:xfrm>
            <a:prstGeom prst="rect">
              <a:avLst/>
            </a:prstGeom>
            <a:noFill/>
          </p:spPr>
          <p:txBody>
            <a:bodyPr wrap="none" rtlCol="0">
              <a:spAutoFit/>
            </a:bodyPr>
            <a:lstStyle/>
            <a:p>
              <a:pPr algn="ctr"/>
              <a:r>
                <a:rPr lang="en-US" altLang="zh-TW" sz="3600" b="1" dirty="0">
                  <a:solidFill>
                    <a:schemeClr val="bg1"/>
                  </a:solidFill>
                  <a:latin typeface="微软雅黑" panose="020B0503020204020204" pitchFamily="34" charset="-122"/>
                  <a:ea typeface="微软雅黑" panose="020B0503020204020204" pitchFamily="34" charset="-122"/>
                </a:rPr>
                <a:t>Q1</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cxnSp>
          <p:nvCxnSpPr>
            <p:cNvPr id="15" name="直接连接符 12"/>
            <p:cNvCxnSpPr/>
            <p:nvPr/>
          </p:nvCxnSpPr>
          <p:spPr>
            <a:xfrm>
              <a:off x="755577" y="2888879"/>
              <a:ext cx="18722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8"/>
            <p:cNvSpPr txBox="1"/>
            <p:nvPr/>
          </p:nvSpPr>
          <p:spPr>
            <a:xfrm>
              <a:off x="680471" y="2945957"/>
              <a:ext cx="2072381" cy="620680"/>
            </a:xfrm>
            <a:prstGeom prst="rect">
              <a:avLst/>
            </a:prstGeom>
            <a:noFill/>
          </p:spPr>
          <p:txBody>
            <a:bodyPr wrap="square" rtlCol="0">
              <a:spAutoFit/>
            </a:bodyPr>
            <a:lstStyle/>
            <a:p>
              <a:r>
                <a:rPr lang="zh-TW" altLang="en-US" sz="1200" dirty="0">
                  <a:latin typeface="微軟正黑體" panose="020B0604030504040204" pitchFamily="34" charset="-120"/>
                  <a:ea typeface="微軟正黑體" panose="020B0604030504040204" pitchFamily="34" charset="-120"/>
                </a:rPr>
                <a:t>公開資訊觀測站電子認證申報系統找不到債券網路掛牌申報作業選項</a:t>
              </a:r>
              <a:r>
                <a:rPr lang="en-US" altLang="zh-TW" sz="1200" dirty="0">
                  <a:latin typeface="微軟正黑體" panose="020B0604030504040204" pitchFamily="34" charset="-120"/>
                  <a:ea typeface="微軟正黑體" panose="020B0604030504040204" pitchFamily="34" charset="-120"/>
                </a:rPr>
                <a:t>?</a:t>
              </a:r>
              <a:endParaRPr lang="zh-CN" altLang="en-US" sz="1200" dirty="0">
                <a:latin typeface="微軟正黑體" panose="020B0604030504040204" pitchFamily="34" charset="-120"/>
                <a:ea typeface="微軟正黑體" panose="020B0604030504040204" pitchFamily="34" charset="-120"/>
              </a:endParaRPr>
            </a:p>
          </p:txBody>
        </p:sp>
        <p:sp>
          <p:nvSpPr>
            <p:cNvPr id="18" name="矩形 17"/>
            <p:cNvSpPr/>
            <p:nvPr/>
          </p:nvSpPr>
          <p:spPr>
            <a:xfrm>
              <a:off x="694982" y="3828373"/>
              <a:ext cx="2057871" cy="658707"/>
            </a:xfrm>
            <a:prstGeom prst="rect">
              <a:avLst/>
            </a:prstGeom>
          </p:spPr>
          <p:txBody>
            <a:bodyPr wrap="square">
              <a:spAutoFit/>
            </a:bodyPr>
            <a:lstStyle/>
            <a:p>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請洽貴公司有該系統總權限之人員為子帳號開啟該選項之權限</a:t>
              </a:r>
              <a:endParaRPr lang="en-US" altLang="zh-CN" sz="12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grpSp>
      <p:sp>
        <p:nvSpPr>
          <p:cNvPr id="20" name="圆角矩形 20"/>
          <p:cNvSpPr/>
          <p:nvPr/>
        </p:nvSpPr>
        <p:spPr>
          <a:xfrm>
            <a:off x="2595839" y="1600172"/>
            <a:ext cx="1706094" cy="2987801"/>
          </a:xfrm>
          <a:prstGeom prst="roundRect">
            <a:avLst>
              <a:gd name="adj" fmla="val 508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28" name="圆角矩形 25"/>
          <p:cNvSpPr/>
          <p:nvPr/>
        </p:nvSpPr>
        <p:spPr>
          <a:xfrm>
            <a:off x="4760541" y="1606979"/>
            <a:ext cx="1706094" cy="2980994"/>
          </a:xfrm>
          <a:prstGeom prst="roundRect">
            <a:avLst>
              <a:gd name="adj" fmla="val 508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36" name="矩形 35"/>
          <p:cNvSpPr/>
          <p:nvPr/>
        </p:nvSpPr>
        <p:spPr>
          <a:xfrm>
            <a:off x="419100" y="1131590"/>
            <a:ext cx="1602492" cy="2775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b="1" dirty="0">
                <a:solidFill>
                  <a:schemeClr val="bg1"/>
                </a:solidFill>
                <a:latin typeface="微軟正黑體" panose="020B0604030504040204" pitchFamily="34" charset="-120"/>
                <a:ea typeface="微軟正黑體" panose="020B0604030504040204" pitchFamily="34" charset="-120"/>
              </a:rPr>
              <a:t>系統操作常見問題</a:t>
            </a:r>
            <a:endParaRPr lang="zh-CN" altLang="en-US" sz="1350" b="1" dirty="0">
              <a:solidFill>
                <a:schemeClr val="bg1"/>
              </a:solidFill>
              <a:latin typeface="微軟正黑體" panose="020B0604030504040204" pitchFamily="34" charset="-120"/>
              <a:ea typeface="微軟正黑體" panose="020B0604030504040204" pitchFamily="34" charset="-120"/>
            </a:endParaRPr>
          </a:p>
        </p:txBody>
      </p:sp>
      <p:sp>
        <p:nvSpPr>
          <p:cNvPr id="3" name="等腰三角形 2"/>
          <p:cNvSpPr/>
          <p:nvPr/>
        </p:nvSpPr>
        <p:spPr>
          <a:xfrm rot="10800000">
            <a:off x="1238091" y="3114713"/>
            <a:ext cx="166191" cy="157661"/>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TextBox 10"/>
          <p:cNvSpPr txBox="1"/>
          <p:nvPr/>
        </p:nvSpPr>
        <p:spPr>
          <a:xfrm>
            <a:off x="3039916" y="1520856"/>
            <a:ext cx="848310" cy="646331"/>
          </a:xfrm>
          <a:prstGeom prst="rect">
            <a:avLst/>
          </a:prstGeom>
          <a:noFill/>
        </p:spPr>
        <p:txBody>
          <a:bodyPr wrap="none" rtlCol="0">
            <a:spAutoFit/>
          </a:bodyPr>
          <a:lstStyle/>
          <a:p>
            <a:pPr algn="ctr"/>
            <a:r>
              <a:rPr lang="en-US" altLang="zh-TW" sz="3600" b="1" dirty="0">
                <a:solidFill>
                  <a:schemeClr val="bg1"/>
                </a:solidFill>
                <a:latin typeface="微软雅黑" panose="020B0503020204020204" pitchFamily="34" charset="-122"/>
                <a:ea typeface="微软雅黑" panose="020B0503020204020204" pitchFamily="34" charset="-122"/>
              </a:rPr>
              <a:t>Q2</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cxnSp>
        <p:nvCxnSpPr>
          <p:cNvPr id="40" name="直接连接符 12"/>
          <p:cNvCxnSpPr/>
          <p:nvPr/>
        </p:nvCxnSpPr>
        <p:spPr>
          <a:xfrm>
            <a:off x="2736026" y="2163443"/>
            <a:ext cx="1404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TextBox 18"/>
          <p:cNvSpPr txBox="1"/>
          <p:nvPr/>
        </p:nvSpPr>
        <p:spPr>
          <a:xfrm>
            <a:off x="2679697" y="2235451"/>
            <a:ext cx="1554286" cy="461665"/>
          </a:xfrm>
          <a:prstGeom prst="rect">
            <a:avLst/>
          </a:prstGeom>
          <a:noFill/>
        </p:spPr>
        <p:txBody>
          <a:bodyPr wrap="square" rtlCol="0">
            <a:spAutoFit/>
          </a:bodyPr>
          <a:lstStyle/>
          <a:p>
            <a:r>
              <a:rPr lang="zh-TW" altLang="en-US" sz="1200" dirty="0">
                <a:latin typeface="微軟正黑體" panose="020B0604030504040204" pitchFamily="34" charset="-120"/>
                <a:ea typeface="微軟正黑體" panose="020B0604030504040204" pitchFamily="34" charset="-120"/>
              </a:rPr>
              <a:t>申請書件檔案上傳失敗</a:t>
            </a:r>
            <a:r>
              <a:rPr lang="en-US" altLang="zh-TW" sz="1200" dirty="0">
                <a:latin typeface="微軟正黑體" panose="020B0604030504040204" pitchFamily="34" charset="-120"/>
                <a:ea typeface="微軟正黑體" panose="020B0604030504040204" pitchFamily="34" charset="-120"/>
              </a:rPr>
              <a:t>?</a:t>
            </a:r>
            <a:endParaRPr lang="zh-CN" altLang="en-US" sz="1200" dirty="0">
              <a:latin typeface="微軟正黑體" panose="020B0604030504040204" pitchFamily="34" charset="-120"/>
              <a:ea typeface="微軟正黑體" panose="020B0604030504040204" pitchFamily="34" charset="-120"/>
            </a:endParaRPr>
          </a:p>
        </p:txBody>
      </p:sp>
      <p:sp>
        <p:nvSpPr>
          <p:cNvPr id="42" name="矩形 41"/>
          <p:cNvSpPr/>
          <p:nvPr/>
        </p:nvSpPr>
        <p:spPr>
          <a:xfrm>
            <a:off x="2690580" y="2931790"/>
            <a:ext cx="1611353" cy="1384995"/>
          </a:xfrm>
          <a:prstGeom prst="rect">
            <a:avLst/>
          </a:prstGeom>
        </p:spPr>
        <p:txBody>
          <a:bodyPr wrap="square">
            <a:spAutoFit/>
          </a:bodyPr>
          <a:lstStyle/>
          <a:p>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債券網路掛牌作業上傳單一檔案之限制為</a:t>
            </a:r>
            <a:r>
              <a:rPr lang="en-US" altLang="zh-TW" sz="1200" b="1" dirty="0">
                <a:solidFill>
                  <a:schemeClr val="tx1">
                    <a:lumMod val="95000"/>
                    <a:lumOff val="5000"/>
                  </a:schemeClr>
                </a:solidFill>
                <a:latin typeface="微軟正黑體" panose="020B0604030504040204" pitchFamily="34" charset="-120"/>
                <a:ea typeface="微軟正黑體" panose="020B0604030504040204" pitchFamily="34" charset="-120"/>
              </a:rPr>
              <a:t>5MB</a:t>
            </a:r>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，超過</a:t>
            </a:r>
            <a:r>
              <a:rPr lang="en-US" altLang="zh-TW" sz="1200" b="1" dirty="0">
                <a:solidFill>
                  <a:schemeClr val="tx1">
                    <a:lumMod val="95000"/>
                    <a:lumOff val="5000"/>
                  </a:schemeClr>
                </a:solidFill>
                <a:latin typeface="微軟正黑體" panose="020B0604030504040204" pitchFamily="34" charset="-120"/>
                <a:ea typeface="微軟正黑體" panose="020B0604030504040204" pitchFamily="34" charset="-120"/>
              </a:rPr>
              <a:t>5MB</a:t>
            </a:r>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者請先將檔案壓縮後再上傳。檔案小於</a:t>
            </a:r>
            <a:r>
              <a:rPr lang="en-US" altLang="zh-TW" sz="1200" b="1" dirty="0">
                <a:solidFill>
                  <a:schemeClr val="tx1">
                    <a:lumMod val="95000"/>
                    <a:lumOff val="5000"/>
                  </a:schemeClr>
                </a:solidFill>
                <a:latin typeface="微軟正黑體" panose="020B0604030504040204" pitchFamily="34" charset="-120"/>
                <a:ea typeface="微軟正黑體" panose="020B0604030504040204" pitchFamily="34" charset="-120"/>
              </a:rPr>
              <a:t>5MB</a:t>
            </a:r>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卻無法上傳者，可能係貴公司防火牆所致</a:t>
            </a:r>
            <a:endParaRPr lang="en-US" altLang="zh-CN" sz="12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43" name="等腰三角形 42"/>
          <p:cNvSpPr/>
          <p:nvPr/>
        </p:nvSpPr>
        <p:spPr>
          <a:xfrm rot="10800000">
            <a:off x="3365790" y="2702120"/>
            <a:ext cx="166191" cy="157661"/>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TextBox 10"/>
          <p:cNvSpPr txBox="1"/>
          <p:nvPr/>
        </p:nvSpPr>
        <p:spPr>
          <a:xfrm>
            <a:off x="5190657" y="1525728"/>
            <a:ext cx="848310" cy="646331"/>
          </a:xfrm>
          <a:prstGeom prst="rect">
            <a:avLst/>
          </a:prstGeom>
          <a:noFill/>
        </p:spPr>
        <p:txBody>
          <a:bodyPr wrap="none" rtlCol="0">
            <a:spAutoFit/>
          </a:bodyPr>
          <a:lstStyle/>
          <a:p>
            <a:pPr algn="ctr"/>
            <a:r>
              <a:rPr lang="en-US" altLang="zh-TW" sz="3600" b="1" dirty="0">
                <a:solidFill>
                  <a:schemeClr val="bg1"/>
                </a:solidFill>
                <a:latin typeface="微软雅黑" panose="020B0503020204020204" pitchFamily="34" charset="-122"/>
                <a:ea typeface="微软雅黑" panose="020B0503020204020204" pitchFamily="34" charset="-122"/>
              </a:rPr>
              <a:t>Q3</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cxnSp>
        <p:nvCxnSpPr>
          <p:cNvPr id="45" name="直接连接符 12"/>
          <p:cNvCxnSpPr/>
          <p:nvPr/>
        </p:nvCxnSpPr>
        <p:spPr>
          <a:xfrm>
            <a:off x="4886767" y="2168315"/>
            <a:ext cx="1404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TextBox 18"/>
          <p:cNvSpPr txBox="1"/>
          <p:nvPr/>
        </p:nvSpPr>
        <p:spPr>
          <a:xfrm>
            <a:off x="4830438" y="2240323"/>
            <a:ext cx="1554286" cy="646331"/>
          </a:xfrm>
          <a:prstGeom prst="rect">
            <a:avLst/>
          </a:prstGeom>
          <a:noFill/>
        </p:spPr>
        <p:txBody>
          <a:bodyPr wrap="square" rtlCol="0">
            <a:spAutoFit/>
          </a:bodyPr>
          <a:lstStyle/>
          <a:p>
            <a:r>
              <a:rPr lang="zh-TW" altLang="en-US" sz="1200" dirty="0">
                <a:latin typeface="微軟正黑體" panose="020B0604030504040204" pitchFamily="34" charset="-120"/>
                <a:ea typeface="微軟正黑體" panose="020B0604030504040204" pitchFamily="34" charset="-120"/>
              </a:rPr>
              <a:t>上櫃後補充書件上傳的公告日期無法輸入</a:t>
            </a:r>
            <a:r>
              <a:rPr lang="en-US" altLang="zh-TW" sz="1200" dirty="0">
                <a:latin typeface="微軟正黑體" panose="020B0604030504040204" pitchFamily="34" charset="-120"/>
                <a:ea typeface="微軟正黑體" panose="020B0604030504040204" pitchFamily="34" charset="-120"/>
              </a:rPr>
              <a:t>?</a:t>
            </a:r>
            <a:endParaRPr lang="zh-CN" altLang="en-US" sz="1200" dirty="0">
              <a:latin typeface="微軟正黑體" panose="020B0604030504040204" pitchFamily="34" charset="-120"/>
              <a:ea typeface="微軟正黑體" panose="020B0604030504040204" pitchFamily="34" charset="-120"/>
            </a:endParaRPr>
          </a:p>
        </p:txBody>
      </p:sp>
      <p:sp>
        <p:nvSpPr>
          <p:cNvPr id="47" name="矩形 46"/>
          <p:cNvSpPr/>
          <p:nvPr/>
        </p:nvSpPr>
        <p:spPr>
          <a:xfrm>
            <a:off x="4841321" y="2936662"/>
            <a:ext cx="1611353" cy="1569660"/>
          </a:xfrm>
          <a:prstGeom prst="rect">
            <a:avLst/>
          </a:prstGeom>
        </p:spPr>
        <p:txBody>
          <a:bodyPr wrap="square">
            <a:spAutoFit/>
          </a:bodyPr>
          <a:lstStyle/>
          <a:p>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系統會檢核「有價證券交付前公告、債券上櫃公告、股票或公司債核准上市</a:t>
            </a:r>
            <a:r>
              <a:rPr lang="en-US" altLang="zh-TW" sz="1200" b="1"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櫃</a:t>
            </a:r>
            <a:r>
              <a:rPr lang="en-US" altLang="zh-TW" sz="1200" b="1"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之公告」的申報日期，當輸入日期不正確時，系統就會拒絕接受申報</a:t>
            </a:r>
            <a:endParaRPr lang="en-US" altLang="zh-CN" sz="12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48" name="等腰三角形 47"/>
          <p:cNvSpPr/>
          <p:nvPr/>
        </p:nvSpPr>
        <p:spPr>
          <a:xfrm rot="10800000">
            <a:off x="5516531" y="2774128"/>
            <a:ext cx="166191" cy="157661"/>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TextBox 7"/>
          <p:cNvSpPr txBox="1"/>
          <p:nvPr/>
        </p:nvSpPr>
        <p:spPr>
          <a:xfrm>
            <a:off x="908720" y="227882"/>
            <a:ext cx="3416320"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其他應注意事項</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grpSp>
        <p:nvGrpSpPr>
          <p:cNvPr id="30" name="群組 29"/>
          <p:cNvGrpSpPr/>
          <p:nvPr/>
        </p:nvGrpSpPr>
        <p:grpSpPr>
          <a:xfrm>
            <a:off x="188640" y="148346"/>
            <a:ext cx="882698" cy="854080"/>
            <a:chOff x="1214754" y="3394172"/>
            <a:chExt cx="882698" cy="854080"/>
          </a:xfrm>
        </p:grpSpPr>
        <p:sp>
          <p:nvSpPr>
            <p:cNvPr id="31" name="椭圆 11"/>
            <p:cNvSpPr/>
            <p:nvPr/>
          </p:nvSpPr>
          <p:spPr>
            <a:xfrm>
              <a:off x="1214754" y="3394172"/>
              <a:ext cx="773982" cy="773982"/>
            </a:xfrm>
            <a:prstGeom prst="ellipse">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32" name="TextBox 13"/>
            <p:cNvSpPr txBox="1"/>
            <p:nvPr/>
          </p:nvSpPr>
          <p:spPr>
            <a:xfrm>
              <a:off x="1484784" y="3394172"/>
              <a:ext cx="612668"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C</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2" name="投影片編號版面配置區 1"/>
          <p:cNvSpPr>
            <a:spLocks noGrp="1"/>
          </p:cNvSpPr>
          <p:nvPr>
            <p:ph type="sldNum" sz="quarter" idx="12"/>
          </p:nvPr>
        </p:nvSpPr>
        <p:spPr/>
        <p:txBody>
          <a:bodyPr/>
          <a:lstStyle/>
          <a:p>
            <a:fld id="{5CF90C4E-4CAE-4055-8F96-0549DE76A4F0}" type="slidenum">
              <a:rPr lang="zh-CN" altLang="en-US" smtClean="0"/>
              <a:t>13</a:t>
            </a:fld>
            <a:endParaRPr lang="zh-CN" altLang="en-US"/>
          </a:p>
        </p:txBody>
      </p:sp>
    </p:spTree>
    <p:extLst>
      <p:ext uri="{BB962C8B-B14F-4D97-AF65-F5344CB8AC3E}">
        <p14:creationId xmlns:p14="http://schemas.microsoft.com/office/powerpoint/2010/main" val="3360887876"/>
      </p:ext>
    </p:extLst>
  </p:cSld>
  <p:clrMapOvr>
    <a:masterClrMapping/>
  </p:clrMapOvr>
  <mc:AlternateContent xmlns:mc="http://schemas.openxmlformats.org/markup-compatibility/2006" xmlns:p14="http://schemas.microsoft.com/office/powerpoint/2010/main">
    <mc:Choice Requires="p14">
      <p:transition spd="slow" p14:dur="2000" advTm="43138"/>
    </mc:Choice>
    <mc:Fallback xmlns="">
      <p:transition spd="slow" advTm="43138"/>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7"/>
          <p:cNvSpPr txBox="1"/>
          <p:nvPr/>
        </p:nvSpPr>
        <p:spPr>
          <a:xfrm>
            <a:off x="908720" y="227882"/>
            <a:ext cx="3416320"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其他應注意事項</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36" name="矩形 35"/>
          <p:cNvSpPr/>
          <p:nvPr/>
        </p:nvSpPr>
        <p:spPr>
          <a:xfrm>
            <a:off x="419100" y="1131590"/>
            <a:ext cx="1602492" cy="2775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b="1" dirty="0">
                <a:solidFill>
                  <a:schemeClr val="bg1"/>
                </a:solidFill>
                <a:latin typeface="微軟正黑體" panose="020B0604030504040204" pitchFamily="34" charset="-120"/>
                <a:ea typeface="微軟正黑體" panose="020B0604030504040204" pitchFamily="34" charset="-120"/>
              </a:rPr>
              <a:t>繳交上櫃年費作業</a:t>
            </a:r>
            <a:endParaRPr lang="zh-CN" altLang="en-US" sz="1350" b="1" dirty="0">
              <a:solidFill>
                <a:schemeClr val="bg1"/>
              </a:solidFill>
              <a:latin typeface="微軟正黑體" panose="020B0604030504040204" pitchFamily="34" charset="-120"/>
              <a:ea typeface="微軟正黑體" panose="020B0604030504040204" pitchFamily="34" charset="-120"/>
            </a:endParaRPr>
          </a:p>
        </p:txBody>
      </p:sp>
      <p:pic>
        <p:nvPicPr>
          <p:cNvPr id="2" name="圖片 1"/>
          <p:cNvPicPr>
            <a:picLocks noChangeAspect="1"/>
          </p:cNvPicPr>
          <p:nvPr/>
        </p:nvPicPr>
        <p:blipFill>
          <a:blip r:embed="rId2"/>
          <a:stretch>
            <a:fillRect/>
          </a:stretch>
        </p:blipFill>
        <p:spPr>
          <a:xfrm>
            <a:off x="4005064" y="1151998"/>
            <a:ext cx="2057400" cy="514350"/>
          </a:xfrm>
          <a:prstGeom prst="rect">
            <a:avLst/>
          </a:prstGeom>
        </p:spPr>
      </p:pic>
      <p:sp>
        <p:nvSpPr>
          <p:cNvPr id="25" name="矩形 24"/>
          <p:cNvSpPr/>
          <p:nvPr/>
        </p:nvSpPr>
        <p:spPr>
          <a:xfrm>
            <a:off x="4149080" y="1322778"/>
            <a:ext cx="1584176"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TextBox 9"/>
          <p:cNvSpPr txBox="1"/>
          <p:nvPr/>
        </p:nvSpPr>
        <p:spPr>
          <a:xfrm>
            <a:off x="270130" y="1618803"/>
            <a:ext cx="3239778" cy="1708160"/>
          </a:xfrm>
          <a:prstGeom prst="rect">
            <a:avLst/>
          </a:prstGeom>
          <a:noFill/>
        </p:spPr>
        <p:txBody>
          <a:bodyPr wrap="square" rtlCol="0">
            <a:spAutoFit/>
          </a:bodyPr>
          <a:lstStyle/>
          <a:p>
            <a:pPr marL="171450" indent="-171450">
              <a:buFont typeface="Wingdings" panose="05000000000000000000" pitchFamily="2" charset="2"/>
              <a:buChar char="p"/>
            </a:pPr>
            <a:r>
              <a:rPr lang="zh-TW" altLang="en-US" sz="1050" b="1" dirty="0">
                <a:latin typeface="微軟正黑體" panose="020B0604030504040204" pitchFamily="34" charset="-120"/>
                <a:ea typeface="微軟正黑體" panose="020B0604030504040204" pitchFamily="34" charset="-120"/>
              </a:rPr>
              <a:t>公開資訊觀測站電子認證申報系統找不到「櫃買電子收據」選項</a:t>
            </a:r>
            <a:r>
              <a:rPr lang="en-US" altLang="zh-TW" sz="1050" b="1" dirty="0">
                <a:latin typeface="微軟正黑體" panose="020B0604030504040204" pitchFamily="34" charset="-120"/>
                <a:ea typeface="微軟正黑體" panose="020B0604030504040204" pitchFamily="34" charset="-120"/>
              </a:rPr>
              <a:t>?</a:t>
            </a:r>
          </a:p>
          <a:p>
            <a:pPr marL="228600" indent="-228600">
              <a:buFont typeface="Wingdings" panose="05000000000000000000" pitchFamily="2" charset="2"/>
              <a:buChar char="Ø"/>
            </a:pPr>
            <a:endParaRPr lang="en-US" altLang="zh-TW" sz="1050" dirty="0">
              <a:latin typeface="微軟正黑體" panose="020B0604030504040204" pitchFamily="34" charset="-120"/>
              <a:ea typeface="微軟正黑體" panose="020B0604030504040204" pitchFamily="34" charset="-120"/>
            </a:endParaRPr>
          </a:p>
          <a:p>
            <a:pPr marL="685800" lvl="1" indent="-228600">
              <a:buFont typeface="Wingdings" panose="05000000000000000000" pitchFamily="2" charset="2"/>
              <a:buChar char="Ø"/>
            </a:pPr>
            <a:r>
              <a:rPr lang="zh-TW" altLang="en-US" sz="1050" dirty="0">
                <a:latin typeface="微軟正黑體" panose="020B0604030504040204" pitchFamily="34" charset="-120"/>
                <a:ea typeface="微軟正黑體" panose="020B0604030504040204" pitchFamily="34" charset="-120"/>
              </a:rPr>
              <a:t>請洽貴公司有該系統總權限之人員為子帳號開啟該選項之權限，若總權限人員系統無該選項，請電洽櫃買中心。</a:t>
            </a:r>
            <a:endParaRPr lang="en-US" altLang="zh-TW" sz="1050" dirty="0">
              <a:latin typeface="微軟正黑體" panose="020B0604030504040204" pitchFamily="34" charset="-120"/>
              <a:ea typeface="微軟正黑體" panose="020B0604030504040204" pitchFamily="34" charset="-120"/>
            </a:endParaRPr>
          </a:p>
          <a:p>
            <a:pPr marL="685800" lvl="1" indent="-228600">
              <a:buFont typeface="Wingdings" panose="05000000000000000000" pitchFamily="2" charset="2"/>
              <a:buChar char="Ø"/>
            </a:pPr>
            <a:endParaRPr lang="en-US" altLang="zh-TW" sz="1050" dirty="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Ø"/>
            </a:pPr>
            <a:endParaRPr lang="en-US" altLang="zh-TW" sz="1050" dirty="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p"/>
            </a:pPr>
            <a:r>
              <a:rPr lang="zh-TW" altLang="en-US" sz="1050" b="1" dirty="0">
                <a:latin typeface="微軟正黑體" panose="020B0604030504040204" pitchFamily="34" charset="-120"/>
                <a:ea typeface="微軟正黑體" panose="020B0604030504040204" pitchFamily="34" charset="-120"/>
              </a:rPr>
              <a:t>請選擇「</a:t>
            </a:r>
            <a:r>
              <a:rPr lang="zh-TW" altLang="en-US" sz="1050" b="1" dirty="0">
                <a:solidFill>
                  <a:srgbClr val="FF0000"/>
                </a:solidFill>
                <a:latin typeface="微軟正黑體" panose="020B0604030504040204" pitchFamily="34" charset="-120"/>
                <a:ea typeface="微軟正黑體" panose="020B0604030504040204" pitchFamily="34" charset="-120"/>
              </a:rPr>
              <a:t>年繳</a:t>
            </a:r>
            <a:r>
              <a:rPr lang="en-US" altLang="zh-TW" sz="1050" b="1" dirty="0">
                <a:solidFill>
                  <a:srgbClr val="FF0000"/>
                </a:solidFill>
                <a:latin typeface="微軟正黑體" panose="020B0604030504040204" pitchFamily="34" charset="-120"/>
                <a:ea typeface="微軟正黑體" panose="020B0604030504040204" pitchFamily="34" charset="-120"/>
              </a:rPr>
              <a:t>-</a:t>
            </a:r>
            <a:r>
              <a:rPr lang="zh-TW" altLang="en-US" sz="1050" b="1" dirty="0">
                <a:solidFill>
                  <a:srgbClr val="FF0000"/>
                </a:solidFill>
                <a:latin typeface="微軟正黑體" panose="020B0604030504040204" pitchFamily="34" charset="-120"/>
                <a:ea typeface="微軟正黑體" panose="020B0604030504040204" pitchFamily="34" charset="-120"/>
              </a:rPr>
              <a:t>普通公司債上櫃費</a:t>
            </a:r>
            <a:r>
              <a:rPr lang="zh-TW" altLang="en-US" sz="1050" b="1" dirty="0">
                <a:latin typeface="微軟正黑體" panose="020B0604030504040204" pitchFamily="34" charset="-120"/>
                <a:ea typeface="微軟正黑體" panose="020B0604030504040204" pitchFamily="34" charset="-120"/>
              </a:rPr>
              <a:t>」，再點選「下載繳款通知單」或「下載繳費收據」</a:t>
            </a:r>
          </a:p>
        </p:txBody>
      </p:sp>
      <p:pic>
        <p:nvPicPr>
          <p:cNvPr id="4" name="圖片 3"/>
          <p:cNvPicPr>
            <a:picLocks noChangeAspect="1"/>
          </p:cNvPicPr>
          <p:nvPr/>
        </p:nvPicPr>
        <p:blipFill>
          <a:blip r:embed="rId3"/>
          <a:stretch>
            <a:fillRect/>
          </a:stretch>
        </p:blipFill>
        <p:spPr>
          <a:xfrm>
            <a:off x="3412232" y="2164092"/>
            <a:ext cx="2866256" cy="2716009"/>
          </a:xfrm>
          <a:prstGeom prst="rect">
            <a:avLst/>
          </a:prstGeom>
        </p:spPr>
      </p:pic>
      <p:cxnSp>
        <p:nvCxnSpPr>
          <p:cNvPr id="29" name="肘形连接符 15"/>
          <p:cNvCxnSpPr/>
          <p:nvPr/>
        </p:nvCxnSpPr>
        <p:spPr>
          <a:xfrm>
            <a:off x="1556064" y="3434097"/>
            <a:ext cx="1619556" cy="446290"/>
          </a:xfrm>
          <a:prstGeom prst="bentConnector3">
            <a:avLst>
              <a:gd name="adj1" fmla="val 598"/>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10" name="群組 9"/>
          <p:cNvGrpSpPr/>
          <p:nvPr/>
        </p:nvGrpSpPr>
        <p:grpSpPr>
          <a:xfrm>
            <a:off x="188640" y="148346"/>
            <a:ext cx="882698" cy="854080"/>
            <a:chOff x="1214754" y="3394172"/>
            <a:chExt cx="882698" cy="854080"/>
          </a:xfrm>
        </p:grpSpPr>
        <p:sp>
          <p:nvSpPr>
            <p:cNvPr id="11" name="椭圆 11"/>
            <p:cNvSpPr/>
            <p:nvPr/>
          </p:nvSpPr>
          <p:spPr>
            <a:xfrm>
              <a:off x="1214754" y="3394172"/>
              <a:ext cx="773982" cy="773982"/>
            </a:xfrm>
            <a:prstGeom prst="ellipse">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2" name="TextBox 13"/>
            <p:cNvSpPr txBox="1"/>
            <p:nvPr/>
          </p:nvSpPr>
          <p:spPr>
            <a:xfrm>
              <a:off x="1484784" y="3394172"/>
              <a:ext cx="612668"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C</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3" name="投影片編號版面配置區 2"/>
          <p:cNvSpPr>
            <a:spLocks noGrp="1"/>
          </p:cNvSpPr>
          <p:nvPr>
            <p:ph type="sldNum" sz="quarter" idx="12"/>
          </p:nvPr>
        </p:nvSpPr>
        <p:spPr/>
        <p:txBody>
          <a:bodyPr/>
          <a:lstStyle/>
          <a:p>
            <a:fld id="{5CF90C4E-4CAE-4055-8F96-0549DE76A4F0}" type="slidenum">
              <a:rPr lang="zh-CN" altLang="en-US" smtClean="0"/>
              <a:t>14</a:t>
            </a:fld>
            <a:endParaRPr lang="zh-CN" altLang="en-US"/>
          </a:p>
        </p:txBody>
      </p:sp>
    </p:spTree>
    <p:extLst>
      <p:ext uri="{BB962C8B-B14F-4D97-AF65-F5344CB8AC3E}">
        <p14:creationId xmlns:p14="http://schemas.microsoft.com/office/powerpoint/2010/main" val="327822409"/>
      </p:ext>
    </p:extLst>
  </p:cSld>
  <p:clrMapOvr>
    <a:masterClrMapping/>
  </p:clrMapOvr>
  <mc:AlternateContent xmlns:mc="http://schemas.openxmlformats.org/markup-compatibility/2006" xmlns:p14="http://schemas.microsoft.com/office/powerpoint/2010/main">
    <mc:Choice Requires="p14">
      <p:transition spd="slow" p14:dur="2000" advTm="41173"/>
    </mc:Choice>
    <mc:Fallback xmlns="">
      <p:transition spd="slow" advTm="4117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97494" y="1131590"/>
            <a:ext cx="4863012" cy="1498064"/>
            <a:chOff x="1584400" y="1379590"/>
            <a:chExt cx="6484016" cy="1997418"/>
          </a:xfrm>
        </p:grpSpPr>
        <p:sp>
          <p:nvSpPr>
            <p:cNvPr id="3" name="椭圆 2"/>
            <p:cNvSpPr/>
            <p:nvPr/>
          </p:nvSpPr>
          <p:spPr>
            <a:xfrm>
              <a:off x="1619672" y="1379590"/>
              <a:ext cx="1984248" cy="1984248"/>
            </a:xfrm>
            <a:prstGeom prst="ellipse">
              <a:avLst/>
            </a:prstGeom>
            <a:solidFill>
              <a:srgbClr val="3DBEC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椭圆 5"/>
            <p:cNvSpPr/>
            <p:nvPr/>
          </p:nvSpPr>
          <p:spPr>
            <a:xfrm>
              <a:off x="2411760" y="1384206"/>
              <a:ext cx="1984248" cy="1984248"/>
            </a:xfrm>
            <a:prstGeom prst="ellipse">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8" name="椭圆 7"/>
            <p:cNvSpPr/>
            <p:nvPr/>
          </p:nvSpPr>
          <p:spPr>
            <a:xfrm>
              <a:off x="3203848" y="1384206"/>
              <a:ext cx="1984248" cy="1984248"/>
            </a:xfrm>
            <a:prstGeom prst="ellipse">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10" name="椭圆 9"/>
            <p:cNvSpPr/>
            <p:nvPr/>
          </p:nvSpPr>
          <p:spPr>
            <a:xfrm>
              <a:off x="4290318" y="1381522"/>
              <a:ext cx="1984248" cy="1984248"/>
            </a:xfrm>
            <a:prstGeom prst="ellipse">
              <a:avLst/>
            </a:prstGeom>
            <a:solidFill>
              <a:srgbClr val="3DBEC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5176686" y="1383680"/>
              <a:ext cx="1984248" cy="1984248"/>
            </a:xfrm>
            <a:prstGeom prst="ellipse">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12" name="椭圆 11"/>
            <p:cNvSpPr/>
            <p:nvPr/>
          </p:nvSpPr>
          <p:spPr>
            <a:xfrm>
              <a:off x="6084168" y="1379590"/>
              <a:ext cx="1984248" cy="1984248"/>
            </a:xfrm>
            <a:prstGeom prst="ellipse">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7" name="TextBox 6"/>
            <p:cNvSpPr txBox="1"/>
            <p:nvPr/>
          </p:nvSpPr>
          <p:spPr>
            <a:xfrm>
              <a:off x="1584400" y="1776569"/>
              <a:ext cx="6450912" cy="1600439"/>
            </a:xfrm>
            <a:prstGeom prst="rect">
              <a:avLst/>
            </a:prstGeom>
            <a:noFill/>
          </p:spPr>
          <p:txBody>
            <a:bodyPr wrap="none" rtlCol="0">
              <a:spAutoFit/>
            </a:bodyPr>
            <a:lstStyle/>
            <a:p>
              <a:r>
                <a:rPr lang="en-US" altLang="zh-CN" sz="7200" b="1" dirty="0">
                  <a:solidFill>
                    <a:schemeClr val="bg1"/>
                  </a:solidFill>
                  <a:latin typeface="微软雅黑" panose="020B0503020204020204" pitchFamily="34" charset="-122"/>
                  <a:ea typeface="微软雅黑" panose="020B0503020204020204" pitchFamily="34" charset="-122"/>
                </a:rPr>
                <a:t>THANKS!!</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grpSp>
      <p:sp>
        <p:nvSpPr>
          <p:cNvPr id="13" name="矩形 12"/>
          <p:cNvSpPr/>
          <p:nvPr/>
        </p:nvSpPr>
        <p:spPr>
          <a:xfrm>
            <a:off x="1989507" y="2937555"/>
            <a:ext cx="2854157" cy="1384995"/>
          </a:xfrm>
          <a:prstGeom prst="rect">
            <a:avLst/>
          </a:prstGeom>
        </p:spPr>
        <p:txBody>
          <a:bodyPr wrap="square">
            <a:spAutoFit/>
          </a:bodyPr>
          <a:lstStyle/>
          <a:p>
            <a:pPr algn="ctr"/>
            <a:r>
              <a:rPr lang="zh-TW" altLang="en-US" sz="1400" dirty="0">
                <a:solidFill>
                  <a:schemeClr val="tx1">
                    <a:lumMod val="95000"/>
                    <a:lumOff val="5000"/>
                  </a:schemeClr>
                </a:solidFill>
                <a:latin typeface="微軟正黑體" panose="020B0604030504040204" pitchFamily="34" charset="-120"/>
                <a:ea typeface="微軟正黑體" panose="020B0604030504040204" pitchFamily="34" charset="-120"/>
              </a:rPr>
              <a:t>普通公司債及金融債券業務聯絡人</a:t>
            </a:r>
            <a:endParaRPr lang="en-US" altLang="zh-TW" sz="1400" dirty="0">
              <a:solidFill>
                <a:schemeClr val="tx1">
                  <a:lumMod val="95000"/>
                  <a:lumOff val="5000"/>
                </a:schemeClr>
              </a:solidFill>
              <a:latin typeface="微軟正黑體" panose="020B0604030504040204" pitchFamily="34" charset="-120"/>
              <a:ea typeface="微軟正黑體" panose="020B0604030504040204" pitchFamily="34" charset="-120"/>
            </a:endParaRPr>
          </a:p>
          <a:p>
            <a:pPr algn="ctr"/>
            <a:r>
              <a:rPr lang="zh-TW" altLang="en-US" sz="1400" dirty="0">
                <a:solidFill>
                  <a:schemeClr val="tx1">
                    <a:lumMod val="95000"/>
                    <a:lumOff val="5000"/>
                  </a:schemeClr>
                </a:solidFill>
                <a:latin typeface="微軟正黑體" panose="020B0604030504040204" pitchFamily="34" charset="-120"/>
                <a:ea typeface="微軟正黑體" panose="020B0604030504040204" pitchFamily="34" charset="-120"/>
              </a:rPr>
              <a:t>曾小姐   </a:t>
            </a:r>
            <a:r>
              <a:rPr lang="en-US" altLang="zh-TW" sz="1400" dirty="0">
                <a:solidFill>
                  <a:schemeClr val="tx1">
                    <a:lumMod val="95000"/>
                    <a:lumOff val="5000"/>
                  </a:schemeClr>
                </a:solidFill>
                <a:latin typeface="微軟正黑體" panose="020B0604030504040204" pitchFamily="34" charset="-120"/>
                <a:ea typeface="微軟正黑體" panose="020B0604030504040204" pitchFamily="34" charset="-120"/>
              </a:rPr>
              <a:t>2366-8082</a:t>
            </a:r>
          </a:p>
          <a:p>
            <a:pPr algn="ctr"/>
            <a:r>
              <a:rPr lang="zh-TW" altLang="en-US" sz="1400" dirty="0">
                <a:solidFill>
                  <a:schemeClr val="tx1">
                    <a:lumMod val="95000"/>
                    <a:lumOff val="5000"/>
                  </a:schemeClr>
                </a:solidFill>
                <a:latin typeface="微軟正黑體" panose="020B0604030504040204" pitchFamily="34" charset="-120"/>
                <a:ea typeface="微軟正黑體" panose="020B0604030504040204" pitchFamily="34" charset="-120"/>
              </a:rPr>
              <a:t>王小姐   </a:t>
            </a:r>
            <a:r>
              <a:rPr lang="en-US" altLang="zh-TW" sz="1400" dirty="0">
                <a:solidFill>
                  <a:schemeClr val="tx1">
                    <a:lumMod val="95000"/>
                    <a:lumOff val="5000"/>
                  </a:schemeClr>
                </a:solidFill>
                <a:latin typeface="微軟正黑體" panose="020B0604030504040204" pitchFamily="34" charset="-120"/>
                <a:ea typeface="微軟正黑體" panose="020B0604030504040204" pitchFamily="34" charset="-120"/>
              </a:rPr>
              <a:t>2366-8049</a:t>
            </a:r>
          </a:p>
          <a:p>
            <a:pPr algn="ctr"/>
            <a:r>
              <a:rPr lang="zh-TW" altLang="en-US" sz="1400" dirty="0">
                <a:solidFill>
                  <a:schemeClr val="tx1">
                    <a:lumMod val="95000"/>
                    <a:lumOff val="5000"/>
                  </a:schemeClr>
                </a:solidFill>
                <a:latin typeface="微軟正黑體" panose="020B0604030504040204" pitchFamily="34" charset="-120"/>
                <a:ea typeface="微軟正黑體" panose="020B0604030504040204" pitchFamily="34" charset="-120"/>
              </a:rPr>
              <a:t>李小姐   </a:t>
            </a:r>
            <a:r>
              <a:rPr lang="en-US" altLang="zh-TW" sz="1400" dirty="0">
                <a:solidFill>
                  <a:schemeClr val="tx1">
                    <a:lumMod val="95000"/>
                    <a:lumOff val="5000"/>
                  </a:schemeClr>
                </a:solidFill>
                <a:latin typeface="微軟正黑體" panose="020B0604030504040204" pitchFamily="34" charset="-120"/>
                <a:ea typeface="微軟正黑體" panose="020B0604030504040204" pitchFamily="34" charset="-120"/>
              </a:rPr>
              <a:t>2366-5971</a:t>
            </a:r>
          </a:p>
          <a:p>
            <a:pPr algn="ctr"/>
            <a:r>
              <a:rPr lang="zh-TW" altLang="en-US" sz="1400" dirty="0">
                <a:solidFill>
                  <a:schemeClr val="tx1">
                    <a:lumMod val="95000"/>
                    <a:lumOff val="5000"/>
                  </a:schemeClr>
                </a:solidFill>
                <a:latin typeface="微軟正黑體" panose="020B0604030504040204" pitchFamily="34" charset="-120"/>
                <a:ea typeface="微軟正黑體" panose="020B0604030504040204" pitchFamily="34" charset="-120"/>
              </a:rPr>
              <a:t>邱小姐   </a:t>
            </a:r>
            <a:r>
              <a:rPr lang="en-US" altLang="zh-TW" sz="1400" dirty="0">
                <a:solidFill>
                  <a:schemeClr val="tx1">
                    <a:lumMod val="95000"/>
                    <a:lumOff val="5000"/>
                  </a:schemeClr>
                </a:solidFill>
                <a:latin typeface="微軟正黑體" panose="020B0604030504040204" pitchFamily="34" charset="-120"/>
                <a:ea typeface="微軟正黑體" panose="020B0604030504040204" pitchFamily="34" charset="-120"/>
              </a:rPr>
              <a:t>2366-5937</a:t>
            </a:r>
          </a:p>
          <a:p>
            <a:pPr algn="ctr"/>
            <a:r>
              <a:rPr lang="zh-TW" altLang="en-US" sz="1400" dirty="0">
                <a:solidFill>
                  <a:schemeClr val="tx1">
                    <a:lumMod val="95000"/>
                    <a:lumOff val="5000"/>
                  </a:schemeClr>
                </a:solidFill>
                <a:latin typeface="微軟正黑體" panose="020B0604030504040204" pitchFamily="34" charset="-120"/>
                <a:ea typeface="微軟正黑體" panose="020B0604030504040204" pitchFamily="34" charset="-120"/>
              </a:rPr>
              <a:t>陳小姐   </a:t>
            </a:r>
            <a:r>
              <a:rPr lang="en-US" altLang="zh-TW" sz="1400" dirty="0">
                <a:solidFill>
                  <a:schemeClr val="tx1">
                    <a:lumMod val="95000"/>
                    <a:lumOff val="5000"/>
                  </a:schemeClr>
                </a:solidFill>
                <a:latin typeface="微軟正黑體" panose="020B0604030504040204" pitchFamily="34" charset="-120"/>
                <a:ea typeface="微軟正黑體" panose="020B0604030504040204" pitchFamily="34" charset="-120"/>
              </a:rPr>
              <a:t>2366-8042</a:t>
            </a:r>
            <a:endParaRPr lang="en-US" altLang="zh-CN" sz="140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fld id="{5CF90C4E-4CAE-4055-8F96-0549DE76A4F0}" type="slidenum">
              <a:rPr lang="zh-CN" altLang="en-US" smtClean="0"/>
              <a:t>15</a:t>
            </a:fld>
            <a:endParaRPr lang="zh-CN" altLang="en-US"/>
          </a:p>
        </p:txBody>
      </p:sp>
    </p:spTree>
    <p:extLst>
      <p:ext uri="{BB962C8B-B14F-4D97-AF65-F5344CB8AC3E}">
        <p14:creationId xmlns:p14="http://schemas.microsoft.com/office/powerpoint/2010/main" val="238031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362038" y="339502"/>
            <a:ext cx="740681" cy="74068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TextBox 7"/>
          <p:cNvSpPr txBox="1"/>
          <p:nvPr/>
        </p:nvSpPr>
        <p:spPr>
          <a:xfrm>
            <a:off x="392112" y="398452"/>
            <a:ext cx="5724644"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債券網路掛牌申報作業說明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grpSp>
        <p:nvGrpSpPr>
          <p:cNvPr id="4" name="组合 3"/>
          <p:cNvGrpSpPr/>
          <p:nvPr/>
        </p:nvGrpSpPr>
        <p:grpSpPr>
          <a:xfrm>
            <a:off x="-413493" y="339502"/>
            <a:ext cx="843590" cy="867526"/>
            <a:chOff x="601306" y="987574"/>
            <a:chExt cx="2276038" cy="2340616"/>
          </a:xfrm>
        </p:grpSpPr>
        <p:sp>
          <p:nvSpPr>
            <p:cNvPr id="5" name="椭圆 4"/>
            <p:cNvSpPr/>
            <p:nvPr/>
          </p:nvSpPr>
          <p:spPr>
            <a:xfrm>
              <a:off x="601306" y="1018456"/>
              <a:ext cx="2088232" cy="2088232"/>
            </a:xfrm>
            <a:prstGeom prst="ellipse">
              <a:avLst/>
            </a:prstGeom>
            <a:solidFill>
              <a:srgbClr val="3DB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椭圆 5"/>
            <p:cNvSpPr/>
            <p:nvPr/>
          </p:nvSpPr>
          <p:spPr>
            <a:xfrm>
              <a:off x="696923" y="987574"/>
              <a:ext cx="2088232" cy="20882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椭圆 6"/>
            <p:cNvSpPr/>
            <p:nvPr/>
          </p:nvSpPr>
          <p:spPr>
            <a:xfrm>
              <a:off x="789112" y="1239958"/>
              <a:ext cx="2088232" cy="2088232"/>
            </a:xfrm>
            <a:prstGeom prst="ellipse">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nvGrpSpPr>
          <p:cNvPr id="9" name="群組 8"/>
          <p:cNvGrpSpPr/>
          <p:nvPr/>
        </p:nvGrpSpPr>
        <p:grpSpPr>
          <a:xfrm>
            <a:off x="1214754" y="1573400"/>
            <a:ext cx="918102" cy="854080"/>
            <a:chOff x="1214754" y="1573400"/>
            <a:chExt cx="918102" cy="854080"/>
          </a:xfrm>
        </p:grpSpPr>
        <p:sp>
          <p:nvSpPr>
            <p:cNvPr id="10" name="椭圆 9"/>
            <p:cNvSpPr/>
            <p:nvPr/>
          </p:nvSpPr>
          <p:spPr>
            <a:xfrm>
              <a:off x="1214754" y="1594076"/>
              <a:ext cx="773982" cy="773982"/>
            </a:xfrm>
            <a:prstGeom prst="ellipse">
              <a:avLst/>
            </a:prstGeom>
            <a:solidFill>
              <a:srgbClr val="3DB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2" name="TextBox 1"/>
            <p:cNvSpPr txBox="1"/>
            <p:nvPr/>
          </p:nvSpPr>
          <p:spPr>
            <a:xfrm>
              <a:off x="1470495" y="1573400"/>
              <a:ext cx="662361"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A</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grpSp>
        <p:nvGrpSpPr>
          <p:cNvPr id="18" name="群組 17"/>
          <p:cNvGrpSpPr/>
          <p:nvPr/>
        </p:nvGrpSpPr>
        <p:grpSpPr>
          <a:xfrm>
            <a:off x="1214754" y="2459895"/>
            <a:ext cx="889110" cy="854080"/>
            <a:chOff x="1214754" y="2459895"/>
            <a:chExt cx="889110" cy="854080"/>
          </a:xfrm>
        </p:grpSpPr>
        <p:sp>
          <p:nvSpPr>
            <p:cNvPr id="11"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3"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grpSp>
        <p:nvGrpSpPr>
          <p:cNvPr id="19" name="群組 18"/>
          <p:cNvGrpSpPr/>
          <p:nvPr/>
        </p:nvGrpSpPr>
        <p:grpSpPr>
          <a:xfrm>
            <a:off x="1214754" y="3394172"/>
            <a:ext cx="882698" cy="854080"/>
            <a:chOff x="1214754" y="3394172"/>
            <a:chExt cx="882698" cy="854080"/>
          </a:xfrm>
        </p:grpSpPr>
        <p:sp>
          <p:nvSpPr>
            <p:cNvPr id="12" name="椭圆 11"/>
            <p:cNvSpPr/>
            <p:nvPr/>
          </p:nvSpPr>
          <p:spPr>
            <a:xfrm>
              <a:off x="1214754" y="3394172"/>
              <a:ext cx="773982" cy="773982"/>
            </a:xfrm>
            <a:prstGeom prst="ellipse">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4" name="TextBox 13"/>
            <p:cNvSpPr txBox="1"/>
            <p:nvPr/>
          </p:nvSpPr>
          <p:spPr>
            <a:xfrm>
              <a:off x="1484784" y="3394172"/>
              <a:ext cx="612668"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C</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15" name="TextBox 14"/>
          <p:cNvSpPr txBox="1"/>
          <p:nvPr/>
        </p:nvSpPr>
        <p:spPr>
          <a:xfrm>
            <a:off x="2186863" y="1756006"/>
            <a:ext cx="954107" cy="400110"/>
          </a:xfrm>
          <a:prstGeom prst="rect">
            <a:avLst/>
          </a:prstGeom>
          <a:noFill/>
        </p:spPr>
        <p:txBody>
          <a:bodyPr wrap="none" rtlCol="0">
            <a:spAutoFit/>
          </a:bodyPr>
          <a:lstStyle/>
          <a:p>
            <a:r>
              <a:rPr lang="zh-TW" altLang="en-US" sz="2000" dirty="0">
                <a:solidFill>
                  <a:schemeClr val="tx1">
                    <a:lumMod val="95000"/>
                    <a:lumOff val="5000"/>
                  </a:schemeClr>
                </a:solidFill>
                <a:latin typeface="微軟正黑體" panose="020B0604030504040204" pitchFamily="34" charset="-120"/>
                <a:ea typeface="微軟正黑體" panose="020B0604030504040204" pitchFamily="34" charset="-120"/>
              </a:rPr>
              <a:t>流程圖</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6" name="TextBox 15"/>
          <p:cNvSpPr txBox="1"/>
          <p:nvPr/>
        </p:nvSpPr>
        <p:spPr>
          <a:xfrm>
            <a:off x="2186863" y="2641898"/>
            <a:ext cx="1210588" cy="400110"/>
          </a:xfrm>
          <a:prstGeom prst="rect">
            <a:avLst/>
          </a:prstGeom>
          <a:noFill/>
        </p:spPr>
        <p:txBody>
          <a:bodyPr wrap="none" rtlCol="0">
            <a:spAutoFit/>
          </a:bodyPr>
          <a:lstStyle/>
          <a:p>
            <a:r>
              <a:rPr lang="zh-TW" altLang="en-US" sz="2000" dirty="0">
                <a:solidFill>
                  <a:schemeClr val="tx1">
                    <a:lumMod val="95000"/>
                    <a:lumOff val="5000"/>
                  </a:schemeClr>
                </a:solidFill>
                <a:latin typeface="微軟正黑體" panose="020B0604030504040204" pitchFamily="34" charset="-120"/>
                <a:ea typeface="微軟正黑體" panose="020B0604030504040204" pitchFamily="34" charset="-120"/>
              </a:rPr>
              <a:t>作業說明</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7" name="TextBox 16"/>
          <p:cNvSpPr txBox="1"/>
          <p:nvPr/>
        </p:nvSpPr>
        <p:spPr>
          <a:xfrm>
            <a:off x="2188582" y="3584609"/>
            <a:ext cx="1980029" cy="400110"/>
          </a:xfrm>
          <a:prstGeom prst="rect">
            <a:avLst/>
          </a:prstGeom>
          <a:noFill/>
        </p:spPr>
        <p:txBody>
          <a:bodyPr wrap="none" rtlCol="0">
            <a:spAutoFit/>
          </a:bodyPr>
          <a:lstStyle/>
          <a:p>
            <a:r>
              <a:rPr lang="zh-TW" altLang="en-US" sz="2000" dirty="0">
                <a:solidFill>
                  <a:schemeClr val="tx1">
                    <a:lumMod val="95000"/>
                    <a:lumOff val="5000"/>
                  </a:schemeClr>
                </a:solidFill>
                <a:latin typeface="微軟正黑體" panose="020B0604030504040204" pitchFamily="34" charset="-120"/>
                <a:ea typeface="微軟正黑體" panose="020B0604030504040204" pitchFamily="34" charset="-120"/>
              </a:rPr>
              <a:t>其他應注意事項</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20" name="投影片編號版面配置區 19"/>
          <p:cNvSpPr>
            <a:spLocks noGrp="1"/>
          </p:cNvSpPr>
          <p:nvPr>
            <p:ph type="sldNum" sz="quarter" idx="12"/>
          </p:nvPr>
        </p:nvSpPr>
        <p:spPr/>
        <p:txBody>
          <a:bodyPr/>
          <a:lstStyle/>
          <a:p>
            <a:fld id="{5CF90C4E-4CAE-4055-8F96-0549DE76A4F0}" type="slidenum">
              <a:rPr lang="zh-CN" altLang="en-US" smtClean="0"/>
              <a:t>2</a:t>
            </a:fld>
            <a:endParaRPr lang="zh-CN" altLang="en-US"/>
          </a:p>
        </p:txBody>
      </p:sp>
    </p:spTree>
    <p:extLst>
      <p:ext uri="{BB962C8B-B14F-4D97-AF65-F5344CB8AC3E}">
        <p14:creationId xmlns:p14="http://schemas.microsoft.com/office/powerpoint/2010/main" val="3044223259"/>
      </p:ext>
    </p:extLst>
  </p:cSld>
  <p:clrMapOvr>
    <a:masterClrMapping/>
  </p:clrMapOvr>
  <mc:AlternateContent xmlns:mc="http://schemas.openxmlformats.org/markup-compatibility/2006" xmlns:p14="http://schemas.microsoft.com/office/powerpoint/2010/main">
    <mc:Choice Requires="p14">
      <p:transition spd="slow" p14:dur="2000" advTm="7899"/>
    </mc:Choice>
    <mc:Fallback xmlns="">
      <p:transition spd="slow" advTm="789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71969" y="263347"/>
            <a:ext cx="1569660"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流程圖</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5" name="矩形 4"/>
          <p:cNvSpPr/>
          <p:nvPr/>
        </p:nvSpPr>
        <p:spPr>
          <a:xfrm>
            <a:off x="419101" y="1164804"/>
            <a:ext cx="1065684" cy="27699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TextBox 5"/>
          <p:cNvSpPr txBox="1"/>
          <p:nvPr/>
        </p:nvSpPr>
        <p:spPr>
          <a:xfrm>
            <a:off x="518927" y="1155256"/>
            <a:ext cx="877163" cy="300082"/>
          </a:xfrm>
          <a:prstGeom prst="rect">
            <a:avLst/>
          </a:prstGeom>
          <a:noFill/>
        </p:spPr>
        <p:txBody>
          <a:bodyPr wrap="none" rtlCol="0">
            <a:spAutoFit/>
          </a:bodyPr>
          <a:lstStyle/>
          <a:p>
            <a:r>
              <a:rPr lang="zh-TW" altLang="en-US" sz="1350" b="1" dirty="0">
                <a:solidFill>
                  <a:schemeClr val="bg1"/>
                </a:solidFill>
                <a:latin typeface="微軟正黑體" panose="020B0604030504040204" pitchFamily="34" charset="-120"/>
                <a:ea typeface="微軟正黑體" panose="020B0604030504040204" pitchFamily="34" charset="-120"/>
              </a:rPr>
              <a:t>申報系統</a:t>
            </a:r>
            <a:endParaRPr lang="zh-CN" altLang="en-US" sz="1350" b="1" dirty="0">
              <a:solidFill>
                <a:schemeClr val="bg1"/>
              </a:solidFill>
              <a:latin typeface="微軟正黑體" panose="020B0604030504040204" pitchFamily="34" charset="-120"/>
              <a:ea typeface="微軟正黑體" panose="020B0604030504040204" pitchFamily="34" charset="-120"/>
            </a:endParaRPr>
          </a:p>
        </p:txBody>
      </p:sp>
      <p:sp>
        <p:nvSpPr>
          <p:cNvPr id="4" name="矩形 3"/>
          <p:cNvSpPr/>
          <p:nvPr/>
        </p:nvSpPr>
        <p:spPr>
          <a:xfrm>
            <a:off x="1529050" y="1164804"/>
            <a:ext cx="4447008" cy="276999"/>
          </a:xfrm>
          <a:prstGeom prst="rect">
            <a:avLst/>
          </a:prstGeom>
        </p:spPr>
        <p:txBody>
          <a:bodyPr wrap="square">
            <a:spAutoFit/>
          </a:bodyPr>
          <a:lstStyle/>
          <a:p>
            <a:r>
              <a:rPr lang="zh-TW" altLang="en-US" sz="1200" dirty="0">
                <a:solidFill>
                  <a:schemeClr val="tx1">
                    <a:lumMod val="95000"/>
                    <a:lumOff val="5000"/>
                  </a:schemeClr>
                </a:solidFill>
                <a:latin typeface="微軟正黑體" panose="020B0604030504040204" pitchFamily="34" charset="-120"/>
                <a:ea typeface="微軟正黑體" panose="020B0604030504040204" pitchFamily="34" charset="-120"/>
              </a:rPr>
              <a:t>公開資訊觀測站電子認證申報系統</a:t>
            </a:r>
            <a:r>
              <a:rPr lang="en-US" altLang="zh-TW" sz="1200"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en-US" altLang="zh-CN" sz="1200" dirty="0">
                <a:solidFill>
                  <a:schemeClr val="tx1">
                    <a:lumMod val="95000"/>
                    <a:lumOff val="5000"/>
                  </a:schemeClr>
                </a:solidFill>
                <a:latin typeface="微軟正黑體" panose="020B0604030504040204" pitchFamily="34" charset="-120"/>
                <a:ea typeface="微軟正黑體" panose="020B0604030504040204" pitchFamily="34" charset="-120"/>
              </a:rPr>
              <a:t>https://sii.twse.com.tw/)</a:t>
            </a:r>
          </a:p>
        </p:txBody>
      </p:sp>
      <p:sp>
        <p:nvSpPr>
          <p:cNvPr id="9" name="椭圆 8"/>
          <p:cNvSpPr/>
          <p:nvPr/>
        </p:nvSpPr>
        <p:spPr>
          <a:xfrm>
            <a:off x="419179" y="2895786"/>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2468811" y="2895786"/>
            <a:ext cx="431019" cy="434708"/>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b="1" dirty="0">
                <a:solidFill>
                  <a:schemeClr val="tx1"/>
                </a:solidFill>
              </a:rPr>
              <a:t>T</a:t>
            </a:r>
            <a:endParaRPr lang="zh-CN" altLang="en-US" sz="2000" b="1" dirty="0">
              <a:solidFill>
                <a:schemeClr val="tx1"/>
              </a:solidFill>
            </a:endParaRPr>
          </a:p>
        </p:txBody>
      </p:sp>
      <p:sp>
        <p:nvSpPr>
          <p:cNvPr id="25" name="椭圆 8"/>
          <p:cNvSpPr/>
          <p:nvPr/>
        </p:nvSpPr>
        <p:spPr>
          <a:xfrm>
            <a:off x="3150438" y="2902274"/>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8" name="椭圆 11"/>
          <p:cNvSpPr/>
          <p:nvPr/>
        </p:nvSpPr>
        <p:spPr>
          <a:xfrm>
            <a:off x="5849628" y="2899389"/>
            <a:ext cx="431019" cy="434708"/>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nvGrpSpPr>
          <p:cNvPr id="30" name="组合 18"/>
          <p:cNvGrpSpPr/>
          <p:nvPr/>
        </p:nvGrpSpPr>
        <p:grpSpPr>
          <a:xfrm>
            <a:off x="562116" y="1803294"/>
            <a:ext cx="1066682" cy="1005408"/>
            <a:chOff x="1602873" y="1131590"/>
            <a:chExt cx="1226175" cy="1210948"/>
          </a:xfrm>
        </p:grpSpPr>
        <p:sp>
          <p:nvSpPr>
            <p:cNvPr id="31" name="椭圆 19"/>
            <p:cNvSpPr/>
            <p:nvPr/>
          </p:nvSpPr>
          <p:spPr>
            <a:xfrm>
              <a:off x="1602873" y="2259515"/>
              <a:ext cx="83023" cy="83023"/>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32" name="直接连接符 20"/>
            <p:cNvCxnSpPr>
              <a:stCxn id="31" idx="0"/>
            </p:cNvCxnSpPr>
            <p:nvPr/>
          </p:nvCxnSpPr>
          <p:spPr>
            <a:xfrm flipV="1">
              <a:off x="1644384" y="1131590"/>
              <a:ext cx="0" cy="112792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3" name="文本框 3"/>
            <p:cNvSpPr txBox="1"/>
            <p:nvPr/>
          </p:nvSpPr>
          <p:spPr>
            <a:xfrm>
              <a:off x="1685897" y="1147321"/>
              <a:ext cx="1143151" cy="889672"/>
            </a:xfrm>
            <a:prstGeom prst="rect">
              <a:avLst/>
            </a:prstGeom>
            <a:noFill/>
          </p:spPr>
          <p:txBody>
            <a:bodyPr wrap="square" rtlCol="0">
              <a:spAutoFit/>
            </a:bodyPr>
            <a:lstStyle/>
            <a:p>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完成「</a:t>
              </a:r>
              <a:r>
                <a:rPr lang="zh-TW" altLang="en-US" sz="1050" b="1" dirty="0">
                  <a:solidFill>
                    <a:srgbClr val="FF0000"/>
                  </a:solidFill>
                  <a:latin typeface="微軟正黑體" panose="020B0604030504040204" pitchFamily="34" charset="-120"/>
                  <a:ea typeface="微軟正黑體" panose="020B0604030504040204" pitchFamily="34" charset="-120"/>
                </a:rPr>
                <a:t>債券資料申報作業</a:t>
              </a:r>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」之債券基本資料建檔</a:t>
              </a:r>
            </a:p>
          </p:txBody>
        </p:sp>
      </p:grpSp>
      <p:grpSp>
        <p:nvGrpSpPr>
          <p:cNvPr id="34" name="组合 26"/>
          <p:cNvGrpSpPr/>
          <p:nvPr/>
        </p:nvGrpSpPr>
        <p:grpSpPr>
          <a:xfrm>
            <a:off x="4029860" y="3430279"/>
            <a:ext cx="1011569" cy="939848"/>
            <a:chOff x="2572146" y="3406852"/>
            <a:chExt cx="1348759" cy="1253130"/>
          </a:xfrm>
        </p:grpSpPr>
        <p:grpSp>
          <p:nvGrpSpPr>
            <p:cNvPr id="35" name="组合 27"/>
            <p:cNvGrpSpPr/>
            <p:nvPr/>
          </p:nvGrpSpPr>
          <p:grpSpPr>
            <a:xfrm>
              <a:off x="2572146" y="3406852"/>
              <a:ext cx="91908" cy="1253130"/>
              <a:chOff x="5796760" y="3373688"/>
              <a:chExt cx="83023" cy="1131985"/>
            </a:xfrm>
          </p:grpSpPr>
          <p:sp>
            <p:nvSpPr>
              <p:cNvPr id="37" name="椭圆 29"/>
              <p:cNvSpPr/>
              <p:nvPr/>
            </p:nvSpPr>
            <p:spPr>
              <a:xfrm>
                <a:off x="5796760" y="3373688"/>
                <a:ext cx="83023" cy="830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38" name="直接连接符 30"/>
              <p:cNvCxnSpPr>
                <a:stCxn id="37" idx="4"/>
              </p:cNvCxnSpPr>
              <p:nvPr/>
            </p:nvCxnSpPr>
            <p:spPr>
              <a:xfrm>
                <a:off x="5838271" y="3456711"/>
                <a:ext cx="0" cy="104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 name="文本框 3"/>
            <p:cNvSpPr txBox="1"/>
            <p:nvPr/>
          </p:nvSpPr>
          <p:spPr>
            <a:xfrm>
              <a:off x="2656301" y="3574792"/>
              <a:ext cx="1264604" cy="769441"/>
            </a:xfrm>
            <a:prstGeom prst="rect">
              <a:avLst/>
            </a:prstGeom>
            <a:noFill/>
          </p:spPr>
          <p:txBody>
            <a:bodyPr wrap="square" rtlCol="0">
              <a:spAutoFit/>
            </a:bodyPr>
            <a:lstStyle/>
            <a:p>
              <a:r>
                <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rPr>
                <a:t>收到櫃買中心核准函及費用表</a:t>
              </a:r>
            </a:p>
          </p:txBody>
        </p:sp>
      </p:grpSp>
      <p:grpSp>
        <p:nvGrpSpPr>
          <p:cNvPr id="40" name="组合 18"/>
          <p:cNvGrpSpPr/>
          <p:nvPr/>
        </p:nvGrpSpPr>
        <p:grpSpPr>
          <a:xfrm>
            <a:off x="1937720" y="1734087"/>
            <a:ext cx="1226134" cy="1074890"/>
            <a:chOff x="1602873" y="1131590"/>
            <a:chExt cx="1474500" cy="1294635"/>
          </a:xfrm>
        </p:grpSpPr>
        <p:sp>
          <p:nvSpPr>
            <p:cNvPr id="41" name="椭圆 19"/>
            <p:cNvSpPr/>
            <p:nvPr/>
          </p:nvSpPr>
          <p:spPr>
            <a:xfrm>
              <a:off x="1602873" y="2259515"/>
              <a:ext cx="83023" cy="83023"/>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2" name="直接连接符 20"/>
            <p:cNvCxnSpPr>
              <a:stCxn id="41" idx="0"/>
            </p:cNvCxnSpPr>
            <p:nvPr/>
          </p:nvCxnSpPr>
          <p:spPr>
            <a:xfrm flipV="1">
              <a:off x="1644384" y="1131590"/>
              <a:ext cx="0" cy="112792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3" name="文本框 3"/>
            <p:cNvSpPr txBox="1"/>
            <p:nvPr/>
          </p:nvSpPr>
          <p:spPr>
            <a:xfrm>
              <a:off x="1685897" y="1147321"/>
              <a:ext cx="1391476" cy="1278904"/>
            </a:xfrm>
            <a:prstGeom prst="rect">
              <a:avLst/>
            </a:prstGeom>
            <a:noFill/>
          </p:spPr>
          <p:txBody>
            <a:bodyPr wrap="square" rtlCol="0">
              <a:spAutoFit/>
            </a:bodyPr>
            <a:lstStyle/>
            <a:p>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完成「債券網路掛牌申報作業」之「</a:t>
              </a:r>
              <a:r>
                <a:rPr lang="zh-TW" altLang="en-US" sz="1050" b="1" dirty="0">
                  <a:solidFill>
                    <a:srgbClr val="FF0000"/>
                  </a:solidFill>
                  <a:latin typeface="微軟正黑體" panose="020B0604030504040204" pitchFamily="34" charset="-120"/>
                  <a:ea typeface="微軟正黑體" panose="020B0604030504040204" pitchFamily="34" charset="-120"/>
                </a:rPr>
                <a:t>上櫃前申請書件上傳</a:t>
              </a:r>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」與「</a:t>
              </a:r>
              <a:r>
                <a:rPr lang="zh-TW" altLang="en-US" sz="1050" b="1" dirty="0">
                  <a:solidFill>
                    <a:srgbClr val="FF0000"/>
                  </a:solidFill>
                  <a:latin typeface="微軟正黑體" panose="020B0604030504040204" pitchFamily="34" charset="-120"/>
                  <a:ea typeface="微軟正黑體" panose="020B0604030504040204" pitchFamily="34" charset="-120"/>
                </a:rPr>
                <a:t>上櫃前基本資料建檔</a:t>
              </a:r>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a:t>
              </a:r>
            </a:p>
          </p:txBody>
        </p:sp>
      </p:grpSp>
      <p:grpSp>
        <p:nvGrpSpPr>
          <p:cNvPr id="45" name="组合 26"/>
          <p:cNvGrpSpPr/>
          <p:nvPr/>
        </p:nvGrpSpPr>
        <p:grpSpPr>
          <a:xfrm>
            <a:off x="1284606" y="3444514"/>
            <a:ext cx="1011569" cy="1026201"/>
            <a:chOff x="2572146" y="3406852"/>
            <a:chExt cx="1348759" cy="1368267"/>
          </a:xfrm>
        </p:grpSpPr>
        <p:grpSp>
          <p:nvGrpSpPr>
            <p:cNvPr id="46" name="组合 27"/>
            <p:cNvGrpSpPr/>
            <p:nvPr/>
          </p:nvGrpSpPr>
          <p:grpSpPr>
            <a:xfrm>
              <a:off x="2572146" y="3406852"/>
              <a:ext cx="91908" cy="1253130"/>
              <a:chOff x="5796760" y="3373688"/>
              <a:chExt cx="83023" cy="1131985"/>
            </a:xfrm>
          </p:grpSpPr>
          <p:sp>
            <p:nvSpPr>
              <p:cNvPr id="48" name="椭圆 29"/>
              <p:cNvSpPr/>
              <p:nvPr/>
            </p:nvSpPr>
            <p:spPr>
              <a:xfrm>
                <a:off x="5796760" y="3373688"/>
                <a:ext cx="83023" cy="830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9" name="直接连接符 30"/>
              <p:cNvCxnSpPr>
                <a:stCxn id="48" idx="4"/>
              </p:cNvCxnSpPr>
              <p:nvPr/>
            </p:nvCxnSpPr>
            <p:spPr>
              <a:xfrm>
                <a:off x="5838271" y="3456711"/>
                <a:ext cx="0" cy="104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文本框 3"/>
            <p:cNvSpPr txBox="1"/>
            <p:nvPr/>
          </p:nvSpPr>
          <p:spPr>
            <a:xfrm>
              <a:off x="2656301" y="3574792"/>
              <a:ext cx="1264604" cy="1200327"/>
            </a:xfrm>
            <a:prstGeom prst="rect">
              <a:avLst/>
            </a:prstGeom>
            <a:noFill/>
          </p:spPr>
          <p:txBody>
            <a:bodyPr wrap="square" rtlCol="0">
              <a:spAutoFit/>
            </a:bodyPr>
            <a:lstStyle/>
            <a:p>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若為公司債，需上傳</a:t>
              </a:r>
              <a:r>
                <a:rPr lang="zh-TW" altLang="en-US" sz="1050" b="1" dirty="0">
                  <a:solidFill>
                    <a:srgbClr val="FF0000"/>
                  </a:solidFill>
                  <a:latin typeface="微軟正黑體" panose="020B0604030504040204" pitchFamily="34" charset="-120"/>
                  <a:ea typeface="微軟正黑體" panose="020B0604030504040204" pitchFamily="34" charset="-120"/>
                </a:rPr>
                <a:t>公開說明書</a:t>
              </a:r>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及完成</a:t>
              </a:r>
              <a:r>
                <a:rPr lang="zh-TW" altLang="en-US" sz="1050" b="1" dirty="0">
                  <a:solidFill>
                    <a:srgbClr val="FF0000"/>
                  </a:solidFill>
                  <a:latin typeface="微軟正黑體" panose="020B0604030504040204" pitchFamily="34" charset="-120"/>
                  <a:ea typeface="微軟正黑體" panose="020B0604030504040204" pitchFamily="34" charset="-120"/>
                </a:rPr>
                <a:t>公司債交付前公告</a:t>
              </a:r>
            </a:p>
          </p:txBody>
        </p:sp>
      </p:grpSp>
      <p:grpSp>
        <p:nvGrpSpPr>
          <p:cNvPr id="50" name="组合 18"/>
          <p:cNvGrpSpPr/>
          <p:nvPr/>
        </p:nvGrpSpPr>
        <p:grpSpPr>
          <a:xfrm>
            <a:off x="3296570" y="1740617"/>
            <a:ext cx="1226134" cy="1005408"/>
            <a:chOff x="1602873" y="1131590"/>
            <a:chExt cx="1474500" cy="1210948"/>
          </a:xfrm>
        </p:grpSpPr>
        <p:sp>
          <p:nvSpPr>
            <p:cNvPr id="51" name="椭圆 19"/>
            <p:cNvSpPr/>
            <p:nvPr/>
          </p:nvSpPr>
          <p:spPr>
            <a:xfrm>
              <a:off x="1602873" y="2259515"/>
              <a:ext cx="83023" cy="83023"/>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52" name="直接连接符 20"/>
            <p:cNvCxnSpPr>
              <a:stCxn id="51" idx="0"/>
            </p:cNvCxnSpPr>
            <p:nvPr/>
          </p:nvCxnSpPr>
          <p:spPr>
            <a:xfrm flipV="1">
              <a:off x="1644384" y="1131590"/>
              <a:ext cx="0" cy="112792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3" name="文本框 3"/>
            <p:cNvSpPr txBox="1"/>
            <p:nvPr/>
          </p:nvSpPr>
          <p:spPr>
            <a:xfrm>
              <a:off x="1685897" y="1147321"/>
              <a:ext cx="1391476" cy="889673"/>
            </a:xfrm>
            <a:prstGeom prst="rect">
              <a:avLst/>
            </a:prstGeom>
            <a:noFill/>
          </p:spPr>
          <p:txBody>
            <a:bodyPr wrap="square" rtlCol="0">
              <a:spAutoFit/>
            </a:bodyPr>
            <a:lstStyle/>
            <a:p>
              <a:r>
                <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rPr>
                <a:t>接獲櫃買中心通知補輸入債券代碼、簡稱及國際編碼</a:t>
              </a:r>
            </a:p>
          </p:txBody>
        </p:sp>
      </p:grpSp>
      <p:grpSp>
        <p:nvGrpSpPr>
          <p:cNvPr id="54" name="组合 26"/>
          <p:cNvGrpSpPr/>
          <p:nvPr/>
        </p:nvGrpSpPr>
        <p:grpSpPr>
          <a:xfrm>
            <a:off x="2625536" y="3430279"/>
            <a:ext cx="1011569" cy="939848"/>
            <a:chOff x="2572146" y="3406852"/>
            <a:chExt cx="1348759" cy="1253130"/>
          </a:xfrm>
        </p:grpSpPr>
        <p:grpSp>
          <p:nvGrpSpPr>
            <p:cNvPr id="55" name="组合 27"/>
            <p:cNvGrpSpPr/>
            <p:nvPr/>
          </p:nvGrpSpPr>
          <p:grpSpPr>
            <a:xfrm>
              <a:off x="2572146" y="3406852"/>
              <a:ext cx="91908" cy="1253130"/>
              <a:chOff x="5796760" y="3373688"/>
              <a:chExt cx="83023" cy="1131985"/>
            </a:xfrm>
          </p:grpSpPr>
          <p:sp>
            <p:nvSpPr>
              <p:cNvPr id="57" name="椭圆 29"/>
              <p:cNvSpPr/>
              <p:nvPr/>
            </p:nvSpPr>
            <p:spPr>
              <a:xfrm>
                <a:off x="5796760" y="3373688"/>
                <a:ext cx="83023" cy="830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58" name="直接连接符 30"/>
              <p:cNvCxnSpPr>
                <a:stCxn id="57" idx="4"/>
              </p:cNvCxnSpPr>
              <p:nvPr/>
            </p:nvCxnSpPr>
            <p:spPr>
              <a:xfrm>
                <a:off x="5838271" y="3456711"/>
                <a:ext cx="0" cy="104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6" name="文本框 3"/>
            <p:cNvSpPr txBox="1"/>
            <p:nvPr/>
          </p:nvSpPr>
          <p:spPr>
            <a:xfrm>
              <a:off x="2656301" y="3574792"/>
              <a:ext cx="1264604" cy="800218"/>
            </a:xfrm>
            <a:prstGeom prst="rect">
              <a:avLst/>
            </a:prstGeom>
            <a:noFill/>
          </p:spPr>
          <p:txBody>
            <a:bodyPr wrap="square" rtlCol="0">
              <a:spAutoFit/>
            </a:bodyPr>
            <a:lstStyle/>
            <a:p>
              <a:r>
                <a:rPr lang="zh-TW" altLang="en-US" sz="1200" b="1" dirty="0">
                  <a:solidFill>
                    <a:srgbClr val="0070C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送件日</a:t>
              </a:r>
              <a:endParaRPr lang="en-US" altLang="zh-TW" sz="1200" b="1" dirty="0">
                <a:solidFill>
                  <a:srgbClr val="0070C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r>
                <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rPr>
                <a:t>電洽櫃買中心審核</a:t>
              </a:r>
              <a:endParaRPr lang="en-US" altLang="zh-TW" sz="1050" dirty="0">
                <a:solidFill>
                  <a:schemeClr val="tx1">
                    <a:lumMod val="65000"/>
                    <a:lumOff val="35000"/>
                  </a:schemeClr>
                </a:solidFill>
                <a:latin typeface="微軟正黑體" panose="020B0604030504040204" pitchFamily="34" charset="-120"/>
                <a:ea typeface="微軟正黑體" panose="020B0604030504040204" pitchFamily="34" charset="-120"/>
              </a:endParaRPr>
            </a:p>
          </p:txBody>
        </p:sp>
      </p:grpSp>
      <p:grpSp>
        <p:nvGrpSpPr>
          <p:cNvPr id="59" name="组合 18"/>
          <p:cNvGrpSpPr/>
          <p:nvPr/>
        </p:nvGrpSpPr>
        <p:grpSpPr>
          <a:xfrm>
            <a:off x="4677086" y="1777547"/>
            <a:ext cx="1226134" cy="1005408"/>
            <a:chOff x="1602873" y="1131590"/>
            <a:chExt cx="1474500" cy="1210948"/>
          </a:xfrm>
        </p:grpSpPr>
        <p:sp>
          <p:nvSpPr>
            <p:cNvPr id="60" name="椭圆 19"/>
            <p:cNvSpPr/>
            <p:nvPr/>
          </p:nvSpPr>
          <p:spPr>
            <a:xfrm>
              <a:off x="1602873" y="2259515"/>
              <a:ext cx="83023" cy="83023"/>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61" name="直接连接符 20"/>
            <p:cNvCxnSpPr>
              <a:stCxn id="60" idx="0"/>
            </p:cNvCxnSpPr>
            <p:nvPr/>
          </p:nvCxnSpPr>
          <p:spPr>
            <a:xfrm flipV="1">
              <a:off x="1644384" y="1131590"/>
              <a:ext cx="0" cy="112792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2" name="文本框 3"/>
            <p:cNvSpPr txBox="1"/>
            <p:nvPr/>
          </p:nvSpPr>
          <p:spPr>
            <a:xfrm>
              <a:off x="1685897" y="1147321"/>
              <a:ext cx="1391476" cy="500440"/>
            </a:xfrm>
            <a:prstGeom prst="rect">
              <a:avLst/>
            </a:prstGeom>
            <a:noFill/>
          </p:spPr>
          <p:txBody>
            <a:bodyPr wrap="square" rtlCol="0">
              <a:spAutoFit/>
            </a:bodyPr>
            <a:lstStyle/>
            <a:p>
              <a:r>
                <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rPr>
                <a:t>繳交上櫃費</a:t>
              </a:r>
              <a:r>
                <a:rPr lang="en-US" altLang="zh-TW" sz="1050" dirty="0">
                  <a:solidFill>
                    <a:schemeClr val="tx1">
                      <a:lumMod val="65000"/>
                      <a:lumOff val="35000"/>
                    </a:schemeClr>
                  </a:solidFill>
                  <a:latin typeface="微軟正黑體" panose="020B0604030504040204" pitchFamily="34" charset="-120"/>
                  <a:ea typeface="微軟正黑體" panose="020B0604030504040204" pitchFamily="34" charset="-120"/>
                </a:rPr>
                <a:t>(</a:t>
              </a:r>
              <a:r>
                <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rPr>
                <a:t>最遲於掛牌日繳交</a:t>
              </a:r>
              <a:r>
                <a:rPr lang="en-US" altLang="zh-TW" sz="1050" dirty="0">
                  <a:solidFill>
                    <a:schemeClr val="tx1">
                      <a:lumMod val="65000"/>
                      <a:lumOff val="35000"/>
                    </a:schemeClr>
                  </a:solidFill>
                  <a:latin typeface="微軟正黑體" panose="020B0604030504040204" pitchFamily="34" charset="-120"/>
                  <a:ea typeface="微軟正黑體" panose="020B0604030504040204" pitchFamily="34" charset="-120"/>
                </a:rPr>
                <a:t>)</a:t>
              </a:r>
            </a:p>
          </p:txBody>
        </p:sp>
      </p:grpSp>
      <p:grpSp>
        <p:nvGrpSpPr>
          <p:cNvPr id="63" name="组合 26"/>
          <p:cNvGrpSpPr/>
          <p:nvPr/>
        </p:nvGrpSpPr>
        <p:grpSpPr>
          <a:xfrm>
            <a:off x="5343855" y="3450489"/>
            <a:ext cx="1011569" cy="1187784"/>
            <a:chOff x="2572146" y="3406852"/>
            <a:chExt cx="1348759" cy="1583711"/>
          </a:xfrm>
        </p:grpSpPr>
        <p:grpSp>
          <p:nvGrpSpPr>
            <p:cNvPr id="64" name="组合 27"/>
            <p:cNvGrpSpPr/>
            <p:nvPr/>
          </p:nvGrpSpPr>
          <p:grpSpPr>
            <a:xfrm>
              <a:off x="2572146" y="3406852"/>
              <a:ext cx="91908" cy="1253130"/>
              <a:chOff x="5796760" y="3373688"/>
              <a:chExt cx="83023" cy="1131985"/>
            </a:xfrm>
          </p:grpSpPr>
          <p:sp>
            <p:nvSpPr>
              <p:cNvPr id="66" name="椭圆 29"/>
              <p:cNvSpPr/>
              <p:nvPr/>
            </p:nvSpPr>
            <p:spPr>
              <a:xfrm>
                <a:off x="5796760" y="3373688"/>
                <a:ext cx="83023" cy="830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67" name="直接连接符 30"/>
              <p:cNvCxnSpPr>
                <a:stCxn id="66" idx="4"/>
              </p:cNvCxnSpPr>
              <p:nvPr/>
            </p:nvCxnSpPr>
            <p:spPr>
              <a:xfrm>
                <a:off x="5838271" y="3456711"/>
                <a:ext cx="0" cy="104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5" name="文本框 3"/>
            <p:cNvSpPr txBox="1"/>
            <p:nvPr/>
          </p:nvSpPr>
          <p:spPr>
            <a:xfrm>
              <a:off x="2656301" y="3574792"/>
              <a:ext cx="1264604" cy="1415771"/>
            </a:xfrm>
            <a:prstGeom prst="rect">
              <a:avLst/>
            </a:prstGeom>
            <a:noFill/>
          </p:spPr>
          <p:txBody>
            <a:bodyPr wrap="square" rtlCol="0">
              <a:spAutoFit/>
            </a:bodyPr>
            <a:lstStyle/>
            <a:p>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發布</a:t>
              </a:r>
              <a:r>
                <a:rPr lang="zh-TW" altLang="en-US" sz="1050" b="1" dirty="0">
                  <a:solidFill>
                    <a:srgbClr val="FF0000"/>
                  </a:solidFill>
                  <a:latin typeface="微軟正黑體" panose="020B0604030504040204" pitchFamily="34" charset="-120"/>
                  <a:ea typeface="微軟正黑體" panose="020B0604030504040204" pitchFamily="34" charset="-120"/>
                </a:rPr>
                <a:t>債券上櫃及股票或公司債核准上市</a:t>
              </a:r>
              <a:r>
                <a:rPr lang="en-US" altLang="zh-TW" sz="1050" b="1" dirty="0">
                  <a:solidFill>
                    <a:srgbClr val="FF0000"/>
                  </a:solidFill>
                  <a:latin typeface="微軟正黑體" panose="020B0604030504040204" pitchFamily="34" charset="-120"/>
                  <a:ea typeface="微軟正黑體" panose="020B0604030504040204" pitchFamily="34" charset="-120"/>
                </a:rPr>
                <a:t>(</a:t>
              </a:r>
              <a:r>
                <a:rPr lang="zh-TW" altLang="en-US" sz="1050" b="1" dirty="0">
                  <a:solidFill>
                    <a:srgbClr val="FF0000"/>
                  </a:solidFill>
                  <a:latin typeface="微軟正黑體" panose="020B0604030504040204" pitchFamily="34" charset="-120"/>
                  <a:ea typeface="微軟正黑體" panose="020B0604030504040204" pitchFamily="34" charset="-120"/>
                </a:rPr>
                <a:t>櫃</a:t>
              </a:r>
              <a:r>
                <a:rPr lang="en-US" altLang="zh-TW" sz="1050" b="1" dirty="0">
                  <a:solidFill>
                    <a:srgbClr val="FF0000"/>
                  </a:solidFill>
                  <a:latin typeface="微軟正黑體" panose="020B0604030504040204" pitchFamily="34" charset="-120"/>
                  <a:ea typeface="微軟正黑體" panose="020B0604030504040204" pitchFamily="34" charset="-120"/>
                </a:rPr>
                <a:t>)</a:t>
              </a:r>
              <a:r>
                <a:rPr lang="zh-TW" altLang="en-US" sz="1050" b="1" dirty="0">
                  <a:solidFill>
                    <a:srgbClr val="FF0000"/>
                  </a:solidFill>
                  <a:latin typeface="微軟正黑體" panose="020B0604030504040204" pitchFamily="34" charset="-120"/>
                  <a:ea typeface="微軟正黑體" panose="020B0604030504040204" pitchFamily="34" charset="-120"/>
                </a:rPr>
                <a:t>之公告</a:t>
              </a:r>
              <a:r>
                <a:rPr lang="en-US" altLang="zh-TW" sz="1050" dirty="0">
                  <a:solidFill>
                    <a:schemeClr val="tx1">
                      <a:lumMod val="65000"/>
                      <a:lumOff val="35000"/>
                    </a:schemeClr>
                  </a:solidFill>
                  <a:latin typeface="微軟正黑體" panose="020B0604030504040204" pitchFamily="34" charset="-120"/>
                  <a:ea typeface="微軟正黑體" panose="020B0604030504040204" pitchFamily="34" charset="-120"/>
                </a:rPr>
                <a:t>(</a:t>
              </a:r>
              <a:r>
                <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rPr>
                <a:t>最遲於掛牌日前一天</a:t>
              </a:r>
              <a:r>
                <a:rPr lang="en-US" altLang="zh-TW" sz="1050"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endParaRPr>
            </a:p>
          </p:txBody>
        </p:sp>
      </p:grpSp>
      <p:grpSp>
        <p:nvGrpSpPr>
          <p:cNvPr id="68" name="组合 18"/>
          <p:cNvGrpSpPr/>
          <p:nvPr/>
        </p:nvGrpSpPr>
        <p:grpSpPr>
          <a:xfrm>
            <a:off x="5997100" y="1790608"/>
            <a:ext cx="860901" cy="1097973"/>
            <a:chOff x="1602873" y="1131590"/>
            <a:chExt cx="1035285" cy="1322437"/>
          </a:xfrm>
        </p:grpSpPr>
        <p:sp>
          <p:nvSpPr>
            <p:cNvPr id="69" name="椭圆 19"/>
            <p:cNvSpPr/>
            <p:nvPr/>
          </p:nvSpPr>
          <p:spPr>
            <a:xfrm>
              <a:off x="1602873" y="2259515"/>
              <a:ext cx="83023" cy="83023"/>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70" name="直接连接符 20"/>
            <p:cNvCxnSpPr>
              <a:stCxn id="69" idx="0"/>
            </p:cNvCxnSpPr>
            <p:nvPr/>
          </p:nvCxnSpPr>
          <p:spPr>
            <a:xfrm flipV="1">
              <a:off x="1644384" y="1131590"/>
              <a:ext cx="0" cy="112792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1" name="文本框 3"/>
            <p:cNvSpPr txBox="1"/>
            <p:nvPr/>
          </p:nvSpPr>
          <p:spPr>
            <a:xfrm>
              <a:off x="1685897" y="1147321"/>
              <a:ext cx="952261" cy="1306706"/>
            </a:xfrm>
            <a:prstGeom prst="rect">
              <a:avLst/>
            </a:prstGeom>
            <a:noFill/>
          </p:spPr>
          <p:txBody>
            <a:bodyPr wrap="square" rtlCol="0">
              <a:spAutoFit/>
            </a:bodyPr>
            <a:lstStyle/>
            <a:p>
              <a:r>
                <a:rPr lang="zh-TW" altLang="en-US" sz="1200" b="1" dirty="0">
                  <a:solidFill>
                    <a:srgbClr val="0070C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掛牌日</a:t>
              </a:r>
              <a:endParaRPr lang="en-US" altLang="zh-TW" sz="1200" b="1" dirty="0">
                <a:solidFill>
                  <a:srgbClr val="0070C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債券網路掛牌申報作業「</a:t>
              </a:r>
              <a:r>
                <a:rPr lang="zh-TW" altLang="en-US" sz="1050" b="1" dirty="0">
                  <a:solidFill>
                    <a:srgbClr val="FF0000"/>
                  </a:solidFill>
                  <a:latin typeface="微軟正黑體" panose="020B0604030504040204" pitchFamily="34" charset="-120"/>
                  <a:ea typeface="微軟正黑體" panose="020B0604030504040204" pitchFamily="34" charset="-120"/>
                </a:rPr>
                <a:t>上櫃後補充書件上傳</a:t>
              </a:r>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a:t>
              </a:r>
            </a:p>
          </p:txBody>
        </p:sp>
      </p:grpSp>
      <p:sp>
        <p:nvSpPr>
          <p:cNvPr id="72" name="文字方塊 71"/>
          <p:cNvSpPr txBox="1"/>
          <p:nvPr/>
        </p:nvSpPr>
        <p:spPr>
          <a:xfrm>
            <a:off x="5832925" y="2918357"/>
            <a:ext cx="629145" cy="461665"/>
          </a:xfrm>
          <a:prstGeom prst="rect">
            <a:avLst/>
          </a:prstGeom>
          <a:noFill/>
          <a:ln>
            <a:noFill/>
          </a:ln>
        </p:spPr>
        <p:txBody>
          <a:bodyPr wrap="square" rtlCol="0">
            <a:spAutoFit/>
          </a:bodyPr>
          <a:lstStyle/>
          <a:p>
            <a:r>
              <a:rPr lang="en-US" altLang="zh-TW" sz="1200" b="1" dirty="0"/>
              <a:t>T+4/</a:t>
            </a:r>
          </a:p>
          <a:p>
            <a:r>
              <a:rPr lang="en-US" altLang="zh-TW" sz="1200" b="1" dirty="0"/>
              <a:t> T+5</a:t>
            </a:r>
            <a:endParaRPr lang="zh-TW" altLang="en-US" sz="1200" b="1" dirty="0"/>
          </a:p>
        </p:txBody>
      </p:sp>
      <p:cxnSp>
        <p:nvCxnSpPr>
          <p:cNvPr id="74" name="直線單箭頭接點 73"/>
          <p:cNvCxnSpPr>
            <a:stCxn id="9" idx="6"/>
          </p:cNvCxnSpPr>
          <p:nvPr/>
        </p:nvCxnSpPr>
        <p:spPr>
          <a:xfrm>
            <a:off x="850198" y="3113140"/>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單箭頭接點 74"/>
          <p:cNvCxnSpPr/>
          <p:nvPr/>
        </p:nvCxnSpPr>
        <p:spPr>
          <a:xfrm>
            <a:off x="1538971" y="3116743"/>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單箭頭接點 75"/>
          <p:cNvCxnSpPr/>
          <p:nvPr/>
        </p:nvCxnSpPr>
        <p:spPr>
          <a:xfrm>
            <a:off x="2219704" y="3110255"/>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單箭頭接點 76"/>
          <p:cNvCxnSpPr/>
          <p:nvPr/>
        </p:nvCxnSpPr>
        <p:spPr>
          <a:xfrm>
            <a:off x="2891791" y="3110974"/>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單箭頭接點 77"/>
          <p:cNvCxnSpPr/>
          <p:nvPr/>
        </p:nvCxnSpPr>
        <p:spPr>
          <a:xfrm>
            <a:off x="3584664" y="3125276"/>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單箭頭接點 78"/>
          <p:cNvCxnSpPr/>
          <p:nvPr/>
        </p:nvCxnSpPr>
        <p:spPr>
          <a:xfrm>
            <a:off x="4247015" y="3124086"/>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單箭頭接點 79"/>
          <p:cNvCxnSpPr/>
          <p:nvPr/>
        </p:nvCxnSpPr>
        <p:spPr>
          <a:xfrm>
            <a:off x="4929134" y="3124086"/>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單箭頭接點 80"/>
          <p:cNvCxnSpPr/>
          <p:nvPr/>
        </p:nvCxnSpPr>
        <p:spPr>
          <a:xfrm>
            <a:off x="5596699" y="3118317"/>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2" name="椭圆 8"/>
          <p:cNvSpPr/>
          <p:nvPr/>
        </p:nvSpPr>
        <p:spPr>
          <a:xfrm>
            <a:off x="1102775" y="2899389"/>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3" name="椭圆 8"/>
          <p:cNvSpPr/>
          <p:nvPr/>
        </p:nvSpPr>
        <p:spPr>
          <a:xfrm>
            <a:off x="1797254" y="2899389"/>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4" name="椭圆 8"/>
          <p:cNvSpPr/>
          <p:nvPr/>
        </p:nvSpPr>
        <p:spPr>
          <a:xfrm>
            <a:off x="3838854" y="2899389"/>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5" name="椭圆 8"/>
          <p:cNvSpPr/>
          <p:nvPr/>
        </p:nvSpPr>
        <p:spPr>
          <a:xfrm>
            <a:off x="4500285" y="2892901"/>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6" name="椭圆 8"/>
          <p:cNvSpPr/>
          <p:nvPr/>
        </p:nvSpPr>
        <p:spPr>
          <a:xfrm>
            <a:off x="5185746" y="2892901"/>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nvGrpSpPr>
          <p:cNvPr id="73" name="群組 72"/>
          <p:cNvGrpSpPr/>
          <p:nvPr/>
        </p:nvGrpSpPr>
        <p:grpSpPr>
          <a:xfrm>
            <a:off x="184390" y="192499"/>
            <a:ext cx="918102" cy="854080"/>
            <a:chOff x="1214754" y="1573400"/>
            <a:chExt cx="918102" cy="854080"/>
          </a:xfrm>
        </p:grpSpPr>
        <p:sp>
          <p:nvSpPr>
            <p:cNvPr id="88" name="椭圆 9"/>
            <p:cNvSpPr/>
            <p:nvPr/>
          </p:nvSpPr>
          <p:spPr>
            <a:xfrm>
              <a:off x="1214754" y="1594076"/>
              <a:ext cx="773982" cy="773982"/>
            </a:xfrm>
            <a:prstGeom prst="ellipse">
              <a:avLst/>
            </a:prstGeom>
            <a:solidFill>
              <a:srgbClr val="3DB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89" name="TextBox 1"/>
            <p:cNvSpPr txBox="1"/>
            <p:nvPr/>
          </p:nvSpPr>
          <p:spPr>
            <a:xfrm>
              <a:off x="1470495" y="1573400"/>
              <a:ext cx="662361"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A</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2" name="投影片編號版面配置區 1"/>
          <p:cNvSpPr>
            <a:spLocks noGrp="1"/>
          </p:cNvSpPr>
          <p:nvPr>
            <p:ph type="sldNum" sz="quarter" idx="12"/>
          </p:nvPr>
        </p:nvSpPr>
        <p:spPr/>
        <p:txBody>
          <a:bodyPr/>
          <a:lstStyle/>
          <a:p>
            <a:fld id="{5CF90C4E-4CAE-4055-8F96-0549DE76A4F0}" type="slidenum">
              <a:rPr lang="zh-CN" altLang="en-US" smtClean="0"/>
              <a:t>3</a:t>
            </a:fld>
            <a:endParaRPr lang="zh-CN" altLang="en-US"/>
          </a:p>
        </p:txBody>
      </p:sp>
    </p:spTree>
    <p:extLst>
      <p:ext uri="{BB962C8B-B14F-4D97-AF65-F5344CB8AC3E}">
        <p14:creationId xmlns:p14="http://schemas.microsoft.com/office/powerpoint/2010/main" val="1715577046"/>
      </p:ext>
    </p:extLst>
  </p:cSld>
  <p:clrMapOvr>
    <a:masterClrMapping/>
  </p:clrMapOvr>
  <mc:AlternateContent xmlns:mc="http://schemas.openxmlformats.org/markup-compatibility/2006" xmlns:p14="http://schemas.microsoft.com/office/powerpoint/2010/main">
    <mc:Choice Requires="p14">
      <p:transition spd="slow" p14:dur="2000" advTm="66229"/>
    </mc:Choice>
    <mc:Fallback xmlns="">
      <p:transition spd="slow" advTm="662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369387"/>
            <a:ext cx="1985227"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a:latin typeface="微軟正黑體" panose="020B0604030504040204" pitchFamily="34" charset="-120"/>
                <a:ea typeface="微軟正黑體" panose="020B0604030504040204" pitchFamily="34" charset="-120"/>
              </a:rPr>
              <a:t>申請網掛前應注意事項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657419"/>
            <a:ext cx="3239778" cy="2123658"/>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dirty="0">
                <a:latin typeface="微軟正黑體" panose="020B0604030504040204" pitchFamily="34" charset="-120"/>
                <a:ea typeface="微軟正黑體" panose="020B0604030504040204" pitchFamily="34" charset="-120"/>
              </a:rPr>
              <a:t>應於上櫃日前</a:t>
            </a:r>
            <a:r>
              <a:rPr lang="en-US" altLang="zh-TW" sz="1100" dirty="0">
                <a:solidFill>
                  <a:srgbClr val="FF0000"/>
                </a:solidFill>
                <a:latin typeface="微軟正黑體" panose="020B0604030504040204" pitchFamily="34" charset="-120"/>
                <a:ea typeface="微軟正黑體" panose="020B0604030504040204" pitchFamily="34" charset="-120"/>
              </a:rPr>
              <a:t>5</a:t>
            </a:r>
            <a:r>
              <a:rPr lang="zh-TW" altLang="en-US" sz="1100" dirty="0">
                <a:solidFill>
                  <a:srgbClr val="FF0000"/>
                </a:solidFill>
                <a:latin typeface="微軟正黑體" panose="020B0604030504040204" pitchFamily="34" charset="-120"/>
                <a:ea typeface="微軟正黑體" panose="020B0604030504040204" pitchFamily="34" charset="-120"/>
              </a:rPr>
              <a:t>個營業日前</a:t>
            </a:r>
            <a:r>
              <a:rPr lang="zh-TW" altLang="en-US" sz="1100" dirty="0">
                <a:latin typeface="微軟正黑體" panose="020B0604030504040204" pitchFamily="34" charset="-120"/>
                <a:ea typeface="微軟正黑體" panose="020B0604030504040204" pitchFamily="34" charset="-120"/>
              </a:rPr>
              <a:t>，完成網掛資料上傳作業；</a:t>
            </a:r>
            <a:r>
              <a:rPr lang="zh-TW" altLang="en-US" sz="1100" b="1" dirty="0">
                <a:latin typeface="微軟正黑體" panose="020B0604030504040204" pitchFamily="34" charset="-120"/>
                <a:ea typeface="微軟正黑體" panose="020B0604030504040204" pitchFamily="34" charset="-120"/>
              </a:rPr>
              <a:t>公司債專業板</a:t>
            </a:r>
            <a:r>
              <a:rPr lang="zh-TW" altLang="en-US" sz="1100" dirty="0">
                <a:latin typeface="微軟正黑體" panose="020B0604030504040204" pitchFamily="34" charset="-120"/>
                <a:ea typeface="微軟正黑體" panose="020B0604030504040204" pitchFamily="34" charset="-120"/>
              </a:rPr>
              <a:t>得於上櫃日前</a:t>
            </a:r>
            <a:r>
              <a:rPr lang="en-US" altLang="zh-TW" sz="1100" dirty="0">
                <a:solidFill>
                  <a:srgbClr val="FF0000"/>
                </a:solidFill>
                <a:latin typeface="微軟正黑體" panose="020B0604030504040204" pitchFamily="34" charset="-120"/>
                <a:ea typeface="微軟正黑體" panose="020B0604030504040204" pitchFamily="34" charset="-120"/>
              </a:rPr>
              <a:t>4</a:t>
            </a:r>
            <a:r>
              <a:rPr lang="zh-TW" altLang="en-US" sz="1100" dirty="0">
                <a:solidFill>
                  <a:srgbClr val="FF0000"/>
                </a:solidFill>
                <a:latin typeface="微軟正黑體" panose="020B0604030504040204" pitchFamily="34" charset="-120"/>
                <a:ea typeface="微軟正黑體" panose="020B0604030504040204" pitchFamily="34" charset="-120"/>
              </a:rPr>
              <a:t>個營業日前</a:t>
            </a:r>
            <a:r>
              <a:rPr lang="zh-TW" altLang="en-US" sz="1100" dirty="0">
                <a:latin typeface="微軟正黑體" panose="020B0604030504040204" pitchFamily="34" charset="-120"/>
                <a:ea typeface="微軟正黑體" panose="020B0604030504040204" pitchFamily="34" charset="-120"/>
              </a:rPr>
              <a:t>，完成網掛資料上傳作業</a:t>
            </a:r>
            <a:endParaRPr lang="en-US" altLang="zh-TW"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p"/>
            </a:pPr>
            <a:endParaRPr lang="en-US" altLang="zh-TW"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p"/>
            </a:pPr>
            <a:r>
              <a:rPr lang="zh-TW" altLang="en-US" sz="1100" dirty="0">
                <a:latin typeface="微軟正黑體" panose="020B0604030504040204" pitchFamily="34" charset="-120"/>
                <a:ea typeface="微軟正黑體" panose="020B0604030504040204" pitchFamily="34" charset="-120"/>
              </a:rPr>
              <a:t>上傳債券網掛資料</a:t>
            </a:r>
            <a:r>
              <a:rPr lang="zh-TW" altLang="en-US" sz="1100" b="1" dirty="0">
                <a:solidFill>
                  <a:srgbClr val="FF0000"/>
                </a:solidFill>
                <a:latin typeface="微軟正黑體" panose="020B0604030504040204" pitchFamily="34" charset="-120"/>
                <a:ea typeface="微軟正黑體" panose="020B0604030504040204" pitchFamily="34" charset="-120"/>
              </a:rPr>
              <a:t>前</a:t>
            </a:r>
            <a:r>
              <a:rPr lang="zh-TW" altLang="en-US" sz="1100" dirty="0">
                <a:latin typeface="微軟正黑體" panose="020B0604030504040204" pitchFamily="34" charset="-120"/>
                <a:ea typeface="微軟正黑體" panose="020B0604030504040204" pitchFamily="34" charset="-120"/>
              </a:rPr>
              <a:t>，請先完成下列事項：</a:t>
            </a:r>
          </a:p>
          <a:p>
            <a:pPr marL="171450" indent="-171450">
              <a:buFont typeface="Wingdings" panose="05000000000000000000" pitchFamily="2" charset="2"/>
              <a:buChar char="ü"/>
            </a:pPr>
            <a:endParaRPr lang="en-US" altLang="zh-TW"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r>
              <a:rPr lang="zh-TW" altLang="en-US" sz="1100" dirty="0">
                <a:latin typeface="微軟正黑體" panose="020B0604030504040204" pitchFamily="34" charset="-120"/>
                <a:ea typeface="微軟正黑體" panose="020B0604030504040204" pitchFamily="34" charset="-120"/>
              </a:rPr>
              <a:t>債券資料申報作業</a:t>
            </a:r>
            <a:r>
              <a:rPr lang="en-US" altLang="zh-TW" sz="1100" dirty="0">
                <a:latin typeface="微軟正黑體" panose="020B0604030504040204" pitchFamily="34" charset="-120"/>
                <a:ea typeface="微軟正黑體" panose="020B0604030504040204" pitchFamily="34" charset="-120"/>
              </a:rPr>
              <a:t>(</a:t>
            </a:r>
            <a:r>
              <a:rPr lang="zh-TW" altLang="en-US" sz="1100" dirty="0">
                <a:latin typeface="微軟正黑體" panose="020B0604030504040204" pitchFamily="34" charset="-120"/>
                <a:ea typeface="微軟正黑體" panose="020B0604030504040204" pitchFamily="34" charset="-120"/>
              </a:rPr>
              <a:t>私募除外</a:t>
            </a:r>
            <a:r>
              <a:rPr lang="en-US" altLang="zh-TW" sz="1100" dirty="0">
                <a:latin typeface="微軟正黑體" panose="020B0604030504040204" pitchFamily="34" charset="-120"/>
                <a:ea typeface="微軟正黑體" panose="020B0604030504040204" pitchFamily="34" charset="-120"/>
              </a:rPr>
              <a:t>)</a:t>
            </a:r>
            <a:endParaRPr lang="zh-TW" altLang="en-US"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endParaRPr lang="en-US" altLang="zh-TW"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r>
              <a:rPr lang="zh-TW" altLang="en-US" sz="1100" dirty="0">
                <a:latin typeface="微軟正黑體" panose="020B0604030504040204" pitchFamily="34" charset="-120"/>
                <a:ea typeface="微軟正黑體" panose="020B0604030504040204" pitchFamily="34" charset="-120"/>
              </a:rPr>
              <a:t>上傳公開說明書</a:t>
            </a:r>
          </a:p>
          <a:p>
            <a:pPr marL="171450" indent="-171450">
              <a:buFont typeface="Wingdings" panose="05000000000000000000" pitchFamily="2" charset="2"/>
              <a:buChar char="ü"/>
            </a:pPr>
            <a:endParaRPr lang="en-US" altLang="zh-TW"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r>
              <a:rPr lang="zh-TW" altLang="en-US" sz="1100" dirty="0">
                <a:latin typeface="微軟正黑體" panose="020B0604030504040204" pitchFamily="34" charset="-120"/>
                <a:ea typeface="微軟正黑體" panose="020B0604030504040204" pitchFamily="34" charset="-120"/>
              </a:rPr>
              <a:t>公司法第</a:t>
            </a:r>
            <a:r>
              <a:rPr lang="en-US" altLang="zh-TW" sz="1100" dirty="0">
                <a:latin typeface="微軟正黑體" panose="020B0604030504040204" pitchFamily="34" charset="-120"/>
                <a:ea typeface="微軟正黑體" panose="020B0604030504040204" pitchFamily="34" charset="-120"/>
              </a:rPr>
              <a:t>252</a:t>
            </a:r>
            <a:r>
              <a:rPr lang="zh-TW" altLang="en-US" sz="1100" dirty="0">
                <a:latin typeface="微軟正黑體" panose="020B0604030504040204" pitchFamily="34" charset="-120"/>
                <a:ea typeface="微軟正黑體" panose="020B0604030504040204" pitchFamily="34" charset="-120"/>
              </a:rPr>
              <a:t>條與第</a:t>
            </a:r>
            <a:r>
              <a:rPr lang="en-US" altLang="zh-TW" sz="1100" dirty="0">
                <a:latin typeface="微軟正黑體" panose="020B0604030504040204" pitchFamily="34" charset="-120"/>
                <a:ea typeface="微軟正黑體" panose="020B0604030504040204" pitchFamily="34" charset="-120"/>
              </a:rPr>
              <a:t>273</a:t>
            </a:r>
            <a:r>
              <a:rPr lang="zh-TW" altLang="en-US" sz="1100" dirty="0">
                <a:latin typeface="微軟正黑體" panose="020B0604030504040204" pitchFamily="34" charset="-120"/>
                <a:ea typeface="微軟正黑體" panose="020B0604030504040204" pitchFamily="34" charset="-120"/>
              </a:rPr>
              <a:t>條之有價證券交付前公告</a:t>
            </a:r>
          </a:p>
        </p:txBody>
      </p:sp>
      <p:sp>
        <p:nvSpPr>
          <p:cNvPr id="23" name="TextBox 7"/>
          <p:cNvSpPr txBox="1"/>
          <p:nvPr/>
        </p:nvSpPr>
        <p:spPr>
          <a:xfrm>
            <a:off x="860702" y="267277"/>
            <a:ext cx="3877985"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2" name="圖片 1"/>
          <p:cNvPicPr>
            <a:picLocks noChangeAspect="1"/>
          </p:cNvPicPr>
          <p:nvPr/>
        </p:nvPicPr>
        <p:blipFill>
          <a:blip r:embed="rId3"/>
          <a:stretch>
            <a:fillRect/>
          </a:stretch>
        </p:blipFill>
        <p:spPr>
          <a:xfrm>
            <a:off x="3860419" y="2044479"/>
            <a:ext cx="2359918" cy="899825"/>
          </a:xfrm>
          <a:prstGeom prst="rect">
            <a:avLst/>
          </a:prstGeom>
        </p:spPr>
      </p:pic>
      <p:pic>
        <p:nvPicPr>
          <p:cNvPr id="5" name="圖片 4"/>
          <p:cNvPicPr>
            <a:picLocks noChangeAspect="1"/>
          </p:cNvPicPr>
          <p:nvPr/>
        </p:nvPicPr>
        <p:blipFill>
          <a:blip r:embed="rId4"/>
          <a:stretch>
            <a:fillRect/>
          </a:stretch>
        </p:blipFill>
        <p:spPr>
          <a:xfrm>
            <a:off x="3262009" y="4040620"/>
            <a:ext cx="2958329" cy="432048"/>
          </a:xfrm>
          <a:prstGeom prst="rect">
            <a:avLst/>
          </a:prstGeom>
        </p:spPr>
      </p:pic>
      <p:cxnSp>
        <p:nvCxnSpPr>
          <p:cNvPr id="25" name="肘形连接符 15"/>
          <p:cNvCxnSpPr/>
          <p:nvPr/>
        </p:nvCxnSpPr>
        <p:spPr>
          <a:xfrm flipV="1">
            <a:off x="2492896" y="2297630"/>
            <a:ext cx="1224137" cy="490144"/>
          </a:xfrm>
          <a:prstGeom prst="bentConnector3">
            <a:avLst>
              <a:gd name="adj1" fmla="val 70871"/>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26" name="肘形连接符 15"/>
          <p:cNvCxnSpPr/>
          <p:nvPr/>
        </p:nvCxnSpPr>
        <p:spPr>
          <a:xfrm>
            <a:off x="1700808" y="3147814"/>
            <a:ext cx="2016225" cy="410276"/>
          </a:xfrm>
          <a:prstGeom prst="bentConnector3">
            <a:avLst>
              <a:gd name="adj1" fmla="val 90684"/>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28" name="肘形连接符 15"/>
          <p:cNvCxnSpPr>
            <a:stCxn id="10" idx="2"/>
          </p:cNvCxnSpPr>
          <p:nvPr/>
        </p:nvCxnSpPr>
        <p:spPr>
          <a:xfrm rot="16200000" flipH="1">
            <a:off x="2220058" y="3451038"/>
            <a:ext cx="590871" cy="1250948"/>
          </a:xfrm>
          <a:prstGeom prst="bentConnector2">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pic>
        <p:nvPicPr>
          <p:cNvPr id="1024" name="圖片 1023"/>
          <p:cNvPicPr>
            <a:picLocks noChangeAspect="1"/>
          </p:cNvPicPr>
          <p:nvPr/>
        </p:nvPicPr>
        <p:blipFill>
          <a:blip r:embed="rId5"/>
          <a:stretch>
            <a:fillRect/>
          </a:stretch>
        </p:blipFill>
        <p:spPr>
          <a:xfrm>
            <a:off x="3860420" y="3229699"/>
            <a:ext cx="2359919" cy="565397"/>
          </a:xfrm>
          <a:prstGeom prst="rect">
            <a:avLst/>
          </a:prstGeom>
        </p:spPr>
      </p:pic>
      <p:sp>
        <p:nvSpPr>
          <p:cNvPr id="41" name="矩形 40"/>
          <p:cNvSpPr/>
          <p:nvPr/>
        </p:nvSpPr>
        <p:spPr>
          <a:xfrm>
            <a:off x="4005063" y="2211510"/>
            <a:ext cx="1552597"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矩形 41"/>
          <p:cNvSpPr/>
          <p:nvPr/>
        </p:nvSpPr>
        <p:spPr>
          <a:xfrm>
            <a:off x="3933056" y="3494926"/>
            <a:ext cx="936104"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3" name="矩形 42"/>
          <p:cNvSpPr/>
          <p:nvPr/>
        </p:nvSpPr>
        <p:spPr>
          <a:xfrm>
            <a:off x="3311312" y="4277626"/>
            <a:ext cx="2909025"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5" name="群組 14"/>
          <p:cNvGrpSpPr/>
          <p:nvPr/>
        </p:nvGrpSpPr>
        <p:grpSpPr>
          <a:xfrm>
            <a:off x="116632" y="143402"/>
            <a:ext cx="889110" cy="854080"/>
            <a:chOff x="1214754" y="2459895"/>
            <a:chExt cx="889110" cy="854080"/>
          </a:xfrm>
        </p:grpSpPr>
        <p:sp>
          <p:nvSpPr>
            <p:cNvPr id="16"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7"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3" name="投影片編號版面配置區 2"/>
          <p:cNvSpPr>
            <a:spLocks noGrp="1"/>
          </p:cNvSpPr>
          <p:nvPr>
            <p:ph type="sldNum" sz="quarter" idx="12"/>
          </p:nvPr>
        </p:nvSpPr>
        <p:spPr/>
        <p:txBody>
          <a:bodyPr/>
          <a:lstStyle/>
          <a:p>
            <a:fld id="{5CF90C4E-4CAE-4055-8F96-0549DE76A4F0}" type="slidenum">
              <a:rPr lang="zh-CN" altLang="en-US" smtClean="0"/>
              <a:t>4</a:t>
            </a:fld>
            <a:endParaRPr lang="zh-CN" altLang="en-US"/>
          </a:p>
        </p:txBody>
      </p:sp>
    </p:spTree>
    <p:extLst>
      <p:ext uri="{BB962C8B-B14F-4D97-AF65-F5344CB8AC3E}">
        <p14:creationId xmlns:p14="http://schemas.microsoft.com/office/powerpoint/2010/main" val="4186179296"/>
      </p:ext>
    </p:extLst>
  </p:cSld>
  <p:clrMapOvr>
    <a:masterClrMapping/>
  </p:clrMapOvr>
  <mc:AlternateContent xmlns:mc="http://schemas.openxmlformats.org/markup-compatibility/2006" xmlns:p14="http://schemas.microsoft.com/office/powerpoint/2010/main">
    <mc:Choice Requires="p14">
      <p:transition spd="slow" p14:dur="2000" advTm="33852"/>
    </mc:Choice>
    <mc:Fallback xmlns="">
      <p:transition spd="slow" advTm="3385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369387"/>
            <a:ext cx="295232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a:latin typeface="微軟正黑體" panose="020B0604030504040204" pitchFamily="34" charset="-120"/>
                <a:ea typeface="微軟正黑體" panose="020B0604030504040204" pitchFamily="34" charset="-120"/>
              </a:rPr>
              <a:t>填報「債券資料申報作業」注意事項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657419"/>
            <a:ext cx="3239778" cy="2123658"/>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dirty="0">
                <a:latin typeface="微軟正黑體" panose="020B0604030504040204" pitchFamily="34" charset="-120"/>
                <a:ea typeface="微軟正黑體" panose="020B0604030504040204" pitchFamily="34" charset="-120"/>
              </a:rPr>
              <a:t>分券發行者，每券皆應上傳「發行辦法」及「債息對照表」至債券資料申報作業</a:t>
            </a:r>
            <a:endParaRPr lang="en-US" altLang="zh-TW"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p"/>
            </a:pPr>
            <a:endParaRPr lang="zh-TW" altLang="en-US"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p"/>
            </a:pPr>
            <a:r>
              <a:rPr lang="zh-TW" altLang="en-US" sz="1100" dirty="0">
                <a:latin typeface="微軟正黑體" panose="020B0604030504040204" pitchFamily="34" charset="-120"/>
                <a:ea typeface="微軟正黑體" panose="020B0604030504040204" pitchFamily="34" charset="-120"/>
              </a:rPr>
              <a:t>債券代碼、債券簡稱及國際編碼，於申請櫃檯買賣前</a:t>
            </a:r>
            <a:r>
              <a:rPr lang="zh-TW" altLang="en-US" sz="1100" dirty="0">
                <a:solidFill>
                  <a:srgbClr val="FF0000"/>
                </a:solidFill>
                <a:latin typeface="微軟正黑體" panose="020B0604030504040204" pitchFamily="34" charset="-120"/>
                <a:ea typeface="微軟正黑體" panose="020B0604030504040204" pitchFamily="34" charset="-120"/>
              </a:rPr>
              <a:t>先行空白</a:t>
            </a:r>
            <a:r>
              <a:rPr lang="zh-TW" altLang="en-US" sz="1100" dirty="0">
                <a:latin typeface="微軟正黑體" panose="020B0604030504040204" pitchFamily="34" charset="-120"/>
                <a:ea typeface="微軟正黑體" panose="020B0604030504040204" pitchFamily="34" charset="-120"/>
              </a:rPr>
              <a:t>，待本中心向證交所申請後再通知發行公司行填入</a:t>
            </a:r>
            <a:endParaRPr lang="en-US" altLang="zh-TW"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p"/>
            </a:pPr>
            <a:endParaRPr lang="zh-TW" altLang="en-US"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p"/>
            </a:pPr>
            <a:r>
              <a:rPr lang="zh-TW" altLang="en-US" sz="1100" dirty="0">
                <a:latin typeface="微軟正黑體" panose="020B0604030504040204" pitchFamily="34" charset="-120"/>
                <a:ea typeface="微軟正黑體" panose="020B0604030504040204" pitchFamily="34" charset="-120"/>
              </a:rPr>
              <a:t>取具本中心綠色債券</a:t>
            </a:r>
            <a:r>
              <a:rPr lang="en-US" altLang="zh-TW" sz="1100" dirty="0">
                <a:latin typeface="微軟正黑體" panose="020B0604030504040204" pitchFamily="34" charset="-120"/>
                <a:ea typeface="微軟正黑體" panose="020B0604030504040204" pitchFamily="34" charset="-120"/>
              </a:rPr>
              <a:t>/</a:t>
            </a:r>
            <a:r>
              <a:rPr lang="zh-TW" altLang="en-US" sz="1100" dirty="0">
                <a:latin typeface="微軟正黑體" panose="020B0604030504040204" pitchFamily="34" charset="-120"/>
                <a:ea typeface="微軟正黑體" panose="020B0604030504040204" pitchFamily="34" charset="-120"/>
              </a:rPr>
              <a:t>可持續發展債券資格認可之債券：</a:t>
            </a:r>
            <a:endParaRPr lang="en-US" altLang="zh-TW"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r>
              <a:rPr lang="zh-TW" altLang="en-US" sz="1100" dirty="0">
                <a:latin typeface="微軟正黑體" panose="020B0604030504040204" pitchFamily="34" charset="-120"/>
                <a:ea typeface="微軟正黑體" panose="020B0604030504040204" pitchFamily="34" charset="-120"/>
              </a:rPr>
              <a:t>選擇為綠色債券</a:t>
            </a:r>
            <a:r>
              <a:rPr lang="en-US" altLang="zh-TW" sz="1100" dirty="0">
                <a:latin typeface="微軟正黑體" panose="020B0604030504040204" pitchFamily="34" charset="-120"/>
                <a:ea typeface="微軟正黑體" panose="020B0604030504040204" pitchFamily="34" charset="-120"/>
              </a:rPr>
              <a:t>/</a:t>
            </a:r>
            <a:r>
              <a:rPr lang="zh-TW" altLang="en-US" sz="1100" dirty="0">
                <a:latin typeface="微軟正黑體" panose="020B0604030504040204" pitchFamily="34" charset="-120"/>
                <a:ea typeface="微軟正黑體" panose="020B0604030504040204" pitchFamily="34" charset="-120"/>
              </a:rPr>
              <a:t>可持續發展債券</a:t>
            </a:r>
            <a:endParaRPr lang="en-US" altLang="zh-TW"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r>
              <a:rPr lang="zh-TW" altLang="en-US" sz="1100" dirty="0">
                <a:latin typeface="微軟正黑體" panose="020B0604030504040204" pitchFamily="34" charset="-120"/>
                <a:ea typeface="微軟正黑體" panose="020B0604030504040204" pitchFamily="34" charset="-120"/>
              </a:rPr>
              <a:t>上傳投資計畫類別檔案</a:t>
            </a:r>
            <a:endParaRPr lang="en-US" altLang="zh-TW"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r>
              <a:rPr lang="zh-TW" altLang="en-US" sz="1100" dirty="0">
                <a:latin typeface="微軟正黑體" panose="020B0604030504040204" pitchFamily="34" charset="-120"/>
                <a:ea typeface="微軟正黑體" panose="020B0604030504040204" pitchFamily="34" charset="-120"/>
              </a:rPr>
              <a:t>輸入年度運用公告日期</a:t>
            </a:r>
            <a:endParaRPr lang="en-US" altLang="zh-TW" sz="1100" dirty="0">
              <a:latin typeface="微軟正黑體" panose="020B0604030504040204" pitchFamily="34" charset="-120"/>
              <a:ea typeface="微軟正黑體" panose="020B0604030504040204" pitchFamily="34" charset="-120"/>
            </a:endParaRPr>
          </a:p>
        </p:txBody>
      </p:sp>
      <p:sp>
        <p:nvSpPr>
          <p:cNvPr id="23" name="TextBox 7"/>
          <p:cNvSpPr txBox="1"/>
          <p:nvPr/>
        </p:nvSpPr>
        <p:spPr>
          <a:xfrm>
            <a:off x="890160" y="260429"/>
            <a:ext cx="3877985"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3" name="圖片 12"/>
          <p:cNvPicPr>
            <a:picLocks noChangeAspect="1"/>
          </p:cNvPicPr>
          <p:nvPr/>
        </p:nvPicPr>
        <p:blipFill>
          <a:blip r:embed="rId2"/>
          <a:stretch>
            <a:fillRect/>
          </a:stretch>
        </p:blipFill>
        <p:spPr>
          <a:xfrm>
            <a:off x="3894708" y="1369387"/>
            <a:ext cx="2524966" cy="1009713"/>
          </a:xfrm>
          <a:prstGeom prst="rect">
            <a:avLst/>
          </a:prstGeom>
        </p:spPr>
      </p:pic>
      <p:sp>
        <p:nvSpPr>
          <p:cNvPr id="14" name="矩形 13"/>
          <p:cNvSpPr/>
          <p:nvPr/>
        </p:nvSpPr>
        <p:spPr>
          <a:xfrm>
            <a:off x="4032056" y="1579149"/>
            <a:ext cx="1720701" cy="152256"/>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9" name="肘形连接符 15"/>
          <p:cNvCxnSpPr/>
          <p:nvPr/>
        </p:nvCxnSpPr>
        <p:spPr>
          <a:xfrm>
            <a:off x="3509912" y="3075807"/>
            <a:ext cx="639168" cy="504055"/>
          </a:xfrm>
          <a:prstGeom prst="bentConnector3">
            <a:avLst>
              <a:gd name="adj1" fmla="val 99440"/>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11" name="群組 10"/>
          <p:cNvGrpSpPr/>
          <p:nvPr/>
        </p:nvGrpSpPr>
        <p:grpSpPr>
          <a:xfrm>
            <a:off x="116632" y="143402"/>
            <a:ext cx="889110" cy="854080"/>
            <a:chOff x="1214754" y="2459895"/>
            <a:chExt cx="889110" cy="854080"/>
          </a:xfrm>
        </p:grpSpPr>
        <p:sp>
          <p:nvSpPr>
            <p:cNvPr id="12"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5"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3" name="投影片編號版面配置區 2"/>
          <p:cNvSpPr>
            <a:spLocks noGrp="1"/>
          </p:cNvSpPr>
          <p:nvPr>
            <p:ph type="sldNum" sz="quarter" idx="12"/>
          </p:nvPr>
        </p:nvSpPr>
        <p:spPr/>
        <p:txBody>
          <a:bodyPr/>
          <a:lstStyle/>
          <a:p>
            <a:fld id="{5CF90C4E-4CAE-4055-8F96-0549DE76A4F0}" type="slidenum">
              <a:rPr lang="zh-CN" altLang="en-US" smtClean="0"/>
              <a:t>5</a:t>
            </a:fld>
            <a:endParaRPr lang="zh-CN" altLang="en-US"/>
          </a:p>
        </p:txBody>
      </p:sp>
      <p:pic>
        <p:nvPicPr>
          <p:cNvPr id="5" name="圖片 4">
            <a:extLst>
              <a:ext uri="{FF2B5EF4-FFF2-40B4-BE49-F238E27FC236}">
                <a16:creationId xmlns:a16="http://schemas.microsoft.com/office/drawing/2014/main" id="{D5CED3D1-7B59-44F8-B889-8420298F3280}"/>
              </a:ext>
            </a:extLst>
          </p:cNvPr>
          <p:cNvPicPr>
            <a:picLocks noChangeAspect="1"/>
          </p:cNvPicPr>
          <p:nvPr/>
        </p:nvPicPr>
        <p:blipFill>
          <a:blip r:embed="rId3"/>
          <a:stretch>
            <a:fillRect/>
          </a:stretch>
        </p:blipFill>
        <p:spPr>
          <a:xfrm>
            <a:off x="0" y="3889135"/>
            <a:ext cx="6858000" cy="199748"/>
          </a:xfrm>
          <a:prstGeom prst="rect">
            <a:avLst/>
          </a:prstGeom>
        </p:spPr>
      </p:pic>
    </p:spTree>
    <p:extLst>
      <p:ext uri="{BB962C8B-B14F-4D97-AF65-F5344CB8AC3E}">
        <p14:creationId xmlns:p14="http://schemas.microsoft.com/office/powerpoint/2010/main" val="3853755955"/>
      </p:ext>
    </p:extLst>
  </p:cSld>
  <p:clrMapOvr>
    <a:masterClrMapping/>
  </p:clrMapOvr>
  <mc:AlternateContent xmlns:mc="http://schemas.openxmlformats.org/markup-compatibility/2006" xmlns:p14="http://schemas.microsoft.com/office/powerpoint/2010/main">
    <mc:Choice Requires="p14">
      <p:transition spd="slow" p14:dur="2000" advTm="41428"/>
    </mc:Choice>
    <mc:Fallback xmlns="">
      <p:transition spd="slow" advTm="4142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369387"/>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657419"/>
            <a:ext cx="3239778" cy="1107996"/>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b="1" dirty="0">
                <a:latin typeface="微軟正黑體" panose="020B0604030504040204" pitchFamily="34" charset="-120"/>
                <a:ea typeface="微軟正黑體" panose="020B0604030504040204" pitchFamily="34" charset="-120"/>
              </a:rPr>
              <a:t>上櫃前基本資料建檔：</a:t>
            </a:r>
            <a:endParaRPr lang="en-US" altLang="zh-TW" sz="1100" b="1"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endParaRPr lang="en-US" altLang="zh-TW" sz="1100" dirty="0">
              <a:latin typeface="微軟正黑體" panose="020B0604030504040204" pitchFamily="34" charset="-120"/>
              <a:ea typeface="微軟正黑體" panose="020B0604030504040204" pitchFamily="34" charset="-120"/>
            </a:endParaRPr>
          </a:p>
          <a:p>
            <a:pPr marL="228600" indent="-228600">
              <a:buFont typeface="+mj-lt"/>
              <a:buAutoNum type="arabicPeriod"/>
            </a:pPr>
            <a:r>
              <a:rPr lang="zh-TW" altLang="en-US" sz="1100" dirty="0">
                <a:latin typeface="微軟正黑體" panose="020B0604030504040204" pitchFamily="34" charset="-120"/>
                <a:ea typeface="微軟正黑體" panose="020B0604030504040204" pitchFamily="34" charset="-120"/>
              </a:rPr>
              <a:t>有兩段式確認，第一段為系統確認發行資料正確，按「確定」之後，才會進入「上櫃前基本資料建檔」畫面，再繼續輸入資料並送出，才算完成</a:t>
            </a:r>
            <a:endParaRPr lang="en-US" altLang="zh-TW" sz="1100" dirty="0">
              <a:latin typeface="微軟正黑體" panose="020B0604030504040204" pitchFamily="34" charset="-120"/>
              <a:ea typeface="微軟正黑體" panose="020B0604030504040204" pitchFamily="34" charset="-120"/>
            </a:endParaRPr>
          </a:p>
        </p:txBody>
      </p:sp>
      <p:sp>
        <p:nvSpPr>
          <p:cNvPr id="23" name="TextBox 7"/>
          <p:cNvSpPr txBox="1"/>
          <p:nvPr/>
        </p:nvSpPr>
        <p:spPr>
          <a:xfrm>
            <a:off x="961979" y="248221"/>
            <a:ext cx="3877985"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2"/>
          <a:stretch>
            <a:fillRect/>
          </a:stretch>
        </p:blipFill>
        <p:spPr>
          <a:xfrm>
            <a:off x="3919670" y="1369387"/>
            <a:ext cx="2543175" cy="952500"/>
          </a:xfrm>
          <a:prstGeom prst="rect">
            <a:avLst/>
          </a:prstGeom>
        </p:spPr>
      </p:pic>
      <p:sp>
        <p:nvSpPr>
          <p:cNvPr id="17" name="矩形 16"/>
          <p:cNvSpPr/>
          <p:nvPr/>
        </p:nvSpPr>
        <p:spPr>
          <a:xfrm>
            <a:off x="3985716" y="1851669"/>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3" name="群組 12"/>
          <p:cNvGrpSpPr/>
          <p:nvPr/>
        </p:nvGrpSpPr>
        <p:grpSpPr>
          <a:xfrm>
            <a:off x="132362" y="144346"/>
            <a:ext cx="889110" cy="854080"/>
            <a:chOff x="1214754" y="2459895"/>
            <a:chExt cx="889110" cy="854080"/>
          </a:xfrm>
        </p:grpSpPr>
        <p:sp>
          <p:nvSpPr>
            <p:cNvPr id="14"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5"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pic>
        <p:nvPicPr>
          <p:cNvPr id="2" name="圖片 1"/>
          <p:cNvPicPr>
            <a:picLocks noChangeAspect="1"/>
          </p:cNvPicPr>
          <p:nvPr/>
        </p:nvPicPr>
        <p:blipFill>
          <a:blip r:embed="rId3"/>
          <a:stretch>
            <a:fillRect/>
          </a:stretch>
        </p:blipFill>
        <p:spPr>
          <a:xfrm>
            <a:off x="1182596" y="2596138"/>
            <a:ext cx="2479310" cy="2512534"/>
          </a:xfrm>
          <a:prstGeom prst="rect">
            <a:avLst/>
          </a:prstGeom>
        </p:spPr>
      </p:pic>
      <p:pic>
        <p:nvPicPr>
          <p:cNvPr id="3" name="圖片 2"/>
          <p:cNvPicPr>
            <a:picLocks noChangeAspect="1"/>
          </p:cNvPicPr>
          <p:nvPr/>
        </p:nvPicPr>
        <p:blipFill>
          <a:blip r:embed="rId4"/>
          <a:stretch>
            <a:fillRect/>
          </a:stretch>
        </p:blipFill>
        <p:spPr>
          <a:xfrm>
            <a:off x="3726604" y="2596138"/>
            <a:ext cx="2778732" cy="2512534"/>
          </a:xfrm>
          <a:prstGeom prst="rect">
            <a:avLst/>
          </a:prstGeom>
        </p:spPr>
      </p:pic>
      <p:sp>
        <p:nvSpPr>
          <p:cNvPr id="20" name="矩形 19"/>
          <p:cNvSpPr/>
          <p:nvPr/>
        </p:nvSpPr>
        <p:spPr>
          <a:xfrm>
            <a:off x="4947550" y="4909949"/>
            <a:ext cx="336839" cy="18597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21" name="肘形连接符 15"/>
          <p:cNvCxnSpPr/>
          <p:nvPr/>
        </p:nvCxnSpPr>
        <p:spPr>
          <a:xfrm rot="16200000" flipH="1">
            <a:off x="160593" y="3357592"/>
            <a:ext cx="1442531" cy="341379"/>
          </a:xfrm>
          <a:prstGeom prst="bentConnector3">
            <a:avLst>
              <a:gd name="adj1" fmla="val 100338"/>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4" name="投影片編號版面配置區 3"/>
          <p:cNvSpPr>
            <a:spLocks noGrp="1"/>
          </p:cNvSpPr>
          <p:nvPr>
            <p:ph type="sldNum" sz="quarter" idx="12"/>
          </p:nvPr>
        </p:nvSpPr>
        <p:spPr/>
        <p:txBody>
          <a:bodyPr/>
          <a:lstStyle/>
          <a:p>
            <a:fld id="{5CF90C4E-4CAE-4055-8F96-0549DE76A4F0}" type="slidenum">
              <a:rPr lang="zh-CN" altLang="en-US" smtClean="0"/>
              <a:t>6</a:t>
            </a:fld>
            <a:endParaRPr lang="zh-CN" altLang="en-US"/>
          </a:p>
        </p:txBody>
      </p:sp>
    </p:spTree>
    <p:extLst>
      <p:ext uri="{BB962C8B-B14F-4D97-AF65-F5344CB8AC3E}">
        <p14:creationId xmlns:p14="http://schemas.microsoft.com/office/powerpoint/2010/main" val="3271792845"/>
      </p:ext>
    </p:extLst>
  </p:cSld>
  <p:clrMapOvr>
    <a:masterClrMapping/>
  </p:clrMapOvr>
  <mc:AlternateContent xmlns:mc="http://schemas.openxmlformats.org/markup-compatibility/2006" xmlns:p14="http://schemas.microsoft.com/office/powerpoint/2010/main">
    <mc:Choice Requires="p14">
      <p:transition spd="slow" p14:dur="2000" advTm="30731"/>
    </mc:Choice>
    <mc:Fallback xmlns="">
      <p:transition spd="slow" advTm="3073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a:picLocks noChangeAspect="1"/>
          </p:cNvPicPr>
          <p:nvPr/>
        </p:nvPicPr>
        <p:blipFill>
          <a:blip r:embed="rId2"/>
          <a:stretch>
            <a:fillRect/>
          </a:stretch>
        </p:blipFill>
        <p:spPr>
          <a:xfrm>
            <a:off x="1438357" y="3021970"/>
            <a:ext cx="5024488" cy="1639445"/>
          </a:xfrm>
          <a:prstGeom prst="rect">
            <a:avLst/>
          </a:prstGeom>
        </p:spPr>
      </p:pic>
      <p:sp>
        <p:nvSpPr>
          <p:cNvPr id="9" name="矩形 8"/>
          <p:cNvSpPr/>
          <p:nvPr/>
        </p:nvSpPr>
        <p:spPr>
          <a:xfrm>
            <a:off x="332656" y="1369387"/>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657419"/>
            <a:ext cx="3239778" cy="769441"/>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b="1" dirty="0">
                <a:latin typeface="微軟正黑體" panose="020B0604030504040204" pitchFamily="34" charset="-120"/>
                <a:ea typeface="微軟正黑體" panose="020B0604030504040204" pitchFamily="34" charset="-120"/>
              </a:rPr>
              <a:t>上櫃前基本資料建檔：</a:t>
            </a:r>
            <a:endParaRPr lang="en-US" altLang="zh-TW" sz="1100" b="1"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endParaRPr lang="en-US" altLang="zh-TW" sz="1100" dirty="0">
              <a:latin typeface="微軟正黑體" panose="020B0604030504040204" pitchFamily="34" charset="-120"/>
              <a:ea typeface="微軟正黑體" panose="020B0604030504040204" pitchFamily="34" charset="-120"/>
            </a:endParaRPr>
          </a:p>
          <a:p>
            <a:pPr marL="228600" indent="-228600">
              <a:buFont typeface="+mj-lt"/>
              <a:buAutoNum type="arabicPeriod" startAt="2"/>
            </a:pPr>
            <a:r>
              <a:rPr lang="zh-TW" altLang="en-US" sz="1100" dirty="0">
                <a:latin typeface="微軟正黑體" panose="020B0604030504040204" pitchFamily="34" charset="-120"/>
                <a:ea typeface="微軟正黑體" panose="020B0604030504040204" pitchFamily="34" charset="-120"/>
              </a:rPr>
              <a:t>券商名稱請用「查詢券商名稱」來點選，勿自行輸入名稱</a:t>
            </a:r>
            <a:endParaRPr lang="en-US" altLang="zh-TW" sz="1100" dirty="0">
              <a:latin typeface="微軟正黑體" panose="020B0604030504040204" pitchFamily="34" charset="-120"/>
              <a:ea typeface="微軟正黑體" panose="020B0604030504040204" pitchFamily="34" charset="-120"/>
            </a:endParaRPr>
          </a:p>
        </p:txBody>
      </p:sp>
      <p:sp>
        <p:nvSpPr>
          <p:cNvPr id="23" name="TextBox 7"/>
          <p:cNvSpPr txBox="1"/>
          <p:nvPr/>
        </p:nvSpPr>
        <p:spPr>
          <a:xfrm>
            <a:off x="961979" y="248221"/>
            <a:ext cx="3877985"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3"/>
          <a:stretch>
            <a:fillRect/>
          </a:stretch>
        </p:blipFill>
        <p:spPr>
          <a:xfrm>
            <a:off x="3919670" y="1369387"/>
            <a:ext cx="2543175" cy="952500"/>
          </a:xfrm>
          <a:prstGeom prst="rect">
            <a:avLst/>
          </a:prstGeom>
        </p:spPr>
      </p:pic>
      <p:sp>
        <p:nvSpPr>
          <p:cNvPr id="4" name="矩形 3"/>
          <p:cNvSpPr/>
          <p:nvPr/>
        </p:nvSpPr>
        <p:spPr>
          <a:xfrm>
            <a:off x="2780928" y="3637483"/>
            <a:ext cx="625073" cy="2291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p:cNvSpPr/>
          <p:nvPr/>
        </p:nvSpPr>
        <p:spPr>
          <a:xfrm>
            <a:off x="3985716" y="1851669"/>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8" name="肘形连接符 15"/>
          <p:cNvCxnSpPr>
            <a:endCxn id="6" idx="1"/>
          </p:cNvCxnSpPr>
          <p:nvPr/>
        </p:nvCxnSpPr>
        <p:spPr>
          <a:xfrm rot="16200000" flipH="1">
            <a:off x="420741" y="2824077"/>
            <a:ext cx="1307936" cy="727296"/>
          </a:xfrm>
          <a:prstGeom prst="bentConnector2">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13" name="群組 12"/>
          <p:cNvGrpSpPr/>
          <p:nvPr/>
        </p:nvGrpSpPr>
        <p:grpSpPr>
          <a:xfrm>
            <a:off x="132362" y="144346"/>
            <a:ext cx="889110" cy="854080"/>
            <a:chOff x="1214754" y="2459895"/>
            <a:chExt cx="889110" cy="854080"/>
          </a:xfrm>
        </p:grpSpPr>
        <p:sp>
          <p:nvSpPr>
            <p:cNvPr id="14"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5"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2" name="投影片編號版面配置區 1"/>
          <p:cNvSpPr>
            <a:spLocks noGrp="1"/>
          </p:cNvSpPr>
          <p:nvPr>
            <p:ph type="sldNum" sz="quarter" idx="12"/>
          </p:nvPr>
        </p:nvSpPr>
        <p:spPr/>
        <p:txBody>
          <a:bodyPr/>
          <a:lstStyle/>
          <a:p>
            <a:fld id="{5CF90C4E-4CAE-4055-8F96-0549DE76A4F0}" type="slidenum">
              <a:rPr lang="zh-CN" altLang="en-US" smtClean="0"/>
              <a:t>7</a:t>
            </a:fld>
            <a:endParaRPr lang="zh-CN" altLang="en-US"/>
          </a:p>
        </p:txBody>
      </p:sp>
    </p:spTree>
    <p:extLst>
      <p:ext uri="{BB962C8B-B14F-4D97-AF65-F5344CB8AC3E}">
        <p14:creationId xmlns:p14="http://schemas.microsoft.com/office/powerpoint/2010/main" val="2890950099"/>
      </p:ext>
    </p:extLst>
  </p:cSld>
  <p:clrMapOvr>
    <a:masterClrMapping/>
  </p:clrMapOvr>
  <mc:AlternateContent xmlns:mc="http://schemas.openxmlformats.org/markup-compatibility/2006" xmlns:p14="http://schemas.microsoft.com/office/powerpoint/2010/main">
    <mc:Choice Requires="p14">
      <p:transition spd="slow" p14:dur="2000" advTm="20506"/>
    </mc:Choice>
    <mc:Fallback xmlns="">
      <p:transition spd="slow" advTm="2050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167448"/>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455480"/>
            <a:ext cx="3239778" cy="938719"/>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b="1" dirty="0">
                <a:latin typeface="微軟正黑體" panose="020B0604030504040204" pitchFamily="34" charset="-120"/>
                <a:ea typeface="微軟正黑體" panose="020B0604030504040204" pitchFamily="34" charset="-120"/>
              </a:rPr>
              <a:t>上櫃前申請書件上傳：</a:t>
            </a:r>
            <a:endParaRPr lang="en-US" altLang="zh-TW" sz="1100" b="1" dirty="0">
              <a:latin typeface="微軟正黑體" panose="020B0604030504040204" pitchFamily="34" charset="-120"/>
              <a:ea typeface="微軟正黑體" panose="020B0604030504040204" pitchFamily="34" charset="-120"/>
            </a:endParaRPr>
          </a:p>
          <a:p>
            <a:pPr marL="228600" indent="-228600">
              <a:buFont typeface="+mj-lt"/>
              <a:buAutoNum type="arabicPeriod"/>
            </a:pPr>
            <a:r>
              <a:rPr lang="zh-TW" altLang="en-US" sz="1100" dirty="0">
                <a:latin typeface="微軟正黑體" panose="020B0604030504040204" pitchFamily="34" charset="-120"/>
                <a:ea typeface="微軟正黑體" panose="020B0604030504040204" pitchFamily="34" charset="-120"/>
              </a:rPr>
              <a:t>發行公司初次申請債券於櫃買中心掛牌者，請填</a:t>
            </a:r>
            <a:r>
              <a:rPr lang="zh-TW" altLang="en-US" sz="1100" b="1" dirty="0">
                <a:solidFill>
                  <a:srgbClr val="FF0000"/>
                </a:solidFill>
                <a:latin typeface="微軟正黑體" panose="020B0604030504040204" pitchFamily="34" charset="-120"/>
                <a:ea typeface="微軟正黑體" panose="020B0604030504040204" pitchFamily="34" charset="-120"/>
              </a:rPr>
              <a:t>申請書</a:t>
            </a:r>
          </a:p>
          <a:p>
            <a:pPr marL="228600" indent="-228600">
              <a:buFont typeface="+mj-lt"/>
              <a:buAutoNum type="arabicPeriod"/>
            </a:pPr>
            <a:r>
              <a:rPr lang="zh-TW" altLang="en-US" sz="1100" dirty="0">
                <a:latin typeface="微軟正黑體" panose="020B0604030504040204" pitchFamily="34" charset="-120"/>
                <a:ea typeface="微軟正黑體" panose="020B0604030504040204" pitchFamily="34" charset="-120"/>
              </a:rPr>
              <a:t>發行公司非初次申請債券於櫃買中心掛牌者，請填</a:t>
            </a:r>
            <a:r>
              <a:rPr lang="zh-TW" altLang="en-US" sz="1100" b="1" dirty="0">
                <a:solidFill>
                  <a:srgbClr val="FF0000"/>
                </a:solidFill>
                <a:latin typeface="微軟正黑體" panose="020B0604030504040204" pitchFamily="34" charset="-120"/>
                <a:ea typeface="微軟正黑體" panose="020B0604030504040204" pitchFamily="34" charset="-120"/>
              </a:rPr>
              <a:t>申報書</a:t>
            </a:r>
          </a:p>
        </p:txBody>
      </p:sp>
      <p:sp>
        <p:nvSpPr>
          <p:cNvPr id="23" name="TextBox 7"/>
          <p:cNvSpPr txBox="1"/>
          <p:nvPr/>
        </p:nvSpPr>
        <p:spPr>
          <a:xfrm>
            <a:off x="888595" y="229210"/>
            <a:ext cx="3877985"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2"/>
          <a:stretch>
            <a:fillRect/>
          </a:stretch>
        </p:blipFill>
        <p:spPr>
          <a:xfrm>
            <a:off x="3919670" y="1167448"/>
            <a:ext cx="2543175" cy="952500"/>
          </a:xfrm>
          <a:prstGeom prst="rect">
            <a:avLst/>
          </a:prstGeom>
        </p:spPr>
      </p:pic>
      <p:sp>
        <p:nvSpPr>
          <p:cNvPr id="17" name="矩形 16"/>
          <p:cNvSpPr/>
          <p:nvPr/>
        </p:nvSpPr>
        <p:spPr>
          <a:xfrm>
            <a:off x="4005064" y="1470909"/>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 name="圖片 1"/>
          <p:cNvPicPr>
            <a:picLocks noChangeAspect="1"/>
          </p:cNvPicPr>
          <p:nvPr/>
        </p:nvPicPr>
        <p:blipFill>
          <a:blip r:embed="rId3"/>
          <a:stretch>
            <a:fillRect/>
          </a:stretch>
        </p:blipFill>
        <p:spPr>
          <a:xfrm>
            <a:off x="410274" y="2485025"/>
            <a:ext cx="6237312" cy="2546940"/>
          </a:xfrm>
          <a:prstGeom prst="rect">
            <a:avLst/>
          </a:prstGeom>
        </p:spPr>
      </p:pic>
      <p:sp>
        <p:nvSpPr>
          <p:cNvPr id="14" name="矩形 13"/>
          <p:cNvSpPr/>
          <p:nvPr/>
        </p:nvSpPr>
        <p:spPr>
          <a:xfrm>
            <a:off x="3068960" y="2686104"/>
            <a:ext cx="936104" cy="15033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圆角矩形 25"/>
          <p:cNvSpPr/>
          <p:nvPr/>
        </p:nvSpPr>
        <p:spPr>
          <a:xfrm>
            <a:off x="3987752" y="3524547"/>
            <a:ext cx="2016224" cy="1491630"/>
          </a:xfrm>
          <a:prstGeom prst="roundRect">
            <a:avLst>
              <a:gd name="adj" fmla="val 5087"/>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Font typeface="+mj-lt"/>
              <a:buAutoNum type="arabicPeriod"/>
            </a:pPr>
            <a:r>
              <a:rPr lang="zh-TW" altLang="en-US" sz="1000" dirty="0">
                <a:solidFill>
                  <a:schemeClr val="tx1"/>
                </a:solidFill>
                <a:latin typeface="微軟正黑體" panose="020B0604030504040204" pitchFamily="34" charset="-120"/>
                <a:ea typeface="微軟正黑體" panose="020B0604030504040204" pitchFamily="34" charset="-120"/>
              </a:rPr>
              <a:t>發行人委託證券商擔任本債券報價義務所簽訂之委託書或其他相關合約副本</a:t>
            </a:r>
          </a:p>
          <a:p>
            <a:pPr marL="228600" indent="-228600">
              <a:buFont typeface="+mj-lt"/>
              <a:buAutoNum type="arabicPeriod"/>
            </a:pPr>
            <a:r>
              <a:rPr lang="zh-TW" altLang="en-US" sz="1000" dirty="0">
                <a:solidFill>
                  <a:schemeClr val="tx1"/>
                </a:solidFill>
                <a:latin typeface="微軟正黑體" panose="020B0604030504040204" pitchFamily="34" charset="-120"/>
                <a:ea typeface="微軟正黑體" panose="020B0604030504040204" pitchFamily="34" charset="-120"/>
              </a:rPr>
              <a:t>信用評等證明文件</a:t>
            </a:r>
          </a:p>
          <a:p>
            <a:pPr marL="228600" indent="-228600">
              <a:buFont typeface="+mj-lt"/>
              <a:buAutoNum type="arabicPeriod"/>
            </a:pPr>
            <a:r>
              <a:rPr lang="zh-TW" altLang="en-US" sz="1000" dirty="0">
                <a:solidFill>
                  <a:schemeClr val="tx1"/>
                </a:solidFill>
                <a:latin typeface="微軟正黑體" panose="020B0604030504040204" pitchFamily="34" charset="-120"/>
                <a:ea typeface="微軟正黑體" panose="020B0604030504040204" pitchFamily="34" charset="-120"/>
              </a:rPr>
              <a:t>有價證券櫃檯買賣契約書</a:t>
            </a:r>
          </a:p>
          <a:p>
            <a:pPr marL="228600" indent="-228600">
              <a:buFont typeface="+mj-lt"/>
              <a:buAutoNum type="arabicPeriod"/>
            </a:pPr>
            <a:r>
              <a:rPr lang="zh-TW" altLang="en-US" sz="1000" dirty="0">
                <a:solidFill>
                  <a:schemeClr val="tx1"/>
                </a:solidFill>
                <a:latin typeface="微軟正黑體" panose="020B0604030504040204" pitchFamily="34" charset="-120"/>
                <a:ea typeface="微軟正黑體" panose="020B0604030504040204" pitchFamily="34" charset="-120"/>
              </a:rPr>
              <a:t>綠色債券資格認可文件及函復綠色債券資格認可申請書影本</a:t>
            </a:r>
          </a:p>
          <a:p>
            <a:pPr marL="228600" indent="-228600">
              <a:buFont typeface="+mj-lt"/>
              <a:buAutoNum type="arabicPeriod"/>
            </a:pPr>
            <a:r>
              <a:rPr lang="en-US" altLang="zh-TW" sz="1000" dirty="0">
                <a:solidFill>
                  <a:srgbClr val="FF0000"/>
                </a:solidFill>
                <a:latin typeface="微軟正黑體" panose="020B0604030504040204" pitchFamily="34" charset="-120"/>
                <a:ea typeface="微軟正黑體" panose="020B0604030504040204" pitchFamily="34" charset="-120"/>
              </a:rPr>
              <a:t>FISN</a:t>
            </a:r>
            <a:r>
              <a:rPr lang="zh-TW" altLang="en-US" sz="1000" dirty="0">
                <a:solidFill>
                  <a:srgbClr val="FF0000"/>
                </a:solidFill>
                <a:latin typeface="微軟正黑體" panose="020B0604030504040204" pitchFamily="34" charset="-120"/>
                <a:ea typeface="微軟正黑體" panose="020B0604030504040204" pitchFamily="34" charset="-120"/>
              </a:rPr>
              <a:t>編碼表</a:t>
            </a:r>
          </a:p>
        </p:txBody>
      </p:sp>
      <p:cxnSp>
        <p:nvCxnSpPr>
          <p:cNvPr id="28" name="肘形连接符 15"/>
          <p:cNvCxnSpPr/>
          <p:nvPr/>
        </p:nvCxnSpPr>
        <p:spPr>
          <a:xfrm flipV="1">
            <a:off x="1451585" y="4270362"/>
            <a:ext cx="2468086" cy="677654"/>
          </a:xfrm>
          <a:prstGeom prst="bentConnector3">
            <a:avLst>
              <a:gd name="adj1" fmla="val 50000"/>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420543" y="4876007"/>
            <a:ext cx="936104" cy="11957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30" name="肘形连接符 15"/>
          <p:cNvCxnSpPr>
            <a:stCxn id="10" idx="2"/>
          </p:cNvCxnSpPr>
          <p:nvPr/>
        </p:nvCxnSpPr>
        <p:spPr>
          <a:xfrm rot="16200000" flipH="1">
            <a:off x="2220929" y="2063288"/>
            <a:ext cx="367071" cy="1028891"/>
          </a:xfrm>
          <a:prstGeom prst="bentConnector2">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15" name="群組 14"/>
          <p:cNvGrpSpPr/>
          <p:nvPr/>
        </p:nvGrpSpPr>
        <p:grpSpPr>
          <a:xfrm>
            <a:off x="116632" y="143402"/>
            <a:ext cx="889110" cy="854080"/>
            <a:chOff x="1214754" y="2459895"/>
            <a:chExt cx="889110" cy="854080"/>
          </a:xfrm>
        </p:grpSpPr>
        <p:sp>
          <p:nvSpPr>
            <p:cNvPr id="16"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8"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3" name="投影片編號版面配置區 2"/>
          <p:cNvSpPr>
            <a:spLocks noGrp="1"/>
          </p:cNvSpPr>
          <p:nvPr>
            <p:ph type="sldNum" sz="quarter" idx="12"/>
          </p:nvPr>
        </p:nvSpPr>
        <p:spPr/>
        <p:txBody>
          <a:bodyPr/>
          <a:lstStyle/>
          <a:p>
            <a:fld id="{5CF90C4E-4CAE-4055-8F96-0549DE76A4F0}" type="slidenum">
              <a:rPr lang="zh-CN" altLang="en-US" smtClean="0"/>
              <a:t>8</a:t>
            </a:fld>
            <a:endParaRPr lang="zh-CN" altLang="en-US"/>
          </a:p>
        </p:txBody>
      </p:sp>
    </p:spTree>
    <p:extLst>
      <p:ext uri="{BB962C8B-B14F-4D97-AF65-F5344CB8AC3E}">
        <p14:creationId xmlns:p14="http://schemas.microsoft.com/office/powerpoint/2010/main" val="1618636430"/>
      </p:ext>
    </p:extLst>
  </p:cSld>
  <p:clrMapOvr>
    <a:masterClrMapping/>
  </p:clrMapOvr>
  <mc:AlternateContent xmlns:mc="http://schemas.openxmlformats.org/markup-compatibility/2006" xmlns:p14="http://schemas.microsoft.com/office/powerpoint/2010/main">
    <mc:Choice Requires="p14">
      <p:transition spd="slow" p14:dur="2000" advTm="49681"/>
    </mc:Choice>
    <mc:Fallback xmlns="">
      <p:transition spd="slow" advTm="4968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167448"/>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455480"/>
            <a:ext cx="3239778" cy="938719"/>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b="1" dirty="0">
                <a:latin typeface="微軟正黑體" panose="020B0604030504040204" pitchFamily="34" charset="-120"/>
                <a:ea typeface="微軟正黑體" panose="020B0604030504040204" pitchFamily="34" charset="-120"/>
              </a:rPr>
              <a:t>上櫃前申請書件上傳：</a:t>
            </a:r>
            <a:endParaRPr lang="en-US" altLang="zh-TW" sz="1100" b="1" dirty="0">
              <a:latin typeface="微軟正黑體" panose="020B0604030504040204" pitchFamily="34" charset="-120"/>
              <a:ea typeface="微軟正黑體" panose="020B0604030504040204" pitchFamily="34" charset="-120"/>
            </a:endParaRPr>
          </a:p>
          <a:p>
            <a:pPr marL="228600" indent="-228600">
              <a:buFont typeface="+mj-lt"/>
              <a:buAutoNum type="arabicPeriod" startAt="3"/>
            </a:pPr>
            <a:r>
              <a:rPr lang="zh-TW" altLang="en-US" sz="1100" dirty="0">
                <a:solidFill>
                  <a:srgbClr val="FF0000"/>
                </a:solidFill>
                <a:latin typeface="微軟正黑體" panose="020B0604030504040204" pitchFamily="34" charset="-120"/>
                <a:ea typeface="微軟正黑體" panose="020B0604030504040204" pitchFamily="34" charset="-120"/>
              </a:rPr>
              <a:t>金融債</a:t>
            </a:r>
            <a:r>
              <a:rPr lang="zh-TW" altLang="en-US" sz="1100" dirty="0">
                <a:latin typeface="微軟正黑體" panose="020B0604030504040204" pitchFamily="34" charset="-120"/>
                <a:ea typeface="微軟正黑體" panose="020B0604030504040204" pitchFamily="34" charset="-120"/>
              </a:rPr>
              <a:t>掛牌需上傳</a:t>
            </a:r>
            <a:r>
              <a:rPr lang="zh-TW" altLang="en-US" sz="1100" dirty="0">
                <a:solidFill>
                  <a:srgbClr val="FF0000"/>
                </a:solidFill>
                <a:latin typeface="微軟正黑體" panose="020B0604030504040204" pitchFamily="34" charset="-120"/>
                <a:ea typeface="微軟正黑體" panose="020B0604030504040204" pitchFamily="34" charset="-120"/>
              </a:rPr>
              <a:t>年度財務報告</a:t>
            </a:r>
            <a:r>
              <a:rPr lang="zh-TW" altLang="en-US" sz="1100" dirty="0">
                <a:latin typeface="微軟正黑體" panose="020B0604030504040204" pitchFamily="34" charset="-120"/>
                <a:ea typeface="微軟正黑體" panose="020B0604030504040204" pitchFamily="34" charset="-120"/>
              </a:rPr>
              <a:t>及</a:t>
            </a:r>
            <a:r>
              <a:rPr lang="zh-TW" altLang="en-US" sz="1100" dirty="0">
                <a:solidFill>
                  <a:srgbClr val="FF0000"/>
                </a:solidFill>
                <a:latin typeface="微軟正黑體" panose="020B0604030504040204" pitchFamily="34" charset="-120"/>
                <a:ea typeface="微軟正黑體" panose="020B0604030504040204" pitchFamily="34" charset="-120"/>
              </a:rPr>
              <a:t>半年度財務報告</a:t>
            </a:r>
            <a:endParaRPr lang="en-US" altLang="zh-TW" sz="1100" dirty="0">
              <a:solidFill>
                <a:srgbClr val="FF0000"/>
              </a:solidFill>
              <a:latin typeface="微軟正黑體" panose="020B0604030504040204" pitchFamily="34" charset="-120"/>
              <a:ea typeface="微軟正黑體" panose="020B0604030504040204" pitchFamily="34" charset="-120"/>
            </a:endParaRPr>
          </a:p>
          <a:p>
            <a:pPr marL="228600" indent="-228600">
              <a:buFont typeface="+mj-lt"/>
              <a:buAutoNum type="arabicPeriod" startAt="3"/>
            </a:pPr>
            <a:r>
              <a:rPr lang="zh-TW" altLang="en-US" sz="1100" dirty="0">
                <a:latin typeface="微軟正黑體" panose="020B0604030504040204" pitchFamily="34" charset="-120"/>
                <a:ea typeface="微軟正黑體" panose="020B0604030504040204" pitchFamily="34" charset="-120"/>
              </a:rPr>
              <a:t>若有贖回權者，請於「發行辦法」中詳述細節，例如：於幾年後可開始贖回</a:t>
            </a:r>
            <a:r>
              <a:rPr lang="en-US" altLang="zh-TW" sz="1100" dirty="0">
                <a:latin typeface="微軟正黑體" panose="020B0604030504040204" pitchFamily="34" charset="-120"/>
                <a:ea typeface="微軟正黑體" panose="020B0604030504040204" pitchFamily="34" charset="-120"/>
              </a:rPr>
              <a:t>?</a:t>
            </a:r>
            <a:r>
              <a:rPr lang="zh-TW" altLang="en-US" sz="1100" dirty="0">
                <a:latin typeface="微軟正黑體" panose="020B0604030504040204" pitchFamily="34" charset="-120"/>
                <a:ea typeface="微軟正黑體" panose="020B0604030504040204" pitchFamily="34" charset="-120"/>
              </a:rPr>
              <a:t>贖回的頻率</a:t>
            </a:r>
            <a:r>
              <a:rPr lang="en-US" altLang="zh-TW" sz="1100" dirty="0">
                <a:latin typeface="微軟正黑體" panose="020B0604030504040204" pitchFamily="34" charset="-120"/>
                <a:ea typeface="微軟正黑體" panose="020B0604030504040204" pitchFamily="34" charset="-120"/>
              </a:rPr>
              <a:t>?</a:t>
            </a:r>
            <a:endParaRPr lang="zh-TW" altLang="en-US" sz="1100" dirty="0">
              <a:latin typeface="微軟正黑體" panose="020B0604030504040204" pitchFamily="34" charset="-120"/>
              <a:ea typeface="微軟正黑體" panose="020B0604030504040204" pitchFamily="34" charset="-120"/>
            </a:endParaRPr>
          </a:p>
        </p:txBody>
      </p:sp>
      <p:sp>
        <p:nvSpPr>
          <p:cNvPr id="23" name="TextBox 7"/>
          <p:cNvSpPr txBox="1"/>
          <p:nvPr/>
        </p:nvSpPr>
        <p:spPr>
          <a:xfrm>
            <a:off x="985951" y="246893"/>
            <a:ext cx="3877985"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2"/>
          <a:stretch>
            <a:fillRect/>
          </a:stretch>
        </p:blipFill>
        <p:spPr>
          <a:xfrm>
            <a:off x="3919670" y="1167448"/>
            <a:ext cx="2543175" cy="952500"/>
          </a:xfrm>
          <a:prstGeom prst="rect">
            <a:avLst/>
          </a:prstGeom>
        </p:spPr>
      </p:pic>
      <p:sp>
        <p:nvSpPr>
          <p:cNvPr id="17" name="矩形 16"/>
          <p:cNvSpPr/>
          <p:nvPr/>
        </p:nvSpPr>
        <p:spPr>
          <a:xfrm>
            <a:off x="4005064" y="1470909"/>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3" name="圖片 2"/>
          <p:cNvPicPr>
            <a:picLocks noChangeAspect="1"/>
          </p:cNvPicPr>
          <p:nvPr/>
        </p:nvPicPr>
        <p:blipFill>
          <a:blip r:embed="rId3"/>
          <a:stretch>
            <a:fillRect/>
          </a:stretch>
        </p:blipFill>
        <p:spPr>
          <a:xfrm>
            <a:off x="0" y="2427734"/>
            <a:ext cx="6858000" cy="2323919"/>
          </a:xfrm>
          <a:prstGeom prst="rect">
            <a:avLst/>
          </a:prstGeom>
        </p:spPr>
      </p:pic>
      <p:sp>
        <p:nvSpPr>
          <p:cNvPr id="15" name="矩形 14"/>
          <p:cNvSpPr/>
          <p:nvPr/>
        </p:nvSpPr>
        <p:spPr>
          <a:xfrm>
            <a:off x="44624" y="4155926"/>
            <a:ext cx="3600400" cy="14401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1" name="群組 10"/>
          <p:cNvGrpSpPr/>
          <p:nvPr/>
        </p:nvGrpSpPr>
        <p:grpSpPr>
          <a:xfrm>
            <a:off x="188640" y="149689"/>
            <a:ext cx="889110" cy="854080"/>
            <a:chOff x="1214754" y="2459895"/>
            <a:chExt cx="889110" cy="854080"/>
          </a:xfrm>
        </p:grpSpPr>
        <p:sp>
          <p:nvSpPr>
            <p:cNvPr id="12"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3"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2" name="投影片編號版面配置區 1"/>
          <p:cNvSpPr>
            <a:spLocks noGrp="1"/>
          </p:cNvSpPr>
          <p:nvPr>
            <p:ph type="sldNum" sz="quarter" idx="12"/>
          </p:nvPr>
        </p:nvSpPr>
        <p:spPr/>
        <p:txBody>
          <a:bodyPr/>
          <a:lstStyle/>
          <a:p>
            <a:fld id="{5CF90C4E-4CAE-4055-8F96-0549DE76A4F0}" type="slidenum">
              <a:rPr lang="zh-CN" altLang="en-US" smtClean="0"/>
              <a:t>9</a:t>
            </a:fld>
            <a:endParaRPr lang="zh-CN" altLang="en-US"/>
          </a:p>
        </p:txBody>
      </p:sp>
    </p:spTree>
    <p:extLst>
      <p:ext uri="{BB962C8B-B14F-4D97-AF65-F5344CB8AC3E}">
        <p14:creationId xmlns:p14="http://schemas.microsoft.com/office/powerpoint/2010/main" val="3184278386"/>
      </p:ext>
    </p:extLst>
  </p:cSld>
  <p:clrMapOvr>
    <a:masterClrMapping/>
  </p:clrMapOvr>
  <mc:AlternateContent xmlns:mc="http://schemas.openxmlformats.org/markup-compatibility/2006" xmlns:p14="http://schemas.microsoft.com/office/powerpoint/2010/main">
    <mc:Choice Requires="p14">
      <p:transition spd="slow" p14:dur="2000" advTm="15425"/>
    </mc:Choice>
    <mc:Fallback xmlns="">
      <p:transition spd="slow" advTm="15425"/>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1156</TotalTime>
  <Words>1240</Words>
  <Application>Microsoft Office PowerPoint</Application>
  <PresentationFormat>自訂</PresentationFormat>
  <Paragraphs>159</Paragraphs>
  <Slides>15</Slides>
  <Notes>3</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15</vt:i4>
      </vt:variant>
    </vt:vector>
  </HeadingPairs>
  <TitlesOfParts>
    <vt:vector size="21" baseType="lpstr">
      <vt:lpstr>微软雅黑</vt:lpstr>
      <vt:lpstr>微軟正黑體</vt:lpstr>
      <vt:lpstr>Arial</vt:lpstr>
      <vt:lpstr>Calibri</vt:lpstr>
      <vt:lpstr>Wingdings</vt:lpstr>
      <vt:lpstr>Office 主题​​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jinfeitang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Microsoft</dc:creator>
  <cp:lastModifiedBy>王熙碩</cp:lastModifiedBy>
  <cp:revision>147</cp:revision>
  <dcterms:created xsi:type="dcterms:W3CDTF">2015-11-10T13:42:32Z</dcterms:created>
  <dcterms:modified xsi:type="dcterms:W3CDTF">2021-04-01T06:25:43Z</dcterms:modified>
</cp:coreProperties>
</file>