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2"/>
  </p:notesMasterIdLst>
  <p:sldIdLst>
    <p:sldId id="256" r:id="rId2"/>
    <p:sldId id="257" r:id="rId3"/>
    <p:sldId id="301" r:id="rId4"/>
    <p:sldId id="259" r:id="rId5"/>
    <p:sldId id="265" r:id="rId6"/>
    <p:sldId id="260" r:id="rId7"/>
    <p:sldId id="262" r:id="rId8"/>
    <p:sldId id="261" r:id="rId9"/>
    <p:sldId id="263" r:id="rId10"/>
    <p:sldId id="302" r:id="rId11"/>
    <p:sldId id="266" r:id="rId12"/>
    <p:sldId id="258" r:id="rId13"/>
    <p:sldId id="271" r:id="rId14"/>
    <p:sldId id="272" r:id="rId15"/>
    <p:sldId id="273" r:id="rId16"/>
    <p:sldId id="303" r:id="rId17"/>
    <p:sldId id="264" r:id="rId18"/>
    <p:sldId id="275" r:id="rId19"/>
    <p:sldId id="279" r:id="rId20"/>
    <p:sldId id="280" r:id="rId21"/>
    <p:sldId id="274" r:id="rId22"/>
    <p:sldId id="278" r:id="rId23"/>
    <p:sldId id="277" r:id="rId24"/>
    <p:sldId id="267" r:id="rId25"/>
    <p:sldId id="300" r:id="rId26"/>
    <p:sldId id="299" r:id="rId27"/>
    <p:sldId id="269" r:id="rId28"/>
    <p:sldId id="268" r:id="rId29"/>
    <p:sldId id="270" r:id="rId30"/>
    <p:sldId id="281" r:id="rId31"/>
    <p:sldId id="282" r:id="rId32"/>
    <p:sldId id="283" r:id="rId33"/>
    <p:sldId id="284" r:id="rId34"/>
    <p:sldId id="285" r:id="rId35"/>
    <p:sldId id="304" r:id="rId36"/>
    <p:sldId id="276"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30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707" autoAdjust="0"/>
  </p:normalViewPr>
  <p:slideViewPr>
    <p:cSldViewPr snapToGrid="0">
      <p:cViewPr varScale="1">
        <p:scale>
          <a:sx n="85" d="100"/>
          <a:sy n="85" d="100"/>
        </p:scale>
        <p:origin x="15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6C3BF-5A9F-4F01-9154-9B92A5975153}" type="datetimeFigureOut">
              <a:rPr lang="zh-TW" altLang="en-US" smtClean="0"/>
              <a:t>2020/9/28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1A02A-5105-4BA4-9977-340D81B15C2A}" type="slidenum">
              <a:rPr lang="zh-TW" altLang="en-US" smtClean="0"/>
              <a:t>‹#›</a:t>
            </a:fld>
            <a:endParaRPr lang="zh-TW" altLang="en-US"/>
          </a:p>
        </p:txBody>
      </p:sp>
    </p:spTree>
    <p:extLst>
      <p:ext uri="{BB962C8B-B14F-4D97-AF65-F5344CB8AC3E}">
        <p14:creationId xmlns:p14="http://schemas.microsoft.com/office/powerpoint/2010/main" val="379599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1</a:t>
            </a:fld>
            <a:endParaRPr lang="zh-TW" altLang="en-US"/>
          </a:p>
        </p:txBody>
      </p:sp>
    </p:spTree>
    <p:extLst>
      <p:ext uri="{BB962C8B-B14F-4D97-AF65-F5344CB8AC3E}">
        <p14:creationId xmlns:p14="http://schemas.microsoft.com/office/powerpoint/2010/main" val="1802582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12</a:t>
            </a:fld>
            <a:endParaRPr lang="zh-TW" altLang="en-US"/>
          </a:p>
        </p:txBody>
      </p:sp>
    </p:spTree>
    <p:extLst>
      <p:ext uri="{BB962C8B-B14F-4D97-AF65-F5344CB8AC3E}">
        <p14:creationId xmlns:p14="http://schemas.microsoft.com/office/powerpoint/2010/main" val="2936125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13</a:t>
            </a:fld>
            <a:endParaRPr lang="zh-TW" altLang="en-US"/>
          </a:p>
        </p:txBody>
      </p:sp>
    </p:spTree>
    <p:extLst>
      <p:ext uri="{BB962C8B-B14F-4D97-AF65-F5344CB8AC3E}">
        <p14:creationId xmlns:p14="http://schemas.microsoft.com/office/powerpoint/2010/main" val="1467567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u="none"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14</a:t>
            </a:fld>
            <a:endParaRPr lang="zh-TW" altLang="en-US"/>
          </a:p>
        </p:txBody>
      </p:sp>
    </p:spTree>
    <p:extLst>
      <p:ext uri="{BB962C8B-B14F-4D97-AF65-F5344CB8AC3E}">
        <p14:creationId xmlns:p14="http://schemas.microsoft.com/office/powerpoint/2010/main" val="111548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15</a:t>
            </a:fld>
            <a:endParaRPr lang="zh-TW" altLang="en-US"/>
          </a:p>
        </p:txBody>
      </p:sp>
    </p:spTree>
    <p:extLst>
      <p:ext uri="{BB962C8B-B14F-4D97-AF65-F5344CB8AC3E}">
        <p14:creationId xmlns:p14="http://schemas.microsoft.com/office/powerpoint/2010/main" val="4099912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16</a:t>
            </a:fld>
            <a:endParaRPr lang="zh-TW" altLang="en-US"/>
          </a:p>
        </p:txBody>
      </p:sp>
    </p:spTree>
    <p:extLst>
      <p:ext uri="{BB962C8B-B14F-4D97-AF65-F5344CB8AC3E}">
        <p14:creationId xmlns:p14="http://schemas.microsoft.com/office/powerpoint/2010/main" val="2700237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17</a:t>
            </a:fld>
            <a:endParaRPr lang="zh-TW" altLang="en-US"/>
          </a:p>
        </p:txBody>
      </p:sp>
    </p:spTree>
    <p:extLst>
      <p:ext uri="{BB962C8B-B14F-4D97-AF65-F5344CB8AC3E}">
        <p14:creationId xmlns:p14="http://schemas.microsoft.com/office/powerpoint/2010/main" val="89519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26</a:t>
            </a:fld>
            <a:endParaRPr lang="zh-TW" altLang="en-US"/>
          </a:p>
        </p:txBody>
      </p:sp>
    </p:spTree>
    <p:extLst>
      <p:ext uri="{BB962C8B-B14F-4D97-AF65-F5344CB8AC3E}">
        <p14:creationId xmlns:p14="http://schemas.microsoft.com/office/powerpoint/2010/main" val="1290352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34</a:t>
            </a:fld>
            <a:endParaRPr lang="zh-TW" altLang="en-US"/>
          </a:p>
        </p:txBody>
      </p:sp>
    </p:spTree>
    <p:extLst>
      <p:ext uri="{BB962C8B-B14F-4D97-AF65-F5344CB8AC3E}">
        <p14:creationId xmlns:p14="http://schemas.microsoft.com/office/powerpoint/2010/main" val="20584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2</a:t>
            </a:fld>
            <a:endParaRPr lang="zh-TW" altLang="en-US"/>
          </a:p>
        </p:txBody>
      </p:sp>
    </p:spTree>
    <p:extLst>
      <p:ext uri="{BB962C8B-B14F-4D97-AF65-F5344CB8AC3E}">
        <p14:creationId xmlns:p14="http://schemas.microsoft.com/office/powerpoint/2010/main" val="350863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4</a:t>
            </a:fld>
            <a:endParaRPr lang="zh-TW" altLang="en-US"/>
          </a:p>
        </p:txBody>
      </p:sp>
    </p:spTree>
    <p:extLst>
      <p:ext uri="{BB962C8B-B14F-4D97-AF65-F5344CB8AC3E}">
        <p14:creationId xmlns:p14="http://schemas.microsoft.com/office/powerpoint/2010/main" val="153126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5</a:t>
            </a:fld>
            <a:endParaRPr lang="zh-TW" altLang="en-US"/>
          </a:p>
        </p:txBody>
      </p:sp>
    </p:spTree>
    <p:extLst>
      <p:ext uri="{BB962C8B-B14F-4D97-AF65-F5344CB8AC3E}">
        <p14:creationId xmlns:p14="http://schemas.microsoft.com/office/powerpoint/2010/main" val="452642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6</a:t>
            </a:fld>
            <a:endParaRPr lang="zh-TW" altLang="en-US"/>
          </a:p>
        </p:txBody>
      </p:sp>
    </p:spTree>
    <p:extLst>
      <p:ext uri="{BB962C8B-B14F-4D97-AF65-F5344CB8AC3E}">
        <p14:creationId xmlns:p14="http://schemas.microsoft.com/office/powerpoint/2010/main" val="221083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7</a:t>
            </a:fld>
            <a:endParaRPr lang="zh-TW" altLang="en-US"/>
          </a:p>
        </p:txBody>
      </p:sp>
    </p:spTree>
    <p:extLst>
      <p:ext uri="{BB962C8B-B14F-4D97-AF65-F5344CB8AC3E}">
        <p14:creationId xmlns:p14="http://schemas.microsoft.com/office/powerpoint/2010/main" val="377108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8</a:t>
            </a:fld>
            <a:endParaRPr lang="zh-TW" altLang="en-US"/>
          </a:p>
        </p:txBody>
      </p:sp>
    </p:spTree>
    <p:extLst>
      <p:ext uri="{BB962C8B-B14F-4D97-AF65-F5344CB8AC3E}">
        <p14:creationId xmlns:p14="http://schemas.microsoft.com/office/powerpoint/2010/main" val="236849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i="0"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10</a:t>
            </a:fld>
            <a:endParaRPr lang="zh-TW" altLang="en-US"/>
          </a:p>
        </p:txBody>
      </p:sp>
    </p:spTree>
    <p:extLst>
      <p:ext uri="{BB962C8B-B14F-4D97-AF65-F5344CB8AC3E}">
        <p14:creationId xmlns:p14="http://schemas.microsoft.com/office/powerpoint/2010/main" val="263277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BB1A02A-5105-4BA4-9977-340D81B15C2A}" type="slidenum">
              <a:rPr lang="zh-TW" altLang="en-US" smtClean="0"/>
              <a:t>11</a:t>
            </a:fld>
            <a:endParaRPr lang="zh-TW" altLang="en-US"/>
          </a:p>
        </p:txBody>
      </p:sp>
    </p:spTree>
    <p:extLst>
      <p:ext uri="{BB962C8B-B14F-4D97-AF65-F5344CB8AC3E}">
        <p14:creationId xmlns:p14="http://schemas.microsoft.com/office/powerpoint/2010/main" val="2171000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25A0C0B-74CD-4381-92F6-3BD4C5DF8F1F}" type="slidenum">
              <a:rPr lang="zh-TW" altLang="en-US" smtClean="0"/>
              <a:t>‹#›</a:t>
            </a:fld>
            <a:endParaRPr lang="zh-TW" altLang="en-US"/>
          </a:p>
        </p:txBody>
      </p:sp>
      <p:pic>
        <p:nvPicPr>
          <p:cNvPr id="8" name="圖片 7">
            <a:extLst>
              <a:ext uri="{FF2B5EF4-FFF2-40B4-BE49-F238E27FC236}">
                <a16:creationId xmlns:a16="http://schemas.microsoft.com/office/drawing/2014/main" id="{1039F19B-31C3-41A2-A2BA-4EEA8A43B1CF}"/>
              </a:ext>
            </a:extLst>
          </p:cNvPr>
          <p:cNvPicPr>
            <a:picLocks noChangeAspect="1"/>
          </p:cNvPicPr>
          <p:nvPr userDrawn="1"/>
        </p:nvPicPr>
        <p:blipFill>
          <a:blip r:embed="rId3"/>
          <a:stretch>
            <a:fillRect/>
          </a:stretch>
        </p:blipFill>
        <p:spPr>
          <a:xfrm>
            <a:off x="10210628" y="0"/>
            <a:ext cx="1981372" cy="707197"/>
          </a:xfrm>
          <a:prstGeom prst="rect">
            <a:avLst/>
          </a:prstGeom>
        </p:spPr>
      </p:pic>
    </p:spTree>
    <p:extLst>
      <p:ext uri="{BB962C8B-B14F-4D97-AF65-F5344CB8AC3E}">
        <p14:creationId xmlns:p14="http://schemas.microsoft.com/office/powerpoint/2010/main" val="219926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25A0C0B-74CD-4381-92F6-3BD4C5DF8F1F}" type="slidenum">
              <a:rPr lang="zh-TW" altLang="en-US" smtClean="0"/>
              <a:t>‹#›</a:t>
            </a:fld>
            <a:endParaRPr lang="zh-TW" altLang="en-US"/>
          </a:p>
        </p:txBody>
      </p:sp>
    </p:spTree>
    <p:extLst>
      <p:ext uri="{BB962C8B-B14F-4D97-AF65-F5344CB8AC3E}">
        <p14:creationId xmlns:p14="http://schemas.microsoft.com/office/powerpoint/2010/main" val="228544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25A0C0B-74CD-4381-92F6-3BD4C5DF8F1F}" type="slidenum">
              <a:rPr lang="zh-TW" altLang="en-US" smtClean="0"/>
              <a:t>‹#›</a:t>
            </a:fld>
            <a:endParaRPr lang="zh-TW" altLang="en-US"/>
          </a:p>
        </p:txBody>
      </p:sp>
    </p:spTree>
    <p:extLst>
      <p:ext uri="{BB962C8B-B14F-4D97-AF65-F5344CB8AC3E}">
        <p14:creationId xmlns:p14="http://schemas.microsoft.com/office/powerpoint/2010/main" val="1478821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25A0C0B-74CD-4381-92F6-3BD4C5DF8F1F}" type="slidenum">
              <a:rPr lang="zh-TW" altLang="en-US" smtClean="0"/>
              <a:t>‹#›</a:t>
            </a:fld>
            <a:endParaRPr lang="zh-TW"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81257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25A0C0B-74CD-4381-92F6-3BD4C5DF8F1F}" type="slidenum">
              <a:rPr lang="zh-TW" altLang="en-US" smtClean="0"/>
              <a:t>‹#›</a:t>
            </a:fld>
            <a:endParaRPr lang="zh-TW" altLang="en-US"/>
          </a:p>
        </p:txBody>
      </p:sp>
    </p:spTree>
    <p:extLst>
      <p:ext uri="{BB962C8B-B14F-4D97-AF65-F5344CB8AC3E}">
        <p14:creationId xmlns:p14="http://schemas.microsoft.com/office/powerpoint/2010/main" val="346619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25A0C0B-74CD-4381-92F6-3BD4C5DF8F1F}" type="slidenum">
              <a:rPr lang="zh-TW" altLang="en-US" smtClean="0"/>
              <a:t>‹#›</a:t>
            </a:fld>
            <a:endParaRPr lang="zh-TW" altLang="en-US"/>
          </a:p>
        </p:txBody>
      </p:sp>
    </p:spTree>
    <p:extLst>
      <p:ext uri="{BB962C8B-B14F-4D97-AF65-F5344CB8AC3E}">
        <p14:creationId xmlns:p14="http://schemas.microsoft.com/office/powerpoint/2010/main" val="15238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25A0C0B-74CD-4381-92F6-3BD4C5DF8F1F}" type="slidenum">
              <a:rPr lang="zh-TW" altLang="en-US" smtClean="0"/>
              <a:t>‹#›</a:t>
            </a:fld>
            <a:endParaRPr lang="zh-TW" altLang="en-US"/>
          </a:p>
        </p:txBody>
      </p:sp>
    </p:spTree>
    <p:extLst>
      <p:ext uri="{BB962C8B-B14F-4D97-AF65-F5344CB8AC3E}">
        <p14:creationId xmlns:p14="http://schemas.microsoft.com/office/powerpoint/2010/main" val="670959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25A0C0B-74CD-4381-92F6-3BD4C5DF8F1F}" type="slidenum">
              <a:rPr lang="zh-TW" altLang="en-US" smtClean="0"/>
              <a:t>‹#›</a:t>
            </a:fld>
            <a:endParaRPr lang="zh-TW" altLang="en-US"/>
          </a:p>
        </p:txBody>
      </p:sp>
    </p:spTree>
    <p:extLst>
      <p:ext uri="{BB962C8B-B14F-4D97-AF65-F5344CB8AC3E}">
        <p14:creationId xmlns:p14="http://schemas.microsoft.com/office/powerpoint/2010/main" val="165605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25A0C0B-74CD-4381-92F6-3BD4C5DF8F1F}" type="slidenum">
              <a:rPr lang="zh-TW" altLang="en-US" smtClean="0"/>
              <a:t>‹#›</a:t>
            </a:fld>
            <a:endParaRPr lang="zh-TW" altLang="en-US"/>
          </a:p>
        </p:txBody>
      </p:sp>
    </p:spTree>
    <p:extLst>
      <p:ext uri="{BB962C8B-B14F-4D97-AF65-F5344CB8AC3E}">
        <p14:creationId xmlns:p14="http://schemas.microsoft.com/office/powerpoint/2010/main" val="1352950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25A0C0B-74CD-4381-92F6-3BD4C5DF8F1F}" type="slidenum">
              <a:rPr lang="zh-TW" altLang="en-US" smtClean="0"/>
              <a:t>‹#›</a:t>
            </a:fld>
            <a:endParaRPr lang="zh-TW" altLang="en-US"/>
          </a:p>
        </p:txBody>
      </p:sp>
      <p:pic>
        <p:nvPicPr>
          <p:cNvPr id="7" name="圖片 6">
            <a:extLst>
              <a:ext uri="{FF2B5EF4-FFF2-40B4-BE49-F238E27FC236}">
                <a16:creationId xmlns:a16="http://schemas.microsoft.com/office/drawing/2014/main" id="{3E9E633D-6405-4A41-B772-267FEE918DEA}"/>
              </a:ext>
            </a:extLst>
          </p:cNvPr>
          <p:cNvPicPr>
            <a:picLocks noChangeAspect="1"/>
          </p:cNvPicPr>
          <p:nvPr userDrawn="1"/>
        </p:nvPicPr>
        <p:blipFill>
          <a:blip r:embed="rId2"/>
          <a:stretch>
            <a:fillRect/>
          </a:stretch>
        </p:blipFill>
        <p:spPr>
          <a:xfrm>
            <a:off x="10210628" y="0"/>
            <a:ext cx="1981372" cy="707197"/>
          </a:xfrm>
          <a:prstGeom prst="rect">
            <a:avLst/>
          </a:prstGeom>
        </p:spPr>
      </p:pic>
    </p:spTree>
    <p:extLst>
      <p:ext uri="{BB962C8B-B14F-4D97-AF65-F5344CB8AC3E}">
        <p14:creationId xmlns:p14="http://schemas.microsoft.com/office/powerpoint/2010/main" val="19627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25A0C0B-74CD-4381-92F6-3BD4C5DF8F1F}" type="slidenum">
              <a:rPr lang="zh-TW" altLang="en-US" smtClean="0"/>
              <a:t>‹#›</a:t>
            </a:fld>
            <a:endParaRPr lang="zh-TW" altLang="en-US"/>
          </a:p>
        </p:txBody>
      </p:sp>
      <p:pic>
        <p:nvPicPr>
          <p:cNvPr id="7" name="圖片 6">
            <a:extLst>
              <a:ext uri="{FF2B5EF4-FFF2-40B4-BE49-F238E27FC236}">
                <a16:creationId xmlns:a16="http://schemas.microsoft.com/office/drawing/2014/main" id="{268F2034-DEA7-4494-A1B0-CF84331EA97A}"/>
              </a:ext>
            </a:extLst>
          </p:cNvPr>
          <p:cNvPicPr>
            <a:picLocks noChangeAspect="1"/>
          </p:cNvPicPr>
          <p:nvPr userDrawn="1"/>
        </p:nvPicPr>
        <p:blipFill>
          <a:blip r:embed="rId3"/>
          <a:stretch>
            <a:fillRect/>
          </a:stretch>
        </p:blipFill>
        <p:spPr>
          <a:xfrm>
            <a:off x="10210628" y="0"/>
            <a:ext cx="1981372" cy="707197"/>
          </a:xfrm>
          <a:prstGeom prst="rect">
            <a:avLst/>
          </a:prstGeom>
        </p:spPr>
      </p:pic>
    </p:spTree>
    <p:extLst>
      <p:ext uri="{BB962C8B-B14F-4D97-AF65-F5344CB8AC3E}">
        <p14:creationId xmlns:p14="http://schemas.microsoft.com/office/powerpoint/2010/main" val="177831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25A0C0B-74CD-4381-92F6-3BD4C5DF8F1F}" type="slidenum">
              <a:rPr lang="zh-TW" altLang="en-US" smtClean="0"/>
              <a:t>‹#›</a:t>
            </a:fld>
            <a:endParaRPr lang="zh-TW" altLang="en-US"/>
          </a:p>
        </p:txBody>
      </p:sp>
      <p:pic>
        <p:nvPicPr>
          <p:cNvPr id="7" name="圖片 6">
            <a:extLst>
              <a:ext uri="{FF2B5EF4-FFF2-40B4-BE49-F238E27FC236}">
                <a16:creationId xmlns:a16="http://schemas.microsoft.com/office/drawing/2014/main" id="{3D5073E9-7601-4203-BCC0-EE8AD10DC4B6}"/>
              </a:ext>
            </a:extLst>
          </p:cNvPr>
          <p:cNvPicPr>
            <a:picLocks noChangeAspect="1"/>
          </p:cNvPicPr>
          <p:nvPr userDrawn="1"/>
        </p:nvPicPr>
        <p:blipFill>
          <a:blip r:embed="rId3"/>
          <a:stretch>
            <a:fillRect/>
          </a:stretch>
        </p:blipFill>
        <p:spPr>
          <a:xfrm>
            <a:off x="10210628" y="0"/>
            <a:ext cx="1981372" cy="707197"/>
          </a:xfrm>
          <a:prstGeom prst="rect">
            <a:avLst/>
          </a:prstGeom>
        </p:spPr>
      </p:pic>
    </p:spTree>
    <p:extLst>
      <p:ext uri="{BB962C8B-B14F-4D97-AF65-F5344CB8AC3E}">
        <p14:creationId xmlns:p14="http://schemas.microsoft.com/office/powerpoint/2010/main" val="127004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25A0C0B-74CD-4381-92F6-3BD4C5DF8F1F}" type="slidenum">
              <a:rPr lang="zh-TW" altLang="en-US" smtClean="0"/>
              <a:t>‹#›</a:t>
            </a:fld>
            <a:endParaRPr lang="zh-TW" altLang="en-US"/>
          </a:p>
        </p:txBody>
      </p:sp>
      <p:pic>
        <p:nvPicPr>
          <p:cNvPr id="2" name="圖片 1">
            <a:extLst>
              <a:ext uri="{FF2B5EF4-FFF2-40B4-BE49-F238E27FC236}">
                <a16:creationId xmlns:a16="http://schemas.microsoft.com/office/drawing/2014/main" id="{D49164BA-5C2B-4578-9B93-22442D4D1DFC}"/>
              </a:ext>
            </a:extLst>
          </p:cNvPr>
          <p:cNvPicPr>
            <a:picLocks noChangeAspect="1"/>
          </p:cNvPicPr>
          <p:nvPr userDrawn="1"/>
        </p:nvPicPr>
        <p:blipFill>
          <a:blip r:embed="rId3"/>
          <a:stretch>
            <a:fillRect/>
          </a:stretch>
        </p:blipFill>
        <p:spPr>
          <a:xfrm>
            <a:off x="10210628" y="0"/>
            <a:ext cx="1981372" cy="707197"/>
          </a:xfrm>
          <a:prstGeom prst="rect">
            <a:avLst/>
          </a:prstGeom>
        </p:spPr>
      </p:pic>
    </p:spTree>
    <p:extLst>
      <p:ext uri="{BB962C8B-B14F-4D97-AF65-F5344CB8AC3E}">
        <p14:creationId xmlns:p14="http://schemas.microsoft.com/office/powerpoint/2010/main" val="241246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25A0C0B-74CD-4381-92F6-3BD4C5DF8F1F}" type="slidenum">
              <a:rPr lang="zh-TW" altLang="en-US" smtClean="0"/>
              <a:t>‹#›</a:t>
            </a:fld>
            <a:endParaRPr lang="zh-TW" altLang="en-US"/>
          </a:p>
        </p:txBody>
      </p:sp>
    </p:spTree>
    <p:extLst>
      <p:ext uri="{BB962C8B-B14F-4D97-AF65-F5344CB8AC3E}">
        <p14:creationId xmlns:p14="http://schemas.microsoft.com/office/powerpoint/2010/main" val="169563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25A0C0B-74CD-4381-92F6-3BD4C5DF8F1F}" type="slidenum">
              <a:rPr lang="zh-TW" altLang="en-US" smtClean="0"/>
              <a:t>‹#›</a:t>
            </a:fld>
            <a:endParaRPr lang="zh-TW" altLang="en-US"/>
          </a:p>
        </p:txBody>
      </p:sp>
    </p:spTree>
    <p:extLst>
      <p:ext uri="{BB962C8B-B14F-4D97-AF65-F5344CB8AC3E}">
        <p14:creationId xmlns:p14="http://schemas.microsoft.com/office/powerpoint/2010/main" val="386347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25A0C0B-74CD-4381-92F6-3BD4C5DF8F1F}" type="slidenum">
              <a:rPr lang="zh-TW" altLang="en-US" smtClean="0"/>
              <a:t>‹#›</a:t>
            </a:fld>
            <a:endParaRPr lang="zh-TW" altLang="en-US"/>
          </a:p>
        </p:txBody>
      </p:sp>
    </p:spTree>
    <p:extLst>
      <p:ext uri="{BB962C8B-B14F-4D97-AF65-F5344CB8AC3E}">
        <p14:creationId xmlns:p14="http://schemas.microsoft.com/office/powerpoint/2010/main" val="250008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25A0C0B-74CD-4381-92F6-3BD4C5DF8F1F}" type="slidenum">
              <a:rPr lang="zh-TW" altLang="en-US" smtClean="0"/>
              <a:t>‹#›</a:t>
            </a:fld>
            <a:endParaRPr lang="zh-TW" altLang="en-US"/>
          </a:p>
        </p:txBody>
      </p:sp>
    </p:spTree>
    <p:extLst>
      <p:ext uri="{BB962C8B-B14F-4D97-AF65-F5344CB8AC3E}">
        <p14:creationId xmlns:p14="http://schemas.microsoft.com/office/powerpoint/2010/main" val="145508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1658A42-1EC3-4940-8DCC-ACA21DEBAEE2}" type="datetimeFigureOut">
              <a:rPr lang="zh-TW" altLang="en-US" smtClean="0"/>
              <a:t>2020/9/28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25A0C0B-74CD-4381-92F6-3BD4C5DF8F1F}" type="slidenum">
              <a:rPr lang="zh-TW" altLang="en-US" smtClean="0"/>
              <a:t>‹#›</a:t>
            </a:fld>
            <a:endParaRPr lang="zh-TW" altLang="en-US"/>
          </a:p>
        </p:txBody>
      </p:sp>
    </p:spTree>
    <p:extLst>
      <p:ext uri="{BB962C8B-B14F-4D97-AF65-F5344CB8AC3E}">
        <p14:creationId xmlns:p14="http://schemas.microsoft.com/office/powerpoint/2010/main" val="244538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1658A42-1EC3-4940-8DCC-ACA21DEBAEE2}" type="datetimeFigureOut">
              <a:rPr lang="zh-TW" altLang="en-US" smtClean="0"/>
              <a:t>2020/9/28</a:t>
            </a:fld>
            <a:endParaRPr lang="zh-TW"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zh-TW"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25A0C0B-74CD-4381-92F6-3BD4C5DF8F1F}" type="slidenum">
              <a:rPr lang="zh-TW" altLang="en-US" smtClean="0"/>
              <a:t>‹#›</a:t>
            </a:fld>
            <a:endParaRPr lang="zh-TW" altLang="en-US"/>
          </a:p>
        </p:txBody>
      </p:sp>
    </p:spTree>
    <p:extLst>
      <p:ext uri="{BB962C8B-B14F-4D97-AF65-F5344CB8AC3E}">
        <p14:creationId xmlns:p14="http://schemas.microsoft.com/office/powerpoint/2010/main" val="628136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BF508A-B072-4089-AAD5-5C87277BE92B}"/>
              </a:ext>
            </a:extLst>
          </p:cNvPr>
          <p:cNvSpPr>
            <a:spLocks noGrp="1"/>
          </p:cNvSpPr>
          <p:nvPr>
            <p:ph type="ctrTitle"/>
          </p:nvPr>
        </p:nvSpPr>
        <p:spPr/>
        <p:txBody>
          <a:bodyPr/>
          <a:lstStyle/>
          <a:p>
            <a:r>
              <a:rPr lang="zh-TW" altLang="en-US" dirty="0">
                <a:latin typeface="標楷體" panose="03000509000000000000" pitchFamily="65" charset="-120"/>
                <a:ea typeface="標楷體" panose="03000509000000000000" pitchFamily="65" charset="-120"/>
              </a:rPr>
              <a:t>證券商自行買賣外國債券業務</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宣導說明會</a:t>
            </a:r>
          </a:p>
        </p:txBody>
      </p:sp>
      <p:sp>
        <p:nvSpPr>
          <p:cNvPr id="3" name="副標題 2">
            <a:extLst>
              <a:ext uri="{FF2B5EF4-FFF2-40B4-BE49-F238E27FC236}">
                <a16:creationId xmlns:a16="http://schemas.microsoft.com/office/drawing/2014/main" id="{7BAF4F7C-58C3-4D55-99FD-13B854083002}"/>
              </a:ext>
            </a:extLst>
          </p:cNvPr>
          <p:cNvSpPr>
            <a:spLocks noGrp="1"/>
          </p:cNvSpPr>
          <p:nvPr>
            <p:ph type="subTitle" idx="1"/>
          </p:nvPr>
        </p:nvSpPr>
        <p:spPr>
          <a:xfrm>
            <a:off x="1751012" y="4370832"/>
            <a:ext cx="8689976" cy="1371599"/>
          </a:xfrm>
        </p:spPr>
        <p:txBody>
          <a:bodyPr>
            <a:normAutofit fontScale="92500" lnSpcReduction="10000"/>
          </a:bodyPr>
          <a:lstStyle/>
          <a:p>
            <a:endParaRPr lang="en-US" altLang="zh-TW" dirty="0"/>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證券櫃檯買賣中心</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月</a:t>
            </a:r>
          </a:p>
        </p:txBody>
      </p:sp>
    </p:spTree>
    <p:extLst>
      <p:ext uri="{BB962C8B-B14F-4D97-AF65-F5344CB8AC3E}">
        <p14:creationId xmlns:p14="http://schemas.microsoft.com/office/powerpoint/2010/main" val="3304284165"/>
      </p:ext>
    </p:extLst>
  </p:cSld>
  <p:clrMapOvr>
    <a:masterClrMapping/>
  </p:clrMapOvr>
  <mc:AlternateContent xmlns:mc="http://schemas.openxmlformats.org/markup-compatibility/2006" xmlns:p14="http://schemas.microsoft.com/office/powerpoint/2010/main">
    <mc:Choice Requires="p14">
      <p:transition spd="slow" p14:dur="2000" advTm="8013"/>
    </mc:Choice>
    <mc:Fallback xmlns="">
      <p:transition spd="slow" advTm="80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379446-6759-4BD1-BFB6-9FAE31FA9552}"/>
              </a:ext>
            </a:extLst>
          </p:cNvPr>
          <p:cNvSpPr>
            <a:spLocks noGrp="1"/>
          </p:cNvSpPr>
          <p:nvPr>
            <p:ph type="title"/>
          </p:nvPr>
        </p:nvSpPr>
        <p:spPr/>
        <p:txBody>
          <a:bodyPr>
            <a:normAutofit/>
          </a:bodyPr>
          <a:lstStyle/>
          <a:p>
            <a:r>
              <a:rPr lang="zh-TW" altLang="en-US" sz="4800" dirty="0">
                <a:latin typeface="標楷體" panose="03000509000000000000" pitchFamily="65" charset="-120"/>
                <a:ea typeface="標楷體" panose="03000509000000000000" pitchFamily="65" charset="-120"/>
              </a:rPr>
              <a:t>自行買賣外國債券業務相關規範</a:t>
            </a:r>
            <a:endParaRPr lang="zh-TW" altLang="en-US" sz="4800" dirty="0"/>
          </a:p>
        </p:txBody>
      </p:sp>
    </p:spTree>
    <p:extLst>
      <p:ext uri="{BB962C8B-B14F-4D97-AF65-F5344CB8AC3E}">
        <p14:creationId xmlns:p14="http://schemas.microsoft.com/office/powerpoint/2010/main" val="454747581"/>
      </p:ext>
    </p:extLst>
  </p:cSld>
  <p:clrMapOvr>
    <a:masterClrMapping/>
  </p:clrMapOvr>
  <mc:AlternateContent xmlns:mc="http://schemas.openxmlformats.org/markup-compatibility/2006" xmlns:p14="http://schemas.microsoft.com/office/powerpoint/2010/main">
    <mc:Choice Requires="p14">
      <p:transition spd="slow" p14:dur="2000" advTm="24918"/>
    </mc:Choice>
    <mc:Fallback xmlns="">
      <p:transition spd="slow" advTm="2491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04D513-E0E9-45E7-9291-04FD299093B8}"/>
              </a:ext>
            </a:extLst>
          </p:cNvPr>
          <p:cNvSpPr>
            <a:spLocks noGrp="1"/>
          </p:cNvSpPr>
          <p:nvPr>
            <p:ph type="title"/>
          </p:nvPr>
        </p:nvSpPr>
        <p:spPr>
          <a:xfrm>
            <a:off x="913773" y="213919"/>
            <a:ext cx="10364451" cy="1065139"/>
          </a:xfrm>
        </p:spPr>
        <p:txBody>
          <a:bodyPr>
            <a:normAutofit/>
          </a:bodyPr>
          <a:lstStyle/>
          <a:p>
            <a:r>
              <a:rPr lang="zh-TW" altLang="en-US" sz="4800" dirty="0">
                <a:latin typeface="標楷體" panose="03000509000000000000" pitchFamily="65" charset="-120"/>
                <a:ea typeface="標楷體" panose="03000509000000000000" pitchFamily="65" charset="-120"/>
              </a:rPr>
              <a:t>自行買賣外國債券業務相關規範</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(1/5)</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81024F69-1B8C-4D4F-AF8D-7EDAC78A7572}"/>
              </a:ext>
            </a:extLst>
          </p:cNvPr>
          <p:cNvSpPr>
            <a:spLocks noGrp="1"/>
          </p:cNvSpPr>
          <p:nvPr>
            <p:ph idx="1"/>
          </p:nvPr>
        </p:nvSpPr>
        <p:spPr>
          <a:xfrm>
            <a:off x="913775" y="1166071"/>
            <a:ext cx="10364452" cy="5478010"/>
          </a:xfrm>
        </p:spPr>
        <p:txBody>
          <a:bodyPr>
            <a:normAutofit/>
          </a:bodyPr>
          <a:lstStyle/>
          <a:p>
            <a:pPr algn="just">
              <a:buFont typeface="Wingdings" panose="05000000000000000000" pitchFamily="2" charset="2"/>
              <a:buChar char="ü"/>
            </a:pPr>
            <a:r>
              <a:rPr lang="zh-TW" altLang="zh-TW" sz="3400" kern="100" dirty="0">
                <a:effectLst/>
                <a:latin typeface="Times New Roman" panose="02020603050405020304" pitchFamily="18" charset="0"/>
                <a:ea typeface="標楷體" panose="03000509000000000000" pitchFamily="65" charset="-120"/>
                <a:cs typeface="Times New Roman" panose="02020603050405020304" pitchFamily="18" charset="0"/>
              </a:rPr>
              <a:t>證券商管理規則第</a:t>
            </a:r>
            <a:r>
              <a:rPr lang="en-US" altLang="zh-TW" sz="3400" kern="100" dirty="0">
                <a:effectLst/>
                <a:latin typeface="Times New Roman" panose="02020603050405020304" pitchFamily="18" charset="0"/>
                <a:ea typeface="標楷體" panose="03000509000000000000" pitchFamily="65" charset="-120"/>
                <a:cs typeface="Times New Roman" panose="02020603050405020304" pitchFamily="18" charset="0"/>
              </a:rPr>
              <a:t>19-1</a:t>
            </a:r>
            <a:r>
              <a:rPr lang="zh-TW" altLang="zh-TW" sz="3400" kern="100" dirty="0">
                <a:effectLst/>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3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3400" kern="100" dirty="0">
                <a:effectLst/>
                <a:latin typeface="Times New Roman" panose="02020603050405020304" pitchFamily="18" charset="0"/>
                <a:ea typeface="標楷體" panose="03000509000000000000" pitchFamily="65" charset="-120"/>
                <a:cs typeface="Times New Roman" panose="02020603050405020304" pitchFamily="18" charset="0"/>
              </a:rPr>
              <a:t>項及第</a:t>
            </a:r>
            <a:r>
              <a:rPr lang="en-US" altLang="zh-TW" sz="3400" kern="100" dirty="0">
                <a:effectLst/>
                <a:latin typeface="Times New Roman" panose="02020603050405020304" pitchFamily="18" charset="0"/>
                <a:ea typeface="標楷體" panose="03000509000000000000" pitchFamily="65" charset="-120"/>
                <a:cs typeface="Times New Roman" panose="02020603050405020304" pitchFamily="18" charset="0"/>
              </a:rPr>
              <a:t>31-1</a:t>
            </a:r>
            <a:r>
              <a:rPr lang="zh-TW" altLang="en-US" sz="3400" kern="100" dirty="0">
                <a:effectLst/>
                <a:latin typeface="Times New Roman" panose="02020603050405020304" pitchFamily="18" charset="0"/>
                <a:ea typeface="標楷體" panose="03000509000000000000" pitchFamily="65" charset="-120"/>
                <a:cs typeface="Times New Roman" panose="02020603050405020304" pitchFamily="18" charset="0"/>
              </a:rPr>
              <a:t>條</a:t>
            </a:r>
            <a:r>
              <a:rPr lang="zh-TW" altLang="zh-TW" sz="3400" kern="100" dirty="0">
                <a:effectLst/>
                <a:latin typeface="Times New Roman" panose="02020603050405020304" pitchFamily="18" charset="0"/>
                <a:ea typeface="標楷體" panose="03000509000000000000" pitchFamily="65" charset="-120"/>
                <a:cs typeface="Times New Roman" panose="02020603050405020304" pitchFamily="18" charset="0"/>
              </a:rPr>
              <a:t>規定自行買賣之外國債券範圍</a:t>
            </a:r>
            <a:r>
              <a:rPr lang="zh-TW" altLang="en-US" sz="3400" kern="100" dirty="0">
                <a:effectLst/>
                <a:latin typeface="新細明體" panose="02020500000000000000" pitchFamily="18" charset="-120"/>
                <a:ea typeface="新細明體" panose="02020500000000000000" pitchFamily="18" charset="-120"/>
                <a:cs typeface="Times New Roman" panose="02020603050405020304" pitchFamily="18" charset="0"/>
              </a:rPr>
              <a:t>（</a:t>
            </a:r>
            <a:r>
              <a:rPr lang="en-US" altLang="zh-TW" sz="3400" kern="100" dirty="0">
                <a:ea typeface="標楷體" panose="03000509000000000000" pitchFamily="65" charset="-120"/>
                <a:cs typeface="Times New Roman" panose="02020603050405020304" pitchFamily="18" charset="0"/>
              </a:rPr>
              <a:t>107</a:t>
            </a:r>
            <a:r>
              <a:rPr lang="zh-TW" altLang="en-US" sz="3400" kern="100" dirty="0">
                <a:ea typeface="標楷體" panose="03000509000000000000" pitchFamily="65" charset="-120"/>
                <a:cs typeface="Times New Roman" panose="02020603050405020304" pitchFamily="18" charset="0"/>
              </a:rPr>
              <a:t>年</a:t>
            </a:r>
            <a:r>
              <a:rPr lang="en-US" altLang="zh-TW" sz="3400" kern="100" dirty="0">
                <a:ea typeface="標楷體" panose="03000509000000000000" pitchFamily="65" charset="-120"/>
                <a:cs typeface="Times New Roman" panose="02020603050405020304" pitchFamily="18" charset="0"/>
              </a:rPr>
              <a:t>7</a:t>
            </a:r>
            <a:r>
              <a:rPr lang="zh-TW" altLang="en-US" sz="3400" kern="100" dirty="0">
                <a:ea typeface="標楷體" panose="03000509000000000000" pitchFamily="65" charset="-120"/>
                <a:cs typeface="Times New Roman" panose="02020603050405020304" pitchFamily="18" charset="0"/>
              </a:rPr>
              <a:t>月</a:t>
            </a:r>
            <a:r>
              <a:rPr lang="en-US" altLang="zh-TW" sz="3400" kern="100" dirty="0">
                <a:ea typeface="標楷體" panose="03000509000000000000" pitchFamily="65" charset="-120"/>
                <a:cs typeface="Times New Roman" panose="02020603050405020304" pitchFamily="18" charset="0"/>
              </a:rPr>
              <a:t>31</a:t>
            </a:r>
            <a:r>
              <a:rPr lang="zh-TW" altLang="en-US" sz="3400" kern="100" dirty="0">
                <a:ea typeface="標楷體" panose="03000509000000000000" pitchFamily="65" charset="-120"/>
                <a:cs typeface="Times New Roman" panose="02020603050405020304" pitchFamily="18" charset="0"/>
              </a:rPr>
              <a:t>日金管證券字第</a:t>
            </a:r>
            <a:r>
              <a:rPr lang="en-US" altLang="zh-TW" sz="3400" kern="100" dirty="0">
                <a:ea typeface="標楷體" panose="03000509000000000000" pitchFamily="65" charset="-120"/>
                <a:cs typeface="Times New Roman" panose="02020603050405020304" pitchFamily="18" charset="0"/>
              </a:rPr>
              <a:t>10703249552</a:t>
            </a:r>
            <a:r>
              <a:rPr lang="zh-TW" altLang="en-US" sz="3400" kern="100" dirty="0">
                <a:ea typeface="標楷體" panose="03000509000000000000" pitchFamily="65" charset="-120"/>
                <a:cs typeface="Times New Roman" panose="02020603050405020304" pitchFamily="18" charset="0"/>
              </a:rPr>
              <a:t>號令</a:t>
            </a:r>
            <a:r>
              <a:rPr lang="zh-TW" altLang="en-US" sz="3400" kern="100" dirty="0">
                <a:effectLst/>
                <a:latin typeface="新細明體" panose="02020500000000000000" pitchFamily="18" charset="-120"/>
                <a:ea typeface="新細明體" panose="02020500000000000000" pitchFamily="18" charset="-120"/>
                <a:cs typeface="Times New Roman" panose="02020603050405020304" pitchFamily="18" charset="0"/>
              </a:rPr>
              <a:t>）</a:t>
            </a:r>
            <a:endParaRPr lang="en-US" altLang="zh-TW" sz="3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lvl="1" algn="just">
              <a:buFont typeface="Wingdings" panose="05000000000000000000" pitchFamily="2" charset="2"/>
              <a:buChar char="l"/>
            </a:pPr>
            <a:r>
              <a:rPr lang="zh-TW" altLang="en-US" sz="3000" kern="100" dirty="0">
                <a:effectLst/>
                <a:latin typeface="Times New Roman" panose="02020603050405020304" pitchFamily="18" charset="0"/>
                <a:ea typeface="標楷體" panose="03000509000000000000" pitchFamily="65" charset="-120"/>
                <a:cs typeface="Times New Roman" panose="02020603050405020304" pitchFamily="18" charset="0"/>
              </a:rPr>
              <a:t>外國政府相關債券</a:t>
            </a:r>
            <a:endParaRPr lang="en-US" altLang="zh-TW" sz="3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lvl="1" algn="just">
              <a:buFont typeface="Wingdings" panose="05000000000000000000" pitchFamily="2" charset="2"/>
              <a:buChar char="l"/>
            </a:pPr>
            <a:r>
              <a:rPr lang="zh-TW" altLang="en-US" sz="3000" kern="100" dirty="0">
                <a:effectLst/>
                <a:latin typeface="Times New Roman" panose="02020603050405020304" pitchFamily="18" charset="0"/>
                <a:ea typeface="標楷體" panose="03000509000000000000" pitchFamily="65" charset="-120"/>
                <a:cs typeface="Times New Roman" panose="02020603050405020304" pitchFamily="18" charset="0"/>
              </a:rPr>
              <a:t>金融債券</a:t>
            </a:r>
            <a:endParaRPr lang="en-US" altLang="zh-TW" sz="3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lvl="1" algn="just">
              <a:buFont typeface="Wingdings" panose="05000000000000000000" pitchFamily="2" charset="2"/>
              <a:buChar char="l"/>
            </a:pPr>
            <a:r>
              <a:rPr lang="zh-TW" altLang="en-US" sz="3000" kern="100" dirty="0">
                <a:effectLst/>
                <a:latin typeface="Times New Roman" panose="02020603050405020304" pitchFamily="18" charset="0"/>
                <a:ea typeface="標楷體" panose="03000509000000000000" pitchFamily="65" charset="-120"/>
                <a:cs typeface="Times New Roman" panose="02020603050405020304" pitchFamily="18" charset="0"/>
              </a:rPr>
              <a:t>公司債、轉</a:t>
            </a:r>
            <a:r>
              <a:rPr lang="en-US" altLang="zh-TW" sz="30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kern="100" dirty="0">
                <a:effectLst/>
                <a:latin typeface="Times New Roman" panose="02020603050405020304" pitchFamily="18" charset="0"/>
                <a:ea typeface="標楷體" panose="03000509000000000000" pitchFamily="65" charset="-120"/>
                <a:cs typeface="Times New Roman" panose="02020603050405020304" pitchFamily="18" charset="0"/>
              </a:rPr>
              <a:t>交</a:t>
            </a:r>
            <a:r>
              <a:rPr lang="en-US" altLang="zh-TW" sz="30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kern="100" dirty="0">
                <a:effectLst/>
                <a:latin typeface="Times New Roman" panose="02020603050405020304" pitchFamily="18" charset="0"/>
                <a:ea typeface="標楷體" panose="03000509000000000000" pitchFamily="65" charset="-120"/>
                <a:cs typeface="Times New Roman" panose="02020603050405020304" pitchFamily="18" charset="0"/>
              </a:rPr>
              <a:t>換公司債、附認股權公司債</a:t>
            </a:r>
            <a:endParaRPr lang="en-US" altLang="zh-TW" sz="3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lvl="1" algn="just">
              <a:buFont typeface="Wingdings" panose="05000000000000000000" pitchFamily="2" charset="2"/>
              <a:buChar char="l"/>
            </a:pPr>
            <a:r>
              <a:rPr lang="zh-TW" altLang="en-US" sz="300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結構型債券：固定收益商品結合連結股權、利率、匯率、指數、商品、信用事件或其他利益等衍生性金融商品</a:t>
            </a:r>
            <a:endParaRPr lang="en-US" altLang="zh-TW" sz="30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899240144"/>
      </p:ext>
    </p:extLst>
  </p:cSld>
  <p:clrMapOvr>
    <a:masterClrMapping/>
  </p:clrMapOvr>
  <mc:AlternateContent xmlns:mc="http://schemas.openxmlformats.org/markup-compatibility/2006" xmlns:p14="http://schemas.microsoft.com/office/powerpoint/2010/main">
    <mc:Choice Requires="p14">
      <p:transition spd="slow" p14:dur="2000" advTm="42133"/>
    </mc:Choice>
    <mc:Fallback xmlns="">
      <p:transition spd="slow" advTm="4213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04D513-E0E9-45E7-9291-04FD299093B8}"/>
              </a:ext>
            </a:extLst>
          </p:cNvPr>
          <p:cNvSpPr>
            <a:spLocks noGrp="1"/>
          </p:cNvSpPr>
          <p:nvPr>
            <p:ph type="title"/>
          </p:nvPr>
        </p:nvSpPr>
        <p:spPr>
          <a:xfrm>
            <a:off x="913774" y="213919"/>
            <a:ext cx="10364451" cy="1065139"/>
          </a:xfrm>
        </p:spPr>
        <p:txBody>
          <a:bodyPr>
            <a:normAutofit/>
          </a:bodyPr>
          <a:lstStyle/>
          <a:p>
            <a:r>
              <a:rPr lang="zh-TW" altLang="en-US" sz="4800" dirty="0">
                <a:latin typeface="標楷體" panose="03000509000000000000" pitchFamily="65" charset="-120"/>
                <a:ea typeface="標楷體" panose="03000509000000000000" pitchFamily="65" charset="-120"/>
              </a:rPr>
              <a:t>自行買賣外國債券業務相關規範</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(2/5)</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81024F69-1B8C-4D4F-AF8D-7EDAC78A7572}"/>
              </a:ext>
            </a:extLst>
          </p:cNvPr>
          <p:cNvSpPr>
            <a:spLocks noGrp="1"/>
          </p:cNvSpPr>
          <p:nvPr>
            <p:ph idx="1"/>
          </p:nvPr>
        </p:nvSpPr>
        <p:spPr>
          <a:xfrm>
            <a:off x="913775" y="1166071"/>
            <a:ext cx="10364452" cy="5478010"/>
          </a:xfrm>
        </p:spPr>
        <p:txBody>
          <a:bodyPr>
            <a:normAutofit lnSpcReduction="10000"/>
          </a:bodyPr>
          <a:lstStyle/>
          <a:p>
            <a:pPr algn="just">
              <a:buFont typeface="Wingdings" panose="05000000000000000000" pitchFamily="2" charset="2"/>
              <a:buChar char="ü"/>
            </a:pPr>
            <a:r>
              <a:rPr lang="zh-TW" altLang="zh-TW" sz="3200" kern="100" dirty="0">
                <a:effectLst/>
                <a:ea typeface="標楷體" panose="03000509000000000000" pitchFamily="65" charset="-120"/>
                <a:cs typeface="Times New Roman" panose="02020603050405020304" pitchFamily="18" charset="0"/>
              </a:rPr>
              <a:t>證券商營業處所買賣有價證券管理辦法第</a:t>
            </a:r>
            <a:r>
              <a:rPr lang="en-US" altLang="zh-TW" sz="3200" kern="100" dirty="0">
                <a:effectLst/>
                <a:ea typeface="標楷體" panose="03000509000000000000" pitchFamily="65" charset="-120"/>
                <a:cs typeface="Times New Roman" panose="02020603050405020304" pitchFamily="18" charset="0"/>
              </a:rPr>
              <a:t>5</a:t>
            </a:r>
            <a:r>
              <a:rPr lang="zh-TW" altLang="zh-TW" sz="3200" kern="100" dirty="0">
                <a:effectLst/>
                <a:ea typeface="標楷體" panose="03000509000000000000" pitchFamily="65" charset="-120"/>
                <a:cs typeface="Times New Roman" panose="02020603050405020304" pitchFamily="18" charset="0"/>
              </a:rPr>
              <a:t>條第</a:t>
            </a:r>
            <a:r>
              <a:rPr lang="en-US" altLang="zh-TW" sz="3200" kern="100" dirty="0">
                <a:effectLst/>
                <a:ea typeface="標楷體" panose="03000509000000000000" pitchFamily="65" charset="-120"/>
                <a:cs typeface="Times New Roman" panose="02020603050405020304" pitchFamily="18" charset="0"/>
              </a:rPr>
              <a:t>1</a:t>
            </a:r>
            <a:r>
              <a:rPr lang="zh-TW" altLang="zh-TW" sz="3200" kern="100" dirty="0">
                <a:effectLst/>
                <a:ea typeface="標楷體" panose="03000509000000000000" pitchFamily="65" charset="-120"/>
                <a:cs typeface="Times New Roman" panose="02020603050405020304" pitchFamily="18" charset="0"/>
              </a:rPr>
              <a:t>項</a:t>
            </a:r>
            <a:r>
              <a:rPr lang="zh-TW" altLang="en-US" sz="3200" kern="100" dirty="0">
                <a:effectLst/>
                <a:ea typeface="標楷體" panose="03000509000000000000" pitchFamily="65" charset="-120"/>
                <a:cs typeface="Times New Roman" panose="02020603050405020304" pitchFamily="18" charset="0"/>
              </a:rPr>
              <a:t>：有價證券在櫃檯買賣，除政府發行之債券或</a:t>
            </a:r>
            <a:r>
              <a:rPr lang="zh-TW" altLang="en-US" sz="3200" u="sng" kern="100" dirty="0">
                <a:effectLst/>
                <a:ea typeface="標楷體" panose="03000509000000000000" pitchFamily="65" charset="-120"/>
                <a:cs typeface="Times New Roman" panose="02020603050405020304" pitchFamily="18" charset="0"/>
              </a:rPr>
              <a:t>其他經本會指定之有價證券</a:t>
            </a:r>
            <a:r>
              <a:rPr lang="zh-TW" altLang="en-US" sz="3200" kern="100" dirty="0">
                <a:effectLst/>
                <a:ea typeface="標楷體" panose="03000509000000000000" pitchFamily="65" charset="-120"/>
                <a:cs typeface="Times New Roman" panose="02020603050405020304" pitchFamily="18" charset="0"/>
              </a:rPr>
              <a:t>，由本會依職權辦理外，其餘</a:t>
            </a:r>
            <a:r>
              <a:rPr lang="zh-TW" altLang="en-US" sz="3200" u="sng" kern="100" dirty="0">
                <a:effectLst/>
                <a:ea typeface="標楷體" panose="03000509000000000000" pitchFamily="65" charset="-120"/>
                <a:cs typeface="Times New Roman" panose="02020603050405020304" pitchFamily="18" charset="0"/>
              </a:rPr>
              <a:t>由發行人向櫃買中心申請</a:t>
            </a:r>
            <a:r>
              <a:rPr lang="zh-TW" altLang="en-US" sz="3200" kern="100" dirty="0">
                <a:effectLst/>
                <a:ea typeface="標楷體" panose="03000509000000000000" pitchFamily="65" charset="-120"/>
                <a:cs typeface="Times New Roman" panose="02020603050405020304" pitchFamily="18" charset="0"/>
              </a:rPr>
              <a:t>上櫃或</a:t>
            </a:r>
            <a:r>
              <a:rPr lang="zh-TW" altLang="en-US" sz="3200" u="sng" kern="100" dirty="0">
                <a:effectLst/>
                <a:ea typeface="標楷體" panose="03000509000000000000" pitchFamily="65" charset="-120"/>
                <a:cs typeface="Times New Roman" panose="02020603050405020304" pitchFamily="18" charset="0"/>
              </a:rPr>
              <a:t>登錄</a:t>
            </a:r>
            <a:r>
              <a:rPr lang="zh-TW" altLang="en-US" sz="3200" kern="100" dirty="0">
                <a:effectLst/>
                <a:ea typeface="標楷體" panose="03000509000000000000" pitchFamily="65" charset="-120"/>
                <a:cs typeface="Times New Roman" panose="02020603050405020304" pitchFamily="18" charset="0"/>
              </a:rPr>
              <a:t>。</a:t>
            </a:r>
            <a:endParaRPr lang="en-US" altLang="zh-TW" sz="3200" kern="100" dirty="0">
              <a:effectLst/>
              <a:ea typeface="標楷體" panose="03000509000000000000" pitchFamily="65" charset="-120"/>
              <a:cs typeface="Times New Roman" panose="02020603050405020304" pitchFamily="18" charset="0"/>
            </a:endParaRPr>
          </a:p>
          <a:p>
            <a:pPr lvl="1" algn="just"/>
            <a:r>
              <a:rPr lang="en-US" altLang="zh-TW" sz="3000" kern="100" dirty="0">
                <a:ea typeface="標楷體" panose="03000509000000000000" pitchFamily="65" charset="-120"/>
                <a:cs typeface="Times New Roman" panose="02020603050405020304" pitchFamily="18" charset="0"/>
              </a:rPr>
              <a:t>109</a:t>
            </a:r>
            <a:r>
              <a:rPr lang="zh-TW" altLang="en-US" sz="3000" kern="100" dirty="0">
                <a:ea typeface="標楷體" panose="03000509000000000000" pitchFamily="65" charset="-120"/>
                <a:cs typeface="Times New Roman" panose="02020603050405020304" pitchFamily="18" charset="0"/>
              </a:rPr>
              <a:t>年</a:t>
            </a:r>
            <a:r>
              <a:rPr lang="en-US" altLang="zh-TW" sz="3000" kern="100" dirty="0">
                <a:ea typeface="標楷體" panose="03000509000000000000" pitchFamily="65" charset="-120"/>
                <a:cs typeface="Times New Roman" panose="02020603050405020304" pitchFamily="18" charset="0"/>
              </a:rPr>
              <a:t>9</a:t>
            </a:r>
            <a:r>
              <a:rPr lang="zh-TW" altLang="en-US" sz="3000" kern="100" dirty="0">
                <a:ea typeface="標楷體" panose="03000509000000000000" pitchFamily="65" charset="-120"/>
                <a:cs typeface="Times New Roman" panose="02020603050405020304" pitchFamily="18" charset="0"/>
              </a:rPr>
              <a:t>月</a:t>
            </a:r>
            <a:r>
              <a:rPr lang="en-US" altLang="zh-TW" sz="3000" kern="100" dirty="0">
                <a:ea typeface="標楷體" panose="03000509000000000000" pitchFamily="65" charset="-120"/>
                <a:cs typeface="Times New Roman" panose="02020603050405020304" pitchFamily="18" charset="0"/>
              </a:rPr>
              <a:t>10</a:t>
            </a:r>
            <a:r>
              <a:rPr lang="zh-TW" altLang="en-US" sz="3000" kern="100" dirty="0">
                <a:ea typeface="標楷體" panose="03000509000000000000" pitchFamily="65" charset="-120"/>
                <a:cs typeface="Times New Roman" panose="02020603050405020304" pitchFamily="18" charset="0"/>
              </a:rPr>
              <a:t>日金管證券字第</a:t>
            </a:r>
            <a:r>
              <a:rPr lang="en-US" altLang="zh-TW" sz="3000" kern="100" dirty="0">
                <a:ea typeface="標楷體" panose="03000509000000000000" pitchFamily="65" charset="-120"/>
                <a:cs typeface="Times New Roman" panose="02020603050405020304" pitchFamily="18" charset="0"/>
              </a:rPr>
              <a:t>10903641201</a:t>
            </a:r>
            <a:r>
              <a:rPr lang="zh-TW" altLang="en-US" sz="3000" kern="100" dirty="0">
                <a:ea typeface="標楷體" panose="03000509000000000000" pitchFamily="65" charset="-120"/>
                <a:cs typeface="Times New Roman" panose="02020603050405020304" pitchFamily="18" charset="0"/>
              </a:rPr>
              <a:t>號令</a:t>
            </a:r>
            <a:r>
              <a:rPr lang="zh-TW" altLang="en-US" sz="3000" kern="100" dirty="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3000" kern="100" dirty="0">
                <a:ea typeface="標楷體" panose="03000509000000000000" pitchFamily="65" charset="-120"/>
                <a:cs typeface="Times New Roman" panose="02020603050405020304" pitchFamily="18" charset="0"/>
              </a:rPr>
              <a:t>原</a:t>
            </a:r>
            <a:r>
              <a:rPr lang="en-US" altLang="zh-TW" sz="3000" kern="100" dirty="0">
                <a:ea typeface="標楷體" panose="03000509000000000000" pitchFamily="65" charset="-120"/>
                <a:cs typeface="Times New Roman" panose="02020603050405020304" pitchFamily="18" charset="0"/>
              </a:rPr>
              <a:t>107</a:t>
            </a:r>
            <a:r>
              <a:rPr lang="zh-TW" altLang="en-US" sz="3000" kern="100" dirty="0">
                <a:ea typeface="標楷體" panose="03000509000000000000" pitchFamily="65" charset="-120"/>
                <a:cs typeface="Times New Roman" panose="02020603050405020304" pitchFamily="18" charset="0"/>
              </a:rPr>
              <a:t>年</a:t>
            </a:r>
            <a:r>
              <a:rPr lang="en-US" altLang="zh-TW" sz="3000" kern="100" dirty="0">
                <a:ea typeface="標楷體" panose="03000509000000000000" pitchFamily="65" charset="-120"/>
                <a:cs typeface="Times New Roman" panose="02020603050405020304" pitchFamily="18" charset="0"/>
              </a:rPr>
              <a:t>1</a:t>
            </a:r>
            <a:r>
              <a:rPr lang="zh-TW" altLang="en-US" sz="3000" kern="100" dirty="0">
                <a:ea typeface="標楷體" panose="03000509000000000000" pitchFamily="65" charset="-120"/>
                <a:cs typeface="Times New Roman" panose="02020603050405020304" pitchFamily="18" charset="0"/>
              </a:rPr>
              <a:t>月</a:t>
            </a:r>
            <a:r>
              <a:rPr lang="en-US" altLang="zh-TW" sz="3000" kern="100" dirty="0">
                <a:ea typeface="標楷體" panose="03000509000000000000" pitchFamily="65" charset="-120"/>
                <a:cs typeface="Times New Roman" panose="02020603050405020304" pitchFamily="18" charset="0"/>
              </a:rPr>
              <a:t>8</a:t>
            </a:r>
            <a:r>
              <a:rPr lang="zh-TW" altLang="en-US" sz="3000" kern="100" dirty="0">
                <a:ea typeface="標楷體" panose="03000509000000000000" pitchFamily="65" charset="-120"/>
                <a:cs typeface="Times New Roman" panose="02020603050405020304" pitchFamily="18" charset="0"/>
              </a:rPr>
              <a:t>日金管證券字第</a:t>
            </a:r>
            <a:r>
              <a:rPr lang="en-US" altLang="zh-TW" sz="3000" kern="100" dirty="0">
                <a:ea typeface="標楷體" panose="03000509000000000000" pitchFamily="65" charset="-120"/>
                <a:cs typeface="Times New Roman" panose="02020603050405020304" pitchFamily="18" charset="0"/>
              </a:rPr>
              <a:t>1060046293</a:t>
            </a:r>
            <a:r>
              <a:rPr lang="zh-TW" altLang="en-US" sz="3000" kern="100" dirty="0">
                <a:ea typeface="標楷體" panose="03000509000000000000" pitchFamily="65" charset="-120"/>
                <a:cs typeface="Times New Roman" panose="02020603050405020304" pitchFamily="18" charset="0"/>
              </a:rPr>
              <a:t>號</a:t>
            </a:r>
            <a:r>
              <a:rPr lang="zh-TW" altLang="en-US" sz="3000" kern="100" dirty="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3000" kern="100" dirty="0">
                <a:ea typeface="標楷體" panose="03000509000000000000" pitchFamily="65" charset="-120"/>
                <a:cs typeface="Times New Roman" panose="02020603050405020304" pitchFamily="18" charset="0"/>
              </a:rPr>
              <a:t>指定得為櫃檯買賣之有價證券</a:t>
            </a:r>
            <a:r>
              <a:rPr lang="en-US" altLang="zh-TW" sz="3000" kern="100" dirty="0">
                <a:ea typeface="標楷體" panose="03000509000000000000" pitchFamily="65" charset="-120"/>
                <a:cs typeface="Times New Roman" panose="02020603050405020304" pitchFamily="18" charset="0"/>
              </a:rPr>
              <a:t>(</a:t>
            </a:r>
            <a:r>
              <a:rPr lang="zh-TW" altLang="en-US" sz="3000" i="1" kern="100" dirty="0">
                <a:solidFill>
                  <a:srgbClr val="FF0000"/>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債券</a:t>
            </a:r>
            <a:r>
              <a:rPr lang="en-US" altLang="zh-TW" sz="3000" kern="100" dirty="0">
                <a:ea typeface="標楷體" panose="03000509000000000000" pitchFamily="65" charset="-120"/>
                <a:cs typeface="Times New Roman" panose="02020603050405020304" pitchFamily="18" charset="0"/>
              </a:rPr>
              <a:t>)</a:t>
            </a:r>
          </a:p>
          <a:p>
            <a:pPr lvl="2">
              <a:buFont typeface="Wingdings" panose="05000000000000000000" pitchFamily="2" charset="2"/>
              <a:buChar char="ü"/>
            </a:pPr>
            <a:r>
              <a:rPr lang="zh-TW" altLang="zh-TW" sz="2600" kern="100" dirty="0">
                <a:effectLst/>
                <a:latin typeface="Times New Roman" panose="02020603050405020304" pitchFamily="18" charset="0"/>
                <a:ea typeface="標楷體" panose="03000509000000000000" pitchFamily="65" charset="-120"/>
                <a:cs typeface="Times New Roman" panose="02020603050405020304" pitchFamily="18" charset="0"/>
              </a:rPr>
              <a:t>美國財政部發行之各期政府公債</a:t>
            </a:r>
            <a:endPar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lvl="2">
              <a:buFont typeface="Wingdings" panose="05000000000000000000" pitchFamily="2" charset="2"/>
              <a:buChar char="ü"/>
            </a:pPr>
            <a:r>
              <a:rPr lang="zh-TW" altLang="zh-TW" sz="2600" kern="100" dirty="0">
                <a:effectLst/>
                <a:latin typeface="Times New Roman" panose="02020603050405020304" pitchFamily="18" charset="0"/>
                <a:ea typeface="標楷體" panose="03000509000000000000" pitchFamily="65" charset="-120"/>
                <a:cs typeface="Times New Roman" panose="02020603050405020304" pitchFamily="18" charset="0"/>
              </a:rPr>
              <a:t>證券商管理規則第</a:t>
            </a:r>
            <a:r>
              <a:rPr lang="en-US" altLang="zh-TW" sz="2600" kern="100" dirty="0">
                <a:effectLst/>
                <a:latin typeface="Times New Roman" panose="02020603050405020304" pitchFamily="18" charset="0"/>
                <a:ea typeface="標楷體" panose="03000509000000000000" pitchFamily="65" charset="-120"/>
                <a:cs typeface="Times New Roman" panose="02020603050405020304" pitchFamily="18" charset="0"/>
              </a:rPr>
              <a:t>19-1</a:t>
            </a:r>
            <a:r>
              <a:rPr lang="zh-TW" altLang="zh-TW" sz="2600" kern="100" dirty="0">
                <a:effectLst/>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2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600" kern="100" dirty="0">
                <a:effectLst/>
                <a:latin typeface="Times New Roman" panose="02020603050405020304" pitchFamily="18" charset="0"/>
                <a:ea typeface="標楷體" panose="03000509000000000000" pitchFamily="65" charset="-120"/>
                <a:cs typeface="Times New Roman" panose="02020603050405020304" pitchFamily="18" charset="0"/>
              </a:rPr>
              <a:t>項及第</a:t>
            </a:r>
            <a:r>
              <a:rPr lang="en-US" altLang="zh-TW" sz="2600" kern="100" dirty="0">
                <a:effectLst/>
                <a:latin typeface="Times New Roman" panose="02020603050405020304" pitchFamily="18" charset="0"/>
                <a:ea typeface="標楷體" panose="03000509000000000000" pitchFamily="65" charset="-120"/>
                <a:cs typeface="Times New Roman" panose="02020603050405020304" pitchFamily="18" charset="0"/>
              </a:rPr>
              <a:t>31-1</a:t>
            </a:r>
            <a:r>
              <a:rPr lang="zh-TW" altLang="en-US" sz="2600" kern="100" dirty="0">
                <a:effectLst/>
                <a:latin typeface="Times New Roman" panose="02020603050405020304" pitchFamily="18" charset="0"/>
                <a:ea typeface="標楷體" panose="03000509000000000000" pitchFamily="65" charset="-120"/>
                <a:cs typeface="Times New Roman" panose="02020603050405020304" pitchFamily="18" charset="0"/>
              </a:rPr>
              <a:t>條</a:t>
            </a:r>
            <a:r>
              <a:rPr lang="zh-TW" altLang="zh-TW" sz="2600" kern="100" dirty="0">
                <a:effectLst/>
                <a:latin typeface="Times New Roman" panose="02020603050405020304" pitchFamily="18" charset="0"/>
                <a:ea typeface="標楷體" panose="03000509000000000000" pitchFamily="65" charset="-120"/>
                <a:cs typeface="Times New Roman" panose="02020603050405020304" pitchFamily="18" charset="0"/>
              </a:rPr>
              <a:t>規定自行買賣之外國債券範圍</a:t>
            </a:r>
            <a:endPar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60655073"/>
      </p:ext>
    </p:extLst>
  </p:cSld>
  <p:clrMapOvr>
    <a:masterClrMapping/>
  </p:clrMapOvr>
  <mc:AlternateContent xmlns:mc="http://schemas.openxmlformats.org/markup-compatibility/2006" xmlns:p14="http://schemas.microsoft.com/office/powerpoint/2010/main">
    <mc:Choice Requires="p14">
      <p:transition spd="slow" p14:dur="2000" advTm="63791"/>
    </mc:Choice>
    <mc:Fallback xmlns="">
      <p:transition spd="slow" advTm="6379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04D513-E0E9-45E7-9291-04FD299093B8}"/>
              </a:ext>
            </a:extLst>
          </p:cNvPr>
          <p:cNvSpPr>
            <a:spLocks noGrp="1"/>
          </p:cNvSpPr>
          <p:nvPr>
            <p:ph type="title"/>
          </p:nvPr>
        </p:nvSpPr>
        <p:spPr>
          <a:xfrm>
            <a:off x="913774" y="213919"/>
            <a:ext cx="10364451" cy="1065139"/>
          </a:xfrm>
        </p:spPr>
        <p:txBody>
          <a:bodyPr>
            <a:normAutofit/>
          </a:bodyPr>
          <a:lstStyle/>
          <a:p>
            <a:r>
              <a:rPr lang="zh-TW" altLang="en-US" sz="4800" dirty="0">
                <a:latin typeface="標楷體" panose="03000509000000000000" pitchFamily="65" charset="-120"/>
                <a:ea typeface="標楷體" panose="03000509000000000000" pitchFamily="65" charset="-120"/>
              </a:rPr>
              <a:t>自行買賣外國債券業務相關規範</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(3/5)</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81024F69-1B8C-4D4F-AF8D-7EDAC78A7572}"/>
              </a:ext>
            </a:extLst>
          </p:cNvPr>
          <p:cNvSpPr>
            <a:spLocks noGrp="1"/>
          </p:cNvSpPr>
          <p:nvPr>
            <p:ph idx="1"/>
          </p:nvPr>
        </p:nvSpPr>
        <p:spPr>
          <a:xfrm>
            <a:off x="913775" y="1166071"/>
            <a:ext cx="10364452" cy="5478010"/>
          </a:xfrm>
        </p:spPr>
        <p:txBody>
          <a:bodyPr>
            <a:normAutofit fontScale="92500" lnSpcReduction="10000"/>
          </a:bodyPr>
          <a:lstStyle/>
          <a:p>
            <a:pPr marL="0" indent="0" algn="just">
              <a:buNone/>
            </a:pPr>
            <a:r>
              <a:rPr lang="zh-TW" altLang="en-US" sz="3200" kern="100" dirty="0">
                <a:effectLst/>
                <a:ea typeface="標楷體" panose="03000509000000000000" pitchFamily="65" charset="-120"/>
                <a:cs typeface="Times New Roman" panose="02020603050405020304" pitchFamily="18" charset="0"/>
              </a:rPr>
              <a:t>*</a:t>
            </a:r>
            <a:r>
              <a:rPr lang="zh-TW" altLang="zh-TW" sz="3200" i="1" kern="100" dirty="0">
                <a:effectLst/>
                <a:ea typeface="標楷體" panose="03000509000000000000" pitchFamily="65" charset="-120"/>
                <a:cs typeface="Times New Roman" panose="02020603050405020304" pitchFamily="18" charset="0"/>
              </a:rPr>
              <a:t>證券商</a:t>
            </a:r>
            <a:r>
              <a:rPr lang="zh-TW" altLang="en-US" sz="3200" i="1" kern="100" dirty="0">
                <a:effectLst/>
                <a:ea typeface="標楷體" panose="03000509000000000000" pitchFamily="65" charset="-120"/>
                <a:cs typeface="Times New Roman" panose="02020603050405020304" pitchFamily="18" charset="0"/>
              </a:rPr>
              <a:t>國際證券業務分公司</a:t>
            </a:r>
            <a:r>
              <a:rPr lang="en-US" altLang="zh-TW" sz="3200" i="1" kern="100" dirty="0">
                <a:effectLst/>
                <a:ea typeface="標楷體" panose="03000509000000000000" pitchFamily="65" charset="-120"/>
                <a:cs typeface="Times New Roman" panose="02020603050405020304" pitchFamily="18" charset="0"/>
              </a:rPr>
              <a:t>(OSU)</a:t>
            </a:r>
            <a:r>
              <a:rPr lang="zh-TW" altLang="en-US" sz="3200" i="1" kern="100" dirty="0">
                <a:effectLst/>
                <a:ea typeface="標楷體" panose="03000509000000000000" pitchFamily="65" charset="-120"/>
                <a:cs typeface="Times New Roman" panose="02020603050405020304" pitchFamily="18" charset="0"/>
              </a:rPr>
              <a:t>相關規範：</a:t>
            </a:r>
            <a:endParaRPr lang="en-US" altLang="zh-TW" sz="3200" i="1" kern="100" dirty="0">
              <a:effectLst/>
              <a:ea typeface="標楷體" panose="03000509000000000000" pitchFamily="65" charset="-120"/>
              <a:cs typeface="Times New Roman" panose="02020603050405020304" pitchFamily="18" charset="0"/>
            </a:endParaRPr>
          </a:p>
          <a:p>
            <a:pPr algn="just">
              <a:buFont typeface="Wingdings" panose="05000000000000000000" pitchFamily="2" charset="2"/>
              <a:buChar char="ü"/>
            </a:pPr>
            <a:r>
              <a:rPr lang="zh-TW" altLang="en-US" sz="3200" kern="100" dirty="0">
                <a:effectLst/>
                <a:ea typeface="標楷體" panose="03000509000000000000" pitchFamily="65" charset="-120"/>
                <a:cs typeface="Times New Roman" panose="02020603050405020304" pitchFamily="18" charset="0"/>
              </a:rPr>
              <a:t>國際金融業務條例第</a:t>
            </a:r>
            <a:r>
              <a:rPr lang="en-US" altLang="zh-TW" sz="3200" kern="100" dirty="0">
                <a:effectLst/>
                <a:ea typeface="標楷體" panose="03000509000000000000" pitchFamily="65" charset="-120"/>
                <a:cs typeface="Times New Roman" panose="02020603050405020304" pitchFamily="18" charset="0"/>
              </a:rPr>
              <a:t>22-4</a:t>
            </a:r>
            <a:r>
              <a:rPr lang="zh-TW" altLang="en-US" sz="3200" kern="100" dirty="0">
                <a:effectLst/>
                <a:ea typeface="標楷體" panose="03000509000000000000" pitchFamily="65" charset="-120"/>
                <a:cs typeface="Times New Roman" panose="02020603050405020304" pitchFamily="18" charset="0"/>
              </a:rPr>
              <a:t>條第</a:t>
            </a:r>
            <a:r>
              <a:rPr lang="en-US" altLang="zh-TW" sz="3200" kern="100" dirty="0">
                <a:effectLst/>
                <a:ea typeface="標楷體" panose="03000509000000000000" pitchFamily="65" charset="-120"/>
                <a:cs typeface="Times New Roman" panose="02020603050405020304" pitchFamily="18" charset="0"/>
              </a:rPr>
              <a:t>1</a:t>
            </a:r>
            <a:r>
              <a:rPr lang="zh-TW" altLang="en-US" sz="3200" kern="100" dirty="0">
                <a:effectLst/>
                <a:ea typeface="標楷體" panose="03000509000000000000" pitchFamily="65" charset="-120"/>
                <a:cs typeface="Times New Roman" panose="02020603050405020304" pitchFamily="18" charset="0"/>
              </a:rPr>
              <a:t>項第</a:t>
            </a:r>
            <a:r>
              <a:rPr lang="en-US" altLang="zh-TW" sz="3200" kern="100" dirty="0">
                <a:effectLst/>
                <a:ea typeface="標楷體" panose="03000509000000000000" pitchFamily="65" charset="-120"/>
                <a:cs typeface="Times New Roman" panose="02020603050405020304" pitchFamily="18" charset="0"/>
              </a:rPr>
              <a:t>3</a:t>
            </a:r>
            <a:r>
              <a:rPr lang="zh-TW" altLang="en-US" sz="3200" kern="100" dirty="0">
                <a:effectLst/>
                <a:ea typeface="標楷體" panose="03000509000000000000" pitchFamily="65" charset="-120"/>
                <a:cs typeface="Times New Roman" panose="02020603050405020304" pitchFamily="18" charset="0"/>
              </a:rPr>
              <a:t>款：與</a:t>
            </a:r>
            <a:r>
              <a:rPr lang="zh-TW" altLang="en-US" sz="3200" u="sng" kern="100" dirty="0">
                <a:effectLst/>
                <a:ea typeface="標楷體" panose="03000509000000000000" pitchFamily="65" charset="-120"/>
                <a:cs typeface="Times New Roman" panose="02020603050405020304" pitchFamily="18" charset="0"/>
              </a:rPr>
              <a:t>其他金融機構</a:t>
            </a:r>
            <a:r>
              <a:rPr lang="zh-TW" altLang="en-US" sz="3200" kern="100" dirty="0">
                <a:effectLst/>
                <a:ea typeface="標楷體" panose="03000509000000000000" pitchFamily="65" charset="-120"/>
                <a:cs typeface="Times New Roman" panose="02020603050405020304" pitchFamily="18" charset="0"/>
              </a:rPr>
              <a:t>及中華民國</a:t>
            </a:r>
            <a:r>
              <a:rPr lang="zh-TW" altLang="en-US" sz="3200" u="sng" kern="100" dirty="0">
                <a:effectLst/>
                <a:ea typeface="標楷體" panose="03000509000000000000" pitchFamily="65" charset="-120"/>
                <a:cs typeface="Times New Roman" panose="02020603050405020304" pitchFamily="18" charset="0"/>
              </a:rPr>
              <a:t>境外</a:t>
            </a:r>
            <a:r>
              <a:rPr lang="zh-TW" altLang="en-US" sz="3200" kern="100" dirty="0">
                <a:effectLst/>
                <a:ea typeface="標楷體" panose="03000509000000000000" pitchFamily="65" charset="-120"/>
                <a:cs typeface="Times New Roman" panose="02020603050405020304" pitchFamily="18" charset="0"/>
              </a:rPr>
              <a:t>之個人、法人、</a:t>
            </a:r>
            <a:r>
              <a:rPr lang="zh-TW" altLang="en-US" sz="3200" kern="100" dirty="0">
                <a:ea typeface="標楷體" panose="03000509000000000000" pitchFamily="65" charset="-120"/>
                <a:cs typeface="Times New Roman" panose="02020603050405020304" pitchFamily="18" charset="0"/>
              </a:rPr>
              <a:t>政府機關或金融機構買賣</a:t>
            </a:r>
            <a:r>
              <a:rPr lang="zh-TW" altLang="en-US" sz="3200" kern="100" dirty="0">
                <a:effectLst/>
                <a:ea typeface="標楷體" panose="03000509000000000000" pitchFamily="65" charset="-120"/>
                <a:cs typeface="Times New Roman" panose="02020603050405020304" pitchFamily="18" charset="0"/>
              </a:rPr>
              <a:t>外幣有價證券</a:t>
            </a:r>
            <a:endParaRPr lang="en-US" altLang="zh-TW" sz="3200" kern="100" dirty="0">
              <a:effectLst/>
              <a:ea typeface="標楷體" panose="03000509000000000000" pitchFamily="65" charset="-120"/>
              <a:cs typeface="Times New Roman" panose="02020603050405020304" pitchFamily="18" charset="0"/>
            </a:endParaRPr>
          </a:p>
          <a:p>
            <a:pPr algn="just">
              <a:buFont typeface="Wingdings" panose="05000000000000000000" pitchFamily="2" charset="2"/>
              <a:buChar char="ü"/>
            </a:pPr>
            <a:r>
              <a:rPr lang="en-US" altLang="zh-TW" sz="3200" kern="100" dirty="0">
                <a:effectLst/>
                <a:ea typeface="標楷體" panose="03000509000000000000" pitchFamily="65" charset="-120"/>
                <a:cs typeface="Times New Roman" panose="02020603050405020304" pitchFamily="18" charset="0"/>
              </a:rPr>
              <a:t>104</a:t>
            </a:r>
            <a:r>
              <a:rPr lang="zh-TW" altLang="en-US" sz="3200" kern="100" dirty="0">
                <a:effectLst/>
                <a:ea typeface="標楷體" panose="03000509000000000000" pitchFamily="65" charset="-120"/>
                <a:cs typeface="Times New Roman" panose="02020603050405020304" pitchFamily="18" charset="0"/>
              </a:rPr>
              <a:t>年</a:t>
            </a:r>
            <a:r>
              <a:rPr lang="en-US" altLang="zh-TW" sz="3200" kern="100" dirty="0">
                <a:effectLst/>
                <a:ea typeface="標楷體" panose="03000509000000000000" pitchFamily="65" charset="-120"/>
                <a:cs typeface="Times New Roman" panose="02020603050405020304" pitchFamily="18" charset="0"/>
              </a:rPr>
              <a:t>11</a:t>
            </a:r>
            <a:r>
              <a:rPr lang="zh-TW" altLang="en-US" sz="3200" kern="100" dirty="0">
                <a:effectLst/>
                <a:ea typeface="標楷體" panose="03000509000000000000" pitchFamily="65" charset="-120"/>
                <a:cs typeface="Times New Roman" panose="02020603050405020304" pitchFamily="18" charset="0"/>
              </a:rPr>
              <a:t>月</a:t>
            </a:r>
            <a:r>
              <a:rPr lang="en-US" altLang="zh-TW" sz="3200" kern="100" dirty="0">
                <a:effectLst/>
                <a:ea typeface="標楷體" panose="03000509000000000000" pitchFamily="65" charset="-120"/>
                <a:cs typeface="Times New Roman" panose="02020603050405020304" pitchFamily="18" charset="0"/>
              </a:rPr>
              <a:t>27</a:t>
            </a:r>
            <a:r>
              <a:rPr lang="zh-TW" altLang="en-US" sz="3200" kern="100" dirty="0">
                <a:effectLst/>
                <a:ea typeface="標楷體" panose="03000509000000000000" pitchFamily="65" charset="-120"/>
                <a:cs typeface="Times New Roman" panose="02020603050405020304" pitchFamily="18" charset="0"/>
              </a:rPr>
              <a:t>日金管證券字第</a:t>
            </a:r>
            <a:r>
              <a:rPr lang="en-US" altLang="zh-TW" sz="3200" kern="100" dirty="0">
                <a:effectLst/>
                <a:ea typeface="標楷體" panose="03000509000000000000" pitchFamily="65" charset="-120"/>
                <a:cs typeface="Times New Roman" panose="02020603050405020304" pitchFamily="18" charset="0"/>
              </a:rPr>
              <a:t>10400483981</a:t>
            </a:r>
            <a:r>
              <a:rPr lang="zh-TW" altLang="en-US" sz="3200" kern="100" dirty="0">
                <a:effectLst/>
                <a:ea typeface="標楷體" panose="03000509000000000000" pitchFamily="65" charset="-120"/>
                <a:cs typeface="Times New Roman" panose="02020603050405020304" pitchFamily="18" charset="0"/>
              </a:rPr>
              <a:t>號令</a:t>
            </a:r>
            <a:endParaRPr lang="en-US" altLang="zh-TW" sz="3200" kern="100" dirty="0">
              <a:effectLst/>
              <a:ea typeface="標楷體" panose="03000509000000000000" pitchFamily="65" charset="-120"/>
              <a:cs typeface="Times New Roman" panose="02020603050405020304" pitchFamily="18" charset="0"/>
            </a:endParaRPr>
          </a:p>
          <a:p>
            <a:pPr lvl="1" algn="just"/>
            <a:r>
              <a:rPr lang="zh-TW" altLang="en-US" sz="3000" kern="100" dirty="0">
                <a:effectLst/>
                <a:ea typeface="標楷體" panose="03000509000000000000" pitchFamily="65" charset="-120"/>
                <a:cs typeface="Times New Roman" panose="02020603050405020304" pitchFamily="18" charset="0"/>
              </a:rPr>
              <a:t>對</a:t>
            </a:r>
            <a:r>
              <a:rPr lang="zh-TW" altLang="en-US" sz="3000" u="sng" kern="100" dirty="0">
                <a:effectLst/>
                <a:ea typeface="標楷體" panose="03000509000000000000" pitchFamily="65" charset="-120"/>
                <a:cs typeface="Times New Roman" panose="02020603050405020304" pitchFamily="18" charset="0"/>
              </a:rPr>
              <a:t>境內</a:t>
            </a:r>
            <a:r>
              <a:rPr lang="zh-TW" altLang="en-US" sz="3000" kern="100" dirty="0">
                <a:effectLst/>
                <a:ea typeface="標楷體" panose="03000509000000000000" pitchFamily="65" charset="-120"/>
                <a:cs typeface="Times New Roman" panose="02020603050405020304" pitchFamily="18" charset="0"/>
              </a:rPr>
              <a:t>之個人、法人、</a:t>
            </a:r>
            <a:r>
              <a:rPr lang="zh-TW" altLang="en-US" sz="3000" kern="100" dirty="0">
                <a:ea typeface="標楷體" panose="03000509000000000000" pitchFamily="65" charset="-120"/>
                <a:cs typeface="Times New Roman" panose="02020603050405020304" pitchFamily="18" charset="0"/>
              </a:rPr>
              <a:t>政府機關或金融機構辦理業務，應依照證券商辦理業務之有關法令辦理</a:t>
            </a:r>
          </a:p>
          <a:p>
            <a:pPr lvl="1" algn="just"/>
            <a:r>
              <a:rPr lang="zh-TW" altLang="en-US" sz="3000" kern="100" dirty="0">
                <a:effectLst/>
                <a:ea typeface="標楷體" panose="03000509000000000000" pitchFamily="65" charset="-120"/>
                <a:cs typeface="Times New Roman" panose="02020603050405020304" pitchFamily="18" charset="0"/>
              </a:rPr>
              <a:t>辦理本條例第二十二條之四第一項第三款之外幣有價證券或其他經主管機關核准之外幣金融商品之買賣，應依證券商管理規則及相關規定辦理</a:t>
            </a:r>
            <a:endParaRPr lang="en-US" altLang="zh-TW" sz="3000" kern="100" dirty="0">
              <a:effectLst/>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844126946"/>
      </p:ext>
    </p:extLst>
  </p:cSld>
  <p:clrMapOvr>
    <a:masterClrMapping/>
  </p:clrMapOvr>
  <mc:AlternateContent xmlns:mc="http://schemas.openxmlformats.org/markup-compatibility/2006" xmlns:p14="http://schemas.microsoft.com/office/powerpoint/2010/main">
    <mc:Choice Requires="p14">
      <p:transition spd="slow" p14:dur="2000" advTm="28344"/>
    </mc:Choice>
    <mc:Fallback xmlns="">
      <p:transition spd="slow" advTm="2834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04D513-E0E9-45E7-9291-04FD299093B8}"/>
              </a:ext>
            </a:extLst>
          </p:cNvPr>
          <p:cNvSpPr>
            <a:spLocks noGrp="1"/>
          </p:cNvSpPr>
          <p:nvPr>
            <p:ph type="title"/>
          </p:nvPr>
        </p:nvSpPr>
        <p:spPr>
          <a:xfrm>
            <a:off x="913774" y="205662"/>
            <a:ext cx="10364451" cy="1065139"/>
          </a:xfrm>
        </p:spPr>
        <p:txBody>
          <a:bodyPr>
            <a:normAutofit/>
          </a:bodyPr>
          <a:lstStyle/>
          <a:p>
            <a:r>
              <a:rPr lang="zh-TW" altLang="en-US" sz="4800" dirty="0">
                <a:latin typeface="標楷體" panose="03000509000000000000" pitchFamily="65" charset="-120"/>
                <a:ea typeface="標楷體" panose="03000509000000000000" pitchFamily="65" charset="-120"/>
              </a:rPr>
              <a:t>自行買賣外國債券業務相關規範</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(4/5)</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81024F69-1B8C-4D4F-AF8D-7EDAC78A7572}"/>
              </a:ext>
            </a:extLst>
          </p:cNvPr>
          <p:cNvSpPr>
            <a:spLocks noGrp="1"/>
          </p:cNvSpPr>
          <p:nvPr>
            <p:ph idx="1"/>
          </p:nvPr>
        </p:nvSpPr>
        <p:spPr>
          <a:xfrm>
            <a:off x="913775" y="738232"/>
            <a:ext cx="10364452" cy="6119768"/>
          </a:xfrm>
        </p:spPr>
        <p:txBody>
          <a:bodyPr>
            <a:normAutofit fontScale="70000" lnSpcReduction="20000"/>
          </a:bodyPr>
          <a:lstStyle/>
          <a:p>
            <a:pPr marL="0" indent="0" algn="just">
              <a:buNone/>
            </a:pPr>
            <a:r>
              <a:rPr lang="zh-TW" altLang="en-US" sz="3200" kern="100" dirty="0">
                <a:effectLst/>
                <a:ea typeface="標楷體" panose="03000509000000000000" pitchFamily="65" charset="-120"/>
                <a:cs typeface="Times New Roman" panose="02020603050405020304" pitchFamily="18" charset="0"/>
              </a:rPr>
              <a:t>*</a:t>
            </a:r>
            <a:r>
              <a:rPr lang="zh-TW" altLang="en-US" sz="4300" i="1" kern="100" dirty="0">
                <a:ea typeface="標楷體" panose="03000509000000000000" pitchFamily="65" charset="-120"/>
                <a:cs typeface="Times New Roman" panose="02020603050405020304" pitchFamily="18" charset="0"/>
              </a:rPr>
              <a:t>銀行及國際金融業務分行</a:t>
            </a:r>
            <a:r>
              <a:rPr lang="en-US" altLang="zh-TW" sz="4300" i="1" kern="100" dirty="0">
                <a:effectLst/>
                <a:ea typeface="標楷體" panose="03000509000000000000" pitchFamily="65" charset="-120"/>
                <a:cs typeface="Times New Roman" panose="02020603050405020304" pitchFamily="18" charset="0"/>
              </a:rPr>
              <a:t>(OBU)</a:t>
            </a:r>
            <a:r>
              <a:rPr lang="zh-TW" altLang="en-US" sz="4300" i="1" kern="100" dirty="0">
                <a:effectLst/>
                <a:ea typeface="標楷體" panose="03000509000000000000" pitchFamily="65" charset="-120"/>
                <a:cs typeface="Times New Roman" panose="02020603050405020304" pitchFamily="18" charset="0"/>
              </a:rPr>
              <a:t>兼營證券業務相關規範：</a:t>
            </a:r>
            <a:endParaRPr lang="en-US" altLang="zh-TW" sz="4300" i="1" kern="100" dirty="0">
              <a:effectLst/>
              <a:ea typeface="標楷體" panose="03000509000000000000" pitchFamily="65" charset="-120"/>
              <a:cs typeface="Times New Roman" panose="02020603050405020304" pitchFamily="18" charset="0"/>
            </a:endParaRPr>
          </a:p>
          <a:p>
            <a:pPr algn="just">
              <a:buFont typeface="Wingdings" panose="05000000000000000000" pitchFamily="2" charset="2"/>
              <a:buChar char="ü"/>
            </a:pPr>
            <a:r>
              <a:rPr lang="en-US" altLang="zh-TW" sz="3200" kern="100" dirty="0">
                <a:effectLst/>
                <a:ea typeface="標楷體" panose="03000509000000000000" pitchFamily="65" charset="-120"/>
                <a:cs typeface="Times New Roman" panose="02020603050405020304" pitchFamily="18" charset="0"/>
              </a:rPr>
              <a:t>108</a:t>
            </a:r>
            <a:r>
              <a:rPr lang="zh-TW" altLang="en-US" sz="3200" kern="100" dirty="0">
                <a:effectLst/>
                <a:ea typeface="標楷體" panose="03000509000000000000" pitchFamily="65" charset="-120"/>
                <a:cs typeface="Times New Roman" panose="02020603050405020304" pitchFamily="18" charset="0"/>
              </a:rPr>
              <a:t>年</a:t>
            </a:r>
            <a:r>
              <a:rPr lang="en-US" altLang="zh-TW" sz="3200" kern="100" dirty="0">
                <a:effectLst/>
                <a:ea typeface="標楷體" panose="03000509000000000000" pitchFamily="65" charset="-120"/>
                <a:cs typeface="Times New Roman" panose="02020603050405020304" pitchFamily="18" charset="0"/>
              </a:rPr>
              <a:t>7</a:t>
            </a:r>
            <a:r>
              <a:rPr lang="zh-TW" altLang="en-US" sz="3200" kern="100" dirty="0">
                <a:effectLst/>
                <a:ea typeface="標楷體" panose="03000509000000000000" pitchFamily="65" charset="-120"/>
                <a:cs typeface="Times New Roman" panose="02020603050405020304" pitchFamily="18" charset="0"/>
              </a:rPr>
              <a:t>月</a:t>
            </a:r>
            <a:r>
              <a:rPr lang="en-US" altLang="zh-TW" sz="3200" kern="100" dirty="0">
                <a:effectLst/>
                <a:ea typeface="標楷體" panose="03000509000000000000" pitchFamily="65" charset="-120"/>
                <a:cs typeface="Times New Roman" panose="02020603050405020304" pitchFamily="18" charset="0"/>
              </a:rPr>
              <a:t>10</a:t>
            </a:r>
            <a:r>
              <a:rPr lang="zh-TW" altLang="en-US" sz="3200" kern="100" dirty="0">
                <a:effectLst/>
                <a:ea typeface="標楷體" panose="03000509000000000000" pitchFamily="65" charset="-120"/>
                <a:cs typeface="Times New Roman" panose="02020603050405020304" pitchFamily="18" charset="0"/>
              </a:rPr>
              <a:t>日金管銀外字第</a:t>
            </a:r>
            <a:r>
              <a:rPr lang="en-US" altLang="zh-TW" sz="3200" kern="100" dirty="0">
                <a:effectLst/>
                <a:ea typeface="標楷體" panose="03000509000000000000" pitchFamily="65" charset="-120"/>
                <a:cs typeface="Times New Roman" panose="02020603050405020304" pitchFamily="18" charset="0"/>
              </a:rPr>
              <a:t>10801097470</a:t>
            </a:r>
            <a:r>
              <a:rPr lang="zh-TW" altLang="en-US" sz="3200" kern="100" dirty="0">
                <a:effectLst/>
                <a:ea typeface="標楷體" panose="03000509000000000000" pitchFamily="65" charset="-120"/>
                <a:cs typeface="Times New Roman" panose="02020603050405020304" pitchFamily="18" charset="0"/>
              </a:rPr>
              <a:t>號令</a:t>
            </a:r>
            <a:r>
              <a:rPr lang="zh-TW" altLang="en-US" sz="3200" kern="100" dirty="0">
                <a:effectLst/>
                <a:latin typeface="Tunga" panose="020B0502040204020203" pitchFamily="34" charset="0"/>
                <a:ea typeface="標楷體" panose="03000509000000000000" pitchFamily="65" charset="-120"/>
                <a:cs typeface="Tunga" panose="020B0502040204020203" pitchFamily="34" charset="0"/>
              </a:rPr>
              <a:t>（銀行</a:t>
            </a:r>
            <a:r>
              <a:rPr lang="en-US" altLang="zh-TW" sz="3200" kern="100" dirty="0">
                <a:effectLst/>
                <a:latin typeface="Tunga" panose="020B0502040204020203" pitchFamily="34" charset="0"/>
                <a:ea typeface="標楷體" panose="03000509000000000000" pitchFamily="65" charset="-120"/>
                <a:cs typeface="Tunga" panose="020B0502040204020203" pitchFamily="34" charset="0"/>
              </a:rPr>
              <a:t>(</a:t>
            </a:r>
            <a:r>
              <a:rPr lang="zh-TW" altLang="en-US" sz="3200" kern="100" dirty="0">
                <a:effectLst/>
                <a:latin typeface="Tunga" panose="020B0502040204020203" pitchFamily="34" charset="0"/>
                <a:ea typeface="標楷體" panose="03000509000000000000" pitchFamily="65" charset="-120"/>
                <a:cs typeface="Tunga" panose="020B0502040204020203" pitchFamily="34" charset="0"/>
              </a:rPr>
              <a:t>含</a:t>
            </a:r>
            <a:r>
              <a:rPr lang="en-US" altLang="zh-TW" sz="3200" kern="100" dirty="0">
                <a:effectLst/>
                <a:latin typeface="Tunga" panose="020B0502040204020203" pitchFamily="34" charset="0"/>
                <a:ea typeface="標楷體" panose="03000509000000000000" pitchFamily="65" charset="-120"/>
                <a:cs typeface="Tunga" panose="020B0502040204020203" pitchFamily="34" charset="0"/>
              </a:rPr>
              <a:t>OBU)</a:t>
            </a:r>
            <a:r>
              <a:rPr lang="zh-TW" altLang="en-US" sz="3200" kern="100" dirty="0">
                <a:effectLst/>
                <a:latin typeface="Tunga" panose="020B0502040204020203" pitchFamily="34" charset="0"/>
                <a:ea typeface="標楷體" panose="03000509000000000000" pitchFamily="65" charset="-120"/>
                <a:cs typeface="Tunga" panose="020B0502040204020203" pitchFamily="34" charset="0"/>
              </a:rPr>
              <a:t>申請兼營債券、受益證券、資產基礎證券承銷及自行買賣業務應遵循之規定</a:t>
            </a:r>
            <a:r>
              <a:rPr lang="zh-TW" altLang="en-US" sz="3200" kern="100" dirty="0">
                <a:effectLst/>
                <a:latin typeface="Tunga"/>
                <a:ea typeface="標楷體" panose="03000509000000000000" pitchFamily="65" charset="-120"/>
                <a:cs typeface="Tunga" panose="020B0502040204020203" pitchFamily="34" charset="0"/>
              </a:rPr>
              <a:t>）</a:t>
            </a:r>
            <a:endParaRPr lang="en-US" altLang="zh-TW" sz="3200" kern="100" dirty="0">
              <a:effectLst/>
              <a:ea typeface="標楷體" panose="03000509000000000000" pitchFamily="65" charset="-120"/>
              <a:cs typeface="Times New Roman" panose="02020603050405020304" pitchFamily="18" charset="0"/>
            </a:endParaRPr>
          </a:p>
          <a:p>
            <a:pPr algn="just">
              <a:buFont typeface="Wingdings" panose="05000000000000000000" pitchFamily="2" charset="2"/>
              <a:buChar char="ü"/>
            </a:pPr>
            <a:r>
              <a:rPr lang="zh-TW" altLang="en-US" sz="3200" kern="100" dirty="0">
                <a:latin typeface="Tunga" panose="020B0502040204020203" pitchFamily="34" charset="0"/>
                <a:ea typeface="標楷體" panose="03000509000000000000" pitchFamily="65" charset="-120"/>
              </a:rPr>
              <a:t>「銀行辦理高資產客戶適用之金融商品及服務管理辦法」</a:t>
            </a:r>
            <a:r>
              <a:rPr lang="zh-TW" altLang="en-US" sz="3200" kern="100" dirty="0">
                <a:latin typeface="Tunga" panose="020B0502040204020203"/>
                <a:ea typeface="標楷體" panose="03000509000000000000" pitchFamily="65" charset="-120"/>
              </a:rPr>
              <a:t>（</a:t>
            </a:r>
            <a:r>
              <a:rPr lang="en-US" altLang="zh-TW" sz="3200" kern="100" dirty="0">
                <a:latin typeface="Tunga" panose="020B0502040204020203"/>
                <a:ea typeface="標楷體" panose="03000509000000000000" pitchFamily="65" charset="-120"/>
              </a:rPr>
              <a:t>109</a:t>
            </a:r>
            <a:r>
              <a:rPr lang="zh-TW" altLang="en-US" sz="3200" kern="100" dirty="0">
                <a:latin typeface="Tunga" panose="020B0502040204020203"/>
                <a:ea typeface="標楷體" panose="03000509000000000000" pitchFamily="65" charset="-120"/>
              </a:rPr>
              <a:t>年</a:t>
            </a:r>
            <a:r>
              <a:rPr lang="en-US" altLang="zh-TW" sz="3200" kern="100" dirty="0">
                <a:latin typeface="Tunga" panose="020B0502040204020203"/>
                <a:ea typeface="標楷體" panose="03000509000000000000" pitchFamily="65" charset="-120"/>
              </a:rPr>
              <a:t>8</a:t>
            </a:r>
            <a:r>
              <a:rPr lang="zh-TW" altLang="en-US" sz="3200" kern="100" dirty="0">
                <a:latin typeface="Tunga" panose="020B0502040204020203"/>
                <a:ea typeface="標楷體" panose="03000509000000000000" pitchFamily="65" charset="-120"/>
              </a:rPr>
              <a:t>月</a:t>
            </a:r>
            <a:r>
              <a:rPr lang="en-US" altLang="zh-TW" sz="3200" kern="100" dirty="0">
                <a:latin typeface="Tunga" panose="020B0502040204020203"/>
                <a:ea typeface="標楷體" panose="03000509000000000000" pitchFamily="65" charset="-120"/>
              </a:rPr>
              <a:t>7</a:t>
            </a:r>
            <a:r>
              <a:rPr lang="zh-TW" altLang="en-US" sz="3200" kern="100" dirty="0">
                <a:latin typeface="Tunga" panose="020B0502040204020203"/>
                <a:ea typeface="標楷體" panose="03000509000000000000" pitchFamily="65" charset="-120"/>
              </a:rPr>
              <a:t>日發布）</a:t>
            </a:r>
            <a:endParaRPr lang="en-US" altLang="zh-TW" sz="3200" kern="100" dirty="0">
              <a:latin typeface="Tunga" panose="020B0502040204020203"/>
              <a:ea typeface="標楷體" panose="03000509000000000000" pitchFamily="65" charset="-120"/>
            </a:endParaRPr>
          </a:p>
          <a:p>
            <a:pPr algn="just">
              <a:buFont typeface="Wingdings" panose="05000000000000000000" pitchFamily="2" charset="2"/>
              <a:buChar char="ü"/>
            </a:pPr>
            <a:r>
              <a:rPr lang="zh-TW" altLang="en-US" sz="3200" kern="100" dirty="0">
                <a:latin typeface="Tunga" panose="020B0502040204020203"/>
                <a:ea typeface="標楷體" panose="03000509000000000000" pitchFamily="65" charset="-120"/>
              </a:rPr>
              <a:t>國際金融業務條例第</a:t>
            </a:r>
            <a:r>
              <a:rPr lang="en-US" altLang="zh-TW" sz="3200" kern="100" dirty="0">
                <a:latin typeface="Tunga" panose="020B0502040204020203"/>
                <a:ea typeface="標楷體" panose="03000509000000000000" pitchFamily="65" charset="-120"/>
              </a:rPr>
              <a:t>4</a:t>
            </a:r>
            <a:r>
              <a:rPr lang="zh-TW" altLang="en-US" sz="3200" kern="100" dirty="0">
                <a:latin typeface="Tunga" panose="020B0502040204020203"/>
                <a:ea typeface="標楷體" panose="03000509000000000000" pitchFamily="65" charset="-120"/>
              </a:rPr>
              <a:t>條第</a:t>
            </a:r>
            <a:r>
              <a:rPr lang="en-US" altLang="zh-TW" sz="3200" kern="100" dirty="0">
                <a:latin typeface="Tunga" panose="020B0502040204020203"/>
                <a:ea typeface="標楷體" panose="03000509000000000000" pitchFamily="65" charset="-120"/>
              </a:rPr>
              <a:t>1</a:t>
            </a:r>
            <a:r>
              <a:rPr lang="zh-TW" altLang="en-US" sz="3200" kern="100" dirty="0">
                <a:latin typeface="Tunga" panose="020B0502040204020203"/>
                <a:ea typeface="標楷體" panose="03000509000000000000" pitchFamily="65" charset="-120"/>
              </a:rPr>
              <a:t>項第</a:t>
            </a:r>
            <a:r>
              <a:rPr lang="en-US" altLang="zh-TW" sz="3200" kern="100" dirty="0">
                <a:latin typeface="Tunga" panose="020B0502040204020203"/>
                <a:ea typeface="標楷體" panose="03000509000000000000" pitchFamily="65" charset="-120"/>
              </a:rPr>
              <a:t>6</a:t>
            </a:r>
            <a:r>
              <a:rPr lang="zh-TW" altLang="en-US" sz="3200" kern="100" dirty="0">
                <a:latin typeface="Tunga" panose="020B0502040204020203"/>
                <a:ea typeface="標楷體" panose="03000509000000000000" pitchFamily="65" charset="-120"/>
              </a:rPr>
              <a:t>款：與</a:t>
            </a:r>
            <a:r>
              <a:rPr lang="zh-TW" altLang="en-US" sz="3200" u="sng" kern="100" dirty="0">
                <a:latin typeface="Tunga" panose="020B0502040204020203"/>
                <a:ea typeface="標楷體" panose="03000509000000000000" pitchFamily="65" charset="-120"/>
              </a:rPr>
              <a:t>其他金融機構</a:t>
            </a:r>
            <a:r>
              <a:rPr lang="zh-TW" altLang="en-US" sz="3200" kern="100" dirty="0">
                <a:latin typeface="Tunga" panose="020B0502040204020203"/>
                <a:ea typeface="標楷體" panose="03000509000000000000" pitchFamily="65" charset="-120"/>
              </a:rPr>
              <a:t>及中華民國</a:t>
            </a:r>
            <a:r>
              <a:rPr lang="zh-TW" altLang="en-US" sz="3200" u="sng" kern="100" dirty="0">
                <a:latin typeface="Tunga" panose="020B0502040204020203"/>
                <a:ea typeface="標楷體" panose="03000509000000000000" pitchFamily="65" charset="-120"/>
              </a:rPr>
              <a:t>境外</a:t>
            </a:r>
            <a:r>
              <a:rPr lang="zh-TW" altLang="en-US" sz="3200" kern="100" dirty="0">
                <a:latin typeface="Tunga" panose="020B0502040204020203"/>
                <a:ea typeface="標楷體" panose="03000509000000000000" pitchFamily="65" charset="-120"/>
              </a:rPr>
              <a:t>之個人、法人、政府機關或金融機構買賣外幣有價證券</a:t>
            </a:r>
          </a:p>
          <a:p>
            <a:pPr algn="just">
              <a:buFont typeface="Wingdings" panose="05000000000000000000" pitchFamily="2" charset="2"/>
              <a:buChar char="ü"/>
            </a:pPr>
            <a:r>
              <a:rPr lang="en-US" altLang="zh-TW" sz="3200" kern="100" dirty="0">
                <a:latin typeface="Tunga" panose="020B0502040204020203"/>
                <a:ea typeface="標楷體" panose="03000509000000000000" pitchFamily="65" charset="-120"/>
              </a:rPr>
              <a:t>106 </a:t>
            </a:r>
            <a:r>
              <a:rPr lang="zh-TW" altLang="en-US" sz="3200" kern="100" dirty="0">
                <a:latin typeface="Tunga" panose="020B0502040204020203"/>
                <a:ea typeface="標楷體" panose="03000509000000000000" pitchFamily="65" charset="-120"/>
              </a:rPr>
              <a:t>年 </a:t>
            </a:r>
            <a:r>
              <a:rPr lang="en-US" altLang="zh-TW" sz="3200" kern="100" dirty="0">
                <a:latin typeface="Tunga" panose="020B0502040204020203"/>
                <a:ea typeface="標楷體" panose="03000509000000000000" pitchFamily="65" charset="-120"/>
              </a:rPr>
              <a:t>11 </a:t>
            </a:r>
            <a:r>
              <a:rPr lang="zh-TW" altLang="en-US" sz="3200" kern="100" dirty="0">
                <a:latin typeface="Tunga" panose="020B0502040204020203"/>
                <a:ea typeface="標楷體" panose="03000509000000000000" pitchFamily="65" charset="-120"/>
              </a:rPr>
              <a:t>月 </a:t>
            </a:r>
            <a:r>
              <a:rPr lang="en-US" altLang="zh-TW" sz="3200" kern="100" dirty="0">
                <a:latin typeface="Tunga" panose="020B0502040204020203"/>
                <a:ea typeface="標楷體" panose="03000509000000000000" pitchFamily="65" charset="-120"/>
              </a:rPr>
              <a:t>27 </a:t>
            </a:r>
            <a:r>
              <a:rPr lang="zh-TW" altLang="en-US" sz="3200" kern="100" dirty="0">
                <a:latin typeface="Tunga" panose="020B0502040204020203"/>
                <a:ea typeface="標楷體" panose="03000509000000000000" pitchFamily="65" charset="-120"/>
              </a:rPr>
              <a:t>日金管銀外字第</a:t>
            </a:r>
            <a:r>
              <a:rPr lang="en-US" altLang="zh-TW" sz="3200" kern="100" dirty="0">
                <a:latin typeface="Tunga" panose="020B0502040204020203"/>
                <a:ea typeface="標楷體" panose="03000509000000000000" pitchFamily="65" charset="-120"/>
              </a:rPr>
              <a:t>10600244510</a:t>
            </a:r>
            <a:r>
              <a:rPr lang="zh-TW" altLang="en-US" sz="3200" kern="100" dirty="0">
                <a:latin typeface="Tunga" panose="020B0502040204020203"/>
                <a:ea typeface="標楷體" panose="03000509000000000000" pitchFamily="65" charset="-120"/>
              </a:rPr>
              <a:t>號令「銀行國際金融業務分行辦理證券業務規定」（銀行依據國際金融業務條例申請及辦理第</a:t>
            </a:r>
            <a:r>
              <a:rPr lang="en-US" altLang="zh-TW" sz="3200" kern="100" dirty="0">
                <a:latin typeface="Tunga" panose="020B0502040204020203"/>
                <a:ea typeface="標楷體" panose="03000509000000000000" pitchFamily="65" charset="-120"/>
              </a:rPr>
              <a:t>4</a:t>
            </a:r>
            <a:r>
              <a:rPr lang="zh-TW" altLang="en-US" sz="3200" kern="100" dirty="0">
                <a:latin typeface="Tunga" panose="020B0502040204020203"/>
                <a:ea typeface="標楷體" panose="03000509000000000000" pitchFamily="65" charset="-120"/>
              </a:rPr>
              <a:t>條第</a:t>
            </a:r>
            <a:r>
              <a:rPr lang="en-US" altLang="zh-TW" sz="3200" kern="100" dirty="0">
                <a:latin typeface="Tunga" panose="020B0502040204020203"/>
                <a:ea typeface="標楷體" panose="03000509000000000000" pitchFamily="65" charset="-120"/>
              </a:rPr>
              <a:t>1</a:t>
            </a:r>
            <a:r>
              <a:rPr lang="zh-TW" altLang="en-US" sz="3200" kern="100" dirty="0">
                <a:latin typeface="Tunga" panose="020B0502040204020203"/>
                <a:ea typeface="標楷體" panose="03000509000000000000" pitchFamily="65" charset="-120"/>
              </a:rPr>
              <a:t>項第</a:t>
            </a:r>
            <a:r>
              <a:rPr lang="en-US" altLang="zh-TW" sz="3200" kern="100" dirty="0">
                <a:latin typeface="Tunga" panose="020B0502040204020203"/>
                <a:ea typeface="標楷體" panose="03000509000000000000" pitchFamily="65" charset="-120"/>
              </a:rPr>
              <a:t>6</a:t>
            </a:r>
            <a:r>
              <a:rPr lang="zh-TW" altLang="en-US" sz="3200" kern="100" dirty="0">
                <a:latin typeface="Tunga" panose="020B0502040204020203"/>
                <a:ea typeface="標楷體" panose="03000509000000000000" pitchFamily="65" charset="-120"/>
              </a:rPr>
              <a:t>款外幣有價證券之買賣業務，除本規定外，應另依證券交易法及其相關規定辦理）</a:t>
            </a:r>
          </a:p>
          <a:p>
            <a:pPr algn="just">
              <a:buFont typeface="Wingdings" panose="05000000000000000000" pitchFamily="2" charset="2"/>
              <a:buChar char="ü"/>
            </a:pPr>
            <a:r>
              <a:rPr lang="en-US" altLang="zh-TW" sz="3200" kern="100" dirty="0">
                <a:latin typeface="Tunga" panose="020B0502040204020203"/>
                <a:ea typeface="標楷體" panose="03000509000000000000" pitchFamily="65" charset="-120"/>
              </a:rPr>
              <a:t>107</a:t>
            </a:r>
            <a:r>
              <a:rPr lang="zh-TW" altLang="en-US" sz="3200" kern="100" dirty="0">
                <a:latin typeface="Tunga" panose="020B0502040204020203"/>
                <a:ea typeface="標楷體" panose="03000509000000000000" pitchFamily="65" charset="-120"/>
              </a:rPr>
              <a:t>年</a:t>
            </a:r>
            <a:r>
              <a:rPr lang="en-US" altLang="zh-TW" sz="3200" kern="100" dirty="0">
                <a:latin typeface="Tunga" panose="020B0502040204020203"/>
                <a:ea typeface="標楷體" panose="03000509000000000000" pitchFamily="65" charset="-120"/>
              </a:rPr>
              <a:t>1</a:t>
            </a:r>
            <a:r>
              <a:rPr lang="zh-TW" altLang="en-US" sz="3200" kern="100" dirty="0">
                <a:latin typeface="Tunga" panose="020B0502040204020203"/>
                <a:ea typeface="標楷體" panose="03000509000000000000" pitchFamily="65" charset="-120"/>
              </a:rPr>
              <a:t>月</a:t>
            </a:r>
            <a:r>
              <a:rPr lang="en-US" altLang="zh-TW" sz="3200" kern="100" dirty="0">
                <a:latin typeface="Tunga" panose="020B0502040204020203"/>
                <a:ea typeface="標楷體" panose="03000509000000000000" pitchFamily="65" charset="-120"/>
              </a:rPr>
              <a:t>2</a:t>
            </a:r>
            <a:r>
              <a:rPr lang="zh-TW" altLang="en-US" sz="3200" kern="100" dirty="0">
                <a:latin typeface="Tunga" panose="020B0502040204020203"/>
                <a:ea typeface="標楷體" panose="03000509000000000000" pitchFamily="65" charset="-120"/>
              </a:rPr>
              <a:t>日金管證券字第 </a:t>
            </a:r>
            <a:r>
              <a:rPr lang="en-US" altLang="zh-TW" sz="3200" kern="100" dirty="0">
                <a:latin typeface="Tunga" panose="020B0502040204020203"/>
                <a:ea typeface="標楷體" panose="03000509000000000000" pitchFamily="65" charset="-120"/>
              </a:rPr>
              <a:t>10600462934 </a:t>
            </a:r>
            <a:r>
              <a:rPr lang="zh-TW" altLang="en-US" sz="3200" kern="100" dirty="0">
                <a:latin typeface="Tunga" panose="020B0502040204020203"/>
                <a:ea typeface="標楷體" panose="03000509000000000000" pitchFamily="65" charset="-120"/>
              </a:rPr>
              <a:t>號函：停止適用有關國際金融業務分行辦理外幣有價證券承銷、買賣、行紀居間、代理等業務是否應申請許可及發給證照（即前財政部證券暨期貨管理委員會 </a:t>
            </a:r>
            <a:r>
              <a:rPr lang="en-US" altLang="zh-TW" sz="3200" kern="100" dirty="0">
                <a:latin typeface="Tunga" panose="020B0502040204020203"/>
                <a:ea typeface="標楷體" panose="03000509000000000000" pitchFamily="65" charset="-120"/>
              </a:rPr>
              <a:t>86 </a:t>
            </a:r>
            <a:r>
              <a:rPr lang="zh-TW" altLang="en-US" sz="3200" kern="100" dirty="0">
                <a:latin typeface="Tunga" panose="020B0502040204020203"/>
                <a:ea typeface="標楷體" panose="03000509000000000000" pitchFamily="65" charset="-120"/>
              </a:rPr>
              <a:t>年 </a:t>
            </a:r>
            <a:r>
              <a:rPr lang="en-US" altLang="zh-TW" sz="3200" kern="100" dirty="0">
                <a:latin typeface="Tunga" panose="020B0502040204020203"/>
                <a:ea typeface="標楷體" panose="03000509000000000000" pitchFamily="65" charset="-120"/>
              </a:rPr>
              <a:t>12 </a:t>
            </a:r>
            <a:r>
              <a:rPr lang="zh-TW" altLang="en-US" sz="3200" kern="100" dirty="0">
                <a:latin typeface="Tunga" panose="020B0502040204020203"/>
                <a:ea typeface="標楷體" panose="03000509000000000000" pitchFamily="65" charset="-120"/>
              </a:rPr>
              <a:t>月 </a:t>
            </a:r>
            <a:r>
              <a:rPr lang="en-US" altLang="zh-TW" sz="3200" kern="100" dirty="0">
                <a:latin typeface="Tunga" panose="020B0502040204020203"/>
                <a:ea typeface="標楷體" panose="03000509000000000000" pitchFamily="65" charset="-120"/>
              </a:rPr>
              <a:t>13 </a:t>
            </a:r>
            <a:r>
              <a:rPr lang="zh-TW" altLang="en-US" sz="3200" kern="100" dirty="0">
                <a:latin typeface="Tunga" panose="020B0502040204020203"/>
                <a:ea typeface="標楷體" panose="03000509000000000000" pitchFamily="65" charset="-120"/>
              </a:rPr>
              <a:t>日（</a:t>
            </a:r>
            <a:r>
              <a:rPr lang="en-US" altLang="zh-TW" sz="3200" kern="100" dirty="0">
                <a:latin typeface="Tunga" panose="020B0502040204020203"/>
                <a:ea typeface="標楷體" panose="03000509000000000000" pitchFamily="65" charset="-120"/>
              </a:rPr>
              <a:t>86</a:t>
            </a:r>
            <a:r>
              <a:rPr lang="zh-TW" altLang="en-US" sz="3200" kern="100" dirty="0">
                <a:latin typeface="Tunga" panose="020B0502040204020203"/>
                <a:ea typeface="標楷體" panose="03000509000000000000" pitchFamily="65" charset="-120"/>
              </a:rPr>
              <a:t>）台財證二字第</a:t>
            </a:r>
            <a:r>
              <a:rPr lang="en-US" altLang="zh-TW" sz="3200" kern="100" dirty="0">
                <a:latin typeface="Tunga" panose="020B0502040204020203"/>
                <a:ea typeface="標楷體" panose="03000509000000000000" pitchFamily="65" charset="-120"/>
              </a:rPr>
              <a:t>85187 </a:t>
            </a:r>
            <a:r>
              <a:rPr lang="zh-TW" altLang="en-US" sz="3200" kern="100" dirty="0">
                <a:latin typeface="Tunga" panose="020B0502040204020203"/>
                <a:ea typeface="標楷體" panose="03000509000000000000" pitchFamily="65" charset="-120"/>
              </a:rPr>
              <a:t>號函，自即日停止適用）</a:t>
            </a:r>
            <a:endParaRPr lang="en-US" altLang="zh-TW" sz="3200" kern="100" dirty="0">
              <a:latin typeface="Tunga" panose="020B0502040204020203"/>
              <a:ea typeface="標楷體" panose="03000509000000000000" pitchFamily="65" charset="-120"/>
            </a:endParaRPr>
          </a:p>
        </p:txBody>
      </p:sp>
    </p:spTree>
    <p:extLst>
      <p:ext uri="{BB962C8B-B14F-4D97-AF65-F5344CB8AC3E}">
        <p14:creationId xmlns:p14="http://schemas.microsoft.com/office/powerpoint/2010/main" val="3319833417"/>
      </p:ext>
    </p:extLst>
  </p:cSld>
  <p:clrMapOvr>
    <a:masterClrMapping/>
  </p:clrMapOvr>
  <mc:AlternateContent xmlns:mc="http://schemas.openxmlformats.org/markup-compatibility/2006" xmlns:p14="http://schemas.microsoft.com/office/powerpoint/2010/main">
    <mc:Choice Requires="p14">
      <p:transition spd="slow" p14:dur="2000" advTm="38061"/>
    </mc:Choice>
    <mc:Fallback xmlns="">
      <p:transition spd="slow" advTm="3806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04D513-E0E9-45E7-9291-04FD299093B8}"/>
              </a:ext>
            </a:extLst>
          </p:cNvPr>
          <p:cNvSpPr>
            <a:spLocks noGrp="1"/>
          </p:cNvSpPr>
          <p:nvPr>
            <p:ph type="title"/>
          </p:nvPr>
        </p:nvSpPr>
        <p:spPr>
          <a:xfrm>
            <a:off x="913774" y="213919"/>
            <a:ext cx="10364451" cy="1065139"/>
          </a:xfrm>
        </p:spPr>
        <p:txBody>
          <a:bodyPr>
            <a:normAutofit/>
          </a:bodyPr>
          <a:lstStyle/>
          <a:p>
            <a:r>
              <a:rPr lang="zh-TW" altLang="en-US" sz="4800" dirty="0">
                <a:latin typeface="標楷體" panose="03000509000000000000" pitchFamily="65" charset="-120"/>
                <a:ea typeface="標楷體" panose="03000509000000000000" pitchFamily="65" charset="-120"/>
              </a:rPr>
              <a:t>自行買賣外國債券業務相關規範</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(5/5)</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81024F69-1B8C-4D4F-AF8D-7EDAC78A7572}"/>
              </a:ext>
            </a:extLst>
          </p:cNvPr>
          <p:cNvSpPr>
            <a:spLocks noGrp="1"/>
          </p:cNvSpPr>
          <p:nvPr>
            <p:ph idx="1"/>
          </p:nvPr>
        </p:nvSpPr>
        <p:spPr>
          <a:xfrm>
            <a:off x="913775" y="1166071"/>
            <a:ext cx="10364452" cy="5478010"/>
          </a:xfrm>
        </p:spPr>
        <p:txBody>
          <a:bodyPr>
            <a:normAutofit/>
          </a:bodyPr>
          <a:lstStyle/>
          <a:p>
            <a:pPr lvl="1" algn="just">
              <a:buFont typeface="Wingdings" panose="05000000000000000000" pitchFamily="2" charset="2"/>
              <a:buChar char="ü"/>
            </a:pPr>
            <a:r>
              <a:rPr lang="zh-TW" altLang="en-US" sz="3200" kern="100" dirty="0">
                <a:effectLst/>
                <a:latin typeface="Times New Roman" panose="02020603050405020304" pitchFamily="18" charset="0"/>
                <a:ea typeface="標楷體" panose="03000509000000000000" pitchFamily="65" charset="-120"/>
                <a:cs typeface="Times New Roman" panose="02020603050405020304" pitchFamily="18" charset="0"/>
              </a:rPr>
              <a:t>櫃買中心</a:t>
            </a:r>
            <a:r>
              <a:rPr lang="zh-TW" altLang="zh-TW" sz="3200" kern="100" dirty="0">
                <a:effectLst/>
                <a:latin typeface="Times New Roman" panose="02020603050405020304" pitchFamily="18" charset="0"/>
                <a:ea typeface="標楷體" panose="03000509000000000000" pitchFamily="65" charset="-120"/>
                <a:cs typeface="Times New Roman" panose="02020603050405020304" pitchFamily="18" charset="0"/>
              </a:rPr>
              <a:t>證券商</a:t>
            </a:r>
            <a:r>
              <a:rPr lang="zh-TW" altLang="en-US" sz="3200" kern="100" dirty="0">
                <a:effectLst/>
                <a:latin typeface="Times New Roman" panose="02020603050405020304" pitchFamily="18" charset="0"/>
                <a:ea typeface="標楷體" panose="03000509000000000000" pitchFamily="65" charset="-120"/>
                <a:cs typeface="Times New Roman" panose="02020603050405020304" pitchFamily="18" charset="0"/>
              </a:rPr>
              <a:t>自行買賣外國債券交易辦法</a:t>
            </a:r>
            <a:r>
              <a:rPr lang="zh-TW" altLang="en-US" sz="3200" kern="100" dirty="0">
                <a:effectLst/>
                <a:latin typeface="Tunga" panose="020B0502040204020203"/>
                <a:ea typeface="標楷體" panose="03000509000000000000" pitchFamily="65" charset="-120"/>
                <a:cs typeface="Times New Roman" panose="02020603050405020304" pitchFamily="18" charset="0"/>
              </a:rPr>
              <a:t>（以下稱「</a:t>
            </a:r>
            <a:r>
              <a:rPr lang="zh-TW" altLang="en-US" sz="3200" kern="100" dirty="0">
                <a:effectLst/>
                <a:latin typeface="Times New Roman" panose="02020603050405020304" pitchFamily="18" charset="0"/>
                <a:ea typeface="標楷體" panose="03000509000000000000" pitchFamily="65" charset="-120"/>
                <a:cs typeface="Times New Roman" panose="02020603050405020304" pitchFamily="18" charset="0"/>
              </a:rPr>
              <a:t>交易辦法</a:t>
            </a:r>
            <a:r>
              <a:rPr lang="zh-TW" altLang="en-US" sz="3200" kern="100" dirty="0">
                <a:effectLst/>
                <a:latin typeface="Tunga" panose="020B0502040204020203"/>
                <a:ea typeface="標楷體" panose="03000509000000000000" pitchFamily="65" charset="-120"/>
                <a:cs typeface="Times New Roman" panose="02020603050405020304" pitchFamily="18" charset="0"/>
              </a:rPr>
              <a:t>」</a:t>
            </a:r>
            <a:r>
              <a:rPr lang="zh-TW" altLang="en-US" sz="3200" kern="100" dirty="0">
                <a:effectLst/>
                <a:latin typeface="新細明體" panose="02020500000000000000" pitchFamily="18" charset="-120"/>
                <a:ea typeface="新細明體" panose="02020500000000000000" pitchFamily="18" charset="-120"/>
                <a:cs typeface="Times New Roman" panose="02020603050405020304" pitchFamily="18" charset="0"/>
              </a:rPr>
              <a:t>）</a:t>
            </a:r>
            <a:endParaRPr lang="en-US" altLang="zh-TW" sz="3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lvl="2" algn="just"/>
            <a:r>
              <a:rPr lang="zh-TW" altLang="en-US" sz="3000" kern="100" dirty="0">
                <a:effectLst/>
                <a:latin typeface="Tunga" panose="020B0502040204020203"/>
                <a:ea typeface="標楷體" panose="03000509000000000000" pitchFamily="65" charset="-120"/>
                <a:cs typeface="Times New Roman" panose="02020603050405020304" pitchFamily="18" charset="0"/>
              </a:rPr>
              <a:t>第</a:t>
            </a:r>
            <a:r>
              <a:rPr lang="en-US" altLang="zh-TW" sz="3000" kern="100" dirty="0">
                <a:effectLst/>
                <a:latin typeface="Tunga" panose="020B0502040204020203"/>
                <a:ea typeface="標楷體" panose="03000509000000000000" pitchFamily="65" charset="-120"/>
                <a:cs typeface="Times New Roman" panose="02020603050405020304" pitchFamily="18" charset="0"/>
              </a:rPr>
              <a:t>2</a:t>
            </a:r>
            <a:r>
              <a:rPr lang="zh-TW" altLang="en-US" sz="3000" kern="100" dirty="0">
                <a:effectLst/>
                <a:latin typeface="Tunga" panose="020B0502040204020203"/>
                <a:ea typeface="標楷體" panose="03000509000000000000" pitchFamily="65" charset="-120"/>
                <a:cs typeface="Times New Roman" panose="02020603050405020304" pitchFamily="18" charset="0"/>
              </a:rPr>
              <a:t>條：「</a:t>
            </a:r>
            <a:r>
              <a:rPr lang="zh-TW" altLang="en-US" sz="3000" kern="100" dirty="0">
                <a:effectLst/>
                <a:latin typeface="Times New Roman" panose="02020603050405020304" pitchFamily="18" charset="0"/>
                <a:ea typeface="標楷體" panose="03000509000000000000" pitchFamily="65" charset="-120"/>
                <a:cs typeface="Times New Roman" panose="02020603050405020304" pitchFamily="18" charset="0"/>
              </a:rPr>
              <a:t>交易辦法</a:t>
            </a:r>
            <a:r>
              <a:rPr lang="zh-TW" altLang="en-US" sz="3000" kern="100" dirty="0">
                <a:effectLst/>
                <a:latin typeface="Tunga" panose="020B0502040204020203"/>
                <a:ea typeface="標楷體" panose="03000509000000000000" pitchFamily="65" charset="-120"/>
                <a:cs typeface="Times New Roman" panose="02020603050405020304" pitchFamily="18" charset="0"/>
              </a:rPr>
              <a:t>」未有規定者，適用櫃買中心證券商營業處所買賣有價證券業務規則及其他相關章則</a:t>
            </a:r>
            <a:endParaRPr lang="en-US" altLang="zh-TW" sz="3000" kern="100" dirty="0">
              <a:effectLst/>
              <a:latin typeface="Tunga" panose="020B0502040204020203"/>
              <a:ea typeface="標楷體" panose="03000509000000000000" pitchFamily="65" charset="-120"/>
              <a:cs typeface="Times New Roman" panose="02020603050405020304" pitchFamily="18" charset="0"/>
            </a:endParaRPr>
          </a:p>
          <a:p>
            <a:pPr lvl="2" algn="just"/>
            <a:r>
              <a:rPr lang="zh-TW" altLang="en-US" sz="3000" kern="100" dirty="0">
                <a:latin typeface="Tunga" panose="020B0502040204020203"/>
                <a:ea typeface="標楷體" panose="03000509000000000000" pitchFamily="65" charset="-120"/>
                <a:cs typeface="Times New Roman" panose="02020603050405020304" pitchFamily="18" charset="0"/>
              </a:rPr>
              <a:t>第</a:t>
            </a:r>
            <a:r>
              <a:rPr lang="en-US" altLang="zh-TW" sz="3000" kern="100" dirty="0">
                <a:latin typeface="Tunga" panose="020B0502040204020203"/>
                <a:ea typeface="標楷體" panose="03000509000000000000" pitchFamily="65" charset="-120"/>
                <a:cs typeface="Times New Roman" panose="02020603050405020304" pitchFamily="18" charset="0"/>
              </a:rPr>
              <a:t>4</a:t>
            </a:r>
            <a:r>
              <a:rPr lang="zh-TW" altLang="en-US" sz="3000" kern="100" dirty="0">
                <a:latin typeface="Tunga" panose="020B0502040204020203"/>
                <a:ea typeface="標楷體" panose="03000509000000000000" pitchFamily="65" charset="-120"/>
                <a:cs typeface="Times New Roman" panose="02020603050405020304" pitchFamily="18" charset="0"/>
              </a:rPr>
              <a:t>條：外國債券定義：</a:t>
            </a:r>
            <a:r>
              <a:rPr lang="zh-TW" altLang="en-US" sz="3000" u="sng" kern="100" dirty="0">
                <a:latin typeface="Tunga" panose="020B0502040204020203"/>
                <a:ea typeface="標楷體" panose="03000509000000000000" pitchFamily="65" charset="-120"/>
                <a:cs typeface="Times New Roman" panose="02020603050405020304" pitchFamily="18" charset="0"/>
              </a:rPr>
              <a:t>本國人或外國人</a:t>
            </a:r>
            <a:r>
              <a:rPr lang="zh-TW" altLang="en-US" sz="3000" kern="100" dirty="0">
                <a:latin typeface="Tunga" panose="020B0502040204020203"/>
                <a:ea typeface="標楷體" panose="03000509000000000000" pitchFamily="65" charset="-120"/>
                <a:cs typeface="Times New Roman" panose="02020603050405020304" pitchFamily="18" charset="0"/>
              </a:rPr>
              <a:t>於我國</a:t>
            </a:r>
            <a:r>
              <a:rPr lang="zh-TW" altLang="en-US" sz="3000" u="sng" kern="100" dirty="0">
                <a:latin typeface="Tunga" panose="020B0502040204020203"/>
                <a:ea typeface="標楷體" panose="03000509000000000000" pitchFamily="65" charset="-120"/>
                <a:cs typeface="Times New Roman" panose="02020603050405020304" pitchFamily="18" charset="0"/>
              </a:rPr>
              <a:t>境外發行</a:t>
            </a:r>
            <a:r>
              <a:rPr lang="zh-TW" altLang="en-US" sz="3000" kern="100" dirty="0">
                <a:latin typeface="Tunga" panose="020B0502040204020203"/>
                <a:ea typeface="標楷體" panose="03000509000000000000" pitchFamily="65" charset="-120"/>
                <a:cs typeface="Times New Roman" panose="02020603050405020304" pitchFamily="18" charset="0"/>
              </a:rPr>
              <a:t>之</a:t>
            </a:r>
            <a:r>
              <a:rPr lang="zh-TW" altLang="en-US" sz="3000" u="sng" kern="100" dirty="0">
                <a:latin typeface="Tunga" panose="020B0502040204020203"/>
                <a:ea typeface="標楷體" panose="03000509000000000000" pitchFamily="65" charset="-120"/>
                <a:cs typeface="Times New Roman" panose="02020603050405020304" pitchFamily="18" charset="0"/>
              </a:rPr>
              <a:t>外幣</a:t>
            </a:r>
            <a:r>
              <a:rPr lang="zh-TW" altLang="en-US" sz="3000" kern="100" dirty="0">
                <a:latin typeface="Tunga" panose="020B0502040204020203"/>
                <a:ea typeface="標楷體" panose="03000509000000000000" pitchFamily="65" charset="-120"/>
                <a:cs typeface="Times New Roman" panose="02020603050405020304" pitchFamily="18" charset="0"/>
              </a:rPr>
              <a:t>債券</a:t>
            </a:r>
            <a:endParaRPr lang="en-US" altLang="zh-TW" sz="32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97984299"/>
      </p:ext>
    </p:extLst>
  </p:cSld>
  <p:clrMapOvr>
    <a:masterClrMapping/>
  </p:clrMapOvr>
  <mc:AlternateContent xmlns:mc="http://schemas.openxmlformats.org/markup-compatibility/2006" xmlns:p14="http://schemas.microsoft.com/office/powerpoint/2010/main">
    <mc:Choice Requires="p14">
      <p:transition spd="slow" p14:dur="2000" advTm="56502"/>
    </mc:Choice>
    <mc:Fallback xmlns="">
      <p:transition spd="slow" advTm="5650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C7CBF5-3E90-4147-8279-6D34209B2CFB}"/>
              </a:ext>
            </a:extLst>
          </p:cNvPr>
          <p:cNvSpPr>
            <a:spLocks noGrp="1"/>
          </p:cNvSpPr>
          <p:nvPr>
            <p:ph type="title"/>
          </p:nvPr>
        </p:nvSpPr>
        <p:spPr/>
        <p:txBody>
          <a:bodyPr>
            <a:normAutofit/>
          </a:bodyPr>
          <a:lstStyle/>
          <a:p>
            <a:r>
              <a:rPr lang="zh-TW" altLang="en-US" sz="4800" dirty="0">
                <a:latin typeface="標楷體" panose="03000509000000000000" pitchFamily="65" charset="-120"/>
                <a:ea typeface="標楷體" panose="03000509000000000000" pitchFamily="65" charset="-120"/>
              </a:rPr>
              <a:t>交易辦法修正重點</a:t>
            </a:r>
            <a:endParaRPr lang="zh-TW" altLang="en-US" sz="4800" dirty="0"/>
          </a:p>
        </p:txBody>
      </p:sp>
    </p:spTree>
    <p:extLst>
      <p:ext uri="{BB962C8B-B14F-4D97-AF65-F5344CB8AC3E}">
        <p14:creationId xmlns:p14="http://schemas.microsoft.com/office/powerpoint/2010/main" val="18791754"/>
      </p:ext>
    </p:extLst>
  </p:cSld>
  <p:clrMapOvr>
    <a:masterClrMapping/>
  </p:clrMapOvr>
  <mc:AlternateContent xmlns:mc="http://schemas.openxmlformats.org/markup-compatibility/2006" xmlns:p14="http://schemas.microsoft.com/office/powerpoint/2010/main">
    <mc:Choice Requires="p14">
      <p:transition spd="slow" p14:dur="2000" advTm="13734"/>
    </mc:Choice>
    <mc:Fallback xmlns="">
      <p:transition spd="slow" advTm="1373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952DDD-9152-42F0-9B5C-E02E4068ED92}"/>
              </a:ext>
            </a:extLst>
          </p:cNvPr>
          <p:cNvSpPr>
            <a:spLocks noGrp="1"/>
          </p:cNvSpPr>
          <p:nvPr>
            <p:ph type="title"/>
          </p:nvPr>
        </p:nvSpPr>
        <p:spPr>
          <a:xfrm>
            <a:off x="913774" y="73233"/>
            <a:ext cx="10364451" cy="1059281"/>
          </a:xfrm>
        </p:spPr>
        <p:txBody>
          <a:bodyPr>
            <a:normAutofit/>
          </a:bodyPr>
          <a:lstStyle/>
          <a:p>
            <a:r>
              <a:rPr lang="zh-TW" altLang="en-US" sz="4800" dirty="0">
                <a:latin typeface="標楷體" panose="03000509000000000000" pitchFamily="65" charset="-120"/>
                <a:ea typeface="標楷體" panose="03000509000000000000" pitchFamily="65" charset="-120"/>
              </a:rPr>
              <a:t>交易辦法修正重點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(1/13)</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D3187288-88C9-4959-B234-5F40AE611EE1}"/>
              </a:ext>
            </a:extLst>
          </p:cNvPr>
          <p:cNvSpPr>
            <a:spLocks noGrp="1"/>
          </p:cNvSpPr>
          <p:nvPr>
            <p:ph idx="1"/>
          </p:nvPr>
        </p:nvSpPr>
        <p:spPr>
          <a:xfrm>
            <a:off x="913774" y="1059281"/>
            <a:ext cx="10364452" cy="5725486"/>
          </a:xfrm>
        </p:spPr>
        <p:txBody>
          <a:bodyPr>
            <a:normAutofit/>
          </a:bodyPr>
          <a:lstStyle/>
          <a:p>
            <a:pPr algn="just">
              <a:buFont typeface="Wingdings" panose="05000000000000000000" pitchFamily="2" charset="2"/>
              <a:buChar char="Ø"/>
            </a:pP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櫃買中心證券商自行買賣外國債券交易辦法</a:t>
            </a:r>
            <a:r>
              <a:rPr lang="zh-TW" altLang="en-US" sz="3600" dirty="0">
                <a:latin typeface="新細明體" panose="02020500000000000000" pitchFamily="18" charset="-120"/>
                <a:ea typeface="新細明體" panose="02020500000000000000" pitchFamily="18" charset="-120"/>
                <a:cs typeface="Times New Roman" panose="02020603050405020304" pitchFamily="18" charset="0"/>
              </a:rPr>
              <a:t>（</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109.9.15</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修正公告施行</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a:t>
            </a:r>
          </a:p>
          <a:p>
            <a:pPr algn="just"/>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修正第</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條：增訂法源</a:t>
            </a:r>
            <a:r>
              <a:rPr lang="zh-TW" altLang="en-US" sz="3600" dirty="0">
                <a:latin typeface="Tunga"/>
                <a:ea typeface="標楷體" panose="03000509000000000000" pitchFamily="65" charset="-120"/>
                <a:cs typeface="Times New Roman" panose="02020603050405020304" pitchFamily="18" charset="0"/>
              </a:rPr>
              <a:t>（證券商營業處所買賣有價證券管理辦法第</a:t>
            </a:r>
            <a:r>
              <a:rPr lang="en-US" altLang="zh-TW" sz="3600" dirty="0">
                <a:latin typeface="Tunga"/>
                <a:ea typeface="標楷體" panose="03000509000000000000" pitchFamily="65" charset="-120"/>
                <a:cs typeface="Times New Roman" panose="02020603050405020304" pitchFamily="18" charset="0"/>
              </a:rPr>
              <a:t>5</a:t>
            </a:r>
            <a:r>
              <a:rPr lang="zh-TW" altLang="en-US" sz="3600" dirty="0">
                <a:latin typeface="Tunga"/>
                <a:ea typeface="標楷體" panose="03000509000000000000" pitchFamily="65" charset="-120"/>
                <a:cs typeface="Times New Roman" panose="02020603050405020304" pitchFamily="18" charset="0"/>
              </a:rPr>
              <a:t>條第</a:t>
            </a:r>
            <a:r>
              <a:rPr lang="en-US" altLang="zh-TW" sz="3600" dirty="0">
                <a:latin typeface="Tunga"/>
                <a:ea typeface="標楷體" panose="03000509000000000000" pitchFamily="65" charset="-120"/>
                <a:cs typeface="Times New Roman" panose="02020603050405020304" pitchFamily="18" charset="0"/>
              </a:rPr>
              <a:t>1</a:t>
            </a:r>
            <a:r>
              <a:rPr lang="zh-TW" altLang="en-US" sz="3600" dirty="0">
                <a:latin typeface="Tunga"/>
                <a:ea typeface="標楷體" panose="03000509000000000000" pitchFamily="65" charset="-120"/>
                <a:cs typeface="Times New Roman" panose="02020603050405020304" pitchFamily="18" charset="0"/>
              </a:rPr>
              <a:t>項</a:t>
            </a:r>
            <a:r>
              <a:rPr lang="zh-TW" altLang="en-US" sz="3600" dirty="0">
                <a:latin typeface="新細明體" panose="02020500000000000000" pitchFamily="18" charset="-120"/>
                <a:ea typeface="新細明體" panose="02020500000000000000" pitchFamily="18" charset="-120"/>
                <a:cs typeface="Times New Roman" panose="02020603050405020304" pitchFamily="18" charset="0"/>
              </a:rPr>
              <a:t>）</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修正第</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條：增訂高資產客戶定義（證券商受託買賣外國有價證券管理規則第</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條所定</a:t>
            </a:r>
            <a:r>
              <a:rPr lang="zh-TW" altLang="en-US" sz="3600" dirty="0">
                <a:latin typeface="新細明體" panose="02020500000000000000" pitchFamily="18" charset="-120"/>
                <a:ea typeface="新細明體" panose="02020500000000000000" pitchFamily="18" charset="-120"/>
                <a:cs typeface="Times New Roman" panose="02020603050405020304" pitchFamily="18" charset="0"/>
              </a:rPr>
              <a:t>）</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217955365"/>
      </p:ext>
    </p:extLst>
  </p:cSld>
  <p:clrMapOvr>
    <a:masterClrMapping/>
  </p:clrMapOvr>
  <mc:AlternateContent xmlns:mc="http://schemas.openxmlformats.org/markup-compatibility/2006" xmlns:p14="http://schemas.microsoft.com/office/powerpoint/2010/main">
    <mc:Choice Requires="p14">
      <p:transition spd="slow" p14:dur="2000" advTm="57580"/>
    </mc:Choice>
    <mc:Fallback xmlns="">
      <p:transition spd="slow" advTm="5758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952DDD-9152-42F0-9B5C-E02E4068ED92}"/>
              </a:ext>
            </a:extLst>
          </p:cNvPr>
          <p:cNvSpPr>
            <a:spLocks noGrp="1"/>
          </p:cNvSpPr>
          <p:nvPr>
            <p:ph type="title"/>
          </p:nvPr>
        </p:nvSpPr>
        <p:spPr>
          <a:xfrm>
            <a:off x="913774" y="73233"/>
            <a:ext cx="10364451" cy="1059281"/>
          </a:xfrm>
        </p:spPr>
        <p:txBody>
          <a:bodyPr>
            <a:normAutofit/>
          </a:bodyPr>
          <a:lstStyle/>
          <a:p>
            <a:r>
              <a:rPr lang="zh-TW" altLang="en-US" sz="4800" dirty="0">
                <a:latin typeface="標楷體" panose="03000509000000000000" pitchFamily="65" charset="-120"/>
                <a:ea typeface="標楷體" panose="03000509000000000000" pitchFamily="65" charset="-120"/>
              </a:rPr>
              <a:t>交易辦法修正重點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(2/13)</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D3187288-88C9-4959-B234-5F40AE611EE1}"/>
              </a:ext>
            </a:extLst>
          </p:cNvPr>
          <p:cNvSpPr>
            <a:spLocks noGrp="1"/>
          </p:cNvSpPr>
          <p:nvPr>
            <p:ph idx="1"/>
          </p:nvPr>
        </p:nvSpPr>
        <p:spPr>
          <a:xfrm>
            <a:off x="913774" y="1059281"/>
            <a:ext cx="10364452" cy="5725486"/>
          </a:xfrm>
        </p:spPr>
        <p:txBody>
          <a:bodyPr>
            <a:normAutofit fontScale="92500" lnSpcReduction="10000"/>
          </a:bodyPr>
          <a:lstStyle/>
          <a:p>
            <a:pPr lvl="1" algn="just">
              <a:buFont typeface="Wingdings" panose="05000000000000000000" pitchFamily="2" charset="2"/>
              <a:buChar char="n"/>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高資產客戶</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lvl="2" algn="just">
              <a:buFont typeface="Wingdings" panose="05000000000000000000" pitchFamily="2" charset="2"/>
              <a:buChar char="p"/>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同時符合下列條件，並以</a:t>
            </a:r>
            <a:r>
              <a:rPr lang="zh-TW" altLang="en-US" sz="3200" u="sng" dirty="0">
                <a:latin typeface="Times New Roman" panose="02020603050405020304" pitchFamily="18" charset="0"/>
                <a:ea typeface="標楷體" panose="03000509000000000000" pitchFamily="65" charset="-120"/>
                <a:cs typeface="Times New Roman" panose="02020603050405020304" pitchFamily="18" charset="0"/>
              </a:rPr>
              <a:t>書面</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向證券商申請為高資產客戶之</a:t>
            </a:r>
            <a:r>
              <a:rPr lang="zh-TW" altLang="en-US" sz="3200" u="sng" dirty="0">
                <a:latin typeface="Times New Roman" panose="02020603050405020304" pitchFamily="18" charset="0"/>
                <a:ea typeface="標楷體" panose="03000509000000000000" pitchFamily="65" charset="-120"/>
                <a:cs typeface="Times New Roman" panose="02020603050405020304" pitchFamily="18" charset="0"/>
              </a:rPr>
              <a:t>法人或自然人</a:t>
            </a:r>
            <a:endParaRPr lang="en-US" altLang="zh-TW" sz="3200" u="sng" dirty="0">
              <a:latin typeface="Times New Roman" panose="02020603050405020304" pitchFamily="18" charset="0"/>
              <a:ea typeface="標楷體" panose="03000509000000000000" pitchFamily="65" charset="-120"/>
              <a:cs typeface="Times New Roman" panose="02020603050405020304" pitchFamily="18" charset="0"/>
            </a:endParaRPr>
          </a:p>
          <a:p>
            <a:pPr lvl="2" algn="just">
              <a:buFont typeface="Wingdings" panose="05000000000000000000" pitchFamily="2" charset="2"/>
              <a:buChar char="ü"/>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提供可投資資產淨值及保險商品價值達等值新臺幣</a:t>
            </a:r>
            <a:r>
              <a:rPr lang="en-US" altLang="zh-TW" sz="3000" u="sng"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000" u="sng" dirty="0">
                <a:latin typeface="Times New Roman" panose="02020603050405020304" pitchFamily="18" charset="0"/>
                <a:ea typeface="標楷體" panose="03000509000000000000" pitchFamily="65" charset="-120"/>
                <a:cs typeface="Times New Roman" panose="02020603050405020304" pitchFamily="18" charset="0"/>
              </a:rPr>
              <a:t>億元</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以上之財力證明或於該證券商之可投資資產淨值達等值新臺幣</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千萬元以上，並提供持有等值新臺幣</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億元以上可投資資產淨值及保險商品價值之財力聲明書</a:t>
            </a:r>
          </a:p>
          <a:p>
            <a:pPr lvl="2" algn="just">
              <a:buFont typeface="Wingdings" panose="05000000000000000000" pitchFamily="2" charset="2"/>
              <a:buChar char="ü"/>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具備充分之金融商品專業知識、交易經驗及風險承擔能力</a:t>
            </a: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a:p>
            <a:pPr lvl="2" algn="just">
              <a:buFont typeface="Wingdings" panose="05000000000000000000" pitchFamily="2" charset="2"/>
              <a:buChar char="ü"/>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客戶充分了解證券商提供金融商品或服務予高資產客戶與相關法令有關專業投資人之自然人或法人或專業客戶之自然人或法人得免除之責任後，同意簽署為高資產客戶</a:t>
            </a: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276346052"/>
      </p:ext>
    </p:extLst>
  </p:cSld>
  <p:clrMapOvr>
    <a:masterClrMapping/>
  </p:clrMapOvr>
  <mc:AlternateContent xmlns:mc="http://schemas.openxmlformats.org/markup-compatibility/2006" xmlns:p14="http://schemas.microsoft.com/office/powerpoint/2010/main">
    <mc:Choice Requires="p14">
      <p:transition spd="slow" p14:dur="2000" advTm="56978"/>
    </mc:Choice>
    <mc:Fallback xmlns="">
      <p:transition spd="slow" advTm="5697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952DDD-9152-42F0-9B5C-E02E4068ED92}"/>
              </a:ext>
            </a:extLst>
          </p:cNvPr>
          <p:cNvSpPr>
            <a:spLocks noGrp="1"/>
          </p:cNvSpPr>
          <p:nvPr>
            <p:ph type="title"/>
          </p:nvPr>
        </p:nvSpPr>
        <p:spPr>
          <a:xfrm>
            <a:off x="913774" y="73233"/>
            <a:ext cx="10364451" cy="1059281"/>
          </a:xfrm>
        </p:spPr>
        <p:txBody>
          <a:bodyPr>
            <a:normAutofit/>
          </a:bodyPr>
          <a:lstStyle/>
          <a:p>
            <a:r>
              <a:rPr lang="zh-TW" altLang="en-US" sz="4800" dirty="0">
                <a:latin typeface="標楷體" panose="03000509000000000000" pitchFamily="65" charset="-120"/>
                <a:ea typeface="標楷體" panose="03000509000000000000" pitchFamily="65" charset="-120"/>
              </a:rPr>
              <a:t>交易辦法修正重點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(3/13)</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D3187288-88C9-4959-B234-5F40AE611EE1}"/>
              </a:ext>
            </a:extLst>
          </p:cNvPr>
          <p:cNvSpPr>
            <a:spLocks noGrp="1"/>
          </p:cNvSpPr>
          <p:nvPr>
            <p:ph idx="1"/>
          </p:nvPr>
        </p:nvSpPr>
        <p:spPr>
          <a:xfrm>
            <a:off x="913774" y="1059281"/>
            <a:ext cx="10364452" cy="5725486"/>
          </a:xfrm>
        </p:spPr>
        <p:txBody>
          <a:bodyPr>
            <a:normAutofit/>
          </a:bodyPr>
          <a:lstStyle/>
          <a:p>
            <a:pPr lvl="2" algn="just">
              <a:buFont typeface="Wingdings" panose="05000000000000000000" pitchFamily="2" charset="2"/>
              <a:buChar char="p"/>
            </a:pPr>
            <a:r>
              <a:rPr lang="zh-TW" altLang="en-US" sz="3200" u="sng" dirty="0">
                <a:latin typeface="Times New Roman" panose="02020603050405020304" pitchFamily="18" charset="0"/>
                <a:ea typeface="標楷體" panose="03000509000000000000" pitchFamily="65" charset="-120"/>
                <a:cs typeface="Times New Roman" panose="02020603050405020304" pitchFamily="18" charset="0"/>
              </a:rPr>
              <a:t>已具備</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專業投資人或專業客戶</a:t>
            </a:r>
            <a:r>
              <a:rPr lang="zh-TW" altLang="en-US" sz="3200" dirty="0">
                <a:latin typeface="Agency FB" panose="020B0604020202020204" pitchFamily="34"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衍商業務</a:t>
            </a:r>
            <a:r>
              <a:rPr lang="zh-TW" altLang="en-US" sz="3200" dirty="0">
                <a:latin typeface="Abadi Extra Light" panose="020B0604020202020204" pitchFamily="34" charset="0"/>
                <a:ea typeface="標楷體" panose="03000509000000000000" pitchFamily="65" charset="-120"/>
                <a:cs typeface="Times New Roman" panose="02020603050405020304" pitchFamily="18" charset="0"/>
              </a:rPr>
              <a:t>）身分，符合證券商受託買賣外國有價證券管理規則第</a:t>
            </a:r>
            <a:r>
              <a:rPr lang="en-US" altLang="zh-TW" sz="3200" dirty="0">
                <a:latin typeface="Abadi Extra Light" panose="020B0604020202020204" pitchFamily="34" charset="0"/>
                <a:ea typeface="標楷體" panose="03000509000000000000" pitchFamily="65" charset="-120"/>
                <a:cs typeface="Times New Roman" panose="02020603050405020304" pitchFamily="18" charset="0"/>
              </a:rPr>
              <a:t>3-1</a:t>
            </a:r>
            <a:r>
              <a:rPr lang="zh-TW" altLang="en-US" sz="3200" dirty="0">
                <a:latin typeface="Abadi Extra Light" panose="020B0604020202020204" pitchFamily="34" charset="0"/>
                <a:ea typeface="標楷體" panose="03000509000000000000" pitchFamily="65" charset="-120"/>
                <a:cs typeface="Times New Roman" panose="02020603050405020304" pitchFamily="18" charset="0"/>
              </a:rPr>
              <a:t>條</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項第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款條件並經證券商確認具備充分之風險承擔能力者，得以書面向證券商申請為高資產客戶。</a:t>
            </a:r>
          </a:p>
          <a:p>
            <a:pPr lvl="2" algn="just">
              <a:buFont typeface="Wingdings" panose="05000000000000000000" pitchFamily="2" charset="2"/>
              <a:buChar char="p"/>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KYC</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：高資產客戶應符合之條件，應由證券商盡合理調查之責任，向客戶取得合理可信之佐證依據，依據證券商訂定之瞭解客戶程序及接受客戶標準審核通過。</a:t>
            </a: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878934158"/>
      </p:ext>
    </p:extLst>
  </p:cSld>
  <p:clrMapOvr>
    <a:masterClrMapping/>
  </p:clrMapOvr>
  <mc:AlternateContent xmlns:mc="http://schemas.openxmlformats.org/markup-compatibility/2006" xmlns:p14="http://schemas.microsoft.com/office/powerpoint/2010/main">
    <mc:Choice Requires="p14">
      <p:transition spd="slow" p14:dur="2000" advTm="41363"/>
    </mc:Choice>
    <mc:Fallback xmlns="">
      <p:transition spd="slow" advTm="413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E81D19-BBF4-42DC-B7B3-6AAF2C558A39}"/>
              </a:ext>
            </a:extLst>
          </p:cNvPr>
          <p:cNvSpPr>
            <a:spLocks noGrp="1"/>
          </p:cNvSpPr>
          <p:nvPr>
            <p:ph type="title"/>
          </p:nvPr>
        </p:nvSpPr>
        <p:spPr/>
        <p:txBody>
          <a:bodyPr>
            <a:normAutofit/>
          </a:bodyPr>
          <a:lstStyle/>
          <a:p>
            <a:r>
              <a:rPr lang="zh-TW" altLang="en-US" sz="4800" dirty="0">
                <a:latin typeface="標楷體" panose="03000509000000000000" pitchFamily="65" charset="-120"/>
                <a:ea typeface="標楷體" panose="03000509000000000000" pitchFamily="65" charset="-120"/>
              </a:rPr>
              <a:t>綱要</a:t>
            </a:r>
          </a:p>
        </p:txBody>
      </p:sp>
      <p:sp>
        <p:nvSpPr>
          <p:cNvPr id="3" name="內容版面配置區 2">
            <a:extLst>
              <a:ext uri="{FF2B5EF4-FFF2-40B4-BE49-F238E27FC236}">
                <a16:creationId xmlns:a16="http://schemas.microsoft.com/office/drawing/2014/main" id="{3937EAC2-590C-4A09-B6E8-E29004EA976B}"/>
              </a:ext>
            </a:extLst>
          </p:cNvPr>
          <p:cNvSpPr>
            <a:spLocks noGrp="1"/>
          </p:cNvSpPr>
          <p:nvPr>
            <p:ph idx="1"/>
          </p:nvPr>
        </p:nvSpPr>
        <p:spPr/>
        <p:txBody>
          <a:bodyPr>
            <a:normAutofit fontScale="92500" lnSpcReduction="10000"/>
          </a:bodyPr>
          <a:lstStyle/>
          <a:p>
            <a:r>
              <a:rPr lang="zh-TW" altLang="en-US" sz="4400" dirty="0">
                <a:latin typeface="標楷體" panose="03000509000000000000" pitchFamily="65" charset="-120"/>
                <a:ea typeface="標楷體" panose="03000509000000000000" pitchFamily="65" charset="-120"/>
              </a:rPr>
              <a:t>證券商高資產客戶業務開放重點</a:t>
            </a:r>
            <a:endParaRPr lang="en-US" altLang="zh-TW" sz="4400" dirty="0">
              <a:latin typeface="標楷體" panose="03000509000000000000" pitchFamily="65" charset="-120"/>
              <a:ea typeface="標楷體" panose="03000509000000000000" pitchFamily="65" charset="-120"/>
            </a:endParaRPr>
          </a:p>
          <a:p>
            <a:r>
              <a:rPr lang="zh-TW" altLang="en-US" sz="4400" dirty="0">
                <a:latin typeface="標楷體" panose="03000509000000000000" pitchFamily="65" charset="-120"/>
                <a:ea typeface="標楷體" panose="03000509000000000000" pitchFamily="65" charset="-120"/>
              </a:rPr>
              <a:t>自行買賣外國債券業務相關規範</a:t>
            </a:r>
            <a:endParaRPr lang="en-US" altLang="zh-TW" sz="4400" dirty="0">
              <a:latin typeface="標楷體" panose="03000509000000000000" pitchFamily="65" charset="-120"/>
              <a:ea typeface="標楷體" panose="03000509000000000000" pitchFamily="65" charset="-120"/>
            </a:endParaRPr>
          </a:p>
          <a:p>
            <a:r>
              <a:rPr lang="zh-TW" altLang="en-US" sz="4400" dirty="0">
                <a:latin typeface="標楷體" panose="03000509000000000000" pitchFamily="65" charset="-120"/>
                <a:ea typeface="標楷體" panose="03000509000000000000" pitchFamily="65" charset="-120"/>
              </a:rPr>
              <a:t>交易辦法修正重點</a:t>
            </a:r>
            <a:endParaRPr lang="en-US" altLang="zh-TW" sz="4400" dirty="0">
              <a:latin typeface="標楷體" panose="03000509000000000000" pitchFamily="65" charset="-120"/>
              <a:ea typeface="標楷體" panose="03000509000000000000" pitchFamily="65" charset="-120"/>
            </a:endParaRPr>
          </a:p>
          <a:p>
            <a:r>
              <a:rPr lang="zh-TW" altLang="en-US" sz="4400" dirty="0">
                <a:latin typeface="標楷體" panose="03000509000000000000" pitchFamily="65" charset="-120"/>
                <a:ea typeface="標楷體" panose="03000509000000000000" pitchFamily="65" charset="-120"/>
              </a:rPr>
              <a:t>申報格式異動</a:t>
            </a:r>
            <a:endParaRPr lang="en-US" altLang="zh-TW" sz="4400" dirty="0">
              <a:latin typeface="標楷體" panose="03000509000000000000" pitchFamily="65" charset="-120"/>
              <a:ea typeface="標楷體" panose="03000509000000000000" pitchFamily="65" charset="-120"/>
            </a:endParaRPr>
          </a:p>
          <a:p>
            <a:endParaRPr lang="zh-TW" altLang="en-US" dirty="0"/>
          </a:p>
        </p:txBody>
      </p:sp>
      <p:pic>
        <p:nvPicPr>
          <p:cNvPr id="4" name="圖片 3">
            <a:extLst>
              <a:ext uri="{FF2B5EF4-FFF2-40B4-BE49-F238E27FC236}">
                <a16:creationId xmlns:a16="http://schemas.microsoft.com/office/drawing/2014/main" id="{0B179AC9-0629-4028-A01E-92361EDAD525}"/>
              </a:ext>
            </a:extLst>
          </p:cNvPr>
          <p:cNvPicPr>
            <a:picLocks noChangeAspect="1"/>
          </p:cNvPicPr>
          <p:nvPr/>
        </p:nvPicPr>
        <p:blipFill>
          <a:blip r:embed="rId3"/>
          <a:stretch>
            <a:fillRect/>
          </a:stretch>
        </p:blipFill>
        <p:spPr>
          <a:xfrm>
            <a:off x="10210628" y="0"/>
            <a:ext cx="1981372" cy="707197"/>
          </a:xfrm>
          <a:prstGeom prst="rect">
            <a:avLst/>
          </a:prstGeom>
        </p:spPr>
      </p:pic>
    </p:spTree>
    <p:extLst>
      <p:ext uri="{BB962C8B-B14F-4D97-AF65-F5344CB8AC3E}">
        <p14:creationId xmlns:p14="http://schemas.microsoft.com/office/powerpoint/2010/main" val="2379112818"/>
      </p:ext>
    </p:extLst>
  </p:cSld>
  <p:clrMapOvr>
    <a:masterClrMapping/>
  </p:clrMapOvr>
  <mc:AlternateContent xmlns:mc="http://schemas.openxmlformats.org/markup-compatibility/2006" xmlns:p14="http://schemas.microsoft.com/office/powerpoint/2010/main">
    <mc:Choice Requires="p14">
      <p:transition spd="slow" p14:dur="2000" advTm="34259"/>
    </mc:Choice>
    <mc:Fallback xmlns="">
      <p:transition spd="slow" advTm="3425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952DDD-9152-42F0-9B5C-E02E4068ED92}"/>
              </a:ext>
            </a:extLst>
          </p:cNvPr>
          <p:cNvSpPr>
            <a:spLocks noGrp="1"/>
          </p:cNvSpPr>
          <p:nvPr>
            <p:ph type="title"/>
          </p:nvPr>
        </p:nvSpPr>
        <p:spPr>
          <a:xfrm>
            <a:off x="913774" y="73233"/>
            <a:ext cx="10364451" cy="1059281"/>
          </a:xfrm>
        </p:spPr>
        <p:txBody>
          <a:bodyPr>
            <a:normAutofit/>
          </a:bodyPr>
          <a:lstStyle/>
          <a:p>
            <a:r>
              <a:rPr lang="zh-TW" altLang="en-US" sz="4800" dirty="0">
                <a:latin typeface="標楷體" panose="03000509000000000000" pitchFamily="65" charset="-120"/>
                <a:ea typeface="標楷體" panose="03000509000000000000" pitchFamily="65" charset="-120"/>
              </a:rPr>
              <a:t>交易辦法修正重點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(4/13)</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D3187288-88C9-4959-B234-5F40AE611EE1}"/>
              </a:ext>
            </a:extLst>
          </p:cNvPr>
          <p:cNvSpPr>
            <a:spLocks noGrp="1"/>
          </p:cNvSpPr>
          <p:nvPr>
            <p:ph idx="1"/>
          </p:nvPr>
        </p:nvSpPr>
        <p:spPr>
          <a:xfrm>
            <a:off x="913774" y="1059281"/>
            <a:ext cx="10364452" cy="5725486"/>
          </a:xfrm>
        </p:spPr>
        <p:txBody>
          <a:bodyPr>
            <a:normAutofit/>
          </a:bodyPr>
          <a:lstStyle/>
          <a:p>
            <a:pPr lvl="2" algn="just">
              <a:buFont typeface="Wingdings" panose="05000000000000000000" pitchFamily="2" charset="2"/>
              <a:buChar char="p"/>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證券商應依據所定覆審程序，至少</a:t>
            </a:r>
            <a:r>
              <a:rPr lang="zh-TW" altLang="en-US" sz="3200" u="sng" dirty="0">
                <a:latin typeface="Times New Roman" panose="02020603050405020304" pitchFamily="18" charset="0"/>
                <a:ea typeface="標楷體" panose="03000509000000000000" pitchFamily="65" charset="-120"/>
                <a:cs typeface="Times New Roman" panose="02020603050405020304" pitchFamily="18" charset="0"/>
              </a:rPr>
              <a:t>每二年</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辦理一次覆審，檢視客戶續符合高資產客戶之資格條件</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lvl="2" algn="just">
              <a:buFont typeface="Wingdings" panose="05000000000000000000" pitchFamily="2" charset="2"/>
              <a:buChar char="p"/>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證券商應</a:t>
            </a:r>
            <a:r>
              <a:rPr lang="zh-TW" altLang="en-US" sz="3200" u="sng" dirty="0">
                <a:latin typeface="Times New Roman" panose="02020603050405020304" pitchFamily="18" charset="0"/>
                <a:ea typeface="標楷體" panose="03000509000000000000" pitchFamily="65" charset="-120"/>
                <a:cs typeface="Times New Roman" panose="02020603050405020304" pitchFamily="18" charset="0"/>
              </a:rPr>
              <a:t>定期評估</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客戶於該證券商之可投資資產淨值，如發現客戶之可投資資產淨值未達高資產客戶應符合之財力標準時，應取得客戶書面確認是否續行新增高資產客戶適用之金融商品或服務</a:t>
            </a:r>
          </a:p>
          <a:p>
            <a:pPr lvl="2" algn="just">
              <a:buFont typeface="Wingdings" panose="05000000000000000000" pitchFamily="2" charset="2"/>
              <a:buChar char="p"/>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高資產客戶得以書面向證券商申請終止該高資產客戶身分</a:t>
            </a: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83576662"/>
      </p:ext>
    </p:extLst>
  </p:cSld>
  <p:clrMapOvr>
    <a:masterClrMapping/>
  </p:clrMapOvr>
  <mc:AlternateContent xmlns:mc="http://schemas.openxmlformats.org/markup-compatibility/2006" xmlns:p14="http://schemas.microsoft.com/office/powerpoint/2010/main">
    <mc:Choice Requires="p14">
      <p:transition spd="slow" p14:dur="2000" advTm="37708"/>
    </mc:Choice>
    <mc:Fallback xmlns="">
      <p:transition spd="slow" advTm="3770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952DDD-9152-42F0-9B5C-E02E4068ED92}"/>
              </a:ext>
            </a:extLst>
          </p:cNvPr>
          <p:cNvSpPr>
            <a:spLocks noGrp="1"/>
          </p:cNvSpPr>
          <p:nvPr>
            <p:ph type="title"/>
          </p:nvPr>
        </p:nvSpPr>
        <p:spPr>
          <a:xfrm>
            <a:off x="913774" y="73233"/>
            <a:ext cx="10364451" cy="1059281"/>
          </a:xfrm>
        </p:spPr>
        <p:txBody>
          <a:bodyPr>
            <a:normAutofit/>
          </a:bodyPr>
          <a:lstStyle/>
          <a:p>
            <a:r>
              <a:rPr lang="zh-TW" altLang="en-US" sz="4800" dirty="0">
                <a:latin typeface="標楷體" panose="03000509000000000000" pitchFamily="65" charset="-120"/>
                <a:ea typeface="標楷體" panose="03000509000000000000" pitchFamily="65" charset="-120"/>
              </a:rPr>
              <a:t>交易辦法修正重點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(5/13)</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D3187288-88C9-4959-B234-5F40AE611EE1}"/>
              </a:ext>
            </a:extLst>
          </p:cNvPr>
          <p:cNvSpPr>
            <a:spLocks noGrp="1"/>
          </p:cNvSpPr>
          <p:nvPr>
            <p:ph idx="1"/>
          </p:nvPr>
        </p:nvSpPr>
        <p:spPr>
          <a:xfrm>
            <a:off x="913774" y="1059281"/>
            <a:ext cx="10364452" cy="5725486"/>
          </a:xfrm>
        </p:spPr>
        <p:txBody>
          <a:bodyPr>
            <a:normAutofit/>
          </a:bodyPr>
          <a:lstStyle/>
          <a:p>
            <a:pPr algn="just"/>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新增第</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5-1</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條：訂定證券商與</a:t>
            </a:r>
            <a:r>
              <a:rPr lang="zh-TW" altLang="en-US" sz="3600" u="sng" dirty="0">
                <a:latin typeface="Times New Roman" panose="02020603050405020304" pitchFamily="18" charset="0"/>
                <a:ea typeface="標楷體" panose="03000509000000000000" pitchFamily="65" charset="-120"/>
                <a:cs typeface="Times New Roman" panose="02020603050405020304" pitchFamily="18" charset="0"/>
              </a:rPr>
              <a:t>高資產客戶</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自行買賣外幣計價</a:t>
            </a:r>
            <a:r>
              <a:rPr lang="zh-TW" altLang="en-US" sz="3600" u="sng" dirty="0">
                <a:latin typeface="Times New Roman" panose="02020603050405020304" pitchFamily="18" charset="0"/>
                <a:ea typeface="標楷體" panose="03000509000000000000" pitchFamily="65" charset="-120"/>
                <a:cs typeface="Times New Roman" panose="02020603050405020304" pitchFamily="18" charset="0"/>
              </a:rPr>
              <a:t>結構型債券</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商品範圍、業務申請資格及程序</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r>
              <a:rPr lang="zh-TW" altLang="en-US" sz="3200" dirty="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申請書及審核表發布於證期局網站：首頁</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便民服務</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申辦案件</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申報</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請</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案件表格下載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38.</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證券商申請辦理提供高資產客戶服務申請書、證券商申請辦理提供高資產客戶服務案件檢查表」）</a:t>
            </a:r>
            <a:endParaRPr lang="zh-TW" altLang="en-US" sz="3200" dirty="0"/>
          </a:p>
        </p:txBody>
      </p:sp>
    </p:spTree>
    <p:extLst>
      <p:ext uri="{BB962C8B-B14F-4D97-AF65-F5344CB8AC3E}">
        <p14:creationId xmlns:p14="http://schemas.microsoft.com/office/powerpoint/2010/main" val="276031403"/>
      </p:ext>
    </p:extLst>
  </p:cSld>
  <p:clrMapOvr>
    <a:masterClrMapping/>
  </p:clrMapOvr>
  <mc:AlternateContent xmlns:mc="http://schemas.openxmlformats.org/markup-compatibility/2006" xmlns:p14="http://schemas.microsoft.com/office/powerpoint/2010/main">
    <mc:Choice Requires="p14">
      <p:transition spd="slow" p14:dur="2000" advTm="24992"/>
    </mc:Choice>
    <mc:Fallback xmlns="">
      <p:transition spd="slow" advTm="2499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952DDD-9152-42F0-9B5C-E02E4068ED92}"/>
              </a:ext>
            </a:extLst>
          </p:cNvPr>
          <p:cNvSpPr>
            <a:spLocks noGrp="1"/>
          </p:cNvSpPr>
          <p:nvPr>
            <p:ph type="title"/>
          </p:nvPr>
        </p:nvSpPr>
        <p:spPr>
          <a:xfrm>
            <a:off x="913774" y="73233"/>
            <a:ext cx="10364451" cy="1059281"/>
          </a:xfrm>
        </p:spPr>
        <p:txBody>
          <a:bodyPr>
            <a:normAutofit/>
          </a:bodyPr>
          <a:lstStyle/>
          <a:p>
            <a:r>
              <a:rPr lang="zh-TW" altLang="en-US" sz="4800" dirty="0">
                <a:latin typeface="標楷體" panose="03000509000000000000" pitchFamily="65" charset="-120"/>
                <a:ea typeface="標楷體" panose="03000509000000000000" pitchFamily="65" charset="-120"/>
              </a:rPr>
              <a:t>交易辦法修正重點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(6/13)</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D3187288-88C9-4959-B234-5F40AE611EE1}"/>
              </a:ext>
            </a:extLst>
          </p:cNvPr>
          <p:cNvSpPr>
            <a:spLocks noGrp="1"/>
          </p:cNvSpPr>
          <p:nvPr>
            <p:ph idx="1"/>
          </p:nvPr>
        </p:nvSpPr>
        <p:spPr>
          <a:xfrm>
            <a:off x="913774" y="1059281"/>
            <a:ext cx="10364452" cy="5725486"/>
          </a:xfrm>
        </p:spPr>
        <p:txBody>
          <a:bodyPr>
            <a:normAutofit fontScale="92500" lnSpcReduction="20000"/>
          </a:bodyPr>
          <a:lstStyle/>
          <a:p>
            <a:pPr lvl="1" algn="just">
              <a:buFont typeface="Wingdings" panose="05000000000000000000" pitchFamily="2" charset="2"/>
              <a:buChar char="p"/>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高資產客戶外幣計價結構型債券</a:t>
            </a:r>
            <a:r>
              <a:rPr lang="zh-TW" altLang="en-US" sz="30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商品範圍</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3000" dirty="0">
                <a:effectLst/>
                <a:latin typeface="Times New Roman" panose="02020603050405020304" pitchFamily="18" charset="0"/>
                <a:ea typeface="標楷體" panose="03000509000000000000" pitchFamily="65" charset="-120"/>
                <a:cs typeface="Times New Roman" panose="02020603050405020304" pitchFamily="18" charset="0"/>
              </a:rPr>
              <a:t>符合境外結構型商品管理規則第</a:t>
            </a:r>
            <a:r>
              <a:rPr lang="en-US" altLang="zh-TW" sz="3000" dirty="0">
                <a:effectLst/>
                <a:latin typeface="Times New Roman" panose="02020603050405020304" pitchFamily="18" charset="0"/>
                <a:ea typeface="標楷體" panose="03000509000000000000" pitchFamily="65" charset="-120"/>
                <a:cs typeface="Times New Roman" panose="02020603050405020304" pitchFamily="18" charset="0"/>
              </a:rPr>
              <a:t>17</a:t>
            </a:r>
            <a:r>
              <a:rPr lang="zh-TW" altLang="zh-TW" sz="3000" dirty="0">
                <a:effectLst/>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30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3000" dirty="0">
                <a:effectLst/>
                <a:latin typeface="Times New Roman" panose="02020603050405020304" pitchFamily="18" charset="0"/>
                <a:ea typeface="標楷體" panose="03000509000000000000" pitchFamily="65" charset="-120"/>
                <a:cs typeface="Times New Roman" panose="02020603050405020304" pitchFamily="18" charset="0"/>
              </a:rPr>
              <a:t>項第</a:t>
            </a:r>
            <a:r>
              <a:rPr lang="en-US" altLang="zh-TW" sz="30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3000" dirty="0">
                <a:effectLst/>
                <a:latin typeface="Times New Roman" panose="02020603050405020304" pitchFamily="18" charset="0"/>
                <a:ea typeface="標楷體" panose="03000509000000000000" pitchFamily="65" charset="-120"/>
                <a:cs typeface="Times New Roman" panose="02020603050405020304" pitchFamily="18" charset="0"/>
              </a:rPr>
              <a:t>款至第</a:t>
            </a:r>
            <a:r>
              <a:rPr lang="en-US" altLang="zh-TW" sz="30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3000" dirty="0">
                <a:effectLst/>
                <a:latin typeface="Times New Roman" panose="02020603050405020304" pitchFamily="18" charset="0"/>
                <a:ea typeface="標楷體" panose="03000509000000000000" pitchFamily="65" charset="-120"/>
                <a:cs typeface="Times New Roman" panose="02020603050405020304" pitchFamily="18" charset="0"/>
              </a:rPr>
              <a:t>款</a:t>
            </a:r>
            <a:endParaRPr lang="en-US" altLang="zh-TW" sz="30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1428750" lvl="2" indent="-514350" algn="just">
              <a:buFont typeface="+mj-lt"/>
              <a:buAutoNum type="arabicPeriod"/>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發行機構或保證機構之長期債務信用評等或境外結構型商品之發行評等，應符合經本會核准或認可之信用評等機構評等達一定等級以上者（</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BBB</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marL="1428750" lvl="2" indent="-514350" algn="just">
              <a:buFont typeface="+mj-lt"/>
              <a:buAutoNum type="arabicPeriod"/>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不得以新臺幣計價</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marL="1428750" lvl="2" indent="-514350" algn="just">
              <a:buFont typeface="+mj-lt"/>
              <a:buAutoNum type="arabicPeriod"/>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不得連結至下列標的： </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lvl="3" algn="just">
              <a:buFont typeface="Wingdings" panose="05000000000000000000" pitchFamily="2" charset="2"/>
              <a:buChar char="ü"/>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新臺幣利率及匯率指標</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lvl="3" algn="just">
              <a:buFont typeface="Wingdings" panose="05000000000000000000" pitchFamily="2" charset="2"/>
              <a:buChar char="ü"/>
            </a:pPr>
            <a:r>
              <a:rPr lang="zh-TW" altLang="en-US"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國內有價證券</a:t>
            </a:r>
            <a:endParaRPr lang="en-US" altLang="zh-TW" sz="24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3" algn="just">
              <a:buFont typeface="Wingdings" panose="05000000000000000000" pitchFamily="2" charset="2"/>
              <a:buChar char="ü"/>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國內外機構編製之台股指數及其相關金融商品。但如該指數係由證交所或櫃買中心與國外機構合作編製非以台股為主要成分股之指數，不在此限</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lvl="3" algn="just">
              <a:buFont typeface="Wingdings" panose="05000000000000000000" pitchFamily="2" charset="2"/>
              <a:buChar char="ü"/>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未經本會核准或申報生效得募集及銷售之境外基金，及未依境外基      金管理辦法規定於國內私募之境外基金</a:t>
            </a:r>
          </a:p>
        </p:txBody>
      </p:sp>
    </p:spTree>
    <p:extLst>
      <p:ext uri="{BB962C8B-B14F-4D97-AF65-F5344CB8AC3E}">
        <p14:creationId xmlns:p14="http://schemas.microsoft.com/office/powerpoint/2010/main" val="241210343"/>
      </p:ext>
    </p:extLst>
  </p:cSld>
  <p:clrMapOvr>
    <a:masterClrMapping/>
  </p:clrMapOvr>
  <mc:AlternateContent xmlns:mc="http://schemas.openxmlformats.org/markup-compatibility/2006" xmlns:p14="http://schemas.microsoft.com/office/powerpoint/2010/main">
    <mc:Choice Requires="p14">
      <p:transition spd="slow" p14:dur="2000" advTm="76964"/>
    </mc:Choice>
    <mc:Fallback xmlns="">
      <p:transition spd="slow" advTm="7696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952DDD-9152-42F0-9B5C-E02E4068ED92}"/>
              </a:ext>
            </a:extLst>
          </p:cNvPr>
          <p:cNvSpPr>
            <a:spLocks noGrp="1"/>
          </p:cNvSpPr>
          <p:nvPr>
            <p:ph type="title"/>
          </p:nvPr>
        </p:nvSpPr>
        <p:spPr>
          <a:xfrm>
            <a:off x="913774" y="73233"/>
            <a:ext cx="10364451" cy="1059281"/>
          </a:xfrm>
        </p:spPr>
        <p:txBody>
          <a:bodyPr>
            <a:normAutofit/>
          </a:bodyPr>
          <a:lstStyle/>
          <a:p>
            <a:r>
              <a:rPr lang="zh-TW" altLang="en-US" sz="4800" dirty="0">
                <a:latin typeface="標楷體" panose="03000509000000000000" pitchFamily="65" charset="-120"/>
                <a:ea typeface="標楷體" panose="03000509000000000000" pitchFamily="65" charset="-120"/>
              </a:rPr>
              <a:t>交易辦法修正重點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(7/13)</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D3187288-88C9-4959-B234-5F40AE611EE1}"/>
              </a:ext>
            </a:extLst>
          </p:cNvPr>
          <p:cNvSpPr>
            <a:spLocks noGrp="1"/>
          </p:cNvSpPr>
          <p:nvPr>
            <p:ph idx="1"/>
          </p:nvPr>
        </p:nvSpPr>
        <p:spPr>
          <a:xfrm>
            <a:off x="913774" y="1059281"/>
            <a:ext cx="10364452" cy="5725486"/>
          </a:xfrm>
        </p:spPr>
        <p:txBody>
          <a:bodyPr>
            <a:normAutofit fontScale="92500" lnSpcReduction="10000"/>
          </a:bodyPr>
          <a:lstStyle/>
          <a:p>
            <a:pPr lvl="1" algn="just">
              <a:buFont typeface="Wingdings" panose="05000000000000000000" pitchFamily="2" charset="2"/>
              <a:buChar char="p"/>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高資產客戶外幣計價結構型債券</a:t>
            </a:r>
            <a:r>
              <a:rPr lang="zh-TW" altLang="en-US" sz="30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業務申請資格</a:t>
            </a:r>
            <a:r>
              <a:rPr lang="zh-TW" altLang="en-US" sz="3000" dirty="0">
                <a:latin typeface="TH SarabunPSK"/>
                <a:ea typeface="標楷體" panose="03000509000000000000" pitchFamily="65" charset="-120"/>
                <a:cs typeface="Times New Roman" panose="02020603050405020304" pitchFamily="18" charset="0"/>
              </a:rPr>
              <a:t>（證券商</a:t>
            </a:r>
            <a:r>
              <a:rPr lang="zh-TW" altLang="en-US" sz="3000" dirty="0">
                <a:latin typeface="新細明體" panose="02020500000000000000" pitchFamily="18" charset="-120"/>
                <a:ea typeface="新細明體" panose="02020500000000000000" pitchFamily="18" charset="-120"/>
                <a:cs typeface="Times New Roman" panose="02020603050405020304" pitchFamily="18" charset="0"/>
              </a:rPr>
              <a:t>）</a:t>
            </a: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a:p>
            <a:pPr lvl="2"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自有資本適足率：申請前半年申報之自有資本適足率逾</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200%</a:t>
            </a:r>
          </a:p>
          <a:p>
            <a:pPr lvl="2"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財務狀況</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lvl="3" algn="just">
              <a:buFont typeface="Wingdings" panose="05000000000000000000" pitchFamily="2" charset="2"/>
              <a:buChar char="ü"/>
            </a:pPr>
            <a:r>
              <a:rPr lang="zh-TW" altLang="zh-TW" sz="2800" dirty="0">
                <a:effectLst/>
                <a:latin typeface="Times New Roman" panose="02020603050405020304" pitchFamily="18" charset="0"/>
                <a:ea typeface="標楷體" panose="03000509000000000000" pitchFamily="65" charset="-120"/>
                <a:cs typeface="Times New Roman" panose="02020603050405020304" pitchFamily="18" charset="0"/>
              </a:rPr>
              <a:t>淨值達新臺幣</a:t>
            </a:r>
            <a:r>
              <a:rPr lang="en-US" altLang="zh-TW" sz="2800" dirty="0">
                <a:effectLst/>
                <a:latin typeface="Times New Roman" panose="02020603050405020304" pitchFamily="18" charset="0"/>
                <a:ea typeface="標楷體" panose="03000509000000000000" pitchFamily="65" charset="-120"/>
                <a:cs typeface="Times New Roman" panose="02020603050405020304" pitchFamily="18" charset="0"/>
              </a:rPr>
              <a:t>100</a:t>
            </a:r>
            <a:r>
              <a:rPr lang="zh-TW" altLang="zh-TW" sz="2800" dirty="0">
                <a:effectLst/>
                <a:latin typeface="Times New Roman" panose="02020603050405020304" pitchFamily="18" charset="0"/>
                <a:ea typeface="標楷體" panose="03000509000000000000" pitchFamily="65" charset="-120"/>
                <a:cs typeface="Times New Roman" panose="02020603050405020304" pitchFamily="18" charset="0"/>
              </a:rPr>
              <a:t>億元以上，且不低於實收資本額</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lvl="3" algn="just">
              <a:buFont typeface="Wingdings" panose="05000000000000000000" pitchFamily="2" charset="2"/>
              <a:buChar char="ü"/>
            </a:pPr>
            <a:r>
              <a:rPr lang="zh-TW" altLang="en-US"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淨值達新臺幣</a:t>
            </a:r>
            <a:r>
              <a:rPr lang="en-US" altLang="zh-TW"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億元以上，且不低於實收資本額，並具體承諾引資攬才</a:t>
            </a:r>
            <a:endParaRPr lang="en-US" altLang="zh-TW" sz="28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2" algn="just"/>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法令遵循</a:t>
            </a:r>
            <a:r>
              <a:rPr lang="zh-TW" altLang="en-US" sz="2800" dirty="0">
                <a:solidFill>
                  <a:srgbClr val="000000"/>
                </a:solidFill>
                <a:latin typeface="Agency FB" panose="020B0604020202020204" pitchFamily="34" charset="0"/>
                <a:ea typeface="標楷體" panose="03000509000000000000" pitchFamily="65" charset="-120"/>
                <a:cs typeface="Times New Roman" panose="02020603050405020304" pitchFamily="18" charset="0"/>
              </a:rPr>
              <a:t>（未受警告以上重大處分</a:t>
            </a:r>
            <a:r>
              <a:rPr lang="zh-TW" altLang="en-US" sz="2800" dirty="0">
                <a:solidFill>
                  <a:srgbClr val="000000"/>
                </a:solidFill>
                <a:latin typeface="TH SarabunPSK" panose="020B0502040204020203" pitchFamily="34" charset="-34"/>
                <a:ea typeface="標楷體" panose="03000509000000000000" pitchFamily="65" charset="-120"/>
                <a:cs typeface="TH SarabunPSK" panose="020B0502040204020203" pitchFamily="34" charset="-34"/>
              </a:rPr>
              <a:t>）</a:t>
            </a:r>
            <a:endPar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lvl="1" algn="just">
              <a:buFont typeface="Wingdings" panose="05000000000000000000" pitchFamily="2" charset="2"/>
              <a:buChar char="p"/>
            </a:pPr>
            <a:r>
              <a:rPr lang="zh-TW" altLang="en-US" sz="3000" b="0" i="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高資產客戶外幣計價結構型債券</a:t>
            </a:r>
            <a:r>
              <a:rPr lang="zh-TW" altLang="en-US" sz="30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業務申請程序</a:t>
            </a:r>
            <a:r>
              <a:rPr lang="zh-TW" altLang="en-US" sz="3000" dirty="0">
                <a:latin typeface="TH SarabunPSK"/>
                <a:ea typeface="標楷體" panose="03000509000000000000" pitchFamily="65" charset="-120"/>
                <a:cs typeface="Times New Roman" panose="02020603050405020304" pitchFamily="18" charset="0"/>
              </a:rPr>
              <a:t>（證券商</a:t>
            </a:r>
            <a:r>
              <a:rPr lang="zh-TW" altLang="en-US" sz="3000" dirty="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3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檢具申請書件經櫃買中心審查並轉報主管機關核准</a:t>
            </a:r>
            <a:endParaRPr lang="en-US" altLang="zh-TW" sz="3000" dirty="0">
              <a:latin typeface="新細明體" panose="02020500000000000000" pitchFamily="18" charset="-120"/>
              <a:ea typeface="新細明體" panose="02020500000000000000" pitchFamily="18" charset="-120"/>
              <a:cs typeface="Times New Roman" panose="02020603050405020304" pitchFamily="18" charset="0"/>
            </a:endParaRPr>
          </a:p>
          <a:p>
            <a:pPr lvl="1" algn="just">
              <a:buFont typeface="Wingdings" panose="05000000000000000000" pitchFamily="2" charset="2"/>
              <a:buChar char="p"/>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銀行與</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OBU</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之業務申辦另依「銀行辦理高資產客戶適用之金融商品及服務管理辦法」規定辦理</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lvl="1" algn="just">
              <a:buFont typeface="Wingdings" panose="05000000000000000000" pitchFamily="2" charset="2"/>
              <a:buChar char="p"/>
            </a:pPr>
            <a:endParaRPr lang="en-US" altLang="zh-TW" sz="30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92783634"/>
      </p:ext>
    </p:extLst>
  </p:cSld>
  <p:clrMapOvr>
    <a:masterClrMapping/>
  </p:clrMapOvr>
  <mc:AlternateContent xmlns:mc="http://schemas.openxmlformats.org/markup-compatibility/2006" xmlns:p14="http://schemas.microsoft.com/office/powerpoint/2010/main">
    <mc:Choice Requires="p14">
      <p:transition spd="slow" p14:dur="2000" advTm="65295"/>
    </mc:Choice>
    <mc:Fallback xmlns="">
      <p:transition spd="slow" advTm="6529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952DDD-9152-42F0-9B5C-E02E4068ED92}"/>
              </a:ext>
            </a:extLst>
          </p:cNvPr>
          <p:cNvSpPr>
            <a:spLocks noGrp="1"/>
          </p:cNvSpPr>
          <p:nvPr>
            <p:ph type="title"/>
          </p:nvPr>
        </p:nvSpPr>
        <p:spPr>
          <a:xfrm>
            <a:off x="913774" y="73233"/>
            <a:ext cx="10364451" cy="1059281"/>
          </a:xfrm>
        </p:spPr>
        <p:txBody>
          <a:bodyPr>
            <a:normAutofit/>
          </a:bodyPr>
          <a:lstStyle/>
          <a:p>
            <a:r>
              <a:rPr lang="zh-TW" altLang="en-US" sz="4800" dirty="0">
                <a:latin typeface="標楷體" panose="03000509000000000000" pitchFamily="65" charset="-120"/>
                <a:ea typeface="標楷體" panose="03000509000000000000" pitchFamily="65" charset="-120"/>
              </a:rPr>
              <a:t>交易辦法修正重點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(8/13)</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D3187288-88C9-4959-B234-5F40AE611EE1}"/>
              </a:ext>
            </a:extLst>
          </p:cNvPr>
          <p:cNvSpPr>
            <a:spLocks noGrp="1"/>
          </p:cNvSpPr>
          <p:nvPr>
            <p:ph idx="1"/>
          </p:nvPr>
        </p:nvSpPr>
        <p:spPr>
          <a:xfrm>
            <a:off x="913774" y="1132514"/>
            <a:ext cx="10364452" cy="5494789"/>
          </a:xfrm>
        </p:spPr>
        <p:txBody>
          <a:bodyPr>
            <a:normAutofit fontScale="92500"/>
          </a:bodyPr>
          <a:lstStyle/>
          <a:p>
            <a:pPr algn="just"/>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修正第</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條：放寬</a:t>
            </a:r>
            <a:r>
              <a:rPr lang="zh-TW" altLang="en-US" sz="3600" b="1" u="sng" dirty="0">
                <a:latin typeface="Times New Roman" panose="02020603050405020304" pitchFamily="18" charset="0"/>
                <a:ea typeface="標楷體" panose="03000509000000000000" pitchFamily="65" charset="-120"/>
                <a:cs typeface="Times New Roman" panose="02020603050405020304" pitchFamily="18" charset="0"/>
              </a:rPr>
              <a:t>取得辦理高資產客戶業務核准</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之證券商與高淨值投資法人及高資產客戶交易外國債券不受證券商受託買賣外國有價證券管理規則第</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項有關外國債券信用評等</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應達</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BB</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以上</a:t>
            </a:r>
            <a:r>
              <a:rPr lang="zh-TW" altLang="en-US" sz="3600" dirty="0">
                <a:latin typeface="新細明體" panose="02020500000000000000" pitchFamily="18" charset="-120"/>
                <a:cs typeface="Times New Roman" panose="02020603050405020304" pitchFamily="18" charset="0"/>
              </a:rPr>
              <a:t>）</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之限制</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a:p>
            <a:pPr marL="457200" lvl="1" indent="0" algn="just">
              <a:buNone/>
            </a:pPr>
            <a:r>
              <a:rPr lang="zh-TW" altLang="en-US" sz="34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3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400" dirty="0">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34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3400" dirty="0">
                <a:latin typeface="Times New Roman" panose="02020603050405020304" pitchFamily="18" charset="0"/>
                <a:ea typeface="標楷體" panose="03000509000000000000" pitchFamily="65" charset="-120"/>
                <a:cs typeface="Times New Roman" panose="02020603050405020304" pitchFamily="18" charset="0"/>
              </a:rPr>
              <a:t>項：證券商於營業處所與</a:t>
            </a:r>
            <a:r>
              <a:rPr lang="zh-TW" altLang="en-US" sz="3400" u="sng" dirty="0">
                <a:latin typeface="Times New Roman" panose="02020603050405020304" pitchFamily="18" charset="0"/>
                <a:ea typeface="標楷體" panose="03000509000000000000" pitchFamily="65" charset="-120"/>
                <a:cs typeface="Times New Roman" panose="02020603050405020304" pitchFamily="18" charset="0"/>
              </a:rPr>
              <a:t>專業機構投資人</a:t>
            </a:r>
            <a:r>
              <a:rPr lang="zh-TW" altLang="en-US" sz="3400" dirty="0">
                <a:latin typeface="Times New Roman" panose="02020603050405020304" pitchFamily="18" charset="0"/>
                <a:ea typeface="標楷體" panose="03000509000000000000" pitchFamily="65" charset="-120"/>
                <a:cs typeface="Times New Roman" panose="02020603050405020304" pitchFamily="18" charset="0"/>
              </a:rPr>
              <a:t>以外之專業投資人自行買賣外國債券者，除本辦法另有規定外，其買賣標的須符合證券商受託買賣外國有價證券管理規則第六條所定範圍。→專業機構投資人</a:t>
            </a:r>
            <a:r>
              <a:rPr lang="zh-TW" altLang="en-US" sz="3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非結構型債券</a:t>
            </a:r>
            <a:r>
              <a:rPr lang="zh-TW" altLang="en-US" sz="3400" dirty="0">
                <a:latin typeface="Times New Roman" panose="02020603050405020304" pitchFamily="18" charset="0"/>
                <a:ea typeface="標楷體" panose="03000509000000000000" pitchFamily="65" charset="-120"/>
                <a:cs typeface="Times New Roman" panose="02020603050405020304" pitchFamily="18" charset="0"/>
              </a:rPr>
              <a:t>無信評限制</a:t>
            </a:r>
            <a:endParaRPr lang="en-US" altLang="zh-TW" sz="3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638183196"/>
      </p:ext>
    </p:extLst>
  </p:cSld>
  <p:clrMapOvr>
    <a:masterClrMapping/>
  </p:clrMapOvr>
  <mc:AlternateContent xmlns:mc="http://schemas.openxmlformats.org/markup-compatibility/2006" xmlns:p14="http://schemas.microsoft.com/office/powerpoint/2010/main">
    <mc:Choice Requires="p14">
      <p:transition spd="slow" p14:dur="2000" advTm="33786"/>
    </mc:Choice>
    <mc:Fallback xmlns="">
      <p:transition spd="slow" advTm="3378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952DDD-9152-42F0-9B5C-E02E4068ED92}"/>
              </a:ext>
            </a:extLst>
          </p:cNvPr>
          <p:cNvSpPr>
            <a:spLocks noGrp="1"/>
          </p:cNvSpPr>
          <p:nvPr>
            <p:ph type="title"/>
          </p:nvPr>
        </p:nvSpPr>
        <p:spPr>
          <a:xfrm>
            <a:off x="913774" y="73233"/>
            <a:ext cx="10364451" cy="1059281"/>
          </a:xfrm>
        </p:spPr>
        <p:txBody>
          <a:bodyPr>
            <a:normAutofit/>
          </a:bodyPr>
          <a:lstStyle/>
          <a:p>
            <a:r>
              <a:rPr lang="zh-TW" altLang="en-US" sz="4800" dirty="0">
                <a:latin typeface="標楷體" panose="03000509000000000000" pitchFamily="65" charset="-120"/>
                <a:ea typeface="標楷體" panose="03000509000000000000" pitchFamily="65" charset="-120"/>
              </a:rPr>
              <a:t>交易辦法修正重點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(9/13)</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D3187288-88C9-4959-B234-5F40AE611EE1}"/>
              </a:ext>
            </a:extLst>
          </p:cNvPr>
          <p:cNvSpPr>
            <a:spLocks noGrp="1"/>
          </p:cNvSpPr>
          <p:nvPr>
            <p:ph idx="1"/>
          </p:nvPr>
        </p:nvSpPr>
        <p:spPr>
          <a:xfrm>
            <a:off x="913774" y="1132514"/>
            <a:ext cx="10364452" cy="5494789"/>
          </a:xfrm>
        </p:spPr>
        <p:txBody>
          <a:bodyPr>
            <a:normAutofit lnSpcReduction="10000"/>
          </a:bodyPr>
          <a:lstStyle/>
          <a:p>
            <a:pPr marL="228600" marR="0" lvl="0" indent="-228600"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zh-TW" altLang="en-US" sz="3600" b="0" i="0" u="none" strike="noStrike" kern="1200" cap="all"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新增第</a:t>
            </a:r>
            <a:r>
              <a:rPr kumimoji="0" lang="en-US" altLang="zh-TW" sz="3600" b="0" i="0" u="none" strike="noStrike" kern="1200" cap="all"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a:t>
            </a:r>
            <a:r>
              <a:rPr kumimoji="0" lang="zh-TW" altLang="en-US" sz="3600" b="0" i="0" u="none" strike="noStrike" kern="1200" cap="all"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條之</a:t>
            </a:r>
            <a:r>
              <a:rPr kumimoji="0" lang="en-US" altLang="zh-TW" sz="3600" b="0" i="0" u="none" strike="noStrike" kern="1200" cap="all"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3600" b="0" i="0" u="none" strike="noStrike" kern="1200" cap="all"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：證券商與高資產客戶買賣外幣計價之結構型債券應符合之規定</a:t>
            </a:r>
            <a:endParaRPr kumimoji="0" lang="en-US" altLang="zh-TW" sz="2400" b="0" i="0" u="none" strike="noStrike" kern="1200" cap="all"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971550" lvl="1" indent="-514350" algn="just">
              <a:buSzPct val="80000"/>
              <a:buFont typeface="+mj-lt"/>
              <a:buAutoNum type="arabicPeriod"/>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境內代理人制度</a:t>
            </a: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a:p>
            <a:pPr lvl="2" algn="just">
              <a:buSzPct val="80000"/>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外幣計價結構型債券之境外發行機構或保證機構在中華民國</a:t>
            </a:r>
            <a:r>
              <a:rPr lang="zh-TW" altLang="en-US" sz="2800" u="sng" dirty="0">
                <a:latin typeface="Times New Roman" panose="02020603050405020304" pitchFamily="18" charset="0"/>
                <a:ea typeface="標楷體" panose="03000509000000000000" pitchFamily="65" charset="-120"/>
                <a:cs typeface="Times New Roman" panose="02020603050405020304" pitchFamily="18" charset="0"/>
              </a:rPr>
              <a:t>境內</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應設有</a:t>
            </a:r>
            <a:r>
              <a:rPr lang="zh-TW" altLang="en-US" sz="2800" u="sng" dirty="0">
                <a:latin typeface="Times New Roman" panose="02020603050405020304" pitchFamily="18" charset="0"/>
                <a:ea typeface="標楷體" panose="03000509000000000000" pitchFamily="65" charset="-120"/>
                <a:cs typeface="Times New Roman" panose="02020603050405020304" pitchFamily="18" charset="0"/>
              </a:rPr>
              <a:t>母公司、分公司或子公司</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，並由其擔任境內代理人</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lvl="2" algn="just">
              <a:buSzPct val="80000"/>
            </a:pP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境內代理人就發行機構或保證機構所負外幣計價之結構型債券之義務</a:t>
            </a:r>
            <a:r>
              <a:rPr lang="zh-TW" altLang="zh-TW" sz="2800" u="sng" dirty="0">
                <a:latin typeface="Times New Roman" panose="02020603050405020304" pitchFamily="18" charset="0"/>
                <a:ea typeface="標楷體" panose="03000509000000000000" pitchFamily="65" charset="-120"/>
                <a:cs typeface="Times New Roman" panose="02020603050405020304" pitchFamily="18" charset="0"/>
              </a:rPr>
              <a:t>負連帶責任</a:t>
            </a:r>
            <a:endParaRPr lang="en-US" altLang="zh-TW" sz="2800" u="sng" dirty="0">
              <a:latin typeface="Times New Roman" panose="02020603050405020304" pitchFamily="18" charset="0"/>
              <a:ea typeface="標楷體" panose="03000509000000000000" pitchFamily="65" charset="-120"/>
              <a:cs typeface="Times New Roman" panose="02020603050405020304" pitchFamily="18" charset="0"/>
            </a:endParaRPr>
          </a:p>
          <a:p>
            <a:pPr lvl="2" algn="just">
              <a:buSzPct val="80000"/>
            </a:pP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境內代理人應為經主管機關核准設立之</a:t>
            </a:r>
            <a:r>
              <a:rPr lang="zh-TW" altLang="zh-TW" sz="2800" u="sng" dirty="0">
                <a:latin typeface="Times New Roman" panose="02020603050405020304" pitchFamily="18" charset="0"/>
                <a:ea typeface="標楷體" panose="03000509000000000000" pitchFamily="65" charset="-120"/>
                <a:cs typeface="Times New Roman" panose="02020603050405020304" pitchFamily="18" charset="0"/>
              </a:rPr>
              <a:t>證券商、銀行或保險公司</a:t>
            </a:r>
            <a:endParaRPr lang="en-US" altLang="zh-TW" sz="2800" u="sng"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15513519"/>
      </p:ext>
    </p:extLst>
  </p:cSld>
  <p:clrMapOvr>
    <a:masterClrMapping/>
  </p:clrMapOvr>
  <mc:AlternateContent xmlns:mc="http://schemas.openxmlformats.org/markup-compatibility/2006" xmlns:p14="http://schemas.microsoft.com/office/powerpoint/2010/main">
    <mc:Choice Requires="p14">
      <p:transition spd="slow" p14:dur="2000" advTm="39791"/>
    </mc:Choice>
    <mc:Fallback xmlns="">
      <p:transition spd="slow" advTm="3979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952DDD-9152-42F0-9B5C-E02E4068ED92}"/>
              </a:ext>
            </a:extLst>
          </p:cNvPr>
          <p:cNvSpPr>
            <a:spLocks noGrp="1"/>
          </p:cNvSpPr>
          <p:nvPr>
            <p:ph type="title"/>
          </p:nvPr>
        </p:nvSpPr>
        <p:spPr>
          <a:xfrm>
            <a:off x="913774" y="73233"/>
            <a:ext cx="10364451" cy="1059281"/>
          </a:xfrm>
        </p:spPr>
        <p:txBody>
          <a:bodyPr>
            <a:normAutofit/>
          </a:bodyPr>
          <a:lstStyle/>
          <a:p>
            <a:r>
              <a:rPr lang="zh-TW" altLang="en-US" sz="4800" dirty="0">
                <a:latin typeface="標楷體" panose="03000509000000000000" pitchFamily="65" charset="-120"/>
                <a:ea typeface="標楷體" panose="03000509000000000000" pitchFamily="65" charset="-120"/>
              </a:rPr>
              <a:t>交易辦法修正重點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(10/13)</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D3187288-88C9-4959-B234-5F40AE611EE1}"/>
              </a:ext>
            </a:extLst>
          </p:cNvPr>
          <p:cNvSpPr>
            <a:spLocks noGrp="1"/>
          </p:cNvSpPr>
          <p:nvPr>
            <p:ph idx="1"/>
          </p:nvPr>
        </p:nvSpPr>
        <p:spPr>
          <a:xfrm>
            <a:off x="913774" y="1132514"/>
            <a:ext cx="10364452" cy="5652253"/>
          </a:xfrm>
        </p:spPr>
        <p:txBody>
          <a:bodyPr>
            <a:normAutofit fontScale="77500" lnSpcReduction="20000"/>
          </a:bodyPr>
          <a:lstStyle/>
          <a:p>
            <a:pPr marL="228600" marR="0" lvl="0" indent="-228600"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zh-TW" altLang="en-US" sz="4100" b="0" i="0" u="none" strike="noStrike" kern="1200" cap="all"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新增第</a:t>
            </a:r>
            <a:r>
              <a:rPr kumimoji="0" lang="en-US" altLang="zh-TW" sz="4100" b="0" i="0" u="none" strike="noStrike" kern="1200" cap="all"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a:t>
            </a:r>
            <a:r>
              <a:rPr kumimoji="0" lang="zh-TW" altLang="en-US" sz="4100" b="0" i="0" u="none" strike="noStrike" kern="1200" cap="all"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條之</a:t>
            </a:r>
            <a:r>
              <a:rPr kumimoji="0" lang="en-US" altLang="zh-TW" sz="4100" b="0" i="0" u="none" strike="noStrike" kern="1200" cap="all"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續前頁</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400" b="0" i="0" u="none" strike="noStrike" kern="1200" cap="all"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971550" lvl="1" indent="-514350" algn="just">
              <a:buSzPct val="80000"/>
              <a:buFont typeface="+mj-lt"/>
              <a:buAutoNum type="arabicPeriod" startAt="2"/>
            </a:pPr>
            <a:r>
              <a:rPr lang="zh-TW" altLang="en-US" sz="3600" dirty="0">
                <a:effectLst/>
                <a:latin typeface="Times New Roman" panose="02020603050405020304" pitchFamily="18" charset="0"/>
                <a:ea typeface="標楷體" panose="03000509000000000000" pitchFamily="65" charset="-120"/>
                <a:cs typeface="Times New Roman" panose="02020603050405020304" pitchFamily="18" charset="0"/>
              </a:rPr>
              <a:t>外幣計價結構型債券之</a:t>
            </a:r>
            <a:r>
              <a:rPr lang="zh-TW" altLang="en-US" sz="3600" u="sng" dirty="0">
                <a:effectLst/>
                <a:latin typeface="Times New Roman" panose="02020603050405020304" pitchFamily="18" charset="0"/>
                <a:ea typeface="標楷體" panose="03000509000000000000" pitchFamily="65" charset="-120"/>
                <a:cs typeface="Times New Roman" panose="02020603050405020304" pitchFamily="18" charset="0"/>
              </a:rPr>
              <a:t>境外發行機構</a:t>
            </a:r>
            <a:r>
              <a:rPr lang="zh-TW" altLang="en-US" sz="3600" dirty="0">
                <a:effectLst/>
                <a:latin typeface="Times New Roman" panose="02020603050405020304" pitchFamily="18" charset="0"/>
                <a:ea typeface="標楷體" panose="03000509000000000000" pitchFamily="65" charset="-120"/>
                <a:cs typeface="Times New Roman" panose="02020603050405020304" pitchFamily="18" charset="0"/>
              </a:rPr>
              <a:t>為</a:t>
            </a:r>
            <a:r>
              <a:rPr lang="zh-TW" altLang="en-US" sz="3600" u="sng" dirty="0">
                <a:effectLst/>
                <a:latin typeface="Times New Roman" panose="02020603050405020304" pitchFamily="18" charset="0"/>
                <a:ea typeface="標楷體" panose="03000509000000000000" pitchFamily="65" charset="-120"/>
                <a:cs typeface="Times New Roman" panose="02020603050405020304" pitchFamily="18" charset="0"/>
              </a:rPr>
              <a:t>證券商或本國銀行之海外轉投資子公司或分支機構</a:t>
            </a:r>
            <a:r>
              <a:rPr lang="zh-TW" altLang="en-US" sz="3600" dirty="0">
                <a:effectLst/>
                <a:latin typeface="Times New Roman" panose="02020603050405020304" pitchFamily="18" charset="0"/>
                <a:ea typeface="標楷體" panose="03000509000000000000" pitchFamily="65" charset="-120"/>
                <a:cs typeface="Times New Roman" panose="02020603050405020304" pitchFamily="18" charset="0"/>
              </a:rPr>
              <a:t>者，應符合證券商受託買賣外國有價證券管理規則第六條之二第二項規定</a:t>
            </a:r>
            <a:endParaRPr lang="en-US" altLang="zh-TW" sz="3600" dirty="0">
              <a:effectLst/>
              <a:latin typeface="Times New Roman" panose="02020603050405020304" pitchFamily="18" charset="0"/>
              <a:ea typeface="標楷體" panose="03000509000000000000" pitchFamily="65" charset="-120"/>
              <a:cs typeface="Times New Roman" panose="02020603050405020304" pitchFamily="18" charset="0"/>
            </a:endParaRPr>
          </a:p>
          <a:p>
            <a:pPr lvl="2" algn="just">
              <a:buSzPct val="80000"/>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發行機構資格：應為符合證券商發行指數投資證券處理準則第四條第一項資格條件之證券商直接或間接海外轉投資且持股逾百分之五十之子公司，或經金管會依銀行辦理高資產客戶適用之金融商品及服務管理辦法核准之本國銀行海外分行或其直接或間接轉投資且持股逾百分之五十之子銀行</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lvl="2" algn="just">
              <a:buSzPct val="80000"/>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境內代理人：證券商或本國銀行應擔任該境外結構型商品之境內代理人，同意負連帶責任或自為保證機構</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lvl="2" algn="just">
              <a:buSzPct val="80000"/>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結構型債券條件：應符合境外結構型商品管理規則第十七條第一項第一款至第三款之規定。但第一款信用評等之規定得以發行機構所屬證券商或本國銀行之長期債務信用評等取代之。</a:t>
            </a:r>
            <a:endParaRPr lang="zh-TW" altLang="en-US" dirty="0"/>
          </a:p>
        </p:txBody>
      </p:sp>
    </p:spTree>
    <p:extLst>
      <p:ext uri="{BB962C8B-B14F-4D97-AF65-F5344CB8AC3E}">
        <p14:creationId xmlns:p14="http://schemas.microsoft.com/office/powerpoint/2010/main" val="1534626667"/>
      </p:ext>
    </p:extLst>
  </p:cSld>
  <p:clrMapOvr>
    <a:masterClrMapping/>
  </p:clrMapOvr>
  <mc:AlternateContent xmlns:mc="http://schemas.openxmlformats.org/markup-compatibility/2006" xmlns:p14="http://schemas.microsoft.com/office/powerpoint/2010/main">
    <mc:Choice Requires="p14">
      <p:transition spd="slow" p14:dur="2000" advTm="87004"/>
    </mc:Choice>
    <mc:Fallback xmlns="">
      <p:transition spd="slow" advTm="8700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952DDD-9152-42F0-9B5C-E02E4068ED92}"/>
              </a:ext>
            </a:extLst>
          </p:cNvPr>
          <p:cNvSpPr>
            <a:spLocks noGrp="1"/>
          </p:cNvSpPr>
          <p:nvPr>
            <p:ph type="title"/>
          </p:nvPr>
        </p:nvSpPr>
        <p:spPr>
          <a:xfrm>
            <a:off x="913774" y="73233"/>
            <a:ext cx="10364451" cy="1059281"/>
          </a:xfrm>
        </p:spPr>
        <p:txBody>
          <a:bodyPr>
            <a:normAutofit/>
          </a:bodyPr>
          <a:lstStyle/>
          <a:p>
            <a:r>
              <a:rPr lang="zh-TW" altLang="en-US" sz="4800" dirty="0">
                <a:latin typeface="標楷體" panose="03000509000000000000" pitchFamily="65" charset="-120"/>
                <a:ea typeface="標楷體" panose="03000509000000000000" pitchFamily="65" charset="-120"/>
              </a:rPr>
              <a:t>交易辦法修正重點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(11/13)</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D3187288-88C9-4959-B234-5F40AE611EE1}"/>
              </a:ext>
            </a:extLst>
          </p:cNvPr>
          <p:cNvSpPr>
            <a:spLocks noGrp="1"/>
          </p:cNvSpPr>
          <p:nvPr>
            <p:ph idx="1"/>
          </p:nvPr>
        </p:nvSpPr>
        <p:spPr>
          <a:xfrm>
            <a:off x="913774" y="1132514"/>
            <a:ext cx="10364452" cy="5494789"/>
          </a:xfrm>
        </p:spPr>
        <p:txBody>
          <a:bodyPr>
            <a:normAutofit/>
          </a:bodyPr>
          <a:lstStyle/>
          <a:p>
            <a:pPr algn="just"/>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新增第</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續前頁</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marL="971550" lvl="1" indent="-514350" algn="just">
              <a:buSzPct val="80000"/>
              <a:buFont typeface="+mj-lt"/>
              <a:buAutoNum type="arabicPeriod" startAt="3"/>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依第</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5-1</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條規定取得業務資格者得與專業機構投資人或高淨值投資法人買賣本條所定之外幣計價結構型債券</a:t>
            </a: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a:p>
            <a:pPr marL="971550" lvl="1" indent="-514350" algn="just">
              <a:buSzPct val="80000"/>
              <a:buFont typeface="+mj-lt"/>
              <a:buAutoNum type="arabicPeriod" startAt="3"/>
            </a:pPr>
            <a:r>
              <a:rPr lang="zh-TW" altLang="en-US" sz="3000" dirty="0">
                <a:effectLst/>
                <a:latin typeface="Times New Roman" panose="02020603050405020304" pitchFamily="18" charset="0"/>
                <a:ea typeface="標楷體" panose="03000509000000000000" pitchFamily="65" charset="-120"/>
                <a:cs typeface="Times New Roman" panose="02020603050405020304" pitchFamily="18" charset="0"/>
              </a:rPr>
              <a:t>兼營證券自營業務之外匯指定銀行與銀行國際金融業務分行，並應依銀行辦理高資產客戶適用之金融商品及服務管理辦法之規定辦理</a:t>
            </a:r>
            <a:endParaRPr lang="en-US" altLang="zh-TW" sz="30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971550" lvl="1" indent="-514350" algn="just">
              <a:buSzPct val="80000"/>
              <a:buFont typeface="+mj-lt"/>
              <a:buAutoNum type="arabicPeriod" startAt="3"/>
            </a:pPr>
            <a:r>
              <a:rPr lang="zh-TW" altLang="zh-TW" sz="3000" dirty="0">
                <a:latin typeface="Times New Roman" panose="02020603050405020304" pitchFamily="18" charset="0"/>
                <a:ea typeface="標楷體" panose="03000509000000000000" pitchFamily="65" charset="-120"/>
                <a:cs typeface="Times New Roman" panose="02020603050405020304" pitchFamily="18" charset="0"/>
              </a:rPr>
              <a:t>境內代理人準用境外結構型商品管理規則第十條相關申報規定</a:t>
            </a:r>
            <a:r>
              <a:rPr lang="zh-TW" altLang="en-US" sz="3000" dirty="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3000" dirty="0">
                <a:latin typeface="標楷體" panose="03000509000000000000" pitchFamily="65" charset="-120"/>
                <a:ea typeface="標楷體" panose="03000509000000000000" pitchFamily="65" charset="-120"/>
                <a:cs typeface="Times New Roman" panose="02020603050405020304" pitchFamily="18" charset="0"/>
              </a:rPr>
              <a:t>向集保申報</a:t>
            </a:r>
            <a:r>
              <a:rPr lang="zh-TW" altLang="en-US" sz="3000" dirty="0">
                <a:latin typeface="新細明體" panose="02020500000000000000" pitchFamily="18" charset="-120"/>
                <a:ea typeface="新細明體" panose="02020500000000000000" pitchFamily="18" charset="-120"/>
                <a:cs typeface="Times New Roman" panose="02020603050405020304" pitchFamily="18" charset="0"/>
              </a:rPr>
              <a:t>）</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813105397"/>
      </p:ext>
    </p:extLst>
  </p:cSld>
  <p:clrMapOvr>
    <a:masterClrMapping/>
  </p:clrMapOvr>
  <mc:AlternateContent xmlns:mc="http://schemas.openxmlformats.org/markup-compatibility/2006" xmlns:p14="http://schemas.microsoft.com/office/powerpoint/2010/main">
    <mc:Choice Requires="p14">
      <p:transition spd="slow" p14:dur="2000" advTm="56133"/>
    </mc:Choice>
    <mc:Fallback xmlns="">
      <p:transition spd="slow" advTm="5613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952DDD-9152-42F0-9B5C-E02E4068ED92}"/>
              </a:ext>
            </a:extLst>
          </p:cNvPr>
          <p:cNvSpPr>
            <a:spLocks noGrp="1"/>
          </p:cNvSpPr>
          <p:nvPr>
            <p:ph type="title"/>
          </p:nvPr>
        </p:nvSpPr>
        <p:spPr>
          <a:xfrm>
            <a:off x="913774" y="73233"/>
            <a:ext cx="10364451" cy="1059281"/>
          </a:xfrm>
        </p:spPr>
        <p:txBody>
          <a:bodyPr>
            <a:normAutofit/>
          </a:bodyPr>
          <a:lstStyle/>
          <a:p>
            <a:r>
              <a:rPr lang="zh-TW" altLang="en-US" sz="4800" dirty="0">
                <a:latin typeface="標楷體" panose="03000509000000000000" pitchFamily="65" charset="-120"/>
                <a:ea typeface="標楷體" panose="03000509000000000000" pitchFamily="65" charset="-120"/>
              </a:rPr>
              <a:t>交易辦法修正重點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(12/13)</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D3187288-88C9-4959-B234-5F40AE611EE1}"/>
              </a:ext>
            </a:extLst>
          </p:cNvPr>
          <p:cNvSpPr>
            <a:spLocks noGrp="1"/>
          </p:cNvSpPr>
          <p:nvPr>
            <p:ph idx="1"/>
          </p:nvPr>
        </p:nvSpPr>
        <p:spPr>
          <a:xfrm>
            <a:off x="913774" y="1132514"/>
            <a:ext cx="10364452" cy="5494789"/>
          </a:xfrm>
        </p:spPr>
        <p:txBody>
          <a:bodyPr>
            <a:normAutofit fontScale="92500" lnSpcReduction="20000"/>
          </a:bodyPr>
          <a:lstStyle/>
          <a:p>
            <a:pPr algn="just"/>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新增第</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：訂定證券商與高資產客戶買賣外幣計價結構型債券，證券商應與境內代理人約定之事項</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a:p>
            <a:pPr marL="971550" lvl="1" indent="-514350" algn="just">
              <a:buFont typeface="+mj-lt"/>
              <a:buAutoNum type="arabicPeriod"/>
            </a:pPr>
            <a:r>
              <a:rPr lang="zh-TW" altLang="en-US" sz="3400" dirty="0">
                <a:latin typeface="Times New Roman" panose="02020603050405020304" pitchFamily="18" charset="0"/>
                <a:ea typeface="標楷體" panose="03000509000000000000" pitchFamily="65" charset="-120"/>
                <a:cs typeface="Times New Roman" panose="02020603050405020304" pitchFamily="18" charset="0"/>
              </a:rPr>
              <a:t>中英文商品資訊：除英文外，並另以中文提供重要商品特性、風險屬性及商品參考價格資料等商品資訊</a:t>
            </a:r>
            <a:endParaRPr lang="zh-TW" altLang="en-US" sz="1800" b="0" i="0" u="none" strike="noStrike" baseline="0" dirty="0">
              <a:solidFill>
                <a:srgbClr val="000000"/>
              </a:solidFill>
              <a:latin typeface="標楷體" panose="03000509000000000000" pitchFamily="65" charset="-120"/>
              <a:ea typeface="標楷體" panose="03000509000000000000" pitchFamily="65" charset="-120"/>
            </a:endParaRPr>
          </a:p>
          <a:p>
            <a:pPr marL="971550" lvl="1" indent="-514350" algn="just">
              <a:buFont typeface="+mj-lt"/>
              <a:buAutoNum type="arabicPeriod"/>
            </a:pPr>
            <a:r>
              <a:rPr lang="zh-TW" altLang="en-US" sz="3400" dirty="0">
                <a:latin typeface="Times New Roman" panose="02020603050405020304" pitchFamily="18" charset="0"/>
                <a:ea typeface="標楷體" panose="03000509000000000000" pitchFamily="65" charset="-120"/>
                <a:cs typeface="Times New Roman" panose="02020603050405020304" pitchFamily="18" charset="0"/>
              </a:rPr>
              <a:t>投資爭議：發生涉及發行機構或保證機構責任之投資爭議，境內代理人應協助處理，並擔任相關文件送達代收人</a:t>
            </a:r>
            <a:endParaRPr lang="en-US" altLang="zh-TW" sz="3400" dirty="0">
              <a:latin typeface="Times New Roman" panose="02020603050405020304" pitchFamily="18" charset="0"/>
              <a:ea typeface="標楷體" panose="03000509000000000000" pitchFamily="65" charset="-120"/>
              <a:cs typeface="Times New Roman" panose="02020603050405020304" pitchFamily="18" charset="0"/>
            </a:endParaRPr>
          </a:p>
          <a:p>
            <a:pPr marL="971550" lvl="1" indent="-514350" algn="just">
              <a:buFont typeface="+mj-lt"/>
              <a:buAutoNum type="arabicPeriod"/>
            </a:pPr>
            <a:r>
              <a:rPr lang="zh-TW" altLang="en-US" sz="3400" dirty="0">
                <a:latin typeface="Times New Roman" panose="02020603050405020304" pitchFamily="18" charset="0"/>
                <a:ea typeface="標楷體" panose="03000509000000000000" pitchFamily="65" charset="-120"/>
                <a:cs typeface="Times New Roman" panose="02020603050405020304" pitchFamily="18" charset="0"/>
              </a:rPr>
              <a:t>重大事件：發生重大影響投資人權益之事件，應提出處理方案，並於事實發生日起三日內通知證券商轉知客戶</a:t>
            </a:r>
            <a:endParaRPr lang="zh-TW" altLang="en-US" dirty="0"/>
          </a:p>
        </p:txBody>
      </p:sp>
    </p:spTree>
    <p:extLst>
      <p:ext uri="{BB962C8B-B14F-4D97-AF65-F5344CB8AC3E}">
        <p14:creationId xmlns:p14="http://schemas.microsoft.com/office/powerpoint/2010/main" val="2064781871"/>
      </p:ext>
    </p:extLst>
  </p:cSld>
  <p:clrMapOvr>
    <a:masterClrMapping/>
  </p:clrMapOvr>
  <mc:AlternateContent xmlns:mc="http://schemas.openxmlformats.org/markup-compatibility/2006" xmlns:p14="http://schemas.microsoft.com/office/powerpoint/2010/main">
    <mc:Choice Requires="p14">
      <p:transition spd="slow" p14:dur="2000" advTm="50812"/>
    </mc:Choice>
    <mc:Fallback xmlns="">
      <p:transition spd="slow" advTm="5081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952DDD-9152-42F0-9B5C-E02E4068ED92}"/>
              </a:ext>
            </a:extLst>
          </p:cNvPr>
          <p:cNvSpPr>
            <a:spLocks noGrp="1"/>
          </p:cNvSpPr>
          <p:nvPr>
            <p:ph type="title"/>
          </p:nvPr>
        </p:nvSpPr>
        <p:spPr>
          <a:xfrm>
            <a:off x="913774" y="73233"/>
            <a:ext cx="10364451" cy="1059281"/>
          </a:xfrm>
        </p:spPr>
        <p:txBody>
          <a:bodyPr>
            <a:normAutofit/>
          </a:bodyPr>
          <a:lstStyle/>
          <a:p>
            <a:r>
              <a:rPr lang="zh-TW" altLang="en-US" sz="4800" dirty="0">
                <a:latin typeface="標楷體" panose="03000509000000000000" pitchFamily="65" charset="-120"/>
                <a:ea typeface="標楷體" panose="03000509000000000000" pitchFamily="65" charset="-120"/>
              </a:rPr>
              <a:t>交易辦法修正重點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(13/13)</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D3187288-88C9-4959-B234-5F40AE611EE1}"/>
              </a:ext>
            </a:extLst>
          </p:cNvPr>
          <p:cNvSpPr>
            <a:spLocks noGrp="1"/>
          </p:cNvSpPr>
          <p:nvPr>
            <p:ph idx="1"/>
          </p:nvPr>
        </p:nvSpPr>
        <p:spPr>
          <a:xfrm>
            <a:off x="913774" y="1132514"/>
            <a:ext cx="10364452" cy="5494789"/>
          </a:xfrm>
        </p:spPr>
        <p:txBody>
          <a:bodyPr/>
          <a:lstStyle/>
          <a:p>
            <a:pPr algn="just"/>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新增第</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：訂定證券商與高資產客戶買賣外幣計價結構型債券，應建立商品適合度及商品審查小組制度。評估買賣標的屬高風險者並應另交付風險預告書，經客戶簽署後，始得進行交易。</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修正第</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條：增訂證券商應於每月終了後十日內將當月自行買賣外幣計價之結構型債券餘額，依本中心規定之格式，輸入本中心之資訊系統。</a:t>
            </a:r>
            <a:endParaRPr lang="zh-TW" altLang="en-US" dirty="0"/>
          </a:p>
        </p:txBody>
      </p:sp>
    </p:spTree>
    <p:extLst>
      <p:ext uri="{BB962C8B-B14F-4D97-AF65-F5344CB8AC3E}">
        <p14:creationId xmlns:p14="http://schemas.microsoft.com/office/powerpoint/2010/main" val="3593409388"/>
      </p:ext>
    </p:extLst>
  </p:cSld>
  <p:clrMapOvr>
    <a:masterClrMapping/>
  </p:clrMapOvr>
  <mc:AlternateContent xmlns:mc="http://schemas.openxmlformats.org/markup-compatibility/2006" xmlns:p14="http://schemas.microsoft.com/office/powerpoint/2010/main">
    <mc:Choice Requires="p14">
      <p:transition spd="slow" p14:dur="2000" advTm="41975"/>
    </mc:Choice>
    <mc:Fallback xmlns="">
      <p:transition spd="slow" advTm="4197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95305A-770D-4468-8CB8-EF5EBA77B983}"/>
              </a:ext>
            </a:extLst>
          </p:cNvPr>
          <p:cNvSpPr>
            <a:spLocks noGrp="1"/>
          </p:cNvSpPr>
          <p:nvPr>
            <p:ph type="title"/>
          </p:nvPr>
        </p:nvSpPr>
        <p:spPr/>
        <p:txBody>
          <a:bodyPr>
            <a:normAutofit/>
          </a:bodyPr>
          <a:lstStyle/>
          <a:p>
            <a:r>
              <a:rPr lang="zh-TW" altLang="en-US" sz="4800" dirty="0">
                <a:latin typeface="標楷體" panose="03000509000000000000" pitchFamily="65" charset="-120"/>
                <a:ea typeface="標楷體" panose="03000509000000000000" pitchFamily="65" charset="-120"/>
              </a:rPr>
              <a:t>證券商高資產客戶業務開放重點</a:t>
            </a:r>
            <a:endParaRPr lang="zh-TW" altLang="en-US" sz="4800" dirty="0"/>
          </a:p>
        </p:txBody>
      </p:sp>
    </p:spTree>
    <p:extLst>
      <p:ext uri="{BB962C8B-B14F-4D97-AF65-F5344CB8AC3E}">
        <p14:creationId xmlns:p14="http://schemas.microsoft.com/office/powerpoint/2010/main" val="2577856580"/>
      </p:ext>
    </p:extLst>
  </p:cSld>
  <p:clrMapOvr>
    <a:masterClrMapping/>
  </p:clrMapOvr>
  <mc:AlternateContent xmlns:mc="http://schemas.openxmlformats.org/markup-compatibility/2006" xmlns:p14="http://schemas.microsoft.com/office/powerpoint/2010/main">
    <mc:Choice Requires="p14">
      <p:transition spd="slow" p14:dur="2000" advTm="6999"/>
    </mc:Choice>
    <mc:Fallback xmlns="">
      <p:transition spd="slow" advTm="699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6AC5F1-932B-43B8-A7A5-CA24AD7B72A5}"/>
              </a:ext>
            </a:extLst>
          </p:cNvPr>
          <p:cNvSpPr>
            <a:spLocks noGrp="1"/>
          </p:cNvSpPr>
          <p:nvPr>
            <p:ph type="title"/>
          </p:nvPr>
        </p:nvSpPr>
        <p:spPr>
          <a:xfrm>
            <a:off x="1056387" y="2630911"/>
            <a:ext cx="10364451" cy="1596177"/>
          </a:xfrm>
        </p:spPr>
        <p:txBody>
          <a:bodyPr>
            <a:normAutofit/>
          </a:bodyPr>
          <a:lstStyle/>
          <a:p>
            <a:r>
              <a:rPr lang="zh-TW" altLang="en-US" sz="7200" dirty="0">
                <a:latin typeface="標楷體" panose="03000509000000000000" pitchFamily="65" charset="-120"/>
                <a:ea typeface="標楷體" panose="03000509000000000000" pitchFamily="65" charset="-120"/>
              </a:rPr>
              <a:t>申報格式說明</a:t>
            </a:r>
          </a:p>
        </p:txBody>
      </p:sp>
    </p:spTree>
    <p:extLst>
      <p:ext uri="{BB962C8B-B14F-4D97-AF65-F5344CB8AC3E}">
        <p14:creationId xmlns:p14="http://schemas.microsoft.com/office/powerpoint/2010/main" val="2412959954"/>
      </p:ext>
    </p:extLst>
  </p:cSld>
  <p:clrMapOvr>
    <a:masterClrMapping/>
  </p:clrMapOvr>
  <mc:AlternateContent xmlns:mc="http://schemas.openxmlformats.org/markup-compatibility/2006" xmlns:p14="http://schemas.microsoft.com/office/powerpoint/2010/main">
    <mc:Choice Requires="p14">
      <p:transition spd="slow" p14:dur="2000" advTm="7373"/>
    </mc:Choice>
    <mc:Fallback xmlns="">
      <p:transition spd="slow" advTm="737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799E9595-0283-4F18-8EFE-8D211DB86415}"/>
              </a:ext>
            </a:extLst>
          </p:cNvPr>
          <p:cNvSpPr txBox="1"/>
          <p:nvPr/>
        </p:nvSpPr>
        <p:spPr>
          <a:xfrm>
            <a:off x="974344" y="1210637"/>
            <a:ext cx="9996484" cy="1569660"/>
          </a:xfrm>
          <a:prstGeom prst="rect">
            <a:avLst/>
          </a:prstGeom>
          <a:noFill/>
        </p:spPr>
        <p:txBody>
          <a:bodyPr wrap="square" rtlCol="0">
            <a:spAutoFit/>
          </a:bodyPr>
          <a:lstStyle/>
          <a:p>
            <a:pPr algn="just"/>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背景說明</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gn="just"/>
            <a:r>
              <a:rPr lang="zh-TW" altLang="en-US" sz="24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        依據本中心</a:t>
            </a:r>
            <a:r>
              <a:rPr lang="en-US" altLang="zh-TW" sz="24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4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日修正之證券商自行買賣外國債券交易辦法第</a:t>
            </a:r>
            <a:r>
              <a:rPr lang="en-US" altLang="zh-TW" sz="24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4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條規定，修正外國債券交易申報格式，並另新增外國結構型債券餘額申報格式。</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 name="群組 1">
            <a:extLst>
              <a:ext uri="{FF2B5EF4-FFF2-40B4-BE49-F238E27FC236}">
                <a16:creationId xmlns:a16="http://schemas.microsoft.com/office/drawing/2014/main" id="{D37C4E56-3E63-4B76-B304-05E43B233DD3}"/>
              </a:ext>
            </a:extLst>
          </p:cNvPr>
          <p:cNvGrpSpPr/>
          <p:nvPr/>
        </p:nvGrpSpPr>
        <p:grpSpPr>
          <a:xfrm>
            <a:off x="1060704" y="3192418"/>
            <a:ext cx="9766410" cy="2978400"/>
            <a:chOff x="1014985" y="3192418"/>
            <a:chExt cx="9955843" cy="2978400"/>
          </a:xfrm>
        </p:grpSpPr>
        <p:sp>
          <p:nvSpPr>
            <p:cNvPr id="3" name="手繪多邊形: 圖案 2">
              <a:extLst>
                <a:ext uri="{FF2B5EF4-FFF2-40B4-BE49-F238E27FC236}">
                  <a16:creationId xmlns:a16="http://schemas.microsoft.com/office/drawing/2014/main" id="{EC9FE17A-7C8F-4424-A6BC-CBE28C0EA714}"/>
                </a:ext>
              </a:extLst>
            </p:cNvPr>
            <p:cNvSpPr/>
            <p:nvPr/>
          </p:nvSpPr>
          <p:spPr>
            <a:xfrm>
              <a:off x="6393321" y="3225164"/>
              <a:ext cx="4577507" cy="1309859"/>
            </a:xfrm>
            <a:custGeom>
              <a:avLst/>
              <a:gdLst>
                <a:gd name="connsiteX0" fmla="*/ 0 w 4577507"/>
                <a:gd name="connsiteY0" fmla="*/ 0 h 1309859"/>
                <a:gd name="connsiteX1" fmla="*/ 4577507 w 4577507"/>
                <a:gd name="connsiteY1" fmla="*/ 0 h 1309859"/>
                <a:gd name="connsiteX2" fmla="*/ 4577507 w 4577507"/>
                <a:gd name="connsiteY2" fmla="*/ 1309859 h 1309859"/>
                <a:gd name="connsiteX3" fmla="*/ 0 w 4577507"/>
                <a:gd name="connsiteY3" fmla="*/ 1309859 h 1309859"/>
                <a:gd name="connsiteX4" fmla="*/ 0 w 4577507"/>
                <a:gd name="connsiteY4" fmla="*/ 0 h 1309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7507" h="1309859">
                  <a:moveTo>
                    <a:pt x="0" y="0"/>
                  </a:moveTo>
                  <a:lnTo>
                    <a:pt x="4577507" y="0"/>
                  </a:lnTo>
                  <a:lnTo>
                    <a:pt x="4577507" y="1309859"/>
                  </a:lnTo>
                  <a:lnTo>
                    <a:pt x="0" y="1309859"/>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87211"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zh-TW" sz="2800" kern="1200" dirty="0">
                  <a:latin typeface="Times New Roman" panose="02020603050405020304" pitchFamily="18" charset="0"/>
                  <a:ea typeface="標楷體" panose="03000509000000000000" pitchFamily="65" charset="-120"/>
                  <a:cs typeface="Times New Roman" panose="02020603050405020304" pitchFamily="18" charset="0"/>
                </a:rPr>
                <a:t>TRAN10</a:t>
              </a:r>
              <a:r>
                <a:rPr lang="zh-TW" altLang="en-US" sz="2800" kern="12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2800" kern="1200" dirty="0">
                  <a:latin typeface="Times New Roman" panose="02020603050405020304" pitchFamily="18" charset="0"/>
                  <a:ea typeface="標楷體" panose="03000509000000000000" pitchFamily="65" charset="-120"/>
                  <a:cs typeface="Times New Roman" panose="02020603050405020304" pitchFamily="18" charset="0"/>
                </a:rPr>
                <a:t>TRAN10E</a:t>
              </a:r>
              <a:endParaRPr lang="zh-TW" altLang="en-US" sz="2800" kern="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a:extLst>
                <a:ext uri="{FF2B5EF4-FFF2-40B4-BE49-F238E27FC236}">
                  <a16:creationId xmlns:a16="http://schemas.microsoft.com/office/drawing/2014/main" id="{952779ED-B5AF-4BC9-8801-BA22D239A855}"/>
                </a:ext>
              </a:extLst>
            </p:cNvPr>
            <p:cNvSpPr/>
            <p:nvPr/>
          </p:nvSpPr>
          <p:spPr>
            <a:xfrm>
              <a:off x="1014985" y="3192418"/>
              <a:ext cx="5378336" cy="1375352"/>
            </a:xfrm>
            <a:prstGeom prst="rect">
              <a:avLst/>
            </a:pr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9" name="手繪多邊形: 圖案 8">
              <a:extLst>
                <a:ext uri="{FF2B5EF4-FFF2-40B4-BE49-F238E27FC236}">
                  <a16:creationId xmlns:a16="http://schemas.microsoft.com/office/drawing/2014/main" id="{32255E93-9A3C-473D-B659-7E509B187AFC}"/>
                </a:ext>
              </a:extLst>
            </p:cNvPr>
            <p:cNvSpPr/>
            <p:nvPr/>
          </p:nvSpPr>
          <p:spPr>
            <a:xfrm>
              <a:off x="6322139" y="4862225"/>
              <a:ext cx="4648689" cy="1276676"/>
            </a:xfrm>
            <a:custGeom>
              <a:avLst/>
              <a:gdLst>
                <a:gd name="connsiteX0" fmla="*/ 0 w 4098396"/>
                <a:gd name="connsiteY0" fmla="*/ 0 h 1276676"/>
                <a:gd name="connsiteX1" fmla="*/ 4098396 w 4098396"/>
                <a:gd name="connsiteY1" fmla="*/ 0 h 1276676"/>
                <a:gd name="connsiteX2" fmla="*/ 4098396 w 4098396"/>
                <a:gd name="connsiteY2" fmla="*/ 1276676 h 1276676"/>
                <a:gd name="connsiteX3" fmla="*/ 0 w 4098396"/>
                <a:gd name="connsiteY3" fmla="*/ 1276676 h 1276676"/>
                <a:gd name="connsiteX4" fmla="*/ 0 w 4098396"/>
                <a:gd name="connsiteY4" fmla="*/ 0 h 12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8396" h="1276676">
                  <a:moveTo>
                    <a:pt x="0" y="0"/>
                  </a:moveTo>
                  <a:lnTo>
                    <a:pt x="4098396" y="0"/>
                  </a:lnTo>
                  <a:lnTo>
                    <a:pt x="4098396" y="1276676"/>
                  </a:lnTo>
                  <a:lnTo>
                    <a:pt x="0" y="1276676"/>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64735"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zh-TW" sz="2800" kern="1200" dirty="0">
                  <a:latin typeface="Times New Roman" panose="02020603050405020304" pitchFamily="18" charset="0"/>
                  <a:ea typeface="標楷體" panose="03000509000000000000" pitchFamily="65" charset="-120"/>
                  <a:cs typeface="Times New Roman" panose="02020603050405020304" pitchFamily="18" charset="0"/>
                </a:rPr>
                <a:t>  TRAN10M</a:t>
              </a:r>
              <a:endParaRPr lang="zh-TW" altLang="en-US" sz="2800" kern="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矩形 9">
              <a:extLst>
                <a:ext uri="{FF2B5EF4-FFF2-40B4-BE49-F238E27FC236}">
                  <a16:creationId xmlns:a16="http://schemas.microsoft.com/office/drawing/2014/main" id="{68470C51-E5FB-4029-96C9-D5860FDF8EFE}"/>
                </a:ext>
              </a:extLst>
            </p:cNvPr>
            <p:cNvSpPr/>
            <p:nvPr/>
          </p:nvSpPr>
          <p:spPr>
            <a:xfrm>
              <a:off x="1014985" y="4830308"/>
              <a:ext cx="5378336" cy="1340510"/>
            </a:xfrm>
            <a:prstGeom prst="rect">
              <a:avLst/>
            </a:pr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4">
                <a:tint val="50000"/>
                <a:hueOff val="-1018113"/>
                <a:satOff val="-7852"/>
                <a:lumOff val="-1208"/>
                <a:alphaOff val="0"/>
              </a:schemeClr>
            </a:effectRef>
            <a:fontRef idx="minor">
              <a:schemeClr val="lt1">
                <a:hueOff val="0"/>
                <a:satOff val="0"/>
                <a:lumOff val="0"/>
                <a:alphaOff val="0"/>
              </a:schemeClr>
            </a:fontRef>
          </p:style>
        </p:sp>
      </p:grpSp>
      <p:sp>
        <p:nvSpPr>
          <p:cNvPr id="6" name="文字方塊 5">
            <a:extLst>
              <a:ext uri="{FF2B5EF4-FFF2-40B4-BE49-F238E27FC236}">
                <a16:creationId xmlns:a16="http://schemas.microsoft.com/office/drawing/2014/main" id="{1BADD330-A574-4624-AF1A-1945EE81AC75}"/>
              </a:ext>
            </a:extLst>
          </p:cNvPr>
          <p:cNvSpPr txBox="1"/>
          <p:nvPr/>
        </p:nvSpPr>
        <p:spPr>
          <a:xfrm>
            <a:off x="1364886" y="3633882"/>
            <a:ext cx="5593698" cy="523220"/>
          </a:xfrm>
          <a:prstGeom prst="rect">
            <a:avLst/>
          </a:prstGeom>
          <a:noFill/>
        </p:spPr>
        <p:txBody>
          <a:bodyPr wrap="square"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修正</a:t>
            </a:r>
            <a:r>
              <a:rPr lang="zh-TW" altLang="en-US" sz="28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外國債券交易申報格式</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a:extLst>
              <a:ext uri="{FF2B5EF4-FFF2-40B4-BE49-F238E27FC236}">
                <a16:creationId xmlns:a16="http://schemas.microsoft.com/office/drawing/2014/main" id="{BAE7F8EE-240C-4096-B184-35CAE684EC99}"/>
              </a:ext>
            </a:extLst>
          </p:cNvPr>
          <p:cNvSpPr txBox="1"/>
          <p:nvPr/>
        </p:nvSpPr>
        <p:spPr>
          <a:xfrm>
            <a:off x="974344" y="5238953"/>
            <a:ext cx="5593698" cy="523220"/>
          </a:xfrm>
          <a:prstGeom prst="rect">
            <a:avLst/>
          </a:prstGeom>
          <a:noFill/>
        </p:spPr>
        <p:txBody>
          <a:bodyPr wrap="square"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新增</a:t>
            </a:r>
            <a:r>
              <a:rPr lang="zh-TW" altLang="en-US" sz="2800" b="0" i="0" dirty="0">
                <a:solidFill>
                  <a:srgbClr val="333333"/>
                </a:solidFill>
                <a:effectLst/>
                <a:latin typeface="Times New Roman" panose="02020603050405020304" pitchFamily="18" charset="0"/>
                <a:ea typeface="標楷體" panose="03000509000000000000" pitchFamily="65" charset="-120"/>
                <a:cs typeface="Times New Roman" panose="02020603050405020304" pitchFamily="18" charset="0"/>
              </a:rPr>
              <a:t>外國結構型債券餘額申報格式</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44005210"/>
      </p:ext>
    </p:extLst>
  </p:cSld>
  <p:clrMapOvr>
    <a:masterClrMapping/>
  </p:clrMapOvr>
  <mc:AlternateContent xmlns:mc="http://schemas.openxmlformats.org/markup-compatibility/2006" xmlns:p14="http://schemas.microsoft.com/office/powerpoint/2010/main">
    <mc:Choice Requires="p14">
      <p:transition spd="slow" p14:dur="2000" advTm="23290"/>
    </mc:Choice>
    <mc:Fallback xmlns="">
      <p:transition spd="slow" advTm="2329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26F9BC-4778-493A-82AB-179DFF8A1E9F}"/>
              </a:ext>
            </a:extLst>
          </p:cNvPr>
          <p:cNvSpPr>
            <a:spLocks noGrp="1"/>
          </p:cNvSpPr>
          <p:nvPr>
            <p:ph type="title"/>
          </p:nvPr>
        </p:nvSpPr>
        <p:spPr>
          <a:xfrm>
            <a:off x="740039" y="201464"/>
            <a:ext cx="10364451" cy="1596177"/>
          </a:xfrm>
        </p:spPr>
        <p:txBody>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修正</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TRAN10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TRAN10E</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A433724D-7943-4394-954D-2AC7096C84A7}"/>
              </a:ext>
            </a:extLst>
          </p:cNvPr>
          <p:cNvSpPr>
            <a:spLocks noGrp="1"/>
          </p:cNvSpPr>
          <p:nvPr>
            <p:ph idx="1"/>
          </p:nvPr>
        </p:nvSpPr>
        <p:spPr>
          <a:xfrm>
            <a:off x="838200" y="1367406"/>
            <a:ext cx="10515600" cy="4809557"/>
          </a:xfrm>
        </p:spPr>
        <p:txBody>
          <a:bodyPr>
            <a:normAutofit/>
          </a:bodyPr>
          <a:lstStyle/>
          <a:p>
            <a:r>
              <a:rPr lang="zh-TW" altLang="en-US" kern="100" dirty="0">
                <a:effectLst/>
                <a:latin typeface="Times New Roman" panose="02020603050405020304" pitchFamily="18" charset="0"/>
                <a:ea typeface="標楷體" panose="03000509000000000000" pitchFamily="65" charset="-120"/>
                <a:cs typeface="Times New Roman" panose="02020603050405020304" pitchFamily="18" charset="0"/>
              </a:rPr>
              <a:t>交易對象別欄位：</a:t>
            </a:r>
            <a:endParaRPr lang="en-US" altLang="zh-TW" kern="1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kern="1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kern="1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kern="1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5" name="表格 5">
            <a:extLst>
              <a:ext uri="{FF2B5EF4-FFF2-40B4-BE49-F238E27FC236}">
                <a16:creationId xmlns:a16="http://schemas.microsoft.com/office/drawing/2014/main" id="{79CBECC0-4618-4C61-B76D-A61C364D7AF9}"/>
              </a:ext>
            </a:extLst>
          </p:cNvPr>
          <p:cNvGraphicFramePr>
            <a:graphicFrameLocks noGrp="1"/>
          </p:cNvGraphicFramePr>
          <p:nvPr/>
        </p:nvGraphicFramePr>
        <p:xfrm>
          <a:off x="875878" y="2103623"/>
          <a:ext cx="5340291" cy="3861740"/>
        </p:xfrm>
        <a:graphic>
          <a:graphicData uri="http://schemas.openxmlformats.org/drawingml/2006/table">
            <a:tbl>
              <a:tblPr firstRow="1" bandRow="1">
                <a:tableStyleId>{5C22544A-7EE6-4342-B048-85BDC9FD1C3A}</a:tableStyleId>
              </a:tblPr>
              <a:tblGrid>
                <a:gridCol w="5340291">
                  <a:extLst>
                    <a:ext uri="{9D8B030D-6E8A-4147-A177-3AD203B41FA5}">
                      <a16:colId xmlns:a16="http://schemas.microsoft.com/office/drawing/2014/main" val="425900159"/>
                    </a:ext>
                  </a:extLst>
                </a:gridCol>
              </a:tblGrid>
              <a:tr h="246156">
                <a:tc>
                  <a:txBody>
                    <a:bodyPr/>
                    <a:lstStyle/>
                    <a:p>
                      <a:r>
                        <a:rPr lang="zh-TW" altLang="zh-TW" sz="1200" b="1" kern="1200" dirty="0">
                          <a:solidFill>
                            <a:schemeClr val="lt1"/>
                          </a:solidFill>
                          <a:effectLst/>
                          <a:latin typeface="標楷體" panose="03000509000000000000" pitchFamily="65" charset="-120"/>
                          <a:ea typeface="標楷體" panose="03000509000000000000" pitchFamily="65" charset="-120"/>
                          <a:cs typeface="+mn-cs"/>
                        </a:rPr>
                        <a:t>交易對象別</a:t>
                      </a:r>
                      <a:endParaRPr lang="zh-TW" altLang="en-US" sz="12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847898650"/>
                  </a:ext>
                </a:extLst>
              </a:tr>
              <a:tr h="246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dk1"/>
                          </a:solidFill>
                          <a:effectLst/>
                          <a:latin typeface="標楷體" panose="03000509000000000000" pitchFamily="65" charset="-120"/>
                          <a:ea typeface="標楷體" panose="03000509000000000000" pitchFamily="65" charset="-120"/>
                          <a:cs typeface="+mn-cs"/>
                        </a:rPr>
                        <a:t>1=</a:t>
                      </a:r>
                      <a:r>
                        <a:rPr lang="zh-TW" altLang="zh-TW" sz="1200" kern="1200" dirty="0">
                          <a:solidFill>
                            <a:schemeClr val="dk1"/>
                          </a:solidFill>
                          <a:effectLst/>
                          <a:latin typeface="標楷體" panose="03000509000000000000" pitchFamily="65" charset="-120"/>
                          <a:ea typeface="標楷體" panose="03000509000000000000" pitchFamily="65" charset="-120"/>
                          <a:cs typeface="+mn-cs"/>
                        </a:rPr>
                        <a:t>外國法人</a:t>
                      </a:r>
                      <a:r>
                        <a:rPr lang="en-US" altLang="zh-TW" sz="1200" kern="1200" dirty="0">
                          <a:solidFill>
                            <a:schemeClr val="dk1"/>
                          </a:solidFill>
                          <a:effectLst/>
                          <a:latin typeface="標楷體" panose="03000509000000000000" pitchFamily="65" charset="-120"/>
                          <a:ea typeface="標楷體" panose="03000509000000000000" pitchFamily="65" charset="-120"/>
                          <a:cs typeface="+mn-cs"/>
                        </a:rPr>
                        <a:t>(</a:t>
                      </a:r>
                      <a:r>
                        <a:rPr lang="zh-TW" altLang="zh-TW" sz="1200" kern="1200" dirty="0">
                          <a:solidFill>
                            <a:schemeClr val="dk1"/>
                          </a:solidFill>
                          <a:effectLst/>
                          <a:latin typeface="標楷體" panose="03000509000000000000" pitchFamily="65" charset="-120"/>
                          <a:ea typeface="標楷體" panose="03000509000000000000" pitchFamily="65" charset="-120"/>
                          <a:cs typeface="+mn-cs"/>
                        </a:rPr>
                        <a:t>非經當地主管機關核准經營業務之金融機構，非海外關係企業</a:t>
                      </a:r>
                      <a:r>
                        <a:rPr lang="en-US" altLang="zh-TW" sz="1200" kern="1200" dirty="0">
                          <a:solidFill>
                            <a:schemeClr val="dk1"/>
                          </a:solidFill>
                          <a:effectLst/>
                          <a:latin typeface="標楷體" panose="03000509000000000000" pitchFamily="65" charset="-120"/>
                          <a:ea typeface="標楷體" panose="03000509000000000000" pitchFamily="65" charset="-120"/>
                          <a:cs typeface="+mn-cs"/>
                        </a:rPr>
                        <a:t>)</a:t>
                      </a:r>
                      <a:endParaRPr lang="zh-TW" altLang="en-US" sz="12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2534463705"/>
                  </a:ext>
                </a:extLst>
              </a:tr>
              <a:tr h="246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dk1"/>
                          </a:solidFill>
                          <a:effectLst/>
                          <a:latin typeface="標楷體" panose="03000509000000000000" pitchFamily="65" charset="-120"/>
                          <a:ea typeface="標楷體" panose="03000509000000000000" pitchFamily="65" charset="-120"/>
                          <a:cs typeface="+mn-cs"/>
                        </a:rPr>
                        <a:t>2=</a:t>
                      </a:r>
                      <a:r>
                        <a:rPr lang="zh-TW" altLang="zh-TW" sz="1200" kern="1200" dirty="0">
                          <a:solidFill>
                            <a:schemeClr val="dk1"/>
                          </a:solidFill>
                          <a:effectLst/>
                          <a:latin typeface="標楷體" panose="03000509000000000000" pitchFamily="65" charset="-120"/>
                          <a:ea typeface="標楷體" panose="03000509000000000000" pitchFamily="65" charset="-120"/>
                          <a:cs typeface="+mn-cs"/>
                        </a:rPr>
                        <a:t>外國自然人</a:t>
                      </a:r>
                      <a:endParaRPr lang="zh-TW" altLang="en-US" sz="12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100130526"/>
                  </a:ext>
                </a:extLst>
              </a:tr>
              <a:tr h="303878">
                <a:tc>
                  <a:txBody>
                    <a:bodyPr/>
                    <a:lstStyle/>
                    <a:p>
                      <a:r>
                        <a:rPr lang="en-US" altLang="zh-TW" sz="1200" dirty="0">
                          <a:latin typeface="標楷體" panose="03000509000000000000" pitchFamily="65" charset="-120"/>
                          <a:ea typeface="標楷體" panose="03000509000000000000" pitchFamily="65" charset="-120"/>
                        </a:rPr>
                        <a:t>3=</a:t>
                      </a:r>
                      <a:r>
                        <a:rPr lang="zh-TW" altLang="en-US" sz="1200" dirty="0">
                          <a:latin typeface="標楷體" panose="03000509000000000000" pitchFamily="65" charset="-120"/>
                          <a:ea typeface="標楷體" panose="03000509000000000000" pitchFamily="65" charset="-120"/>
                        </a:rPr>
                        <a:t>國內法人</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專業機構投資人</a:t>
                      </a:r>
                      <a:r>
                        <a:rPr lang="en-US" altLang="zh-TW" sz="1200" dirty="0">
                          <a:latin typeface="標楷體" panose="03000509000000000000" pitchFamily="65" charset="-120"/>
                          <a:ea typeface="標楷體" panose="03000509000000000000" pitchFamily="65" charset="-120"/>
                        </a:rPr>
                        <a:t>)</a:t>
                      </a:r>
                      <a:endParaRPr lang="zh-TW" altLang="en-US" sz="12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286055992"/>
                  </a:ext>
                </a:extLst>
              </a:tr>
              <a:tr h="303878">
                <a:tc>
                  <a:txBody>
                    <a:bodyPr/>
                    <a:lstStyle/>
                    <a:p>
                      <a:r>
                        <a:rPr lang="en-US" altLang="zh-TW" sz="1200" dirty="0">
                          <a:latin typeface="標楷體" panose="03000509000000000000" pitchFamily="65" charset="-120"/>
                          <a:ea typeface="標楷體" panose="03000509000000000000" pitchFamily="65" charset="-120"/>
                        </a:rPr>
                        <a:t>4=</a:t>
                      </a:r>
                      <a:r>
                        <a:rPr lang="zh-TW" altLang="en-US" sz="1200" dirty="0">
                          <a:latin typeface="標楷體" panose="03000509000000000000" pitchFamily="65" charset="-120"/>
                          <a:ea typeface="標楷體" panose="03000509000000000000" pitchFamily="65" charset="-120"/>
                        </a:rPr>
                        <a:t>國內自然人</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專業投資人</a:t>
                      </a:r>
                      <a:r>
                        <a:rPr lang="en-US" altLang="zh-TW" sz="1200" dirty="0">
                          <a:latin typeface="標楷體" panose="03000509000000000000" pitchFamily="65" charset="-120"/>
                          <a:ea typeface="標楷體" panose="03000509000000000000" pitchFamily="65" charset="-120"/>
                        </a:rPr>
                        <a:t>)</a:t>
                      </a:r>
                      <a:endParaRPr lang="zh-TW" altLang="en-US" sz="12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97325508"/>
                  </a:ext>
                </a:extLst>
              </a:tr>
              <a:tr h="303878">
                <a:tc>
                  <a:txBody>
                    <a:bodyPr/>
                    <a:lstStyle/>
                    <a:p>
                      <a:r>
                        <a:rPr lang="en-US" altLang="zh-TW" sz="1200" dirty="0">
                          <a:latin typeface="標楷體" panose="03000509000000000000" pitchFamily="65" charset="-120"/>
                          <a:ea typeface="標楷體" panose="03000509000000000000" pitchFamily="65" charset="-120"/>
                        </a:rPr>
                        <a:t>5=</a:t>
                      </a:r>
                      <a:r>
                        <a:rPr lang="zh-TW" altLang="en-US" sz="1200" dirty="0">
                          <a:latin typeface="標楷體" panose="03000509000000000000" pitchFamily="65" charset="-120"/>
                          <a:ea typeface="標楷體" panose="03000509000000000000" pitchFamily="65" charset="-120"/>
                        </a:rPr>
                        <a:t>其他</a:t>
                      </a:r>
                    </a:p>
                  </a:txBody>
                  <a:tcPr/>
                </a:tc>
                <a:extLst>
                  <a:ext uri="{0D108BD9-81ED-4DB2-BD59-A6C34878D82A}">
                    <a16:rowId xmlns:a16="http://schemas.microsoft.com/office/drawing/2014/main" val="1892305354"/>
                  </a:ext>
                </a:extLst>
              </a:tr>
              <a:tr h="303878">
                <a:tc>
                  <a:txBody>
                    <a:bodyPr/>
                    <a:lstStyle/>
                    <a:p>
                      <a:r>
                        <a:rPr lang="en-US" altLang="zh-TW" sz="1200" dirty="0">
                          <a:latin typeface="標楷體" panose="03000509000000000000" pitchFamily="65" charset="-120"/>
                          <a:ea typeface="標楷體" panose="03000509000000000000" pitchFamily="65" charset="-120"/>
                        </a:rPr>
                        <a:t>6=</a:t>
                      </a:r>
                      <a:r>
                        <a:rPr lang="zh-TW" altLang="en-US" sz="1200" dirty="0">
                          <a:latin typeface="標楷體" panose="03000509000000000000" pitchFamily="65" charset="-120"/>
                          <a:ea typeface="標楷體" panose="03000509000000000000" pitchFamily="65" charset="-120"/>
                        </a:rPr>
                        <a:t>國內法人</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高淨值投資法人</a:t>
                      </a:r>
                      <a:r>
                        <a:rPr lang="en-US" altLang="zh-TW" sz="1200" dirty="0">
                          <a:latin typeface="標楷體" panose="03000509000000000000" pitchFamily="65" charset="-120"/>
                          <a:ea typeface="標楷體" panose="03000509000000000000" pitchFamily="65" charset="-120"/>
                        </a:rPr>
                        <a:t>)</a:t>
                      </a:r>
                      <a:endParaRPr lang="zh-TW" altLang="en-US" sz="12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310486289"/>
                  </a:ext>
                </a:extLst>
              </a:tr>
              <a:tr h="303878">
                <a:tc>
                  <a:txBody>
                    <a:bodyPr/>
                    <a:lstStyle/>
                    <a:p>
                      <a:r>
                        <a:rPr lang="en-US" altLang="zh-TW" sz="1200" dirty="0">
                          <a:latin typeface="標楷體" panose="03000509000000000000" pitchFamily="65" charset="-120"/>
                          <a:ea typeface="標楷體" panose="03000509000000000000" pitchFamily="65" charset="-120"/>
                        </a:rPr>
                        <a:t>7=</a:t>
                      </a:r>
                      <a:r>
                        <a:rPr lang="zh-TW" altLang="en-US" sz="1200" dirty="0">
                          <a:latin typeface="標楷體" panose="03000509000000000000" pitchFamily="65" charset="-120"/>
                          <a:ea typeface="標楷體" panose="03000509000000000000" pitchFamily="65" charset="-120"/>
                        </a:rPr>
                        <a:t>國內法人</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其他專業投資人</a:t>
                      </a:r>
                      <a:r>
                        <a:rPr lang="en-US" altLang="zh-TW" sz="1200" dirty="0">
                          <a:latin typeface="標楷體" panose="03000509000000000000" pitchFamily="65" charset="-120"/>
                          <a:ea typeface="標楷體" panose="03000509000000000000" pitchFamily="65" charset="-120"/>
                        </a:rPr>
                        <a:t>)</a:t>
                      </a:r>
                      <a:endParaRPr lang="zh-TW" altLang="en-US" sz="12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210627462"/>
                  </a:ext>
                </a:extLst>
              </a:tr>
              <a:tr h="303878">
                <a:tc>
                  <a:txBody>
                    <a:bodyPr/>
                    <a:lstStyle/>
                    <a:p>
                      <a:r>
                        <a:rPr lang="en-US" altLang="zh-TW" sz="1200" dirty="0">
                          <a:latin typeface="標楷體" panose="03000509000000000000" pitchFamily="65" charset="-120"/>
                          <a:ea typeface="標楷體" panose="03000509000000000000" pitchFamily="65" charset="-120"/>
                        </a:rPr>
                        <a:t>8=</a:t>
                      </a:r>
                      <a:r>
                        <a:rPr lang="zh-TW" altLang="en-US" sz="1200" dirty="0">
                          <a:latin typeface="標楷體" panose="03000509000000000000" pitchFamily="65" charset="-120"/>
                          <a:ea typeface="標楷體" panose="03000509000000000000" pitchFamily="65" charset="-120"/>
                        </a:rPr>
                        <a:t>國內法人</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非專業投資人</a:t>
                      </a:r>
                      <a:r>
                        <a:rPr lang="en-US" altLang="zh-TW" sz="1200" dirty="0">
                          <a:latin typeface="標楷體" panose="03000509000000000000" pitchFamily="65" charset="-120"/>
                          <a:ea typeface="標楷體" panose="03000509000000000000" pitchFamily="65" charset="-120"/>
                        </a:rPr>
                        <a:t>)</a:t>
                      </a:r>
                      <a:endParaRPr lang="zh-TW" altLang="en-US" sz="12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164504800"/>
                  </a:ext>
                </a:extLst>
              </a:tr>
              <a:tr h="303878">
                <a:tc>
                  <a:txBody>
                    <a:bodyPr/>
                    <a:lstStyle/>
                    <a:p>
                      <a:r>
                        <a:rPr lang="en-US" altLang="zh-TW" sz="1200" dirty="0">
                          <a:latin typeface="標楷體" panose="03000509000000000000" pitchFamily="65" charset="-120"/>
                          <a:ea typeface="標楷體" panose="03000509000000000000" pitchFamily="65" charset="-120"/>
                        </a:rPr>
                        <a:t>9=</a:t>
                      </a:r>
                      <a:r>
                        <a:rPr lang="zh-TW" altLang="en-US" sz="1200" dirty="0">
                          <a:latin typeface="標楷體" panose="03000509000000000000" pitchFamily="65" charset="-120"/>
                          <a:ea typeface="標楷體" panose="03000509000000000000" pitchFamily="65" charset="-120"/>
                        </a:rPr>
                        <a:t>國內自然人</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非專業投資人</a:t>
                      </a:r>
                      <a:r>
                        <a:rPr lang="en-US" altLang="zh-TW" sz="1200" dirty="0">
                          <a:latin typeface="標楷體" panose="03000509000000000000" pitchFamily="65" charset="-120"/>
                          <a:ea typeface="標楷體" panose="03000509000000000000" pitchFamily="65" charset="-120"/>
                        </a:rPr>
                        <a:t>)</a:t>
                      </a:r>
                      <a:endParaRPr lang="zh-TW" altLang="en-US" sz="12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893251453"/>
                  </a:ext>
                </a:extLst>
              </a:tr>
              <a:tr h="303878">
                <a:tc>
                  <a:txBody>
                    <a:bodyPr/>
                    <a:lstStyle/>
                    <a:p>
                      <a:r>
                        <a:rPr lang="en-US" altLang="zh-TW" sz="1200" dirty="0">
                          <a:latin typeface="標楷體" panose="03000509000000000000" pitchFamily="65" charset="-120"/>
                          <a:ea typeface="標楷體" panose="03000509000000000000" pitchFamily="65" charset="-120"/>
                        </a:rPr>
                        <a:t>A=</a:t>
                      </a:r>
                      <a:r>
                        <a:rPr lang="zh-TW" altLang="en-US" sz="1200" dirty="0">
                          <a:latin typeface="標楷體" panose="03000509000000000000" pitchFamily="65" charset="-120"/>
                          <a:ea typeface="標楷體" panose="03000509000000000000" pitchFamily="65" charset="-120"/>
                        </a:rPr>
                        <a:t>外國法人</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經當地主管機關核准經營業務之金融機構，非海外關係企業</a:t>
                      </a:r>
                      <a:r>
                        <a:rPr lang="en-US" altLang="zh-TW" sz="1200" dirty="0">
                          <a:latin typeface="標楷體" panose="03000509000000000000" pitchFamily="65" charset="-120"/>
                          <a:ea typeface="標楷體" panose="03000509000000000000" pitchFamily="65" charset="-120"/>
                        </a:rPr>
                        <a:t>)</a:t>
                      </a:r>
                      <a:endParaRPr lang="zh-TW" altLang="en-US" sz="12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4160432046"/>
                  </a:ext>
                </a:extLst>
              </a:tr>
              <a:tr h="303878">
                <a:tc>
                  <a:txBody>
                    <a:bodyPr/>
                    <a:lstStyle/>
                    <a:p>
                      <a:r>
                        <a:rPr lang="en-US" altLang="zh-TW" sz="1200" dirty="0">
                          <a:latin typeface="標楷體" panose="03000509000000000000" pitchFamily="65" charset="-120"/>
                          <a:ea typeface="標楷體" panose="03000509000000000000" pitchFamily="65" charset="-120"/>
                        </a:rPr>
                        <a:t>B=</a:t>
                      </a:r>
                      <a:r>
                        <a:rPr lang="zh-TW" altLang="en-US" sz="1200" dirty="0">
                          <a:latin typeface="標楷體" panose="03000509000000000000" pitchFamily="65" charset="-120"/>
                          <a:ea typeface="標楷體" panose="03000509000000000000" pitchFamily="65" charset="-120"/>
                        </a:rPr>
                        <a:t>外國法人</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經當地主管機關核准經營業務之金融機構，且為海外關係企業</a:t>
                      </a:r>
                      <a:r>
                        <a:rPr lang="en-US" altLang="zh-TW" sz="1200" dirty="0">
                          <a:latin typeface="標楷體" panose="03000509000000000000" pitchFamily="65" charset="-120"/>
                          <a:ea typeface="標楷體" panose="03000509000000000000" pitchFamily="65" charset="-120"/>
                        </a:rPr>
                        <a:t>)</a:t>
                      </a:r>
                      <a:endParaRPr lang="zh-TW" altLang="en-US" sz="12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2934734099"/>
                  </a:ext>
                </a:extLst>
              </a:tr>
              <a:tr h="303878">
                <a:tc>
                  <a:txBody>
                    <a:bodyPr/>
                    <a:lstStyle/>
                    <a:p>
                      <a:r>
                        <a:rPr lang="en-US" altLang="zh-TW" sz="1200" dirty="0">
                          <a:latin typeface="標楷體" panose="03000509000000000000" pitchFamily="65" charset="-120"/>
                          <a:ea typeface="標楷體" panose="03000509000000000000" pitchFamily="65" charset="-120"/>
                        </a:rPr>
                        <a:t>C=</a:t>
                      </a:r>
                      <a:r>
                        <a:rPr lang="zh-TW" altLang="en-US" sz="1200" dirty="0">
                          <a:latin typeface="標楷體" panose="03000509000000000000" pitchFamily="65" charset="-120"/>
                          <a:ea typeface="標楷體" panose="03000509000000000000" pitchFamily="65" charset="-120"/>
                        </a:rPr>
                        <a:t>外國法人</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非經當地主管機關核准經營業務之金融機構，且為海外關係企業</a:t>
                      </a:r>
                      <a:r>
                        <a:rPr lang="en-US" altLang="zh-TW" sz="1200" dirty="0">
                          <a:latin typeface="標楷體" panose="03000509000000000000" pitchFamily="65" charset="-120"/>
                          <a:ea typeface="標楷體" panose="03000509000000000000" pitchFamily="65" charset="-120"/>
                        </a:rPr>
                        <a:t>)</a:t>
                      </a:r>
                      <a:endParaRPr lang="zh-TW" altLang="en-US" sz="12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617012941"/>
                  </a:ext>
                </a:extLst>
              </a:tr>
            </a:tbl>
          </a:graphicData>
        </a:graphic>
      </p:graphicFrame>
      <p:sp>
        <p:nvSpPr>
          <p:cNvPr id="7" name="箭號: 向右 6">
            <a:extLst>
              <a:ext uri="{FF2B5EF4-FFF2-40B4-BE49-F238E27FC236}">
                <a16:creationId xmlns:a16="http://schemas.microsoft.com/office/drawing/2014/main" id="{BF15F701-57D3-493F-A0D6-5FDA4D9710FB}"/>
              </a:ext>
            </a:extLst>
          </p:cNvPr>
          <p:cNvSpPr/>
          <p:nvPr/>
        </p:nvSpPr>
        <p:spPr>
          <a:xfrm>
            <a:off x="6262309" y="3737296"/>
            <a:ext cx="1400962" cy="906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a:extLst>
              <a:ext uri="{FF2B5EF4-FFF2-40B4-BE49-F238E27FC236}">
                <a16:creationId xmlns:a16="http://schemas.microsoft.com/office/drawing/2014/main" id="{92F3A35F-6D1B-4AD7-87EE-6FB8901159D2}"/>
              </a:ext>
            </a:extLst>
          </p:cNvPr>
          <p:cNvSpPr txBox="1"/>
          <p:nvPr/>
        </p:nvSpPr>
        <p:spPr>
          <a:xfrm>
            <a:off x="6610525" y="3967993"/>
            <a:ext cx="1082180"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新增</a:t>
            </a:r>
          </a:p>
        </p:txBody>
      </p:sp>
      <p:graphicFrame>
        <p:nvGraphicFramePr>
          <p:cNvPr id="9" name="表格 8">
            <a:extLst>
              <a:ext uri="{FF2B5EF4-FFF2-40B4-BE49-F238E27FC236}">
                <a16:creationId xmlns:a16="http://schemas.microsoft.com/office/drawing/2014/main" id="{A23538E8-AF30-4946-BFA4-CFC0F2519255}"/>
              </a:ext>
            </a:extLst>
          </p:cNvPr>
          <p:cNvGraphicFramePr>
            <a:graphicFrameLocks noGrp="1"/>
          </p:cNvGraphicFramePr>
          <p:nvPr/>
        </p:nvGraphicFramePr>
        <p:xfrm>
          <a:off x="7730454" y="3392536"/>
          <a:ext cx="3275901" cy="1483360"/>
        </p:xfrm>
        <a:graphic>
          <a:graphicData uri="http://schemas.openxmlformats.org/drawingml/2006/table">
            <a:tbl>
              <a:tblPr firstRow="1" bandRow="1">
                <a:tableStyleId>{BC89EF96-8CEA-46FF-86C4-4CE0E7609802}</a:tableStyleId>
              </a:tblPr>
              <a:tblGrid>
                <a:gridCol w="3275901">
                  <a:extLst>
                    <a:ext uri="{9D8B030D-6E8A-4147-A177-3AD203B41FA5}">
                      <a16:colId xmlns:a16="http://schemas.microsoft.com/office/drawing/2014/main" val="2933477487"/>
                    </a:ext>
                  </a:extLst>
                </a:gridCol>
              </a:tblGrid>
              <a:tr h="370840">
                <a:tc>
                  <a:txBody>
                    <a:bodyPr/>
                    <a:lstStyle/>
                    <a:p>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D=</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國內法人</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高資產客戶</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2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2037267903"/>
                  </a:ext>
                </a:extLst>
              </a:tr>
              <a:tr h="370840">
                <a:tc>
                  <a:txBody>
                    <a:bodyPr/>
                    <a:lstStyle/>
                    <a:p>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E=</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國內自然人</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高資產客戶</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2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839597637"/>
                  </a:ext>
                </a:extLst>
              </a:tr>
              <a:tr h="370840">
                <a:tc>
                  <a:txBody>
                    <a:bodyPr/>
                    <a:lstStyle/>
                    <a:p>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F=</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外國法人</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高資產客戶</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2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43169459"/>
                  </a:ext>
                </a:extLst>
              </a:tr>
              <a:tr h="370840">
                <a:tc>
                  <a:txBody>
                    <a:bodyPr/>
                    <a:lstStyle/>
                    <a:p>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G=</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外國自然人</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0" dirty="0">
                          <a:latin typeface="Times New Roman" panose="02020603050405020304" pitchFamily="18" charset="0"/>
                          <a:ea typeface="標楷體" panose="03000509000000000000" pitchFamily="65" charset="-120"/>
                          <a:cs typeface="Times New Roman" panose="02020603050405020304" pitchFamily="18" charset="0"/>
                        </a:rPr>
                        <a:t>高資產客戶</a:t>
                      </a:r>
                      <a:r>
                        <a:rPr lang="en-US" altLang="zh-TW" sz="1200" b="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2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432382671"/>
                  </a:ext>
                </a:extLst>
              </a:tr>
            </a:tbl>
          </a:graphicData>
        </a:graphic>
      </p:graphicFrame>
    </p:spTree>
    <p:extLst>
      <p:ext uri="{BB962C8B-B14F-4D97-AF65-F5344CB8AC3E}">
        <p14:creationId xmlns:p14="http://schemas.microsoft.com/office/powerpoint/2010/main" val="3798597363"/>
      </p:ext>
    </p:extLst>
  </p:cSld>
  <p:clrMapOvr>
    <a:masterClrMapping/>
  </p:clrMapOvr>
  <mc:AlternateContent xmlns:mc="http://schemas.openxmlformats.org/markup-compatibility/2006" xmlns:p14="http://schemas.microsoft.com/office/powerpoint/2010/main">
    <mc:Choice Requires="p14">
      <p:transition spd="slow" p14:dur="2000" advTm="31079"/>
    </mc:Choice>
    <mc:Fallback xmlns="">
      <p:transition spd="slow" advTm="3107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26F9BC-4778-493A-82AB-179DFF8A1E9F}"/>
              </a:ext>
            </a:extLst>
          </p:cNvPr>
          <p:cNvSpPr>
            <a:spLocks noGrp="1"/>
          </p:cNvSpPr>
          <p:nvPr>
            <p:ph type="title"/>
          </p:nvPr>
        </p:nvSpPr>
        <p:spPr>
          <a:xfrm>
            <a:off x="712439" y="-127402"/>
            <a:ext cx="10364451" cy="1596177"/>
          </a:xfrm>
        </p:spPr>
        <p:txBody>
          <a:bodyPr>
            <a:normAutofit/>
          </a:bodyPr>
          <a:lstStyle/>
          <a:p>
            <a:pPr algn="ct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修正</a:t>
            </a: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TRAN10</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TRAN10E</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5" name="表格 5">
            <a:extLst>
              <a:ext uri="{FF2B5EF4-FFF2-40B4-BE49-F238E27FC236}">
                <a16:creationId xmlns:a16="http://schemas.microsoft.com/office/drawing/2014/main" id="{C895C88B-43DC-4B18-A49D-2B63B5B7E0AD}"/>
              </a:ext>
            </a:extLst>
          </p:cNvPr>
          <p:cNvGraphicFramePr>
            <a:graphicFrameLocks noGrp="1"/>
          </p:cNvGraphicFramePr>
          <p:nvPr/>
        </p:nvGraphicFramePr>
        <p:xfrm>
          <a:off x="712439" y="2145241"/>
          <a:ext cx="2951061" cy="3489822"/>
        </p:xfrm>
        <a:graphic>
          <a:graphicData uri="http://schemas.openxmlformats.org/drawingml/2006/table">
            <a:tbl>
              <a:tblPr firstRow="1" bandRow="1">
                <a:tableStyleId>{0E3FDE45-AF77-4B5C-9715-49D594BDF05E}</a:tableStyleId>
              </a:tblPr>
              <a:tblGrid>
                <a:gridCol w="2951061">
                  <a:extLst>
                    <a:ext uri="{9D8B030D-6E8A-4147-A177-3AD203B41FA5}">
                      <a16:colId xmlns:a16="http://schemas.microsoft.com/office/drawing/2014/main" val="281987263"/>
                    </a:ext>
                  </a:extLst>
                </a:gridCol>
              </a:tblGrid>
              <a:tr h="690294">
                <a:tc>
                  <a:txBody>
                    <a:bodyPr/>
                    <a:lstStyle/>
                    <a:p>
                      <a:r>
                        <a:rPr lang="zh-TW" altLang="en-US" b="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結構型債券發行機構代號</a:t>
                      </a:r>
                      <a:endParaRPr lang="zh-TW" altLang="en-US" b="0" dirty="0"/>
                    </a:p>
                  </a:txBody>
                  <a:tcPr/>
                </a:tc>
                <a:extLst>
                  <a:ext uri="{0D108BD9-81ED-4DB2-BD59-A6C34878D82A}">
                    <a16:rowId xmlns:a16="http://schemas.microsoft.com/office/drawing/2014/main" val="3521908198"/>
                  </a:ext>
                </a:extLst>
              </a:tr>
              <a:tr h="699882">
                <a:tc>
                  <a:txBody>
                    <a:bodyPr/>
                    <a:lstStyle/>
                    <a:p>
                      <a:r>
                        <a:rPr lang="zh-TW" altLang="en-US" b="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結構型債券保證人代號</a:t>
                      </a:r>
                      <a:endParaRPr lang="zh-TW" altLang="en-US" b="0" dirty="0"/>
                    </a:p>
                  </a:txBody>
                  <a:tcPr/>
                </a:tc>
                <a:extLst>
                  <a:ext uri="{0D108BD9-81ED-4DB2-BD59-A6C34878D82A}">
                    <a16:rowId xmlns:a16="http://schemas.microsoft.com/office/drawing/2014/main" val="1399114899"/>
                  </a:ext>
                </a:extLst>
              </a:tr>
              <a:tr h="699882">
                <a:tc>
                  <a:txBody>
                    <a:bodyPr/>
                    <a:lstStyle/>
                    <a:p>
                      <a:r>
                        <a:rPr lang="zh-TW" altLang="en-US" b="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結構型債券境內代理人代號</a:t>
                      </a:r>
                      <a:endParaRPr lang="zh-TW" altLang="en-US" b="0" dirty="0"/>
                    </a:p>
                  </a:txBody>
                  <a:tcPr/>
                </a:tc>
                <a:extLst>
                  <a:ext uri="{0D108BD9-81ED-4DB2-BD59-A6C34878D82A}">
                    <a16:rowId xmlns:a16="http://schemas.microsoft.com/office/drawing/2014/main" val="4205308443"/>
                  </a:ext>
                </a:extLst>
              </a:tr>
              <a:tr h="699882">
                <a:tc>
                  <a:txBody>
                    <a:bodyPr/>
                    <a:lstStyle/>
                    <a:p>
                      <a:r>
                        <a:rPr lang="zh-TW" altLang="en-US" b="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結構型債券種類</a:t>
                      </a:r>
                      <a:endParaRPr lang="zh-TW" altLang="en-US" b="0" dirty="0"/>
                    </a:p>
                  </a:txBody>
                  <a:tcPr/>
                </a:tc>
                <a:extLst>
                  <a:ext uri="{0D108BD9-81ED-4DB2-BD59-A6C34878D82A}">
                    <a16:rowId xmlns:a16="http://schemas.microsoft.com/office/drawing/2014/main" val="2964365562"/>
                  </a:ext>
                </a:extLst>
              </a:tr>
              <a:tr h="699882">
                <a:tc>
                  <a:txBody>
                    <a:bodyPr/>
                    <a:lstStyle/>
                    <a:p>
                      <a:r>
                        <a:rPr lang="zh-TW" altLang="en-US" b="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結構型債券標的風險類別</a:t>
                      </a:r>
                      <a:endParaRPr lang="zh-TW" altLang="en-US" b="0" dirty="0"/>
                    </a:p>
                  </a:txBody>
                  <a:tcPr/>
                </a:tc>
                <a:extLst>
                  <a:ext uri="{0D108BD9-81ED-4DB2-BD59-A6C34878D82A}">
                    <a16:rowId xmlns:a16="http://schemas.microsoft.com/office/drawing/2014/main" val="4247563890"/>
                  </a:ext>
                </a:extLst>
              </a:tr>
            </a:tbl>
          </a:graphicData>
        </a:graphic>
      </p:graphicFrame>
      <p:sp>
        <p:nvSpPr>
          <p:cNvPr id="6" name="文字方塊 5">
            <a:extLst>
              <a:ext uri="{FF2B5EF4-FFF2-40B4-BE49-F238E27FC236}">
                <a16:creationId xmlns:a16="http://schemas.microsoft.com/office/drawing/2014/main" id="{B54F23BD-995B-4BBD-85B4-37A38147DF7C}"/>
              </a:ext>
            </a:extLst>
          </p:cNvPr>
          <p:cNvSpPr txBox="1"/>
          <p:nvPr/>
        </p:nvSpPr>
        <p:spPr>
          <a:xfrm>
            <a:off x="3852254" y="1981667"/>
            <a:ext cx="7477162" cy="5293757"/>
          </a:xfrm>
          <a:prstGeom prst="rect">
            <a:avLst/>
          </a:prstGeom>
          <a:noFill/>
        </p:spPr>
        <p:txBody>
          <a:bodyPr wrap="square" rtlCol="0">
            <a:spAutoFit/>
          </a:bodyPr>
          <a:lstStyle/>
          <a:p>
            <a:pPr marL="285750" indent="-285750">
              <a:buFont typeface="Wingdings" panose="05000000000000000000" pitchFamily="2" charset="2"/>
              <a:buChar char="ü"/>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原有</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TRAN10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TRAN10E</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資料長度為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129</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位元，本次新增左列欄位，資料長度為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152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位元。</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ü"/>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證券商若無承作結構型債券，左列欄位皆填空白，僅需延長資料長度即可。</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ü"/>
            </a:pPr>
            <a:r>
              <a:rPr lang="zh-TW" altLang="en-US" sz="1600" b="0" kern="100" dirty="0">
                <a:effectLst/>
                <a:latin typeface="Times New Roman" panose="02020603050405020304" pitchFamily="18" charset="0"/>
                <a:ea typeface="標楷體" panose="03000509000000000000" pitchFamily="65" charset="-120"/>
                <a:cs typeface="Times New Roman" panose="02020603050405020304" pitchFamily="18" charset="0"/>
              </a:rPr>
              <a:t>申報結構型債券之交易</a:t>
            </a:r>
            <a:r>
              <a:rPr lang="en-US" altLang="zh-TW" sz="1600" b="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0" kern="100" dirty="0">
                <a:effectLst/>
                <a:latin typeface="Times New Roman" panose="02020603050405020304" pitchFamily="18" charset="0"/>
                <a:ea typeface="標楷體" panose="03000509000000000000" pitchFamily="65" charset="-120"/>
                <a:cs typeface="Times New Roman" panose="02020603050405020304" pitchFamily="18" charset="0"/>
              </a:rPr>
              <a:t>成交序號為</a:t>
            </a:r>
            <a:r>
              <a:rPr lang="en-US" altLang="zh-TW" sz="1600" b="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600" b="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b="0" kern="100" dirty="0">
                <a:effectLst/>
                <a:latin typeface="Times New Roman" panose="02020603050405020304" pitchFamily="18" charset="0"/>
                <a:ea typeface="標楷體" panose="03000509000000000000" pitchFamily="65" charset="-120"/>
                <a:cs typeface="Times New Roman" panose="02020603050405020304" pitchFamily="18" charset="0"/>
              </a:rPr>
              <a:t>者</a:t>
            </a:r>
            <a:r>
              <a:rPr lang="en-US" altLang="zh-TW" sz="1600" b="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a:t>
            </a:r>
            <a:r>
              <a:rPr lang="zh-TW" altLang="en-US" sz="1400" b="0" kern="100" dirty="0">
                <a:effectLst/>
                <a:latin typeface="Times New Roman" panose="02020603050405020304" pitchFamily="18" charset="0"/>
                <a:ea typeface="標楷體" panose="03000509000000000000" pitchFamily="65" charset="-120"/>
                <a:cs typeface="Times New Roman" panose="02020603050405020304" pitchFamily="18" charset="0"/>
              </a:rPr>
              <a:t>發行</a:t>
            </a:r>
            <a:r>
              <a:rPr lang="zh-TW" altLang="en-US" sz="1600" b="0" kern="100" dirty="0">
                <a:effectLst/>
                <a:latin typeface="Times New Roman" panose="02020603050405020304" pitchFamily="18" charset="0"/>
                <a:ea typeface="標楷體" panose="03000509000000000000" pitchFamily="65" charset="-120"/>
                <a:cs typeface="Times New Roman" panose="02020603050405020304" pitchFamily="18" charset="0"/>
              </a:rPr>
              <a:t>機構代號」、 「結構型債券種類」及「結構型債券標的風險類別」為必填欄位。</a:t>
            </a:r>
            <a:endParaRPr lang="en-US" altLang="zh-TW" sz="16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ü"/>
            </a:pPr>
            <a:r>
              <a:rPr lang="zh-TW" altLang="en-US" sz="1600" b="0" kern="100" dirty="0">
                <a:effectLst/>
                <a:latin typeface="Times New Roman" panose="02020603050405020304" pitchFamily="18" charset="0"/>
                <a:ea typeface="標楷體" panose="03000509000000000000" pitchFamily="65" charset="-120"/>
                <a:cs typeface="Times New Roman" panose="02020603050405020304" pitchFamily="18" charset="0"/>
              </a:rPr>
              <a:t>符合一定條件的證券商或本國銀行之海外轉投資子公司或分支機構所發行外幣計價結構型債券，可由該證券商或本國銀行擔任境內代理人，而於國內與高資產客戶、高淨值投資法人及專業機構投資人以自行買賣方式交易該等債券</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，且必須申報</a:t>
            </a:r>
            <a:r>
              <a:rPr lang="zh-TW" altLang="en-US" sz="1600" b="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「結構型債券境內代理人代號」。</a:t>
            </a:r>
            <a:endParaRPr lang="en-US" altLang="zh-TW" sz="16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6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ü"/>
            </a:pP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境內代理人定義：係指「銀行辦理高資產客戶適用之金融商品及服務管理辦法」第</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項第</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款，或「證券商自行買賣外國債券交易辦法」第</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項第</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款所稱之「境內代理人」。</a:t>
            </a:r>
          </a:p>
          <a:p>
            <a:pPr marL="285750" indent="-285750">
              <a:buFont typeface="Wingdings" panose="05000000000000000000" pitchFamily="2" charset="2"/>
              <a:buChar char="ü"/>
            </a:pPr>
            <a:endPar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ü"/>
            </a:pPr>
            <a:endParaRPr lang="zh-TW" altLang="en-US" sz="16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ü"/>
            </a:pP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ü"/>
            </a:pP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a:extLst>
              <a:ext uri="{FF2B5EF4-FFF2-40B4-BE49-F238E27FC236}">
                <a16:creationId xmlns:a16="http://schemas.microsoft.com/office/drawing/2014/main" id="{67525C45-8888-4AC8-9D27-FB8F6874D144}"/>
              </a:ext>
            </a:extLst>
          </p:cNvPr>
          <p:cNvSpPr txBox="1"/>
          <p:nvPr/>
        </p:nvSpPr>
        <p:spPr>
          <a:xfrm>
            <a:off x="965434" y="1222937"/>
            <a:ext cx="3179428"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本次新增下列欄位</a:t>
            </a:r>
          </a:p>
        </p:txBody>
      </p:sp>
      <p:sp>
        <p:nvSpPr>
          <p:cNvPr id="9" name="箭號: 向下 8">
            <a:extLst>
              <a:ext uri="{FF2B5EF4-FFF2-40B4-BE49-F238E27FC236}">
                <a16:creationId xmlns:a16="http://schemas.microsoft.com/office/drawing/2014/main" id="{83CDA9E4-AC8A-4D74-952B-DAE69BFCEC8D}"/>
              </a:ext>
            </a:extLst>
          </p:cNvPr>
          <p:cNvSpPr/>
          <p:nvPr/>
        </p:nvSpPr>
        <p:spPr>
          <a:xfrm>
            <a:off x="1879134" y="1592269"/>
            <a:ext cx="234892" cy="4294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827344802"/>
      </p:ext>
    </p:extLst>
  </p:cSld>
  <p:clrMapOvr>
    <a:masterClrMapping/>
  </p:clrMapOvr>
  <mc:AlternateContent xmlns:mc="http://schemas.openxmlformats.org/markup-compatibility/2006" xmlns:p14="http://schemas.microsoft.com/office/powerpoint/2010/main">
    <mc:Choice Requires="p14">
      <p:transition spd="slow" p14:dur="2000" advTm="106231"/>
    </mc:Choice>
    <mc:Fallback xmlns="">
      <p:transition spd="slow" advTm="10623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CFF2FC-42F1-4BA0-8615-6C79AE9CE2CD}"/>
              </a:ext>
            </a:extLst>
          </p:cNvPr>
          <p:cNvSpPr>
            <a:spLocks noGrp="1"/>
          </p:cNvSpPr>
          <p:nvPr>
            <p:ph type="title"/>
          </p:nvPr>
        </p:nvSpPr>
        <p:spPr>
          <a:xfrm>
            <a:off x="202048" y="70759"/>
            <a:ext cx="11837550" cy="1596177"/>
          </a:xfrm>
        </p:spPr>
        <p:txBody>
          <a:bodyPr>
            <a:normAutofit/>
          </a:bodyPr>
          <a:lstStyle/>
          <a:p>
            <a:r>
              <a:rPr lang="zh-TW" altLang="en-US" sz="280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「結構型債券發行機構代號」</a:t>
            </a:r>
            <a:r>
              <a:rPr lang="zh-TW" altLang="en-US" sz="2800" kern="100"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280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「結構型債券保證人代號」填報說明</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a:extLst>
              <a:ext uri="{FF2B5EF4-FFF2-40B4-BE49-F238E27FC236}">
                <a16:creationId xmlns:a16="http://schemas.microsoft.com/office/drawing/2014/main" id="{12D6CDEE-4F2E-4B15-969B-379605147186}"/>
              </a:ext>
            </a:extLst>
          </p:cNvPr>
          <p:cNvPicPr>
            <a:picLocks noChangeAspect="1"/>
          </p:cNvPicPr>
          <p:nvPr/>
        </p:nvPicPr>
        <p:blipFill>
          <a:blip r:embed="rId3"/>
          <a:stretch>
            <a:fillRect/>
          </a:stretch>
        </p:blipFill>
        <p:spPr>
          <a:xfrm>
            <a:off x="5307923" y="1544206"/>
            <a:ext cx="6553200" cy="4421916"/>
          </a:xfrm>
          <a:prstGeom prst="rect">
            <a:avLst/>
          </a:prstGeom>
        </p:spPr>
      </p:pic>
      <p:sp>
        <p:nvSpPr>
          <p:cNvPr id="6" name="文字方塊 5">
            <a:extLst>
              <a:ext uri="{FF2B5EF4-FFF2-40B4-BE49-F238E27FC236}">
                <a16:creationId xmlns:a16="http://schemas.microsoft.com/office/drawing/2014/main" id="{A63A5763-5572-4BF7-A255-14673643ABD0}"/>
              </a:ext>
            </a:extLst>
          </p:cNvPr>
          <p:cNvSpPr txBox="1"/>
          <p:nvPr/>
        </p:nvSpPr>
        <p:spPr>
          <a:xfrm>
            <a:off x="407467" y="1544206"/>
            <a:ext cx="4695038" cy="4924425"/>
          </a:xfrm>
          <a:prstGeom prst="rect">
            <a:avLst/>
          </a:prstGeom>
          <a:noFill/>
        </p:spPr>
        <p:txBody>
          <a:bodyPr wrap="square" rtlCol="0">
            <a:spAutoFit/>
          </a:bodyPr>
          <a:lstStyle/>
          <a:p>
            <a:pPr marL="285750" indent="-285750" algn="just">
              <a:buFont typeface="Wingdings" panose="05000000000000000000" pitchFamily="2" charset="2"/>
              <a:buChar char="ü"/>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「結構型債券發行機構代號」</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「結構型債券保證人代號」請依照本中心網頁所揭示之名單</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C)</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結構型商品發行及保證機構代號一覽表」</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填報</a:t>
            </a:r>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gn="just">
              <a:buFont typeface="Wingdings" panose="05000000000000000000" pitchFamily="2" charset="2"/>
              <a:buChar char="ü"/>
            </a:pP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網頁路徑：本中心網站</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&gt;</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櫃買市場業務宣導網站</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&gt;</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證券商</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金融機構</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投信專區</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&gt;</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衍生性商品交易資訊儲存庫專區</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&gt;</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文件下載</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&gt;11&gt;【</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表</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C】</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結構型商品發行及保證機構代號一覽表</a:t>
            </a:r>
            <a:endPar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gn="just">
              <a:buFont typeface="Wingdings" panose="05000000000000000000" pitchFamily="2" charset="2"/>
              <a:buChar char="ü"/>
            </a:pP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若</a:t>
            </a:r>
            <a:r>
              <a:rPr lang="zh-TW" altLang="en-US" sz="1600" dirty="0">
                <a:effectLst/>
                <a:latin typeface="Times New Roman" panose="02020603050405020304" pitchFamily="18" charset="0"/>
                <a:ea typeface="標楷體" panose="03000509000000000000" pitchFamily="65" charset="-120"/>
                <a:cs typeface="Times New Roman" panose="02020603050405020304" pitchFamily="18" charset="0"/>
              </a:rPr>
              <a:t>無</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結構型商品發行及保證機構代號</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者，</a:t>
            </a:r>
            <a:r>
              <a:rPr lang="zh-TW" altLang="en-US" sz="1600" dirty="0">
                <a:effectLst/>
                <a:latin typeface="Times New Roman" panose="02020603050405020304" pitchFamily="18" charset="0"/>
                <a:ea typeface="標楷體" panose="03000509000000000000" pitchFamily="65" charset="-120"/>
                <a:cs typeface="Times New Roman" panose="02020603050405020304" pitchFamily="18" charset="0"/>
              </a:rPr>
              <a:t>證券商應於當日</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向本中心申請</a:t>
            </a:r>
            <a:r>
              <a:rPr lang="zh-TW" altLang="en-US" sz="1600" dirty="0">
                <a:effectLst/>
                <a:latin typeface="Times New Roman" panose="02020603050405020304" pitchFamily="18" charset="0"/>
                <a:ea typeface="標楷體" panose="03000509000000000000" pitchFamily="65" charset="-120"/>
                <a:cs typeface="Times New Roman" panose="02020603050405020304" pitchFamily="18" charset="0"/>
              </a:rPr>
              <a:t>新增</a:t>
            </a:r>
            <a:r>
              <a:rPr lang="zh-TW" altLang="zh-TW" sz="1600" dirty="0">
                <a:effectLst/>
                <a:latin typeface="Times New Roman" panose="02020603050405020304" pitchFamily="18" charset="0"/>
                <a:ea typeface="標楷體" panose="03000509000000000000" pitchFamily="65" charset="-120"/>
                <a:cs typeface="Times New Roman" panose="02020603050405020304" pitchFamily="18" charset="0"/>
              </a:rPr>
              <a:t>代號</a:t>
            </a:r>
            <a:r>
              <a:rPr lang="zh-TW" altLang="en-US" sz="16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再</a:t>
            </a:r>
            <a:r>
              <a:rPr lang="zh-TW" altLang="en-US" sz="1600" dirty="0">
                <a:effectLst/>
                <a:latin typeface="Times New Roman" panose="02020603050405020304" pitchFamily="18" charset="0"/>
                <a:ea typeface="標楷體" panose="03000509000000000000" pitchFamily="65" charset="-120"/>
                <a:cs typeface="Times New Roman" panose="02020603050405020304" pitchFamily="18" charset="0"/>
              </a:rPr>
              <a:t>於隔日補申報交易資料至</a:t>
            </a:r>
            <a:r>
              <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rPr>
              <a:t>TRAN10E</a:t>
            </a:r>
            <a:r>
              <a:rPr lang="zh-TW" altLang="en-US" sz="1600" dirty="0">
                <a:effectLst/>
                <a:latin typeface="Times New Roman" panose="02020603050405020304" pitchFamily="18" charset="0"/>
                <a:ea typeface="標楷體" panose="03000509000000000000" pitchFamily="65" charset="-120"/>
                <a:cs typeface="Times New Roman" panose="02020603050405020304" pitchFamily="18" charset="0"/>
              </a:rPr>
              <a:t>或改帳補申報交易</a:t>
            </a:r>
            <a:endPar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sz="16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gn="just">
              <a:buFont typeface="Wingdings" panose="05000000000000000000" pitchFamily="2" charset="2"/>
              <a:buChar char="ü"/>
            </a:pP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申請代號程序</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 填寫申請書用印至部門章後，</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EMAIL</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予本中心</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外國債券業務窗口</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(23665967</a:t>
            </a: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233668077)</a:t>
            </a:r>
          </a:p>
          <a:p>
            <a:pPr marL="285750" indent="-285750">
              <a:buFont typeface="Wingdings" panose="05000000000000000000" pitchFamily="2" charset="2"/>
              <a:buChar char="ü"/>
            </a:pP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ü"/>
            </a:pP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41860670"/>
      </p:ext>
    </p:extLst>
  </p:cSld>
  <p:clrMapOvr>
    <a:masterClrMapping/>
  </p:clrMapOvr>
  <mc:AlternateContent xmlns:mc="http://schemas.openxmlformats.org/markup-compatibility/2006" xmlns:p14="http://schemas.microsoft.com/office/powerpoint/2010/main">
    <mc:Choice Requires="p14">
      <p:transition spd="slow" p14:dur="2000" advTm="60781"/>
    </mc:Choice>
    <mc:Fallback xmlns="">
      <p:transition spd="slow" advTm="6078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8DBD0C-839B-4A2D-9890-C151C0BFFB04}"/>
              </a:ext>
            </a:extLst>
          </p:cNvPr>
          <p:cNvSpPr>
            <a:spLocks noGrp="1"/>
          </p:cNvSpPr>
          <p:nvPr>
            <p:ph type="title"/>
          </p:nvPr>
        </p:nvSpPr>
        <p:spPr>
          <a:xfrm>
            <a:off x="913774" y="49743"/>
            <a:ext cx="10364451" cy="1022701"/>
          </a:xfrm>
        </p:spPr>
        <p:txBody>
          <a:bodyPr/>
          <a:lstStyle/>
          <a:p>
            <a:r>
              <a:rPr lang="zh-TW" altLang="en-US" sz="3600" kern="100" dirty="0">
                <a:effectLst/>
                <a:latin typeface="Times New Roman" panose="02020603050405020304" pitchFamily="18" charset="0"/>
                <a:ea typeface="標楷體" panose="03000509000000000000" pitchFamily="65" charset="-120"/>
                <a:cs typeface="Times New Roman" panose="02020603050405020304" pitchFamily="18" charset="0"/>
              </a:rPr>
              <a:t>結構型商品發行及保證機構代號申請書</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a:extLst>
              <a:ext uri="{FF2B5EF4-FFF2-40B4-BE49-F238E27FC236}">
                <a16:creationId xmlns:a16="http://schemas.microsoft.com/office/drawing/2014/main" id="{905AAA8A-1A1B-489B-9F23-8B84A1B4CC78}"/>
              </a:ext>
            </a:extLst>
          </p:cNvPr>
          <p:cNvPicPr>
            <a:picLocks noChangeAspect="1"/>
          </p:cNvPicPr>
          <p:nvPr/>
        </p:nvPicPr>
        <p:blipFill>
          <a:blip r:embed="rId2"/>
          <a:stretch>
            <a:fillRect/>
          </a:stretch>
        </p:blipFill>
        <p:spPr>
          <a:xfrm>
            <a:off x="2308579" y="930511"/>
            <a:ext cx="6812280" cy="5877746"/>
          </a:xfrm>
          <a:prstGeom prst="rect">
            <a:avLst/>
          </a:prstGeom>
        </p:spPr>
      </p:pic>
    </p:spTree>
    <p:extLst>
      <p:ext uri="{BB962C8B-B14F-4D97-AF65-F5344CB8AC3E}">
        <p14:creationId xmlns:p14="http://schemas.microsoft.com/office/powerpoint/2010/main" val="1172658551"/>
      </p:ext>
    </p:extLst>
  </p:cSld>
  <p:clrMapOvr>
    <a:masterClrMapping/>
  </p:clrMapOvr>
  <mc:AlternateContent xmlns:mc="http://schemas.openxmlformats.org/markup-compatibility/2006" xmlns:p14="http://schemas.microsoft.com/office/powerpoint/2010/main">
    <mc:Choice Requires="p14">
      <p:transition spd="slow" p14:dur="2000" advTm="31837"/>
    </mc:Choice>
    <mc:Fallback xmlns="">
      <p:transition spd="slow" advTm="3183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39AF77-C96E-41DD-B0C7-D7D285E1E0DB}"/>
              </a:ext>
            </a:extLst>
          </p:cNvPr>
          <p:cNvSpPr>
            <a:spLocks noGrp="1"/>
          </p:cNvSpPr>
          <p:nvPr>
            <p:ph type="title"/>
          </p:nvPr>
        </p:nvSpPr>
        <p:spPr>
          <a:xfrm>
            <a:off x="68048" y="181562"/>
            <a:ext cx="11424336" cy="1596177"/>
          </a:xfrm>
        </p:spPr>
        <p:txBody>
          <a:bodyPr>
            <a:normAutofit/>
          </a:bodyPr>
          <a:lstStyle/>
          <a:p>
            <a:r>
              <a:rPr lang="zh-TW" altLang="en-US" sz="2800" b="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「結構型債券境內代理人代號」填報說明</a:t>
            </a:r>
            <a:br>
              <a:rPr lang="zh-TW" altLang="en-US" sz="2800" b="0" dirty="0">
                <a:latin typeface="Times New Roman" panose="02020603050405020304" pitchFamily="18" charset="0"/>
                <a:ea typeface="標楷體" panose="03000509000000000000" pitchFamily="65" charset="-120"/>
                <a:cs typeface="Times New Roman" panose="02020603050405020304" pitchFamily="18" charset="0"/>
              </a:rPr>
            </a:b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a:extLst>
              <a:ext uri="{FF2B5EF4-FFF2-40B4-BE49-F238E27FC236}">
                <a16:creationId xmlns:a16="http://schemas.microsoft.com/office/drawing/2014/main" id="{0E29A042-49F7-4D99-A214-9017E9099480}"/>
              </a:ext>
            </a:extLst>
          </p:cNvPr>
          <p:cNvSpPr txBox="1"/>
          <p:nvPr/>
        </p:nvSpPr>
        <p:spPr>
          <a:xfrm>
            <a:off x="178408" y="1744911"/>
            <a:ext cx="4695038" cy="3139321"/>
          </a:xfrm>
          <a:prstGeom prst="rect">
            <a:avLst/>
          </a:prstGeom>
          <a:noFill/>
        </p:spPr>
        <p:txBody>
          <a:bodyPr wrap="square" rtlCol="0">
            <a:spAutoFit/>
          </a:bodyPr>
          <a:lstStyle/>
          <a:p>
            <a:pPr marL="285750" indent="-285750" algn="just">
              <a:buFont typeface="Wingdings" panose="05000000000000000000" pitchFamily="2" charset="2"/>
              <a:buChar char="ü"/>
            </a:pP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「結構型債券境內代理人代號」請依照本中心網頁所揭示之名單</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表</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A)</a:t>
            </a: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金融機構代號一覽表填報</a:t>
            </a:r>
            <a:endPar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gn="just">
              <a:buFont typeface="Wingdings" panose="05000000000000000000" pitchFamily="2" charset="2"/>
              <a:buChar char="ü"/>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網頁路徑：中心網站</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&gt;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櫃買市場業務宣導網站</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&gt;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電腦資訊</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&gt;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衍生性商品交易資訊儲存庫</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&gt;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肆、 媒體傳檔格式</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&gt;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附表</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&gt;(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表</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金融機構代號一覽表</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gn="just">
              <a:buFont typeface="Wingdings" panose="05000000000000000000" pitchFamily="2" charset="2"/>
              <a:buChar char="ü"/>
            </a:pPr>
            <a:endPar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ü"/>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ü"/>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圖片 2">
            <a:extLst>
              <a:ext uri="{FF2B5EF4-FFF2-40B4-BE49-F238E27FC236}">
                <a16:creationId xmlns:a16="http://schemas.microsoft.com/office/drawing/2014/main" id="{5CC52D28-E3AA-4663-8C0C-3BDA3DF90FA9}"/>
              </a:ext>
            </a:extLst>
          </p:cNvPr>
          <p:cNvPicPr>
            <a:picLocks noChangeAspect="1"/>
          </p:cNvPicPr>
          <p:nvPr/>
        </p:nvPicPr>
        <p:blipFill>
          <a:blip r:embed="rId2"/>
          <a:stretch>
            <a:fillRect/>
          </a:stretch>
        </p:blipFill>
        <p:spPr>
          <a:xfrm>
            <a:off x="5662459" y="1221560"/>
            <a:ext cx="4648200" cy="247650"/>
          </a:xfrm>
          <a:prstGeom prst="rect">
            <a:avLst/>
          </a:prstGeom>
        </p:spPr>
      </p:pic>
      <p:pic>
        <p:nvPicPr>
          <p:cNvPr id="4" name="圖片 3">
            <a:extLst>
              <a:ext uri="{FF2B5EF4-FFF2-40B4-BE49-F238E27FC236}">
                <a16:creationId xmlns:a16="http://schemas.microsoft.com/office/drawing/2014/main" id="{C9B9492C-E7E5-410D-848A-5C44FC611F1C}"/>
              </a:ext>
            </a:extLst>
          </p:cNvPr>
          <p:cNvPicPr>
            <a:picLocks noChangeAspect="1"/>
          </p:cNvPicPr>
          <p:nvPr/>
        </p:nvPicPr>
        <p:blipFill>
          <a:blip r:embed="rId3"/>
          <a:stretch>
            <a:fillRect/>
          </a:stretch>
        </p:blipFill>
        <p:spPr>
          <a:xfrm>
            <a:off x="5040407" y="1678304"/>
            <a:ext cx="3317939" cy="5030009"/>
          </a:xfrm>
          <a:prstGeom prst="rect">
            <a:avLst/>
          </a:prstGeom>
        </p:spPr>
      </p:pic>
      <p:pic>
        <p:nvPicPr>
          <p:cNvPr id="5" name="圖片 4">
            <a:extLst>
              <a:ext uri="{FF2B5EF4-FFF2-40B4-BE49-F238E27FC236}">
                <a16:creationId xmlns:a16="http://schemas.microsoft.com/office/drawing/2014/main" id="{D1D0A05C-0DDA-42AE-91B6-742414EF0614}"/>
              </a:ext>
            </a:extLst>
          </p:cNvPr>
          <p:cNvPicPr>
            <a:picLocks noChangeAspect="1"/>
          </p:cNvPicPr>
          <p:nvPr/>
        </p:nvPicPr>
        <p:blipFill>
          <a:blip r:embed="rId4"/>
          <a:stretch>
            <a:fillRect/>
          </a:stretch>
        </p:blipFill>
        <p:spPr>
          <a:xfrm>
            <a:off x="8525308" y="1712083"/>
            <a:ext cx="1785351" cy="4964355"/>
          </a:xfrm>
          <a:prstGeom prst="rect">
            <a:avLst/>
          </a:prstGeom>
        </p:spPr>
      </p:pic>
    </p:spTree>
    <p:extLst>
      <p:ext uri="{BB962C8B-B14F-4D97-AF65-F5344CB8AC3E}">
        <p14:creationId xmlns:p14="http://schemas.microsoft.com/office/powerpoint/2010/main" val="1440522841"/>
      </p:ext>
    </p:extLst>
  </p:cSld>
  <p:clrMapOvr>
    <a:masterClrMapping/>
  </p:clrMapOvr>
  <mc:AlternateContent xmlns:mc="http://schemas.openxmlformats.org/markup-compatibility/2006" xmlns:p14="http://schemas.microsoft.com/office/powerpoint/2010/main">
    <mc:Choice Requires="p14">
      <p:transition spd="slow" p14:dur="2000" advTm="30955"/>
    </mc:Choice>
    <mc:Fallback xmlns="">
      <p:transition spd="slow" advTm="3095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圖案 6">
            <a:extLst>
              <a:ext uri="{FF2B5EF4-FFF2-40B4-BE49-F238E27FC236}">
                <a16:creationId xmlns:a16="http://schemas.microsoft.com/office/drawing/2014/main" id="{6018D06B-337F-47EC-BCF4-D2E22658B82F}"/>
              </a:ext>
            </a:extLst>
          </p:cNvPr>
          <p:cNvSpPr/>
          <p:nvPr/>
        </p:nvSpPr>
        <p:spPr>
          <a:xfrm>
            <a:off x="3885361" y="2281311"/>
            <a:ext cx="1206756" cy="634660"/>
          </a:xfrm>
          <a:custGeom>
            <a:avLst/>
            <a:gdLst>
              <a:gd name="connsiteX0" fmla="*/ 0 w 4570741"/>
              <a:gd name="connsiteY0" fmla="*/ 199848 h 1598781"/>
              <a:gd name="connsiteX1" fmla="*/ 3771351 w 4570741"/>
              <a:gd name="connsiteY1" fmla="*/ 199848 h 1598781"/>
              <a:gd name="connsiteX2" fmla="*/ 3771351 w 4570741"/>
              <a:gd name="connsiteY2" fmla="*/ 0 h 1598781"/>
              <a:gd name="connsiteX3" fmla="*/ 4570741 w 4570741"/>
              <a:gd name="connsiteY3" fmla="*/ 799391 h 1598781"/>
              <a:gd name="connsiteX4" fmla="*/ 3771351 w 4570741"/>
              <a:gd name="connsiteY4" fmla="*/ 1598781 h 1598781"/>
              <a:gd name="connsiteX5" fmla="*/ 3771351 w 4570741"/>
              <a:gd name="connsiteY5" fmla="*/ 1398933 h 1598781"/>
              <a:gd name="connsiteX6" fmla="*/ 0 w 4570741"/>
              <a:gd name="connsiteY6" fmla="*/ 1398933 h 1598781"/>
              <a:gd name="connsiteX7" fmla="*/ 0 w 4570741"/>
              <a:gd name="connsiteY7" fmla="*/ 199848 h 15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0741" h="1598781">
                <a:moveTo>
                  <a:pt x="0" y="199848"/>
                </a:moveTo>
                <a:lnTo>
                  <a:pt x="3771351" y="199848"/>
                </a:lnTo>
                <a:lnTo>
                  <a:pt x="3771351" y="0"/>
                </a:lnTo>
                <a:lnTo>
                  <a:pt x="4570741" y="799391"/>
                </a:lnTo>
                <a:lnTo>
                  <a:pt x="3771351" y="1598781"/>
                </a:lnTo>
                <a:lnTo>
                  <a:pt x="3771351" y="1398933"/>
                </a:lnTo>
                <a:lnTo>
                  <a:pt x="0" y="1398933"/>
                </a:lnTo>
                <a:lnTo>
                  <a:pt x="0" y="19984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225" tIns="222073" rIns="621768" bIns="222073" numCol="1" spcCol="1270" anchor="t" anchorCtr="0">
            <a:noAutofit/>
          </a:bodyPr>
          <a:lstStyle/>
          <a:p>
            <a:pPr marL="285750" lvl="1" indent="-285750" algn="l" defTabSz="1555750">
              <a:lnSpc>
                <a:spcPct val="90000"/>
              </a:lnSpc>
              <a:spcBef>
                <a:spcPct val="0"/>
              </a:spcBef>
              <a:spcAft>
                <a:spcPct val="15000"/>
              </a:spcAft>
              <a:buChar char="•"/>
            </a:pPr>
            <a:endParaRPr lang="zh-TW" altLang="en-US" sz="3500" kern="1200" dirty="0">
              <a:latin typeface="Times New Roman" panose="02020603050405020304" pitchFamily="18" charset="0"/>
              <a:ea typeface="標楷體" panose="03000509000000000000" pitchFamily="65" charset="-120"/>
              <a:cs typeface="Times New Roman" panose="02020603050405020304" pitchFamily="18" charset="0"/>
            </a:endParaRPr>
          </a:p>
          <a:p>
            <a:pPr marL="285750" lvl="1" indent="-285750" algn="l" defTabSz="1555750">
              <a:lnSpc>
                <a:spcPct val="90000"/>
              </a:lnSpc>
              <a:spcBef>
                <a:spcPct val="0"/>
              </a:spcBef>
              <a:spcAft>
                <a:spcPct val="15000"/>
              </a:spcAft>
              <a:buChar char="•"/>
            </a:pPr>
            <a:endParaRPr lang="zh-TW" altLang="en-US" sz="3500" kern="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手繪多邊形: 圖案 7">
            <a:extLst>
              <a:ext uri="{FF2B5EF4-FFF2-40B4-BE49-F238E27FC236}">
                <a16:creationId xmlns:a16="http://schemas.microsoft.com/office/drawing/2014/main" id="{4A2802DE-8C87-4596-8B83-0B8B4752B336}"/>
              </a:ext>
            </a:extLst>
          </p:cNvPr>
          <p:cNvSpPr/>
          <p:nvPr/>
        </p:nvSpPr>
        <p:spPr>
          <a:xfrm>
            <a:off x="838200" y="1829209"/>
            <a:ext cx="3047161" cy="1598781"/>
          </a:xfrm>
          <a:custGeom>
            <a:avLst/>
            <a:gdLst>
              <a:gd name="connsiteX0" fmla="*/ 0 w 3047161"/>
              <a:gd name="connsiteY0" fmla="*/ 266469 h 1598781"/>
              <a:gd name="connsiteX1" fmla="*/ 266469 w 3047161"/>
              <a:gd name="connsiteY1" fmla="*/ 0 h 1598781"/>
              <a:gd name="connsiteX2" fmla="*/ 2780692 w 3047161"/>
              <a:gd name="connsiteY2" fmla="*/ 0 h 1598781"/>
              <a:gd name="connsiteX3" fmla="*/ 3047161 w 3047161"/>
              <a:gd name="connsiteY3" fmla="*/ 266469 h 1598781"/>
              <a:gd name="connsiteX4" fmla="*/ 3047161 w 3047161"/>
              <a:gd name="connsiteY4" fmla="*/ 1332312 h 1598781"/>
              <a:gd name="connsiteX5" fmla="*/ 2780692 w 3047161"/>
              <a:gd name="connsiteY5" fmla="*/ 1598781 h 1598781"/>
              <a:gd name="connsiteX6" fmla="*/ 266469 w 3047161"/>
              <a:gd name="connsiteY6" fmla="*/ 1598781 h 1598781"/>
              <a:gd name="connsiteX7" fmla="*/ 0 w 3047161"/>
              <a:gd name="connsiteY7" fmla="*/ 1332312 h 1598781"/>
              <a:gd name="connsiteX8" fmla="*/ 0 w 3047161"/>
              <a:gd name="connsiteY8" fmla="*/ 266469 h 15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161" h="1598781">
                <a:moveTo>
                  <a:pt x="0" y="266469"/>
                </a:moveTo>
                <a:cubicBezTo>
                  <a:pt x="0" y="119302"/>
                  <a:pt x="119302" y="0"/>
                  <a:pt x="266469" y="0"/>
                </a:cubicBezTo>
                <a:lnTo>
                  <a:pt x="2780692" y="0"/>
                </a:lnTo>
                <a:cubicBezTo>
                  <a:pt x="2927859" y="0"/>
                  <a:pt x="3047161" y="119302"/>
                  <a:pt x="3047161" y="266469"/>
                </a:cubicBezTo>
                <a:lnTo>
                  <a:pt x="3047161" y="1332312"/>
                </a:lnTo>
                <a:cubicBezTo>
                  <a:pt x="3047161" y="1479479"/>
                  <a:pt x="2927859" y="1598781"/>
                  <a:pt x="2780692" y="1598781"/>
                </a:cubicBezTo>
                <a:lnTo>
                  <a:pt x="266469" y="1598781"/>
                </a:lnTo>
                <a:cubicBezTo>
                  <a:pt x="119302" y="1598781"/>
                  <a:pt x="0" y="1479479"/>
                  <a:pt x="0" y="1332312"/>
                </a:cubicBezTo>
                <a:lnTo>
                  <a:pt x="0" y="2664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696" tIns="201871" rIns="325696" bIns="201871" numCol="1" spcCol="1270" anchor="ctr" anchorCtr="0">
            <a:noAutofit/>
          </a:bodyPr>
          <a:lstStyle/>
          <a:p>
            <a:pPr marL="0" lvl="0" indent="0" algn="ctr" defTabSz="2889250">
              <a:lnSpc>
                <a:spcPct val="90000"/>
              </a:lnSpc>
              <a:spcBef>
                <a:spcPct val="0"/>
              </a:spcBef>
              <a:spcAft>
                <a:spcPct val="35000"/>
              </a:spcAft>
              <a:buNone/>
            </a:pPr>
            <a:r>
              <a:rPr lang="zh-TW" altLang="zh-TW" sz="18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結構型債券種類</a:t>
            </a:r>
            <a:endParaRPr lang="zh-TW" altLang="en-US" sz="650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手繪多邊形: 圖案 9">
            <a:extLst>
              <a:ext uri="{FF2B5EF4-FFF2-40B4-BE49-F238E27FC236}">
                <a16:creationId xmlns:a16="http://schemas.microsoft.com/office/drawing/2014/main" id="{3380D72F-D8EC-44D2-8A0C-3A9002D0017C}"/>
              </a:ext>
            </a:extLst>
          </p:cNvPr>
          <p:cNvSpPr/>
          <p:nvPr/>
        </p:nvSpPr>
        <p:spPr>
          <a:xfrm>
            <a:off x="838200" y="3931819"/>
            <a:ext cx="3047161" cy="1598781"/>
          </a:xfrm>
          <a:custGeom>
            <a:avLst/>
            <a:gdLst>
              <a:gd name="connsiteX0" fmla="*/ 0 w 3047161"/>
              <a:gd name="connsiteY0" fmla="*/ 266469 h 1598781"/>
              <a:gd name="connsiteX1" fmla="*/ 266469 w 3047161"/>
              <a:gd name="connsiteY1" fmla="*/ 0 h 1598781"/>
              <a:gd name="connsiteX2" fmla="*/ 2780692 w 3047161"/>
              <a:gd name="connsiteY2" fmla="*/ 0 h 1598781"/>
              <a:gd name="connsiteX3" fmla="*/ 3047161 w 3047161"/>
              <a:gd name="connsiteY3" fmla="*/ 266469 h 1598781"/>
              <a:gd name="connsiteX4" fmla="*/ 3047161 w 3047161"/>
              <a:gd name="connsiteY4" fmla="*/ 1332312 h 1598781"/>
              <a:gd name="connsiteX5" fmla="*/ 2780692 w 3047161"/>
              <a:gd name="connsiteY5" fmla="*/ 1598781 h 1598781"/>
              <a:gd name="connsiteX6" fmla="*/ 266469 w 3047161"/>
              <a:gd name="connsiteY6" fmla="*/ 1598781 h 1598781"/>
              <a:gd name="connsiteX7" fmla="*/ 0 w 3047161"/>
              <a:gd name="connsiteY7" fmla="*/ 1332312 h 1598781"/>
              <a:gd name="connsiteX8" fmla="*/ 0 w 3047161"/>
              <a:gd name="connsiteY8" fmla="*/ 266469 h 15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161" h="1598781">
                <a:moveTo>
                  <a:pt x="0" y="266469"/>
                </a:moveTo>
                <a:cubicBezTo>
                  <a:pt x="0" y="119302"/>
                  <a:pt x="119302" y="0"/>
                  <a:pt x="266469" y="0"/>
                </a:cubicBezTo>
                <a:lnTo>
                  <a:pt x="2780692" y="0"/>
                </a:lnTo>
                <a:cubicBezTo>
                  <a:pt x="2927859" y="0"/>
                  <a:pt x="3047161" y="119302"/>
                  <a:pt x="3047161" y="266469"/>
                </a:cubicBezTo>
                <a:lnTo>
                  <a:pt x="3047161" y="1332312"/>
                </a:lnTo>
                <a:cubicBezTo>
                  <a:pt x="3047161" y="1479479"/>
                  <a:pt x="2927859" y="1598781"/>
                  <a:pt x="2780692" y="1598781"/>
                </a:cubicBezTo>
                <a:lnTo>
                  <a:pt x="266469" y="1598781"/>
                </a:lnTo>
                <a:cubicBezTo>
                  <a:pt x="119302" y="1598781"/>
                  <a:pt x="0" y="1479479"/>
                  <a:pt x="0" y="1332312"/>
                </a:cubicBezTo>
                <a:lnTo>
                  <a:pt x="0" y="2664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696" tIns="201871" rIns="325696" bIns="201871" numCol="1" spcCol="1270" anchor="ctr" anchorCtr="0">
            <a:noAutofit/>
          </a:bodyPr>
          <a:lstStyle/>
          <a:p>
            <a:pPr marL="0" lvl="0" indent="0" algn="ctr" defTabSz="2889250">
              <a:lnSpc>
                <a:spcPct val="90000"/>
              </a:lnSpc>
              <a:spcBef>
                <a:spcPct val="0"/>
              </a:spcBef>
              <a:spcAft>
                <a:spcPct val="35000"/>
              </a:spcAft>
              <a:buNone/>
            </a:pPr>
            <a:r>
              <a:rPr lang="zh-TW" altLang="en-US" kern="1200" dirty="0">
                <a:latin typeface="Times New Roman" panose="02020603050405020304" pitchFamily="18" charset="0"/>
                <a:ea typeface="標楷體" panose="03000509000000000000" pitchFamily="65" charset="-120"/>
                <a:cs typeface="Times New Roman" panose="02020603050405020304" pitchFamily="18" charset="0"/>
              </a:rPr>
              <a:t>結構型債券標的</a:t>
            </a:r>
            <a:endParaRPr lang="en-US" altLang="zh-TW" kern="12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ctr" defTabSz="2889250">
              <a:lnSpc>
                <a:spcPct val="90000"/>
              </a:lnSpc>
              <a:spcBef>
                <a:spcPct val="0"/>
              </a:spcBef>
              <a:spcAft>
                <a:spcPct val="35000"/>
              </a:spcAft>
              <a:buNone/>
            </a:pPr>
            <a:r>
              <a:rPr lang="zh-TW" altLang="en-US" kern="1200" dirty="0">
                <a:latin typeface="Times New Roman" panose="02020603050405020304" pitchFamily="18" charset="0"/>
                <a:ea typeface="標楷體" panose="03000509000000000000" pitchFamily="65" charset="-120"/>
                <a:cs typeface="Times New Roman" panose="02020603050405020304" pitchFamily="18" charset="0"/>
              </a:rPr>
              <a:t>風險類別</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kern="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手繪多邊形: 圖案 11">
            <a:extLst>
              <a:ext uri="{FF2B5EF4-FFF2-40B4-BE49-F238E27FC236}">
                <a16:creationId xmlns:a16="http://schemas.microsoft.com/office/drawing/2014/main" id="{BDA12C84-8B87-491A-AF71-AA93F55E5ECC}"/>
              </a:ext>
            </a:extLst>
          </p:cNvPr>
          <p:cNvSpPr/>
          <p:nvPr/>
        </p:nvSpPr>
        <p:spPr>
          <a:xfrm>
            <a:off x="3885361" y="4422268"/>
            <a:ext cx="1206756" cy="634660"/>
          </a:xfrm>
          <a:custGeom>
            <a:avLst/>
            <a:gdLst>
              <a:gd name="connsiteX0" fmla="*/ 0 w 4570741"/>
              <a:gd name="connsiteY0" fmla="*/ 199848 h 1598781"/>
              <a:gd name="connsiteX1" fmla="*/ 3771351 w 4570741"/>
              <a:gd name="connsiteY1" fmla="*/ 199848 h 1598781"/>
              <a:gd name="connsiteX2" fmla="*/ 3771351 w 4570741"/>
              <a:gd name="connsiteY2" fmla="*/ 0 h 1598781"/>
              <a:gd name="connsiteX3" fmla="*/ 4570741 w 4570741"/>
              <a:gd name="connsiteY3" fmla="*/ 799391 h 1598781"/>
              <a:gd name="connsiteX4" fmla="*/ 3771351 w 4570741"/>
              <a:gd name="connsiteY4" fmla="*/ 1598781 h 1598781"/>
              <a:gd name="connsiteX5" fmla="*/ 3771351 w 4570741"/>
              <a:gd name="connsiteY5" fmla="*/ 1398933 h 1598781"/>
              <a:gd name="connsiteX6" fmla="*/ 0 w 4570741"/>
              <a:gd name="connsiteY6" fmla="*/ 1398933 h 1598781"/>
              <a:gd name="connsiteX7" fmla="*/ 0 w 4570741"/>
              <a:gd name="connsiteY7" fmla="*/ 199848 h 15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0741" h="1598781">
                <a:moveTo>
                  <a:pt x="0" y="199848"/>
                </a:moveTo>
                <a:lnTo>
                  <a:pt x="3771351" y="199848"/>
                </a:lnTo>
                <a:lnTo>
                  <a:pt x="3771351" y="0"/>
                </a:lnTo>
                <a:lnTo>
                  <a:pt x="4570741" y="799391"/>
                </a:lnTo>
                <a:lnTo>
                  <a:pt x="3771351" y="1598781"/>
                </a:lnTo>
                <a:lnTo>
                  <a:pt x="3771351" y="1398933"/>
                </a:lnTo>
                <a:lnTo>
                  <a:pt x="0" y="1398933"/>
                </a:lnTo>
                <a:lnTo>
                  <a:pt x="0" y="19984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225" tIns="222073" rIns="621768" bIns="222073" numCol="1" spcCol="1270" anchor="t" anchorCtr="0">
            <a:noAutofit/>
          </a:bodyPr>
          <a:lstStyle/>
          <a:p>
            <a:pPr marL="285750" lvl="1" indent="-285750" algn="l" defTabSz="1555750">
              <a:lnSpc>
                <a:spcPct val="90000"/>
              </a:lnSpc>
              <a:spcBef>
                <a:spcPct val="0"/>
              </a:spcBef>
              <a:spcAft>
                <a:spcPct val="15000"/>
              </a:spcAft>
              <a:buChar char="•"/>
            </a:pPr>
            <a:endParaRPr lang="zh-TW" altLang="en-US" sz="3500" kern="1200">
              <a:latin typeface="Times New Roman" panose="02020603050405020304" pitchFamily="18" charset="0"/>
              <a:ea typeface="標楷體" panose="03000509000000000000" pitchFamily="65" charset="-120"/>
              <a:cs typeface="Times New Roman" panose="02020603050405020304" pitchFamily="18" charset="0"/>
            </a:endParaRPr>
          </a:p>
          <a:p>
            <a:pPr marL="285750" lvl="1" indent="-285750" algn="l" defTabSz="1555750">
              <a:lnSpc>
                <a:spcPct val="90000"/>
              </a:lnSpc>
              <a:spcBef>
                <a:spcPct val="0"/>
              </a:spcBef>
              <a:spcAft>
                <a:spcPct val="15000"/>
              </a:spcAft>
              <a:buChar char="•"/>
            </a:pPr>
            <a:endParaRPr lang="zh-TW" altLang="en-US" sz="3500" kern="12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手繪多邊形: 圖案 13">
            <a:extLst>
              <a:ext uri="{FF2B5EF4-FFF2-40B4-BE49-F238E27FC236}">
                <a16:creationId xmlns:a16="http://schemas.microsoft.com/office/drawing/2014/main" id="{7F152CB8-C125-4E98-A809-DAA2BDAA531D}"/>
              </a:ext>
            </a:extLst>
          </p:cNvPr>
          <p:cNvSpPr/>
          <p:nvPr/>
        </p:nvSpPr>
        <p:spPr>
          <a:xfrm>
            <a:off x="5092116" y="1814229"/>
            <a:ext cx="6859091" cy="1598781"/>
          </a:xfrm>
          <a:custGeom>
            <a:avLst/>
            <a:gdLst>
              <a:gd name="connsiteX0" fmla="*/ 0 w 3047161"/>
              <a:gd name="connsiteY0" fmla="*/ 266469 h 1598781"/>
              <a:gd name="connsiteX1" fmla="*/ 266469 w 3047161"/>
              <a:gd name="connsiteY1" fmla="*/ 0 h 1598781"/>
              <a:gd name="connsiteX2" fmla="*/ 2780692 w 3047161"/>
              <a:gd name="connsiteY2" fmla="*/ 0 h 1598781"/>
              <a:gd name="connsiteX3" fmla="*/ 3047161 w 3047161"/>
              <a:gd name="connsiteY3" fmla="*/ 266469 h 1598781"/>
              <a:gd name="connsiteX4" fmla="*/ 3047161 w 3047161"/>
              <a:gd name="connsiteY4" fmla="*/ 1332312 h 1598781"/>
              <a:gd name="connsiteX5" fmla="*/ 2780692 w 3047161"/>
              <a:gd name="connsiteY5" fmla="*/ 1598781 h 1598781"/>
              <a:gd name="connsiteX6" fmla="*/ 266469 w 3047161"/>
              <a:gd name="connsiteY6" fmla="*/ 1598781 h 1598781"/>
              <a:gd name="connsiteX7" fmla="*/ 0 w 3047161"/>
              <a:gd name="connsiteY7" fmla="*/ 1332312 h 1598781"/>
              <a:gd name="connsiteX8" fmla="*/ 0 w 3047161"/>
              <a:gd name="connsiteY8" fmla="*/ 266469 h 15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161" h="1598781">
                <a:moveTo>
                  <a:pt x="0" y="266469"/>
                </a:moveTo>
                <a:cubicBezTo>
                  <a:pt x="0" y="119302"/>
                  <a:pt x="119302" y="0"/>
                  <a:pt x="266469" y="0"/>
                </a:cubicBezTo>
                <a:lnTo>
                  <a:pt x="2780692" y="0"/>
                </a:lnTo>
                <a:cubicBezTo>
                  <a:pt x="2927859" y="0"/>
                  <a:pt x="3047161" y="119302"/>
                  <a:pt x="3047161" y="266469"/>
                </a:cubicBezTo>
                <a:lnTo>
                  <a:pt x="3047161" y="1332312"/>
                </a:lnTo>
                <a:cubicBezTo>
                  <a:pt x="3047161" y="1479479"/>
                  <a:pt x="2927859" y="1598781"/>
                  <a:pt x="2780692" y="1598781"/>
                </a:cubicBezTo>
                <a:lnTo>
                  <a:pt x="266469" y="1598781"/>
                </a:lnTo>
                <a:cubicBezTo>
                  <a:pt x="119302" y="1598781"/>
                  <a:pt x="0" y="1479479"/>
                  <a:pt x="0" y="1332312"/>
                </a:cubicBezTo>
                <a:lnTo>
                  <a:pt x="0" y="266469"/>
                </a:lnTo>
                <a:close/>
              </a:path>
            </a:pathLst>
          </a:custGeom>
          <a:solidFill>
            <a:schemeClr val="accent5">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696" tIns="201871" rIns="325696" bIns="201871" numCol="1" spcCol="1270" anchor="ctr" anchorCtr="0">
            <a:noAutofit/>
          </a:bodyPr>
          <a:lstStyle/>
          <a:p>
            <a:r>
              <a:rPr lang="en-US"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保本型結構型債券</a:t>
            </a:r>
            <a:r>
              <a:rPr lang="en-US"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保本率</a:t>
            </a:r>
            <a:r>
              <a:rPr lang="en-US"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100%</a:t>
            </a:r>
            <a:r>
              <a:rPr lang="zh-TW"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以上</a:t>
            </a:r>
            <a:r>
              <a:rPr lang="en-US"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非保本型結構型債券</a:t>
            </a:r>
            <a:r>
              <a:rPr lang="en-US"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保本率</a:t>
            </a:r>
            <a:r>
              <a:rPr lang="en-US"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100%</a:t>
            </a:r>
            <a:r>
              <a:rPr lang="zh-TW"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（不含）以下</a:t>
            </a:r>
            <a:r>
              <a:rPr lang="en-US"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65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手繪多邊形: 圖案 15">
            <a:extLst>
              <a:ext uri="{FF2B5EF4-FFF2-40B4-BE49-F238E27FC236}">
                <a16:creationId xmlns:a16="http://schemas.microsoft.com/office/drawing/2014/main" id="{992B8B3A-063E-4F9C-B213-EABDFE919EE1}"/>
              </a:ext>
            </a:extLst>
          </p:cNvPr>
          <p:cNvSpPr/>
          <p:nvPr/>
        </p:nvSpPr>
        <p:spPr>
          <a:xfrm>
            <a:off x="5070166" y="3676463"/>
            <a:ext cx="6881042" cy="2235248"/>
          </a:xfrm>
          <a:custGeom>
            <a:avLst/>
            <a:gdLst>
              <a:gd name="connsiteX0" fmla="*/ 0 w 3047161"/>
              <a:gd name="connsiteY0" fmla="*/ 266469 h 1598781"/>
              <a:gd name="connsiteX1" fmla="*/ 266469 w 3047161"/>
              <a:gd name="connsiteY1" fmla="*/ 0 h 1598781"/>
              <a:gd name="connsiteX2" fmla="*/ 2780692 w 3047161"/>
              <a:gd name="connsiteY2" fmla="*/ 0 h 1598781"/>
              <a:gd name="connsiteX3" fmla="*/ 3047161 w 3047161"/>
              <a:gd name="connsiteY3" fmla="*/ 266469 h 1598781"/>
              <a:gd name="connsiteX4" fmla="*/ 3047161 w 3047161"/>
              <a:gd name="connsiteY4" fmla="*/ 1332312 h 1598781"/>
              <a:gd name="connsiteX5" fmla="*/ 2780692 w 3047161"/>
              <a:gd name="connsiteY5" fmla="*/ 1598781 h 1598781"/>
              <a:gd name="connsiteX6" fmla="*/ 266469 w 3047161"/>
              <a:gd name="connsiteY6" fmla="*/ 1598781 h 1598781"/>
              <a:gd name="connsiteX7" fmla="*/ 0 w 3047161"/>
              <a:gd name="connsiteY7" fmla="*/ 1332312 h 1598781"/>
              <a:gd name="connsiteX8" fmla="*/ 0 w 3047161"/>
              <a:gd name="connsiteY8" fmla="*/ 266469 h 15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161" h="1598781">
                <a:moveTo>
                  <a:pt x="0" y="266469"/>
                </a:moveTo>
                <a:cubicBezTo>
                  <a:pt x="0" y="119302"/>
                  <a:pt x="119302" y="0"/>
                  <a:pt x="266469" y="0"/>
                </a:cubicBezTo>
                <a:lnTo>
                  <a:pt x="2780692" y="0"/>
                </a:lnTo>
                <a:cubicBezTo>
                  <a:pt x="2927859" y="0"/>
                  <a:pt x="3047161" y="119302"/>
                  <a:pt x="3047161" y="266469"/>
                </a:cubicBezTo>
                <a:lnTo>
                  <a:pt x="3047161" y="1332312"/>
                </a:lnTo>
                <a:cubicBezTo>
                  <a:pt x="3047161" y="1479479"/>
                  <a:pt x="2927859" y="1598781"/>
                  <a:pt x="2780692" y="1598781"/>
                </a:cubicBezTo>
                <a:lnTo>
                  <a:pt x="266469" y="1598781"/>
                </a:lnTo>
                <a:cubicBezTo>
                  <a:pt x="119302" y="1598781"/>
                  <a:pt x="0" y="1479479"/>
                  <a:pt x="0" y="1332312"/>
                </a:cubicBezTo>
                <a:lnTo>
                  <a:pt x="0" y="266469"/>
                </a:lnTo>
                <a:close/>
              </a:path>
            </a:pathLst>
          </a:custGeom>
          <a:solidFill>
            <a:schemeClr val="accent5">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696" tIns="201871" rIns="325696" bIns="201871" numCol="1" spcCol="1270" anchor="ctr" anchorCtr="0">
            <a:noAutofit/>
          </a:bodyPr>
          <a:lstStyle/>
          <a:p>
            <a:endParaRPr lang="zh-TW" alt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標題 1">
            <a:extLst>
              <a:ext uri="{FF2B5EF4-FFF2-40B4-BE49-F238E27FC236}">
                <a16:creationId xmlns:a16="http://schemas.microsoft.com/office/drawing/2014/main" id="{21210472-4F5A-4AE0-B083-146415FAE40B}"/>
              </a:ext>
            </a:extLst>
          </p:cNvPr>
          <p:cNvSpPr txBox="1">
            <a:spLocks/>
          </p:cNvSpPr>
          <p:nvPr/>
        </p:nvSpPr>
        <p:spPr>
          <a:xfrm>
            <a:off x="202048" y="70759"/>
            <a:ext cx="11837550"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zh-TW" altLang="en-US" sz="28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結構型債券種類</a:t>
            </a:r>
            <a:r>
              <a:rPr lang="zh-TW" altLang="en-US" sz="2800" kern="100" dirty="0">
                <a:latin typeface="Times New Roman" panose="02020603050405020304" pitchFamily="18" charset="0"/>
                <a:ea typeface="標楷體" panose="03000509000000000000" pitchFamily="65" charset="-120"/>
                <a:cs typeface="Times New Roman" panose="02020603050405020304" pitchFamily="18" charset="0"/>
              </a:rPr>
              <a:t>」及「結構型債券標的風險類別」填報說明</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文字方塊 1">
            <a:extLst>
              <a:ext uri="{FF2B5EF4-FFF2-40B4-BE49-F238E27FC236}">
                <a16:creationId xmlns:a16="http://schemas.microsoft.com/office/drawing/2014/main" id="{2E438AD9-1465-4A4F-B9EB-9C6229B2094A}"/>
              </a:ext>
            </a:extLst>
          </p:cNvPr>
          <p:cNvSpPr txBox="1"/>
          <p:nvPr/>
        </p:nvSpPr>
        <p:spPr>
          <a:xfrm>
            <a:off x="5220247" y="4095829"/>
            <a:ext cx="3759275" cy="1600438"/>
          </a:xfrm>
          <a:prstGeom prst="rect">
            <a:avLst/>
          </a:prstGeom>
          <a:noFill/>
        </p:spPr>
        <p:txBody>
          <a:bodyPr wrap="square" rtlCol="0">
            <a:spAutoFit/>
          </a:bodyPr>
          <a:lstStyle/>
          <a:p>
            <a:r>
              <a:rPr lang="en-US" alt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利率相關</a:t>
            </a:r>
          </a:p>
          <a:p>
            <a:r>
              <a:rPr lang="en-US" alt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匯率相關</a:t>
            </a:r>
          </a:p>
          <a:p>
            <a:r>
              <a:rPr lang="en-US" alt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權益證券相關</a:t>
            </a:r>
            <a:r>
              <a:rPr lang="en-US" alt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含股價及股價指數等</a:t>
            </a:r>
            <a:r>
              <a:rPr lang="en-US" alt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商品相關</a:t>
            </a:r>
          </a:p>
          <a:p>
            <a:r>
              <a:rPr lang="en-US" alt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信用相關</a:t>
            </a:r>
          </a:p>
          <a:p>
            <a:r>
              <a:rPr lang="en-US" alt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其他類型</a:t>
            </a:r>
          </a:p>
          <a:p>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a:extLst>
              <a:ext uri="{FF2B5EF4-FFF2-40B4-BE49-F238E27FC236}">
                <a16:creationId xmlns:a16="http://schemas.microsoft.com/office/drawing/2014/main" id="{6C7AC1EB-ADFF-4531-8CA7-153C779F11E5}"/>
              </a:ext>
            </a:extLst>
          </p:cNvPr>
          <p:cNvSpPr txBox="1"/>
          <p:nvPr/>
        </p:nvSpPr>
        <p:spPr>
          <a:xfrm>
            <a:off x="8506886" y="3818830"/>
            <a:ext cx="3099816" cy="2092881"/>
          </a:xfrm>
          <a:prstGeom prst="rect">
            <a:avLst/>
          </a:prstGeom>
          <a:noFill/>
        </p:spPr>
        <p:txBody>
          <a:bodyPr wrap="square" rtlCol="0">
            <a:spAutoFit/>
          </a:bodyPr>
          <a:lstStyle/>
          <a:p>
            <a:r>
              <a:rPr lang="zh-TW"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※填報規則說明：</a:t>
            </a:r>
            <a:endParaRPr lang="zh-TW" altLang="zh-TW" sz="1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42950" marR="15240" lvl="1" indent="-285750" algn="just">
              <a:spcAft>
                <a:spcPts val="0"/>
              </a:spcAft>
              <a:buFont typeface="+mj-ea"/>
              <a:buAutoNum type="circleNumDbPlain"/>
            </a:pPr>
            <a:r>
              <a:rPr lang="zh-TW"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本欄位以結構型債券隱含之主要風險為分類標準，分為利率、匯率、權益證券、商品及信用五類。</a:t>
            </a:r>
            <a:endParaRPr lang="zh-TW" altLang="zh-TW" sz="12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42950" marR="15240" lvl="1" indent="-285750" algn="just">
              <a:spcAft>
                <a:spcPts val="0"/>
              </a:spcAft>
              <a:buFont typeface="+mj-ea"/>
              <a:buAutoNum type="circleNumDbPlain"/>
            </a:pPr>
            <a:r>
              <a:rPr lang="en-US"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ETF</a:t>
            </a:r>
            <a:r>
              <a:rPr lang="zh-TW"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REITs</a:t>
            </a:r>
            <a:r>
              <a:rPr lang="zh-TW"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依該基金投資標的之風險類別填報。</a:t>
            </a:r>
            <a:endParaRPr lang="en-US"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42950" marR="15240" lvl="1" indent="-285750" algn="just">
              <a:spcAft>
                <a:spcPts val="0"/>
              </a:spcAft>
              <a:buFont typeface="+mj-ea"/>
              <a:buAutoNum type="circleNumDbPlain"/>
            </a:pPr>
            <a:r>
              <a:rPr lang="zh-TW"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若屬複合型結構型債券，應填報所隱含主要風險類別，若對風險分類有疑義時，則適用下列順序填報於該類風險欄位中：（</a:t>
            </a:r>
            <a:r>
              <a:rPr lang="en-US"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）信用、（</a:t>
            </a:r>
            <a:r>
              <a:rPr lang="en-US"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）商品、（</a:t>
            </a:r>
            <a:r>
              <a:rPr lang="en-US"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）權益證券、（</a:t>
            </a:r>
            <a:r>
              <a:rPr lang="en-US"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）匯率、（</a:t>
            </a:r>
            <a:r>
              <a:rPr lang="en-US"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000" kern="100" dirty="0">
                <a:effectLst/>
                <a:latin typeface="Times New Roman" panose="02020603050405020304" pitchFamily="18" charset="0"/>
                <a:ea typeface="標楷體" panose="03000509000000000000" pitchFamily="65" charset="-120"/>
                <a:cs typeface="Times New Roman" panose="02020603050405020304" pitchFamily="18" charset="0"/>
              </a:rPr>
              <a:t>）利率。若不屬於上述各類請填報「其他類型」</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56719655"/>
      </p:ext>
    </p:extLst>
  </p:cSld>
  <p:clrMapOvr>
    <a:masterClrMapping/>
  </p:clrMapOvr>
  <mc:AlternateContent xmlns:mc="http://schemas.openxmlformats.org/markup-compatibility/2006" xmlns:p14="http://schemas.microsoft.com/office/powerpoint/2010/main">
    <mc:Choice Requires="p14">
      <p:transition spd="slow" p14:dur="2000" advTm="60855"/>
    </mc:Choice>
    <mc:Fallback xmlns="">
      <p:transition spd="slow" advTm="6085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8413C0-81F4-4C10-81F6-8EF0ED35B8AB}"/>
              </a:ext>
            </a:extLst>
          </p:cNvPr>
          <p:cNvSpPr>
            <a:spLocks noGrp="1"/>
          </p:cNvSpPr>
          <p:nvPr>
            <p:ph type="title"/>
          </p:nvPr>
        </p:nvSpPr>
        <p:spPr>
          <a:xfrm>
            <a:off x="602879" y="289333"/>
            <a:ext cx="10364451" cy="1596177"/>
          </a:xfrm>
        </p:spPr>
        <p: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新增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TRAN10M</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CD3D70E1-2C08-4BA2-A246-9FC01C2A77E0}"/>
              </a:ext>
            </a:extLst>
          </p:cNvPr>
          <p:cNvSpPr>
            <a:spLocks noGrp="1"/>
          </p:cNvSpPr>
          <p:nvPr>
            <p:ph idx="1"/>
          </p:nvPr>
        </p:nvSpPr>
        <p:spPr>
          <a:xfrm>
            <a:off x="670420" y="1690687"/>
            <a:ext cx="10515600" cy="4150715"/>
          </a:xfrm>
        </p:spPr>
        <p:txBody>
          <a:bodyPr>
            <a:normAutofit fontScale="85000" lnSpcReduction="10000"/>
          </a:bodyPr>
          <a:lstStyle/>
          <a:p>
            <a:pPr marL="304800" marR="609600">
              <a:spcAft>
                <a:spcPts val="0"/>
              </a:spcAft>
            </a:pPr>
            <a:r>
              <a:rPr lang="zh-TW" altLang="zh-TW" sz="2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申報內容：</a:t>
            </a:r>
            <a:r>
              <a:rPr lang="zh-TW" altLang="zh-TW"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申報每月月底銷售予客戶之結構</a:t>
            </a:r>
            <a:r>
              <a:rPr lang="zh-TW" altLang="en-US" sz="2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型</a:t>
            </a:r>
            <a:r>
              <a:rPr lang="zh-TW" altLang="zh-TW"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債</a:t>
            </a:r>
            <a:r>
              <a:rPr lang="zh-TW" alt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券</a:t>
            </a:r>
            <a:r>
              <a:rPr lang="zh-TW" altLang="zh-TW"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餘額</a:t>
            </a:r>
            <a:r>
              <a:rPr lang="en-US" altLang="zh-TW"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交易日基礎</a:t>
            </a:r>
            <a:r>
              <a:rPr lang="en-US" altLang="zh-TW"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04800"/>
            <a:r>
              <a:rPr lang="zh-TW" altLang="zh-TW" sz="2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申報時間：</a:t>
            </a:r>
            <a:r>
              <a:rPr lang="zh-TW" altLang="zh-TW"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每月</a:t>
            </a:r>
            <a:r>
              <a:rPr lang="en-US" altLang="zh-TW"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9:00~17:00</a:t>
            </a:r>
            <a:r>
              <a:rPr lang="zh-TW" altLang="zh-TW"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04800" algn="just"/>
            <a:r>
              <a:rPr lang="zh-TW" altLang="zh-TW" sz="2400" b="1"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申報路徑：</a:t>
            </a:r>
            <a:r>
              <a:rPr lang="zh-TW"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債券等殖交易系統</a:t>
            </a:r>
            <a:r>
              <a:rPr lang="en-US"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-&gt;</a:t>
            </a:r>
            <a:r>
              <a:rPr lang="zh-TW"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輔助功能</a:t>
            </a:r>
            <a:r>
              <a:rPr lang="en-US"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-&gt;</a:t>
            </a:r>
            <a:r>
              <a:rPr lang="zh-TW" altLang="en-US" sz="2400" kern="100" dirty="0">
                <a:effectLst/>
                <a:latin typeface="Times New Roman" panose="02020603050405020304" pitchFamily="18" charset="0"/>
                <a:ea typeface="標楷體" panose="03000509000000000000" pitchFamily="65" charset="-120"/>
                <a:cs typeface="Times New Roman" panose="02020603050405020304" pitchFamily="18" charset="0"/>
              </a:rPr>
              <a:t>檔案傳輸</a:t>
            </a:r>
            <a:r>
              <a:rPr lang="en-US"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-&gt;[Tran10m]</a:t>
            </a:r>
            <a:r>
              <a:rPr lang="zh-TW"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外國債券結構型債</a:t>
            </a:r>
            <a:r>
              <a:rPr lang="en-US"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                     </a:t>
            </a:r>
          </a:p>
          <a:p>
            <a:pPr marL="76200" indent="0" algn="just">
              <a:buNone/>
            </a:pP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券餘額申報</a:t>
            </a:r>
            <a:endPar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04800" algn="just"/>
            <a:r>
              <a:rPr lang="zh-TW" altLang="en-US" sz="2400" b="1" kern="1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檔案格式</a:t>
            </a:r>
            <a:r>
              <a:rPr lang="zh-TW" altLang="zh-TW" sz="2400" b="1" kern="1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匯入檔案格式請參考本中心公布之</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TRAN10M</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格式，傳輸必須為</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76200" indent="0" algn="just">
              <a:buNone/>
            </a:pP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LINE SEQUENTIAL FILE (</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必須含換行符號</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，檔案文字編碼須</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                    </a:t>
            </a:r>
          </a:p>
          <a:p>
            <a:pPr marL="76200" indent="0" algn="just">
              <a:buNone/>
            </a:pP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為</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Big5</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，資料檔名為</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Tran10m</a:t>
            </a:r>
          </a:p>
          <a:p>
            <a:pPr marL="419100" indent="-342900" algn="just">
              <a:buFont typeface="Wingdings" panose="05000000000000000000" pitchFamily="2" charset="2"/>
              <a:buChar char="ü"/>
            </a:pP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取得自行買賣外國債券業務資格證券商</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含兼營</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無論有無餘額均須申報</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TRAN10M</a:t>
            </a: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，無餘額者於申報畫面點選「申報本月無餘額」按鈕完成當月申報作業。</a:t>
            </a:r>
          </a:p>
        </p:txBody>
      </p:sp>
    </p:spTree>
    <p:extLst>
      <p:ext uri="{BB962C8B-B14F-4D97-AF65-F5344CB8AC3E}">
        <p14:creationId xmlns:p14="http://schemas.microsoft.com/office/powerpoint/2010/main" val="3479147219"/>
      </p:ext>
    </p:extLst>
  </p:cSld>
  <p:clrMapOvr>
    <a:masterClrMapping/>
  </p:clrMapOvr>
  <mc:AlternateContent xmlns:mc="http://schemas.openxmlformats.org/markup-compatibility/2006" xmlns:p14="http://schemas.microsoft.com/office/powerpoint/2010/main">
    <mc:Choice Requires="p14">
      <p:transition spd="slow" p14:dur="2000" advTm="79903"/>
    </mc:Choice>
    <mc:Fallback xmlns="">
      <p:transition spd="slow" advTm="7990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395027-C699-4008-9FF6-0C8020318EEB}"/>
              </a:ext>
            </a:extLst>
          </p:cNvPr>
          <p:cNvSpPr>
            <a:spLocks noGrp="1"/>
          </p:cNvSpPr>
          <p:nvPr>
            <p:ph type="title"/>
          </p:nvPr>
        </p:nvSpPr>
        <p:spPr>
          <a:xfrm>
            <a:off x="807449" y="267643"/>
            <a:ext cx="10364451" cy="721185"/>
          </a:xfrm>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TRAN10M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畫面說明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內容版面配置區 3">
            <a:extLst>
              <a:ext uri="{FF2B5EF4-FFF2-40B4-BE49-F238E27FC236}">
                <a16:creationId xmlns:a16="http://schemas.microsoft.com/office/drawing/2014/main" id="{832923B1-C8CB-4A70-A187-6D7BAEEF6752}"/>
              </a:ext>
            </a:extLst>
          </p:cNvPr>
          <p:cNvPicPr>
            <a:picLocks noGrp="1"/>
          </p:cNvPicPr>
          <p:nvPr>
            <p:ph idx="1"/>
          </p:nvPr>
        </p:nvPicPr>
        <p:blipFill>
          <a:blip r:embed="rId2"/>
          <a:stretch>
            <a:fillRect/>
          </a:stretch>
        </p:blipFill>
        <p:spPr>
          <a:xfrm>
            <a:off x="807449" y="1622854"/>
            <a:ext cx="10558756" cy="4746048"/>
          </a:xfrm>
          <a:prstGeom prst="rect">
            <a:avLst/>
          </a:prstGeom>
        </p:spPr>
      </p:pic>
      <p:sp>
        <p:nvSpPr>
          <p:cNvPr id="3" name="文字方塊 2">
            <a:extLst>
              <a:ext uri="{FF2B5EF4-FFF2-40B4-BE49-F238E27FC236}">
                <a16:creationId xmlns:a16="http://schemas.microsoft.com/office/drawing/2014/main" id="{060F7DF6-99E1-4E74-B5EF-01C5CC1BC4E5}"/>
              </a:ext>
            </a:extLst>
          </p:cNvPr>
          <p:cNvSpPr txBox="1"/>
          <p:nvPr/>
        </p:nvSpPr>
        <p:spPr>
          <a:xfrm>
            <a:off x="807449" y="1121175"/>
            <a:ext cx="3608172" cy="261610"/>
          </a:xfrm>
          <a:prstGeom prst="rect">
            <a:avLst/>
          </a:prstGeom>
          <a:noFill/>
        </p:spPr>
        <p:txBody>
          <a:bodyPr wrap="square" rtlCol="0">
            <a:spAutoFit/>
          </a:bodyPr>
          <a:lstStyle/>
          <a:p>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債券等殖交易系統路徑畫面</a:t>
            </a:r>
          </a:p>
        </p:txBody>
      </p:sp>
    </p:spTree>
    <p:extLst>
      <p:ext uri="{BB962C8B-B14F-4D97-AF65-F5344CB8AC3E}">
        <p14:creationId xmlns:p14="http://schemas.microsoft.com/office/powerpoint/2010/main" val="2826519893"/>
      </p:ext>
    </p:extLst>
  </p:cSld>
  <p:clrMapOvr>
    <a:masterClrMapping/>
  </p:clrMapOvr>
  <mc:AlternateContent xmlns:mc="http://schemas.openxmlformats.org/markup-compatibility/2006" xmlns:p14="http://schemas.microsoft.com/office/powerpoint/2010/main">
    <mc:Choice Requires="p14">
      <p:transition spd="slow" p14:dur="2000" advTm="19258"/>
    </mc:Choice>
    <mc:Fallback xmlns="">
      <p:transition spd="slow" advTm="1925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51192A-0AD3-4486-BF5C-4898E59A2CC4}"/>
              </a:ext>
            </a:extLst>
          </p:cNvPr>
          <p:cNvSpPr>
            <a:spLocks noGrp="1"/>
          </p:cNvSpPr>
          <p:nvPr>
            <p:ph type="title"/>
          </p:nvPr>
        </p:nvSpPr>
        <p:spPr>
          <a:xfrm>
            <a:off x="913775" y="178431"/>
            <a:ext cx="10364451" cy="992001"/>
          </a:xfrm>
        </p:spPr>
        <p:txBody>
          <a:bodyPr>
            <a:normAutofit/>
          </a:bodyPr>
          <a:lstStyle/>
          <a:p>
            <a:r>
              <a:rPr lang="zh-TW" altLang="en-US" sz="4800" dirty="0">
                <a:latin typeface="標楷體" panose="03000509000000000000" pitchFamily="65" charset="-120"/>
                <a:ea typeface="標楷體" panose="03000509000000000000" pitchFamily="65" charset="-120"/>
              </a:rPr>
              <a:t>證券商高資產客戶業務開放重點</a:t>
            </a:r>
            <a:r>
              <a:rPr lang="en-US" altLang="zh-TW" sz="2800" dirty="0">
                <a:latin typeface="標楷體" panose="03000509000000000000" pitchFamily="65" charset="-120"/>
                <a:ea typeface="標楷體" panose="03000509000000000000" pitchFamily="65" charset="-12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1/6</a:t>
            </a:r>
            <a:r>
              <a:rPr lang="en-US" altLang="zh-TW" sz="2800" dirty="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598AE9A5-AC73-4D0B-94AA-B194420D9E7D}"/>
              </a:ext>
            </a:extLst>
          </p:cNvPr>
          <p:cNvSpPr>
            <a:spLocks noGrp="1"/>
          </p:cNvSpPr>
          <p:nvPr>
            <p:ph idx="1"/>
          </p:nvPr>
        </p:nvSpPr>
        <p:spPr>
          <a:xfrm>
            <a:off x="913774" y="1883665"/>
            <a:ext cx="10364452" cy="3907536"/>
          </a:xfrm>
        </p:spPr>
        <p:txBody>
          <a:bodyPr>
            <a:noAutofit/>
          </a:bodyPr>
          <a:lstStyle/>
          <a:p>
            <a:pPr algn="just"/>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開放背景：高資產客群理財服務需求、強化證券商商品研發能力及拓展證券商業務範疇，以推動證券商理財產業升級</a:t>
            </a: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主管機關法規修正：</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日公告修正「證券商受託買賣外國有價證券管理規則」及「證券商辦理財富管理業務應注意事項」及</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日公告相關函令</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則</a:t>
            </a: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a:p>
            <a:pPr lvl="1" algn="just">
              <a:buFont typeface="Wingdings" panose="05000000000000000000" pitchFamily="2" charset="2"/>
              <a:buChar char="ü"/>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受託業務相關函令：金管證券字第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1090364120</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號</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lvl="1" algn="just">
              <a:buFont typeface="Wingdings" panose="05000000000000000000" pitchFamily="2" charset="2"/>
              <a:buChar char="ü"/>
            </a:pPr>
            <a:r>
              <a:rPr lang="zh-TW" altLang="en-US" sz="28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自營業務相關函令：</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金管證券字第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10903641201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號</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lvl="1" algn="just">
              <a:buFont typeface="Wingdings" panose="05000000000000000000" pitchFamily="2" charset="2"/>
              <a:buChar char="ü"/>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證券商管理規則第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條規定背書保證相關函令：金管證券字第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10903641202</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號</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311503320"/>
      </p:ext>
    </p:extLst>
  </p:cSld>
  <p:clrMapOvr>
    <a:masterClrMapping/>
  </p:clrMapOvr>
  <mc:AlternateContent xmlns:mc="http://schemas.openxmlformats.org/markup-compatibility/2006" xmlns:p14="http://schemas.microsoft.com/office/powerpoint/2010/main">
    <mc:Choice Requires="p14">
      <p:transition spd="slow" p14:dur="2000" advTm="61141"/>
    </mc:Choice>
    <mc:Fallback xmlns="">
      <p:transition spd="slow" advTm="6114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5201C3E8-9545-433A-A5D3-F9F15D278A6D}"/>
              </a:ext>
            </a:extLst>
          </p:cNvPr>
          <p:cNvSpPr txBox="1">
            <a:spLocks/>
          </p:cNvSpPr>
          <p:nvPr/>
        </p:nvSpPr>
        <p:spPr>
          <a:xfrm>
            <a:off x="807449" y="267643"/>
            <a:ext cx="10364451" cy="7211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TRAN10M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畫面說明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(2/11)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a:extLst>
              <a:ext uri="{FF2B5EF4-FFF2-40B4-BE49-F238E27FC236}">
                <a16:creationId xmlns:a16="http://schemas.microsoft.com/office/drawing/2014/main" id="{5F03B364-495E-45D4-9B06-0EAC95B09ADA}"/>
              </a:ext>
            </a:extLst>
          </p:cNvPr>
          <p:cNvSpPr txBox="1"/>
          <p:nvPr/>
        </p:nvSpPr>
        <p:spPr>
          <a:xfrm>
            <a:off x="807449" y="1058064"/>
            <a:ext cx="11584432" cy="600164"/>
          </a:xfrm>
          <a:prstGeom prst="rect">
            <a:avLst/>
          </a:prstGeom>
          <a:noFill/>
        </p:spPr>
        <p:txBody>
          <a:bodyPr wrap="square">
            <a:spAutoFit/>
          </a:bodyPr>
          <a:lstStyle/>
          <a:p>
            <a:pPr lvl="1"/>
            <a:r>
              <a:rPr lang="zh-TW" altLang="zh-TW" sz="1100" kern="100" dirty="0">
                <a:effectLst/>
                <a:latin typeface="Times New Roman" panose="02020603050405020304" pitchFamily="18" charset="0"/>
                <a:ea typeface="標楷體" panose="03000509000000000000" pitchFamily="65" charset="-120"/>
                <a:cs typeface="Times New Roman" panose="02020603050405020304" pitchFamily="18" charset="0"/>
              </a:rPr>
              <a:t>情況一：當月</a:t>
            </a:r>
            <a:r>
              <a:rPr lang="zh-TW" altLang="en-US" sz="1100" kern="100" dirty="0">
                <a:effectLst/>
                <a:latin typeface="Times New Roman" panose="02020603050405020304" pitchFamily="18" charset="0"/>
                <a:ea typeface="標楷體" panose="03000509000000000000" pitchFamily="65" charset="-120"/>
                <a:cs typeface="Times New Roman" panose="02020603050405020304" pitchFamily="18" charset="0"/>
              </a:rPr>
              <a:t>銷售予客戶之結構型債券餘額為零</a:t>
            </a:r>
            <a:endParaRPr lang="en-US" altLang="zh-TW" sz="11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lvl="1"/>
            <a:endParaRPr lang="en-US" altLang="zh-TW" sz="1100" kern="100"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zh-TW" sz="1100" kern="100" dirty="0">
                <a:effectLst/>
                <a:latin typeface="Times New Roman" panose="02020603050405020304" pitchFamily="18" charset="0"/>
                <a:ea typeface="標楷體" panose="03000509000000000000" pitchFamily="65" charset="-120"/>
                <a:cs typeface="Times New Roman" panose="02020603050405020304" pitchFamily="18" charset="0"/>
              </a:rPr>
              <a:t>銷售予客戶結構型債券</a:t>
            </a:r>
            <a:r>
              <a:rPr lang="zh-TW" altLang="en-US" sz="1100" kern="100" dirty="0">
                <a:effectLst/>
                <a:latin typeface="Times New Roman" panose="02020603050405020304" pitchFamily="18" charset="0"/>
                <a:ea typeface="標楷體" panose="03000509000000000000" pitchFamily="65" charset="-120"/>
                <a:cs typeface="Times New Roman" panose="02020603050405020304" pitchFamily="18" charset="0"/>
              </a:rPr>
              <a:t>無餘額</a:t>
            </a:r>
            <a:r>
              <a:rPr lang="zh-TW" altLang="zh-TW" sz="1100" kern="100" dirty="0">
                <a:effectLst/>
                <a:latin typeface="Times New Roman" panose="02020603050405020304" pitchFamily="18" charset="0"/>
                <a:ea typeface="標楷體" panose="03000509000000000000" pitchFamily="65" charset="-120"/>
                <a:cs typeface="Times New Roman" panose="02020603050405020304" pitchFamily="18" charset="0"/>
              </a:rPr>
              <a:t>者，請點選「申報本月無餘額」按鈕完成當月申報作業</a:t>
            </a:r>
          </a:p>
        </p:txBody>
      </p:sp>
      <p:pic>
        <p:nvPicPr>
          <p:cNvPr id="7" name="圖片 6">
            <a:extLst>
              <a:ext uri="{FF2B5EF4-FFF2-40B4-BE49-F238E27FC236}">
                <a16:creationId xmlns:a16="http://schemas.microsoft.com/office/drawing/2014/main" id="{DCD1C523-ABBC-44F0-B7D8-15EF39DECE83}"/>
              </a:ext>
            </a:extLst>
          </p:cNvPr>
          <p:cNvPicPr/>
          <p:nvPr/>
        </p:nvPicPr>
        <p:blipFill>
          <a:blip r:embed="rId2"/>
          <a:stretch>
            <a:fillRect/>
          </a:stretch>
        </p:blipFill>
        <p:spPr>
          <a:xfrm>
            <a:off x="1265275" y="1852929"/>
            <a:ext cx="9552078" cy="4438143"/>
          </a:xfrm>
          <a:prstGeom prst="rect">
            <a:avLst/>
          </a:prstGeom>
        </p:spPr>
      </p:pic>
    </p:spTree>
    <p:extLst>
      <p:ext uri="{BB962C8B-B14F-4D97-AF65-F5344CB8AC3E}">
        <p14:creationId xmlns:p14="http://schemas.microsoft.com/office/powerpoint/2010/main" val="1951619222"/>
      </p:ext>
    </p:extLst>
  </p:cSld>
  <p:clrMapOvr>
    <a:masterClrMapping/>
  </p:clrMapOvr>
  <mc:AlternateContent xmlns:mc="http://schemas.openxmlformats.org/markup-compatibility/2006" xmlns:p14="http://schemas.microsoft.com/office/powerpoint/2010/main">
    <mc:Choice Requires="p14">
      <p:transition spd="slow" p14:dur="2000" advTm="16980"/>
    </mc:Choice>
    <mc:Fallback xmlns="">
      <p:transition spd="slow" advTm="1698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9D9C63C-7198-4926-A36B-C93B75F8DA5F}"/>
              </a:ext>
            </a:extLst>
          </p:cNvPr>
          <p:cNvPicPr/>
          <p:nvPr/>
        </p:nvPicPr>
        <p:blipFill>
          <a:blip r:embed="rId2"/>
          <a:stretch>
            <a:fillRect/>
          </a:stretch>
        </p:blipFill>
        <p:spPr>
          <a:xfrm>
            <a:off x="1271017" y="1756089"/>
            <a:ext cx="9507456" cy="4341152"/>
          </a:xfrm>
          <a:prstGeom prst="rect">
            <a:avLst/>
          </a:prstGeom>
        </p:spPr>
      </p:pic>
      <p:sp>
        <p:nvSpPr>
          <p:cNvPr id="6" name="文字方塊 5">
            <a:extLst>
              <a:ext uri="{FF2B5EF4-FFF2-40B4-BE49-F238E27FC236}">
                <a16:creationId xmlns:a16="http://schemas.microsoft.com/office/drawing/2014/main" id="{BCB48CFB-8DB2-4247-9FDB-E2DF97BC2E3D}"/>
              </a:ext>
            </a:extLst>
          </p:cNvPr>
          <p:cNvSpPr txBox="1"/>
          <p:nvPr/>
        </p:nvSpPr>
        <p:spPr>
          <a:xfrm>
            <a:off x="530019" y="1130867"/>
            <a:ext cx="11584432" cy="430887"/>
          </a:xfrm>
          <a:prstGeom prst="rect">
            <a:avLst/>
          </a:prstGeom>
          <a:noFill/>
        </p:spPr>
        <p:txBody>
          <a:bodyPr wrap="square">
            <a:spAutoFit/>
          </a:bodyPr>
          <a:lstStyle/>
          <a:p>
            <a:pPr lvl="1"/>
            <a:endParaRPr lang="zh-TW" altLang="zh-TW" sz="11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609600" algn="just"/>
            <a:r>
              <a:rPr lang="zh-TW" altLang="en-US" sz="1100" kern="100" dirty="0">
                <a:effectLst/>
                <a:latin typeface="Times New Roman" panose="02020603050405020304" pitchFamily="18" charset="0"/>
                <a:ea typeface="標楷體" panose="03000509000000000000" pitchFamily="65" charset="-120"/>
                <a:cs typeface="Times New Roman" panose="02020603050405020304" pitchFamily="18" charset="0"/>
              </a:rPr>
              <a:t>    申報完後，畫面會顯示「本月無餘額申報成功」</a:t>
            </a:r>
            <a:endParaRPr lang="zh-TW" altLang="zh-TW" sz="11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標題 1">
            <a:extLst>
              <a:ext uri="{FF2B5EF4-FFF2-40B4-BE49-F238E27FC236}">
                <a16:creationId xmlns:a16="http://schemas.microsoft.com/office/drawing/2014/main" id="{47A25173-A0E4-469F-9749-C720B4E4AB74}"/>
              </a:ext>
            </a:extLst>
          </p:cNvPr>
          <p:cNvSpPr txBox="1">
            <a:spLocks/>
          </p:cNvSpPr>
          <p:nvPr/>
        </p:nvSpPr>
        <p:spPr>
          <a:xfrm>
            <a:off x="703755" y="466118"/>
            <a:ext cx="10364451" cy="7211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TRAN10M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畫面說明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(3/11)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76857709"/>
      </p:ext>
    </p:extLst>
  </p:cSld>
  <p:clrMapOvr>
    <a:masterClrMapping/>
  </p:clrMapOvr>
  <mc:AlternateContent xmlns:mc="http://schemas.openxmlformats.org/markup-compatibility/2006" xmlns:p14="http://schemas.microsoft.com/office/powerpoint/2010/main">
    <mc:Choice Requires="p14">
      <p:transition spd="slow" p14:dur="2000" advTm="9207"/>
    </mc:Choice>
    <mc:Fallback xmlns="">
      <p:transition spd="slow" advTm="9207"/>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a:extLst>
              <a:ext uri="{FF2B5EF4-FFF2-40B4-BE49-F238E27FC236}">
                <a16:creationId xmlns:a16="http://schemas.microsoft.com/office/drawing/2014/main" id="{5D9BEF5C-1A5C-4B9C-82F9-8E03398620A3}"/>
              </a:ext>
            </a:extLst>
          </p:cNvPr>
          <p:cNvSpPr txBox="1">
            <a:spLocks/>
          </p:cNvSpPr>
          <p:nvPr/>
        </p:nvSpPr>
        <p:spPr>
          <a:xfrm>
            <a:off x="531667" y="308765"/>
            <a:ext cx="10364451" cy="7211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TRAN10M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畫面說明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(4/11)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a:extLst>
              <a:ext uri="{FF2B5EF4-FFF2-40B4-BE49-F238E27FC236}">
                <a16:creationId xmlns:a16="http://schemas.microsoft.com/office/drawing/2014/main" id="{F2F6AE66-5759-4367-BF24-185B5F9D9189}"/>
              </a:ext>
            </a:extLst>
          </p:cNvPr>
          <p:cNvSpPr txBox="1"/>
          <p:nvPr/>
        </p:nvSpPr>
        <p:spPr>
          <a:xfrm>
            <a:off x="531667" y="1160884"/>
            <a:ext cx="11584432" cy="600164"/>
          </a:xfrm>
          <a:prstGeom prst="rect">
            <a:avLst/>
          </a:prstGeom>
          <a:noFill/>
        </p:spPr>
        <p:txBody>
          <a:bodyPr wrap="square">
            <a:spAutoFit/>
          </a:bodyPr>
          <a:lstStyle/>
          <a:p>
            <a:pPr lvl="1"/>
            <a:r>
              <a:rPr lang="zh-TW" altLang="zh-TW" sz="1100" kern="100" dirty="0">
                <a:effectLst/>
                <a:latin typeface="Times New Roman" panose="02020603050405020304" pitchFamily="18" charset="0"/>
                <a:ea typeface="標楷體" panose="03000509000000000000" pitchFamily="65" charset="-120"/>
                <a:cs typeface="Times New Roman" panose="02020603050405020304" pitchFamily="18" charset="0"/>
              </a:rPr>
              <a:t>情況二：</a:t>
            </a:r>
            <a:r>
              <a:rPr lang="zh-TW" altLang="en-US" sz="1100" kern="100" dirty="0">
                <a:effectLst/>
                <a:latin typeface="Times New Roman" panose="02020603050405020304" pitchFamily="18" charset="0"/>
                <a:ea typeface="標楷體" panose="03000509000000000000" pitchFamily="65" charset="-120"/>
                <a:cs typeface="Times New Roman" panose="02020603050405020304" pitchFamily="18" charset="0"/>
              </a:rPr>
              <a:t>畫面</a:t>
            </a:r>
            <a:r>
              <a:rPr lang="zh-TW" altLang="zh-TW" sz="1100" kern="100" dirty="0">
                <a:effectLst/>
                <a:latin typeface="Times New Roman" panose="02020603050405020304" pitchFamily="18" charset="0"/>
                <a:ea typeface="標楷體" panose="03000509000000000000" pitchFamily="65" charset="-120"/>
                <a:cs typeface="Times New Roman" panose="02020603050405020304" pitchFamily="18" charset="0"/>
              </a:rPr>
              <a:t>逐筆申報</a:t>
            </a:r>
            <a:endParaRPr lang="en-US" altLang="zh-TW" sz="11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lvl="1"/>
            <a:endParaRPr lang="en-US" altLang="zh-TW" sz="11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100" dirty="0">
                <a:effectLst/>
                <a:latin typeface="Times New Roman" panose="02020603050405020304" pitchFamily="18" charset="0"/>
                <a:ea typeface="標楷體" panose="03000509000000000000" pitchFamily="65" charset="-120"/>
                <a:cs typeface="Times New Roman" panose="02020603050405020304" pitchFamily="18" charset="0"/>
              </a:rPr>
              <a:t>開啟後出現申報視窗，若欲申報之結構型債券餘額筆數不多，可利用逐筆申報的視窗功能</a:t>
            </a:r>
            <a:endParaRPr lang="zh-TW" altLang="zh-TW" sz="11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 name="圖片 9">
            <a:extLst>
              <a:ext uri="{FF2B5EF4-FFF2-40B4-BE49-F238E27FC236}">
                <a16:creationId xmlns:a16="http://schemas.microsoft.com/office/drawing/2014/main" id="{73BFBF35-A247-4467-B1E6-A0A3AE5AC67C}"/>
              </a:ext>
            </a:extLst>
          </p:cNvPr>
          <p:cNvPicPr/>
          <p:nvPr/>
        </p:nvPicPr>
        <p:blipFill>
          <a:blip r:embed="rId2"/>
          <a:stretch>
            <a:fillRect/>
          </a:stretch>
        </p:blipFill>
        <p:spPr>
          <a:xfrm>
            <a:off x="1014983" y="1891982"/>
            <a:ext cx="9738361" cy="4079050"/>
          </a:xfrm>
          <a:prstGeom prst="rect">
            <a:avLst/>
          </a:prstGeom>
        </p:spPr>
      </p:pic>
    </p:spTree>
    <p:extLst>
      <p:ext uri="{BB962C8B-B14F-4D97-AF65-F5344CB8AC3E}">
        <p14:creationId xmlns:p14="http://schemas.microsoft.com/office/powerpoint/2010/main" val="3307799809"/>
      </p:ext>
    </p:extLst>
  </p:cSld>
  <p:clrMapOvr>
    <a:masterClrMapping/>
  </p:clrMapOvr>
  <mc:AlternateContent xmlns:mc="http://schemas.openxmlformats.org/markup-compatibility/2006" xmlns:p14="http://schemas.microsoft.com/office/powerpoint/2010/main">
    <mc:Choice Requires="p14">
      <p:transition spd="slow" p14:dur="2000" advTm="15400"/>
    </mc:Choice>
    <mc:Fallback xmlns="">
      <p:transition spd="slow" advTm="154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FC9307-02B4-4D11-936D-0DF65710D3D3}"/>
              </a:ext>
            </a:extLst>
          </p:cNvPr>
          <p:cNvSpPr>
            <a:spLocks noGrp="1"/>
          </p:cNvSpPr>
          <p:nvPr>
            <p:ph type="title"/>
          </p:nvPr>
        </p:nvSpPr>
        <p:spPr>
          <a:xfrm>
            <a:off x="1020100" y="657637"/>
            <a:ext cx="9811513" cy="1596177"/>
          </a:xfrm>
        </p:spPr>
        <p:txBody>
          <a:bodyPr>
            <a:normAutofit/>
          </a:bodyPr>
          <a:lstStyle/>
          <a:p>
            <a:pPr algn="l"/>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點選「新增」按鈕，</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key</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入資料後，再按「確認」按鈕，再陸續</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key</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下一筆資料，每筆資料均可以點選「修改」按鈕進行修改資料內容，或者「刪除」按鈕刪除該筆資料。</a:t>
            </a:r>
            <a:b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    </a:t>
            </a:r>
            <a:b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申報資料</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KEY</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完後，畫面如下：</a:t>
            </a:r>
          </a:p>
        </p:txBody>
      </p:sp>
      <p:pic>
        <p:nvPicPr>
          <p:cNvPr id="4" name="內容版面配置區 3">
            <a:extLst>
              <a:ext uri="{FF2B5EF4-FFF2-40B4-BE49-F238E27FC236}">
                <a16:creationId xmlns:a16="http://schemas.microsoft.com/office/drawing/2014/main" id="{CB565A02-1B3E-4296-AC99-EEE365A6E492}"/>
              </a:ext>
            </a:extLst>
          </p:cNvPr>
          <p:cNvPicPr>
            <a:picLocks noGrp="1"/>
          </p:cNvPicPr>
          <p:nvPr>
            <p:ph idx="1"/>
          </p:nvPr>
        </p:nvPicPr>
        <p:blipFill>
          <a:blip r:embed="rId2"/>
          <a:stretch>
            <a:fillRect/>
          </a:stretch>
        </p:blipFill>
        <p:spPr>
          <a:xfrm>
            <a:off x="1033272" y="1892597"/>
            <a:ext cx="9811512" cy="4346886"/>
          </a:xfrm>
          <a:prstGeom prst="rect">
            <a:avLst/>
          </a:prstGeom>
        </p:spPr>
      </p:pic>
      <p:sp>
        <p:nvSpPr>
          <p:cNvPr id="6" name="標題 1">
            <a:extLst>
              <a:ext uri="{FF2B5EF4-FFF2-40B4-BE49-F238E27FC236}">
                <a16:creationId xmlns:a16="http://schemas.microsoft.com/office/drawing/2014/main" id="{CAE70208-24B9-446E-8571-03AEB9F3EDC0}"/>
              </a:ext>
            </a:extLst>
          </p:cNvPr>
          <p:cNvSpPr txBox="1">
            <a:spLocks/>
          </p:cNvSpPr>
          <p:nvPr/>
        </p:nvSpPr>
        <p:spPr>
          <a:xfrm>
            <a:off x="807449" y="267643"/>
            <a:ext cx="10364451" cy="7211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TRAN10M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畫面說明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(5/11)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64084304"/>
      </p:ext>
    </p:extLst>
  </p:cSld>
  <p:clrMapOvr>
    <a:masterClrMapping/>
  </p:clrMapOvr>
  <mc:AlternateContent xmlns:mc="http://schemas.openxmlformats.org/markup-compatibility/2006" xmlns:p14="http://schemas.microsoft.com/office/powerpoint/2010/main">
    <mc:Choice Requires="p14">
      <p:transition spd="slow" p14:dur="2000" advTm="23312"/>
    </mc:Choice>
    <mc:Fallback xmlns="">
      <p:transition spd="slow" advTm="2331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6CA5DF-D9DA-4167-9DB5-9FE7466616EE}"/>
              </a:ext>
            </a:extLst>
          </p:cNvPr>
          <p:cNvSpPr>
            <a:spLocks noGrp="1"/>
          </p:cNvSpPr>
          <p:nvPr>
            <p:ph type="title"/>
          </p:nvPr>
        </p:nvSpPr>
        <p:spPr>
          <a:xfrm>
            <a:off x="1097279" y="790121"/>
            <a:ext cx="10364451" cy="774348"/>
          </a:xfrm>
        </p:spPr>
        <p:txBody>
          <a:bodyPr>
            <a:normAutofit/>
          </a:bodyPr>
          <a:lstStyle/>
          <a:p>
            <a:pPr algn="l"/>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資料輸入完畢後，點選「申報」按鈕，進行申報</a:t>
            </a:r>
          </a:p>
        </p:txBody>
      </p:sp>
      <p:pic>
        <p:nvPicPr>
          <p:cNvPr id="4" name="圖片 3">
            <a:extLst>
              <a:ext uri="{FF2B5EF4-FFF2-40B4-BE49-F238E27FC236}">
                <a16:creationId xmlns:a16="http://schemas.microsoft.com/office/drawing/2014/main" id="{A3C247DC-DB3E-47B4-B6BE-90E97C3CFEDC}"/>
              </a:ext>
            </a:extLst>
          </p:cNvPr>
          <p:cNvPicPr/>
          <p:nvPr/>
        </p:nvPicPr>
        <p:blipFill>
          <a:blip r:embed="rId2"/>
          <a:stretch>
            <a:fillRect/>
          </a:stretch>
        </p:blipFill>
        <p:spPr>
          <a:xfrm>
            <a:off x="1097279" y="1536192"/>
            <a:ext cx="9747505" cy="4617720"/>
          </a:xfrm>
          <a:prstGeom prst="rect">
            <a:avLst/>
          </a:prstGeom>
        </p:spPr>
      </p:pic>
      <p:sp>
        <p:nvSpPr>
          <p:cNvPr id="7" name="標題 1">
            <a:extLst>
              <a:ext uri="{FF2B5EF4-FFF2-40B4-BE49-F238E27FC236}">
                <a16:creationId xmlns:a16="http://schemas.microsoft.com/office/drawing/2014/main" id="{E5B14D98-6B7C-4D71-8DA3-1F665E519217}"/>
              </a:ext>
            </a:extLst>
          </p:cNvPr>
          <p:cNvSpPr txBox="1">
            <a:spLocks/>
          </p:cNvSpPr>
          <p:nvPr/>
        </p:nvSpPr>
        <p:spPr>
          <a:xfrm>
            <a:off x="1005608" y="345615"/>
            <a:ext cx="10364451" cy="7211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TRAN10M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畫面說明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(6/11)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284274923"/>
      </p:ext>
    </p:extLst>
  </p:cSld>
  <p:clrMapOvr>
    <a:masterClrMapping/>
  </p:clrMapOvr>
  <mc:AlternateContent xmlns:mc="http://schemas.openxmlformats.org/markup-compatibility/2006" xmlns:p14="http://schemas.microsoft.com/office/powerpoint/2010/main">
    <mc:Choice Requires="p14">
      <p:transition spd="slow" p14:dur="2000" advTm="7385"/>
    </mc:Choice>
    <mc:Fallback xmlns="">
      <p:transition spd="slow" advTm="7385"/>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C1EC6E-A248-4C6B-B798-8999E41AD8CA}"/>
              </a:ext>
            </a:extLst>
          </p:cNvPr>
          <p:cNvSpPr>
            <a:spLocks noGrp="1"/>
          </p:cNvSpPr>
          <p:nvPr>
            <p:ph type="title"/>
          </p:nvPr>
        </p:nvSpPr>
        <p:spPr>
          <a:xfrm>
            <a:off x="1150064" y="628235"/>
            <a:ext cx="9184237" cy="1596177"/>
          </a:xfrm>
        </p:spPr>
        <p:txBody>
          <a:bodyPr>
            <a:normAutofit/>
          </a:bodyPr>
          <a:lstStyle/>
          <a:p>
            <a:pPr algn="l"/>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申報成功後，狀態會顯示「申報成功」且畫面會顯示「查詢成功</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共筆」</a:t>
            </a:r>
            <a:b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br>
            <a:b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若申報內容不符合外國債券結構型債券餘額申報媒體資料格式規定，請檢查錯誤訊息所提示之項目，重新申報資料。</a:t>
            </a:r>
          </a:p>
        </p:txBody>
      </p:sp>
      <p:pic>
        <p:nvPicPr>
          <p:cNvPr id="4" name="內容版面配置區 3">
            <a:extLst>
              <a:ext uri="{FF2B5EF4-FFF2-40B4-BE49-F238E27FC236}">
                <a16:creationId xmlns:a16="http://schemas.microsoft.com/office/drawing/2014/main" id="{A31A80EB-A317-497A-A704-E7251C479223}"/>
              </a:ext>
            </a:extLst>
          </p:cNvPr>
          <p:cNvPicPr>
            <a:picLocks noGrp="1"/>
          </p:cNvPicPr>
          <p:nvPr>
            <p:ph idx="1"/>
          </p:nvPr>
        </p:nvPicPr>
        <p:blipFill>
          <a:blip r:embed="rId2"/>
          <a:stretch>
            <a:fillRect/>
          </a:stretch>
        </p:blipFill>
        <p:spPr>
          <a:xfrm>
            <a:off x="658367" y="1863820"/>
            <a:ext cx="10213849" cy="4253516"/>
          </a:xfrm>
          <a:prstGeom prst="rect">
            <a:avLst/>
          </a:prstGeom>
        </p:spPr>
      </p:pic>
      <p:sp>
        <p:nvSpPr>
          <p:cNvPr id="6" name="標題 1">
            <a:extLst>
              <a:ext uri="{FF2B5EF4-FFF2-40B4-BE49-F238E27FC236}">
                <a16:creationId xmlns:a16="http://schemas.microsoft.com/office/drawing/2014/main" id="{22B10B1F-212B-4F2A-A432-DE44F62A0B28}"/>
              </a:ext>
            </a:extLst>
          </p:cNvPr>
          <p:cNvSpPr txBox="1">
            <a:spLocks/>
          </p:cNvSpPr>
          <p:nvPr/>
        </p:nvSpPr>
        <p:spPr>
          <a:xfrm>
            <a:off x="807449" y="267643"/>
            <a:ext cx="10364451" cy="7211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TRAN10M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畫面說明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(7/11)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3798702"/>
      </p:ext>
    </p:extLst>
  </p:cSld>
  <p:clrMapOvr>
    <a:masterClrMapping/>
  </p:clrMapOvr>
  <mc:AlternateContent xmlns:mc="http://schemas.openxmlformats.org/markup-compatibility/2006" xmlns:p14="http://schemas.microsoft.com/office/powerpoint/2010/main">
    <mc:Choice Requires="p14">
      <p:transition spd="slow" p14:dur="2000" advTm="21748"/>
    </mc:Choice>
    <mc:Fallback xmlns="">
      <p:transition spd="slow" advTm="21748"/>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092190F4-EDAD-4C51-97B8-85267668BDC7}"/>
              </a:ext>
            </a:extLst>
          </p:cNvPr>
          <p:cNvSpPr txBox="1"/>
          <p:nvPr/>
        </p:nvSpPr>
        <p:spPr>
          <a:xfrm>
            <a:off x="1045492" y="1187101"/>
            <a:ext cx="7785691" cy="261610"/>
          </a:xfrm>
          <a:prstGeom prst="rect">
            <a:avLst/>
          </a:prstGeom>
          <a:noFill/>
        </p:spPr>
        <p:txBody>
          <a:bodyPr wrap="square">
            <a:spAutoFit/>
          </a:bodyPr>
          <a:lstStyle/>
          <a:p>
            <a:r>
              <a:rPr lang="zh-TW" altLang="zh-TW" sz="1100" dirty="0">
                <a:effectLst/>
                <a:latin typeface="Times New Roman" panose="02020603050405020304" pitchFamily="18" charset="0"/>
                <a:ea typeface="標楷體" panose="03000509000000000000" pitchFamily="65" charset="-120"/>
                <a:cs typeface="Times New Roman" panose="02020603050405020304" pitchFamily="18" charset="0"/>
              </a:rPr>
              <a:t>申報成功後，可點選「匯出結果檔」，另存申報內容為</a:t>
            </a:r>
            <a:r>
              <a:rPr lang="en-US" altLang="zh-TW" sz="1100" dirty="0">
                <a:effectLst/>
                <a:latin typeface="Times New Roman" panose="02020603050405020304" pitchFamily="18" charset="0"/>
                <a:ea typeface="標楷體" panose="03000509000000000000" pitchFamily="65" charset="-120"/>
                <a:cs typeface="Times New Roman" panose="02020603050405020304" pitchFamily="18" charset="0"/>
              </a:rPr>
              <a:t>CSV</a:t>
            </a:r>
            <a:r>
              <a:rPr lang="zh-TW" altLang="zh-TW" sz="1100" dirty="0">
                <a:effectLst/>
                <a:latin typeface="Times New Roman" panose="02020603050405020304" pitchFamily="18" charset="0"/>
                <a:ea typeface="標楷體" panose="03000509000000000000" pitchFamily="65" charset="-120"/>
                <a:cs typeface="Times New Roman" panose="02020603050405020304" pitchFamily="18" charset="0"/>
              </a:rPr>
              <a:t>檔</a:t>
            </a:r>
            <a:endParaRPr lang="zh-TW" altLang="en-US" sz="1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圖片 5">
            <a:extLst>
              <a:ext uri="{FF2B5EF4-FFF2-40B4-BE49-F238E27FC236}">
                <a16:creationId xmlns:a16="http://schemas.microsoft.com/office/drawing/2014/main" id="{993F8F6C-E70E-4681-A857-5F5516A8715B}"/>
              </a:ext>
            </a:extLst>
          </p:cNvPr>
          <p:cNvPicPr/>
          <p:nvPr/>
        </p:nvPicPr>
        <p:blipFill>
          <a:blip r:embed="rId2"/>
          <a:stretch>
            <a:fillRect/>
          </a:stretch>
        </p:blipFill>
        <p:spPr>
          <a:xfrm>
            <a:off x="1045492" y="1617247"/>
            <a:ext cx="9738360" cy="4445225"/>
          </a:xfrm>
          <a:prstGeom prst="rect">
            <a:avLst/>
          </a:prstGeom>
        </p:spPr>
      </p:pic>
      <p:sp>
        <p:nvSpPr>
          <p:cNvPr id="4" name="標題 1">
            <a:extLst>
              <a:ext uri="{FF2B5EF4-FFF2-40B4-BE49-F238E27FC236}">
                <a16:creationId xmlns:a16="http://schemas.microsoft.com/office/drawing/2014/main" id="{5CC709AE-E6FF-4706-AAE8-D4C956DF9EA4}"/>
              </a:ext>
            </a:extLst>
          </p:cNvPr>
          <p:cNvSpPr txBox="1">
            <a:spLocks/>
          </p:cNvSpPr>
          <p:nvPr/>
        </p:nvSpPr>
        <p:spPr>
          <a:xfrm>
            <a:off x="732447" y="297381"/>
            <a:ext cx="10364451" cy="7211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TRAN10M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畫面說明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(8/11)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530223848"/>
      </p:ext>
    </p:extLst>
  </p:cSld>
  <p:clrMapOvr>
    <a:masterClrMapping/>
  </p:clrMapOvr>
  <mc:AlternateContent xmlns:mc="http://schemas.openxmlformats.org/markup-compatibility/2006" xmlns:p14="http://schemas.microsoft.com/office/powerpoint/2010/main">
    <mc:Choice Requires="p14">
      <p:transition spd="slow" p14:dur="2000" advTm="11714"/>
    </mc:Choice>
    <mc:Fallback xmlns="">
      <p:transition spd="slow" advTm="11714"/>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C4C13394-BA64-4221-A34B-7C6276C7CC0B}"/>
              </a:ext>
            </a:extLst>
          </p:cNvPr>
          <p:cNvSpPr txBox="1"/>
          <p:nvPr/>
        </p:nvSpPr>
        <p:spPr>
          <a:xfrm>
            <a:off x="694348" y="1227355"/>
            <a:ext cx="10803304" cy="600164"/>
          </a:xfrm>
          <a:prstGeom prst="rect">
            <a:avLst/>
          </a:prstGeom>
          <a:noFill/>
        </p:spPr>
        <p:txBody>
          <a:bodyPr wrap="square">
            <a:spAutoFit/>
          </a:bodyPr>
          <a:lstStyle/>
          <a:p>
            <a:pPr marR="609600" lvl="1" algn="just">
              <a:spcAft>
                <a:spcPts val="0"/>
              </a:spcAft>
            </a:pPr>
            <a:r>
              <a:rPr lang="zh-TW" altLang="zh-TW" sz="1100" kern="100" dirty="0">
                <a:effectLst/>
                <a:latin typeface="Times New Roman" panose="02020603050405020304" pitchFamily="18" charset="0"/>
                <a:ea typeface="標楷體" panose="03000509000000000000" pitchFamily="65" charset="-120"/>
                <a:cs typeface="Times New Roman" panose="02020603050405020304" pitchFamily="18" charset="0"/>
              </a:rPr>
              <a:t>情況三：</a:t>
            </a:r>
            <a:r>
              <a:rPr lang="zh-TW" altLang="en-US" sz="1100" kern="100" dirty="0">
                <a:effectLst/>
                <a:latin typeface="Times New Roman" panose="02020603050405020304" pitchFamily="18" charset="0"/>
                <a:ea typeface="標楷體" panose="03000509000000000000" pitchFamily="65" charset="-120"/>
                <a:cs typeface="Times New Roman" panose="02020603050405020304" pitchFamily="18" charset="0"/>
              </a:rPr>
              <a:t>自行產製檔案整批匯入</a:t>
            </a:r>
            <a:endParaRPr lang="en-US" altLang="zh-TW" sz="11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R="609600" lvl="1" algn="just">
              <a:spcAft>
                <a:spcPts val="0"/>
              </a:spcAft>
            </a:pPr>
            <a:endParaRPr lang="en-US" altLang="zh-TW" sz="11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R="609600" lvl="1" algn="just">
              <a:spcAft>
                <a:spcPts val="0"/>
              </a:spcAft>
            </a:pPr>
            <a:r>
              <a:rPr lang="zh-TW" altLang="zh-TW" sz="1100" dirty="0">
                <a:effectLst/>
                <a:latin typeface="Times New Roman" panose="02020603050405020304" pitchFamily="18" charset="0"/>
                <a:ea typeface="標楷體" panose="03000509000000000000" pitchFamily="65" charset="-120"/>
                <a:cs typeface="Times New Roman" panose="02020603050405020304" pitchFamily="18" charset="0"/>
              </a:rPr>
              <a:t>開啟後出現申報視窗，若欲申報之結構債餘額筆數較多，</a:t>
            </a:r>
            <a:r>
              <a:rPr lang="zh-TW" altLang="en-US" sz="1100" dirty="0">
                <a:effectLst/>
                <a:latin typeface="Times New Roman" panose="02020603050405020304" pitchFamily="18" charset="0"/>
                <a:ea typeface="標楷體" panose="03000509000000000000" pitchFamily="65" charset="-120"/>
                <a:cs typeface="Times New Roman" panose="02020603050405020304" pitchFamily="18" charset="0"/>
              </a:rPr>
              <a:t>點選「匯入申報檔」，點選</a:t>
            </a:r>
            <a:r>
              <a:rPr lang="zh-TW" altLang="en-US" sz="1100" kern="100" dirty="0">
                <a:effectLst/>
                <a:latin typeface="Times New Roman" panose="02020603050405020304" pitchFamily="18" charset="0"/>
                <a:ea typeface="標楷體" panose="03000509000000000000" pitchFamily="65" charset="-120"/>
                <a:cs typeface="Times New Roman" panose="02020603050405020304" pitchFamily="18" charset="0"/>
              </a:rPr>
              <a:t>自行產製</a:t>
            </a:r>
            <a:r>
              <a:rPr lang="zh-TW" altLang="en-US" sz="1100" kern="100" dirty="0">
                <a:latin typeface="Times New Roman" panose="02020603050405020304" pitchFamily="18" charset="0"/>
                <a:ea typeface="標楷體" panose="03000509000000000000" pitchFamily="65" charset="-120"/>
                <a:cs typeface="Times New Roman" panose="02020603050405020304" pitchFamily="18" charset="0"/>
              </a:rPr>
              <a:t>之</a:t>
            </a:r>
            <a:r>
              <a:rPr lang="en-US" altLang="zh-TW" sz="1100" dirty="0">
                <a:effectLst/>
                <a:latin typeface="Times New Roman" panose="02020603050405020304" pitchFamily="18" charset="0"/>
                <a:ea typeface="標楷體" panose="03000509000000000000" pitchFamily="65" charset="-120"/>
                <a:cs typeface="Times New Roman" panose="02020603050405020304" pitchFamily="18" charset="0"/>
              </a:rPr>
              <a:t>TRAN10M</a:t>
            </a:r>
            <a:r>
              <a:rPr lang="zh-TW" altLang="en-US" sz="1100" dirty="0">
                <a:effectLst/>
                <a:latin typeface="Times New Roman" panose="02020603050405020304" pitchFamily="18" charset="0"/>
                <a:ea typeface="標楷體" panose="03000509000000000000" pitchFamily="65" charset="-120"/>
                <a:cs typeface="Times New Roman" panose="02020603050405020304" pitchFamily="18" charset="0"/>
              </a:rPr>
              <a:t>檔案，按「開啟」</a:t>
            </a:r>
            <a:endParaRPr lang="zh-TW" altLang="en-US" sz="1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 name="圖片 9">
            <a:extLst>
              <a:ext uri="{FF2B5EF4-FFF2-40B4-BE49-F238E27FC236}">
                <a16:creationId xmlns:a16="http://schemas.microsoft.com/office/drawing/2014/main" id="{A1BB69D2-AD35-49D0-95B4-39830D7D98E1}"/>
              </a:ext>
            </a:extLst>
          </p:cNvPr>
          <p:cNvPicPr/>
          <p:nvPr/>
        </p:nvPicPr>
        <p:blipFill>
          <a:blip r:embed="rId2"/>
          <a:stretch>
            <a:fillRect/>
          </a:stretch>
        </p:blipFill>
        <p:spPr>
          <a:xfrm>
            <a:off x="1170431" y="2066046"/>
            <a:ext cx="9692641" cy="4277521"/>
          </a:xfrm>
          <a:prstGeom prst="rect">
            <a:avLst/>
          </a:prstGeom>
        </p:spPr>
      </p:pic>
      <p:sp>
        <p:nvSpPr>
          <p:cNvPr id="3" name="標題 1">
            <a:extLst>
              <a:ext uri="{FF2B5EF4-FFF2-40B4-BE49-F238E27FC236}">
                <a16:creationId xmlns:a16="http://schemas.microsoft.com/office/drawing/2014/main" id="{7DBC3CC0-A455-4708-B42B-1A4B81C62B93}"/>
              </a:ext>
            </a:extLst>
          </p:cNvPr>
          <p:cNvSpPr txBox="1">
            <a:spLocks/>
          </p:cNvSpPr>
          <p:nvPr/>
        </p:nvSpPr>
        <p:spPr>
          <a:xfrm>
            <a:off x="694348" y="267643"/>
            <a:ext cx="10364451" cy="7211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TRAN10M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畫面說明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(9/11)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16904393"/>
      </p:ext>
    </p:extLst>
  </p:cSld>
  <p:clrMapOvr>
    <a:masterClrMapping/>
  </p:clrMapOvr>
  <mc:AlternateContent xmlns:mc="http://schemas.openxmlformats.org/markup-compatibility/2006" xmlns:p14="http://schemas.microsoft.com/office/powerpoint/2010/main">
    <mc:Choice Requires="p14">
      <p:transition spd="slow" p14:dur="2000" advTm="18031"/>
    </mc:Choice>
    <mc:Fallback xmlns="">
      <p:transition spd="slow" advTm="18031"/>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93F409B9-05DC-4CBF-83D6-52617DA20598}"/>
              </a:ext>
            </a:extLst>
          </p:cNvPr>
          <p:cNvSpPr txBox="1"/>
          <p:nvPr/>
        </p:nvSpPr>
        <p:spPr>
          <a:xfrm>
            <a:off x="1088135" y="1103848"/>
            <a:ext cx="6097772" cy="261610"/>
          </a:xfrm>
          <a:prstGeom prst="rect">
            <a:avLst/>
          </a:prstGeom>
          <a:noFill/>
        </p:spPr>
        <p:txBody>
          <a:bodyPr wrap="square">
            <a:spAutoFit/>
          </a:bodyPr>
          <a:lstStyle/>
          <a:p>
            <a:r>
              <a:rPr lang="zh-TW" altLang="zh-TW" sz="1100" dirty="0">
                <a:effectLst/>
                <a:ea typeface="標楷體" panose="03000509000000000000" pitchFamily="65" charset="-120"/>
                <a:cs typeface="Times New Roman" panose="02020603050405020304" pitchFamily="18" charset="0"/>
              </a:rPr>
              <a:t>匯入檔案後，按「申報」按鈕，進行申報</a:t>
            </a:r>
            <a:endParaRPr lang="zh-TW" altLang="en-US" sz="1100" dirty="0"/>
          </a:p>
        </p:txBody>
      </p:sp>
      <p:pic>
        <p:nvPicPr>
          <p:cNvPr id="6" name="圖片 5">
            <a:extLst>
              <a:ext uri="{FF2B5EF4-FFF2-40B4-BE49-F238E27FC236}">
                <a16:creationId xmlns:a16="http://schemas.microsoft.com/office/drawing/2014/main" id="{99252A5F-E3F6-4DC3-8702-911165E6E6D2}"/>
              </a:ext>
            </a:extLst>
          </p:cNvPr>
          <p:cNvPicPr/>
          <p:nvPr/>
        </p:nvPicPr>
        <p:blipFill>
          <a:blip r:embed="rId2"/>
          <a:stretch>
            <a:fillRect/>
          </a:stretch>
        </p:blipFill>
        <p:spPr>
          <a:xfrm>
            <a:off x="1088135" y="1477926"/>
            <a:ext cx="9747505" cy="4557114"/>
          </a:xfrm>
          <a:prstGeom prst="rect">
            <a:avLst/>
          </a:prstGeom>
        </p:spPr>
      </p:pic>
      <p:sp>
        <p:nvSpPr>
          <p:cNvPr id="3" name="標題 1">
            <a:extLst>
              <a:ext uri="{FF2B5EF4-FFF2-40B4-BE49-F238E27FC236}">
                <a16:creationId xmlns:a16="http://schemas.microsoft.com/office/drawing/2014/main" id="{9922D8B4-29BD-4BF2-9420-C0B7C414D74E}"/>
              </a:ext>
            </a:extLst>
          </p:cNvPr>
          <p:cNvSpPr txBox="1">
            <a:spLocks/>
          </p:cNvSpPr>
          <p:nvPr/>
        </p:nvSpPr>
        <p:spPr>
          <a:xfrm>
            <a:off x="807449" y="267643"/>
            <a:ext cx="10364451" cy="7211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TRAN10M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畫面說明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(10/11)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345831030"/>
      </p:ext>
    </p:extLst>
  </p:cSld>
  <p:clrMapOvr>
    <a:masterClrMapping/>
  </p:clrMapOvr>
  <mc:AlternateContent xmlns:mc="http://schemas.openxmlformats.org/markup-compatibility/2006" xmlns:p14="http://schemas.microsoft.com/office/powerpoint/2010/main">
    <mc:Choice Requires="p14">
      <p:transition spd="slow" p14:dur="2000" advTm="7061"/>
    </mc:Choice>
    <mc:Fallback xmlns="">
      <p:transition spd="slow" advTm="7061"/>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a:extLst>
              <a:ext uri="{FF2B5EF4-FFF2-40B4-BE49-F238E27FC236}">
                <a16:creationId xmlns:a16="http://schemas.microsoft.com/office/drawing/2014/main" id="{3221D85B-8635-41C4-A651-3DE86F39DA81}"/>
              </a:ext>
            </a:extLst>
          </p:cNvPr>
          <p:cNvSpPr txBox="1"/>
          <p:nvPr/>
        </p:nvSpPr>
        <p:spPr>
          <a:xfrm>
            <a:off x="233233" y="1130112"/>
            <a:ext cx="11262537" cy="692497"/>
          </a:xfrm>
          <a:prstGeom prst="rect">
            <a:avLst/>
          </a:prstGeom>
          <a:noFill/>
        </p:spPr>
        <p:txBody>
          <a:bodyPr wrap="square">
            <a:spAutoFit/>
          </a:bodyPr>
          <a:lstStyle/>
          <a:p>
            <a:pPr marL="609600"/>
            <a:r>
              <a:rPr lang="zh-TW" altLang="zh-TW" sz="1400" kern="100" dirty="0">
                <a:effectLst/>
                <a:latin typeface="Calibri" panose="020F0502020204030204" pitchFamily="34" charset="0"/>
                <a:ea typeface="標楷體" panose="03000509000000000000" pitchFamily="65" charset="-120"/>
                <a:cs typeface="Times New Roman" panose="02020603050405020304" pitchFamily="18" charset="0"/>
              </a:rPr>
              <a:t>申報成功後，狀態會顯示「申報成功」且畫面會顯示「查詢成功</a:t>
            </a:r>
            <a:r>
              <a:rPr lang="en-US" altLang="zh-TW" sz="14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400" kern="100" dirty="0">
                <a:effectLst/>
                <a:latin typeface="Calibri" panose="020F0502020204030204" pitchFamily="34" charset="0"/>
                <a:ea typeface="標楷體" panose="03000509000000000000" pitchFamily="65" charset="-120"/>
                <a:cs typeface="Times New Roman" panose="02020603050405020304" pitchFamily="18" charset="0"/>
              </a:rPr>
              <a:t>共筆」</a:t>
            </a:r>
            <a:endParaRPr lang="en-US" altLang="zh-TW" sz="14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609600"/>
            <a:endParaRPr lang="en-US" altLang="zh-TW" sz="1100" kern="100" dirty="0">
              <a:latin typeface="Calibri" panose="020F0502020204030204" pitchFamily="34" charset="0"/>
              <a:ea typeface="標楷體" panose="03000509000000000000" pitchFamily="65" charset="-120"/>
              <a:cs typeface="Times New Roman" panose="02020603050405020304" pitchFamily="18" charset="0"/>
            </a:endParaRPr>
          </a:p>
          <a:p>
            <a:pPr marL="609600"/>
            <a:r>
              <a:rPr lang="zh-TW" altLang="zh-TW" sz="1400" dirty="0">
                <a:effectLst/>
                <a:ea typeface="標楷體" panose="03000509000000000000" pitchFamily="65" charset="-120"/>
                <a:cs typeface="Times New Roman" panose="02020603050405020304" pitchFamily="18" charset="0"/>
              </a:rPr>
              <a:t>若申報內容不符合外國債券結構型債券餘額申報媒體資料格式規定，請檢查錯誤訊息所提示之項目，重新申報資料</a:t>
            </a:r>
            <a:endParaRPr lang="zh-TW" alt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9" name="圖片 8">
            <a:extLst>
              <a:ext uri="{FF2B5EF4-FFF2-40B4-BE49-F238E27FC236}">
                <a16:creationId xmlns:a16="http://schemas.microsoft.com/office/drawing/2014/main" id="{EA7CB477-058C-497B-A1B9-A8BDB63944DD}"/>
              </a:ext>
            </a:extLst>
          </p:cNvPr>
          <p:cNvPicPr/>
          <p:nvPr/>
        </p:nvPicPr>
        <p:blipFill>
          <a:blip r:embed="rId2"/>
          <a:stretch>
            <a:fillRect/>
          </a:stretch>
        </p:blipFill>
        <p:spPr>
          <a:xfrm>
            <a:off x="333817" y="1875939"/>
            <a:ext cx="10520111" cy="4523734"/>
          </a:xfrm>
          <a:prstGeom prst="rect">
            <a:avLst/>
          </a:prstGeom>
        </p:spPr>
      </p:pic>
      <p:sp>
        <p:nvSpPr>
          <p:cNvPr id="3" name="標題 1">
            <a:extLst>
              <a:ext uri="{FF2B5EF4-FFF2-40B4-BE49-F238E27FC236}">
                <a16:creationId xmlns:a16="http://schemas.microsoft.com/office/drawing/2014/main" id="{3B6D8BD7-FE1A-4B16-BF49-53BF717723B5}"/>
              </a:ext>
            </a:extLst>
          </p:cNvPr>
          <p:cNvSpPr txBox="1">
            <a:spLocks/>
          </p:cNvSpPr>
          <p:nvPr/>
        </p:nvSpPr>
        <p:spPr>
          <a:xfrm>
            <a:off x="333817" y="424515"/>
            <a:ext cx="10364451" cy="7211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TRAN10M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畫面說明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(11/11)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709220041"/>
      </p:ext>
    </p:extLst>
  </p:cSld>
  <p:clrMapOvr>
    <a:masterClrMapping/>
  </p:clrMapOvr>
  <mc:AlternateContent xmlns:mc="http://schemas.openxmlformats.org/markup-compatibility/2006" xmlns:p14="http://schemas.microsoft.com/office/powerpoint/2010/main">
    <mc:Choice Requires="p14">
      <p:transition spd="slow" p14:dur="2000" advTm="16531"/>
    </mc:Choice>
    <mc:Fallback xmlns="">
      <p:transition spd="slow" advTm="165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51192A-0AD3-4486-BF5C-4898E59A2CC4}"/>
              </a:ext>
            </a:extLst>
          </p:cNvPr>
          <p:cNvSpPr>
            <a:spLocks noGrp="1"/>
          </p:cNvSpPr>
          <p:nvPr>
            <p:ph type="title"/>
          </p:nvPr>
        </p:nvSpPr>
        <p:spPr>
          <a:xfrm>
            <a:off x="913776" y="123567"/>
            <a:ext cx="10364451" cy="1596177"/>
          </a:xfrm>
        </p:spPr>
        <p:txBody>
          <a:bodyPr>
            <a:normAutofit/>
          </a:bodyPr>
          <a:lstStyle/>
          <a:p>
            <a:r>
              <a:rPr lang="zh-TW" altLang="en-US" sz="4800" dirty="0">
                <a:latin typeface="標楷體" panose="03000509000000000000" pitchFamily="65" charset="-120"/>
                <a:ea typeface="標楷體" panose="03000509000000000000" pitchFamily="65" charset="-120"/>
              </a:rPr>
              <a:t>證券商高資產客戶業務開放重點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(2/6)</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598AE9A5-AC73-4D0B-94AA-B194420D9E7D}"/>
              </a:ext>
            </a:extLst>
          </p:cNvPr>
          <p:cNvSpPr>
            <a:spLocks noGrp="1"/>
          </p:cNvSpPr>
          <p:nvPr>
            <p:ph idx="1"/>
          </p:nvPr>
        </p:nvSpPr>
        <p:spPr>
          <a:xfrm>
            <a:off x="913774" y="1714150"/>
            <a:ext cx="10364452" cy="3424107"/>
          </a:xfrm>
        </p:spPr>
        <p:txBody>
          <a:bodyPr>
            <a:noAutofit/>
          </a:bodyPr>
          <a:lstStyle/>
          <a:p>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業務開放重點</a:t>
            </a:r>
            <a:r>
              <a:rPr lang="zh-TW" altLang="en-US" sz="3600" dirty="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複委託、財富管理、</a:t>
            </a:r>
            <a:r>
              <a:rPr lang="zh-TW" altLang="en-US" sz="36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自營</a:t>
            </a:r>
            <a:r>
              <a:rPr lang="zh-TW" altLang="en-US" sz="3600" dirty="0">
                <a:latin typeface="新細明體" panose="02020500000000000000" pitchFamily="18" charset="-120"/>
                <a:ea typeface="新細明體" panose="02020500000000000000" pitchFamily="18" charset="-120"/>
                <a:cs typeface="Times New Roman" panose="02020603050405020304" pitchFamily="18" charset="0"/>
              </a:rPr>
              <a:t>）</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lvl="1">
              <a:buFont typeface="Wingdings" panose="05000000000000000000" pitchFamily="2" charset="2"/>
              <a:buChar char="ü"/>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證券商申辦資格條件及程序</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lvl="1">
              <a:buFont typeface="Wingdings" panose="05000000000000000000" pitchFamily="2" charset="2"/>
              <a:buChar char="ü"/>
            </a:pPr>
            <a:r>
              <a:rPr lang="zh-TW" altLang="en-US" sz="3200" b="0" i="0" dirty="0">
                <a:effectLst/>
                <a:latin typeface="Times New Roman" panose="02020603050405020304" pitchFamily="18" charset="0"/>
                <a:ea typeface="標楷體" panose="03000509000000000000" pitchFamily="65" charset="-120"/>
                <a:cs typeface="Times New Roman" panose="02020603050405020304" pitchFamily="18" charset="0"/>
              </a:rPr>
              <a:t>高資產客戶適用金融服務與商品範圍</a:t>
            </a:r>
            <a:endParaRPr lang="en-US" altLang="zh-TW" sz="3200" b="0" i="0" dirty="0">
              <a:effectLst/>
              <a:latin typeface="Times New Roman" panose="02020603050405020304" pitchFamily="18" charset="0"/>
              <a:ea typeface="標楷體" panose="03000509000000000000" pitchFamily="65" charset="-120"/>
              <a:cs typeface="Times New Roman" panose="02020603050405020304" pitchFamily="18" charset="0"/>
            </a:endParaRPr>
          </a:p>
          <a:p>
            <a:pPr lvl="1">
              <a:buFont typeface="Wingdings" panose="05000000000000000000" pitchFamily="2" charset="2"/>
              <a:buChar char="ü"/>
            </a:pPr>
            <a:r>
              <a:rPr lang="zh-TW" altLang="en-US" sz="3200" b="0" i="0" dirty="0">
                <a:effectLst/>
                <a:latin typeface="Times New Roman" panose="02020603050405020304" pitchFamily="18" charset="0"/>
                <a:ea typeface="標楷體" panose="03000509000000000000" pitchFamily="65" charset="-120"/>
                <a:cs typeface="Times New Roman" panose="02020603050405020304" pitchFamily="18" charset="0"/>
              </a:rPr>
              <a:t>高資產客戶權益之強化措施</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075220004"/>
      </p:ext>
    </p:extLst>
  </p:cSld>
  <p:clrMapOvr>
    <a:masterClrMapping/>
  </p:clrMapOvr>
  <mc:AlternateContent xmlns:mc="http://schemas.openxmlformats.org/markup-compatibility/2006" xmlns:p14="http://schemas.microsoft.com/office/powerpoint/2010/main">
    <mc:Choice Requires="p14">
      <p:transition spd="slow" p14:dur="2000" advTm="25736"/>
    </mc:Choice>
    <mc:Fallback xmlns="">
      <p:transition spd="slow" advTm="25736"/>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43B2DE-2FB1-4E72-B464-7E41416A0F76}"/>
              </a:ext>
            </a:extLst>
          </p:cNvPr>
          <p:cNvSpPr>
            <a:spLocks noGrp="1"/>
          </p:cNvSpPr>
          <p:nvPr>
            <p:ph type="title"/>
          </p:nvPr>
        </p:nvSpPr>
        <p:spPr>
          <a:xfrm>
            <a:off x="913774" y="1907821"/>
            <a:ext cx="10364451" cy="1596177"/>
          </a:xfrm>
        </p:spPr>
        <p:txBody>
          <a:bodyPr>
            <a:normAutofit/>
          </a:bodyPr>
          <a:lstStyle/>
          <a:p>
            <a:r>
              <a:rPr lang="zh-TW" altLang="en-US" sz="6000" dirty="0">
                <a:latin typeface="標楷體" panose="03000509000000000000" pitchFamily="65" charset="-120"/>
                <a:ea typeface="標楷體" panose="03000509000000000000" pitchFamily="65" charset="-120"/>
              </a:rPr>
              <a:t>謝謝指教</a:t>
            </a:r>
          </a:p>
        </p:txBody>
      </p:sp>
      <p:sp>
        <p:nvSpPr>
          <p:cNvPr id="3" name="內容版面配置區 2">
            <a:extLst>
              <a:ext uri="{FF2B5EF4-FFF2-40B4-BE49-F238E27FC236}">
                <a16:creationId xmlns:a16="http://schemas.microsoft.com/office/drawing/2014/main" id="{523FD9A9-CFA4-4E30-8EEE-01D4EE11598A}"/>
              </a:ext>
            </a:extLst>
          </p:cNvPr>
          <p:cNvSpPr>
            <a:spLocks noGrp="1"/>
          </p:cNvSpPr>
          <p:nvPr>
            <p:ph idx="1"/>
          </p:nvPr>
        </p:nvSpPr>
        <p:spPr>
          <a:xfrm>
            <a:off x="913775" y="3503998"/>
            <a:ext cx="10364452" cy="2287202"/>
          </a:xfrm>
        </p:spPr>
        <p:txBody>
          <a:bodyPr/>
          <a:lstStyle/>
          <a:p>
            <a:pPr marL="0" indent="0" algn="ctr">
              <a:buNone/>
            </a:pPr>
            <a:r>
              <a:rPr lang="zh-TW" altLang="en-US" dirty="0">
                <a:latin typeface="標楷體" panose="03000509000000000000" pitchFamily="65" charset="-120"/>
                <a:ea typeface="標楷體" panose="03000509000000000000" pitchFamily="65" charset="-120"/>
              </a:rPr>
              <a:t>櫃買中心外國債券業務窗口</a:t>
            </a:r>
            <a:endParaRPr lang="en-US" altLang="zh-TW" dirty="0">
              <a:latin typeface="標楷體" panose="03000509000000000000" pitchFamily="65" charset="-120"/>
              <a:ea typeface="標楷體" panose="03000509000000000000" pitchFamily="65" charset="-120"/>
            </a:endParaRPr>
          </a:p>
          <a:p>
            <a:pPr marL="0" indent="0" algn="ctr">
              <a:buNone/>
            </a:pPr>
            <a:r>
              <a:rPr lang="zh-TW" altLang="en-US" dirty="0">
                <a:latin typeface="標楷體" panose="03000509000000000000" pitchFamily="65" charset="-120"/>
                <a:ea typeface="標楷體" panose="03000509000000000000" pitchFamily="65" charset="-120"/>
              </a:rPr>
              <a:t>邱小姐 </a:t>
            </a:r>
            <a:r>
              <a:rPr lang="en-US" altLang="zh-TW" dirty="0">
                <a:latin typeface="標楷體" panose="03000509000000000000" pitchFamily="65" charset="-120"/>
                <a:ea typeface="標楷體" panose="03000509000000000000" pitchFamily="65" charset="-120"/>
              </a:rPr>
              <a:t>23665967</a:t>
            </a:r>
          </a:p>
          <a:p>
            <a:pPr marL="0" indent="0" algn="ctr">
              <a:buNone/>
            </a:pPr>
            <a:r>
              <a:rPr lang="zh-TW" altLang="en-US" dirty="0">
                <a:latin typeface="標楷體" panose="03000509000000000000" pitchFamily="65" charset="-120"/>
                <a:ea typeface="標楷體" panose="03000509000000000000" pitchFamily="65" charset="-120"/>
              </a:rPr>
              <a:t>林小姐 </a:t>
            </a:r>
            <a:r>
              <a:rPr lang="en-US" altLang="zh-TW" dirty="0">
                <a:latin typeface="標楷體" panose="03000509000000000000" pitchFamily="65" charset="-120"/>
                <a:ea typeface="標楷體" panose="03000509000000000000" pitchFamily="65" charset="-120"/>
              </a:rPr>
              <a:t>23668077</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22B44D6B-0E37-4DF1-9C55-F287892E4C89}"/>
              </a:ext>
            </a:extLst>
          </p:cNvPr>
          <p:cNvSpPr>
            <a:spLocks noGrp="1"/>
          </p:cNvSpPr>
          <p:nvPr>
            <p:ph type="sldNum" sz="quarter" idx="12"/>
          </p:nvPr>
        </p:nvSpPr>
        <p:spPr/>
        <p:txBody>
          <a:bodyPr/>
          <a:lstStyle/>
          <a:p>
            <a:fld id="{225A0C0B-74CD-4381-92F6-3BD4C5DF8F1F}" type="slidenum">
              <a:rPr lang="zh-TW" altLang="en-US" smtClean="0"/>
              <a:t>50</a:t>
            </a:fld>
            <a:endParaRPr lang="zh-TW" altLang="en-US"/>
          </a:p>
        </p:txBody>
      </p:sp>
    </p:spTree>
    <p:extLst>
      <p:ext uri="{BB962C8B-B14F-4D97-AF65-F5344CB8AC3E}">
        <p14:creationId xmlns:p14="http://schemas.microsoft.com/office/powerpoint/2010/main" val="191548085"/>
      </p:ext>
    </p:extLst>
  </p:cSld>
  <p:clrMapOvr>
    <a:masterClrMapping/>
  </p:clrMapOvr>
  <mc:AlternateContent xmlns:mc="http://schemas.openxmlformats.org/markup-compatibility/2006" xmlns:p14="http://schemas.microsoft.com/office/powerpoint/2010/main">
    <mc:Choice Requires="p14">
      <p:transition spd="slow" p14:dur="2000" advTm="15244"/>
    </mc:Choice>
    <mc:Fallback xmlns="">
      <p:transition spd="slow" advTm="1524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235074-AD70-4B2A-8D69-D6483902441A}"/>
              </a:ext>
            </a:extLst>
          </p:cNvPr>
          <p:cNvSpPr>
            <a:spLocks noGrp="1"/>
          </p:cNvSpPr>
          <p:nvPr>
            <p:ph type="title"/>
          </p:nvPr>
        </p:nvSpPr>
        <p:spPr>
          <a:xfrm>
            <a:off x="913776" y="148735"/>
            <a:ext cx="10364451" cy="1101226"/>
          </a:xfrm>
        </p:spPr>
        <p:txBody>
          <a:bodyPr/>
          <a:lstStyle/>
          <a:p>
            <a:r>
              <a:rPr lang="zh-TW" altLang="en-US" sz="4800" dirty="0">
                <a:latin typeface="標楷體" panose="03000509000000000000" pitchFamily="65" charset="-120"/>
                <a:ea typeface="標楷體" panose="03000509000000000000" pitchFamily="65" charset="-120"/>
              </a:rPr>
              <a:t>證券商高資產客戶業務開放重點</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(3/6)</a:t>
            </a:r>
            <a:endParaRPr lang="zh-TW" altLang="en-US" sz="2800" dirty="0"/>
          </a:p>
        </p:txBody>
      </p:sp>
      <p:sp>
        <p:nvSpPr>
          <p:cNvPr id="3" name="內容版面配置區 2">
            <a:extLst>
              <a:ext uri="{FF2B5EF4-FFF2-40B4-BE49-F238E27FC236}">
                <a16:creationId xmlns:a16="http://schemas.microsoft.com/office/drawing/2014/main" id="{289EB115-4F42-4C92-A927-1B28D82B6226}"/>
              </a:ext>
            </a:extLst>
          </p:cNvPr>
          <p:cNvSpPr>
            <a:spLocks noGrp="1"/>
          </p:cNvSpPr>
          <p:nvPr>
            <p:ph idx="1"/>
          </p:nvPr>
        </p:nvSpPr>
        <p:spPr>
          <a:xfrm>
            <a:off x="913774" y="1140903"/>
            <a:ext cx="10364452" cy="5568362"/>
          </a:xfrm>
        </p:spPr>
        <p:txBody>
          <a:bodyPr>
            <a:normAutofit lnSpcReduction="10000"/>
          </a:bodyPr>
          <a:lstStyle/>
          <a:p>
            <a:pPr>
              <a:buFont typeface="Wingdings" panose="05000000000000000000" pitchFamily="2" charset="2"/>
              <a:buChar char="ü"/>
            </a:pPr>
            <a:r>
              <a:rPr lang="zh-TW" altLang="en-US" sz="3200" dirty="0">
                <a:latin typeface="標楷體" panose="03000509000000000000" pitchFamily="65" charset="-120"/>
                <a:ea typeface="標楷體" panose="03000509000000000000" pitchFamily="65" charset="-120"/>
              </a:rPr>
              <a:t>證券商</a:t>
            </a:r>
            <a:r>
              <a:rPr lang="zh-TW" altLang="en-US" sz="3200" dirty="0">
                <a:latin typeface="新細明體" panose="02020500000000000000" pitchFamily="18" charset="-120"/>
                <a:ea typeface="新細明體" panose="02020500000000000000" pitchFamily="18" charset="-120"/>
              </a:rPr>
              <a:t>（</a:t>
            </a:r>
            <a:r>
              <a:rPr lang="zh-TW" altLang="en-US" sz="3200" dirty="0">
                <a:latin typeface="標楷體" panose="03000509000000000000" pitchFamily="65" charset="-120"/>
                <a:ea typeface="標楷體" panose="03000509000000000000" pitchFamily="65" charset="-120"/>
              </a:rPr>
              <a:t>不含兼營者</a:t>
            </a:r>
            <a:r>
              <a:rPr lang="zh-TW" altLang="en-US" sz="3200" dirty="0">
                <a:latin typeface="新細明體" panose="02020500000000000000" pitchFamily="18" charset="-120"/>
                <a:ea typeface="新細明體" panose="02020500000000000000" pitchFamily="18" charset="-120"/>
              </a:rPr>
              <a:t>）</a:t>
            </a:r>
            <a:r>
              <a:rPr lang="zh-TW" altLang="en-US" sz="3200" dirty="0">
                <a:latin typeface="標楷體" panose="03000509000000000000" pitchFamily="65" charset="-120"/>
                <a:ea typeface="標楷體" panose="03000509000000000000" pitchFamily="65" charset="-120"/>
              </a:rPr>
              <a:t>申辦資格條件及程序</a:t>
            </a:r>
            <a:endParaRPr lang="en-US" altLang="zh-TW" sz="3200" dirty="0">
              <a:latin typeface="標楷體" panose="03000509000000000000" pitchFamily="65" charset="-120"/>
              <a:ea typeface="標楷體" panose="03000509000000000000" pitchFamily="65" charset="-120"/>
            </a:endParaRPr>
          </a:p>
          <a:p>
            <a:pPr lvl="1" algn="just"/>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法定財務比率</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申請前半年申報之自有資本適足率逾</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200%)</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、財務條件</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最近期經會計師查核簽證財報淨值達新臺幣</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億元以上</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及法令遵循</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未受警告以上重大處分</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等條件。</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lvl="1" algn="just"/>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引資攬才政策，針對淨值已達新臺幣</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億元以上並承諾未來</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年擴增在臺營運規模及僱用人數者，經主管機關核准，亦可辦理高資產客戶業務。</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lvl="1" algn="just"/>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證券商申請程序：證券商申請提供高資產客戶服務，或申請對海外子公司發行境外結構型商品辦理背書保證者，應先分別經證券商同業公會（複委託）、證券交易所（財富管理、背書保證）、證券櫃檯買賣中心（</a:t>
            </a:r>
            <a:r>
              <a:rPr lang="zh-TW" altLang="en-US" sz="26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自營</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）初審，再轉送主管機關核准。</a:t>
            </a:r>
          </a:p>
        </p:txBody>
      </p:sp>
    </p:spTree>
    <p:extLst>
      <p:ext uri="{BB962C8B-B14F-4D97-AF65-F5344CB8AC3E}">
        <p14:creationId xmlns:p14="http://schemas.microsoft.com/office/powerpoint/2010/main" val="2865185894"/>
      </p:ext>
    </p:extLst>
  </p:cSld>
  <p:clrMapOvr>
    <a:masterClrMapping/>
  </p:clrMapOvr>
  <mc:AlternateContent xmlns:mc="http://schemas.openxmlformats.org/markup-compatibility/2006" xmlns:p14="http://schemas.microsoft.com/office/powerpoint/2010/main">
    <mc:Choice Requires="p14">
      <p:transition spd="slow" p14:dur="2000" advTm="81465"/>
    </mc:Choice>
    <mc:Fallback xmlns="">
      <p:transition spd="slow" advTm="8146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6A603E-94D3-4BD8-A7A4-614A467B2CA4}"/>
              </a:ext>
            </a:extLst>
          </p:cNvPr>
          <p:cNvSpPr>
            <a:spLocks noGrp="1"/>
          </p:cNvSpPr>
          <p:nvPr>
            <p:ph type="title"/>
          </p:nvPr>
        </p:nvSpPr>
        <p:spPr>
          <a:xfrm>
            <a:off x="913774" y="64844"/>
            <a:ext cx="10364451" cy="1596177"/>
          </a:xfrm>
        </p:spPr>
        <p:txBody>
          <a:bodyPr/>
          <a:lstStyle/>
          <a:p>
            <a:r>
              <a:rPr lang="zh-TW" altLang="en-US" sz="4800" dirty="0">
                <a:latin typeface="標楷體" panose="03000509000000000000" pitchFamily="65" charset="-120"/>
                <a:ea typeface="標楷體" panose="03000509000000000000" pitchFamily="65" charset="-120"/>
              </a:rPr>
              <a:t>證券商高資產客戶</a:t>
            </a:r>
            <a:r>
              <a:rPr kumimoji="0" lang="zh-TW" altLang="en-US" sz="4800" b="0" i="0" u="none" strike="noStrike" kern="1200" cap="all"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j-cs"/>
              </a:rPr>
              <a:t>業務開放重點</a:t>
            </a:r>
            <a:r>
              <a:rPr kumimoji="0" lang="en-US" altLang="zh-TW" sz="2800" b="0" i="0" u="none" strike="noStrike" kern="1200" cap="all"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(4/6)</a:t>
            </a:r>
            <a:endParaRPr lang="zh-TW" altLang="en-US" dirty="0"/>
          </a:p>
        </p:txBody>
      </p:sp>
      <p:sp>
        <p:nvSpPr>
          <p:cNvPr id="3" name="內容版面配置區 2">
            <a:extLst>
              <a:ext uri="{FF2B5EF4-FFF2-40B4-BE49-F238E27FC236}">
                <a16:creationId xmlns:a16="http://schemas.microsoft.com/office/drawing/2014/main" id="{599F2DAB-2206-416C-BD74-AADC56BD4093}"/>
              </a:ext>
            </a:extLst>
          </p:cNvPr>
          <p:cNvSpPr>
            <a:spLocks noGrp="1"/>
          </p:cNvSpPr>
          <p:nvPr>
            <p:ph idx="1"/>
          </p:nvPr>
        </p:nvSpPr>
        <p:spPr>
          <a:xfrm>
            <a:off x="913775" y="1400961"/>
            <a:ext cx="10364452" cy="5075340"/>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Wingdings" panose="05000000000000000000" pitchFamily="2" charset="2"/>
              <a:buChar char="ü"/>
              <a:tabLst/>
              <a:defRPr/>
            </a:pPr>
            <a:r>
              <a:rPr kumimoji="0" lang="zh-TW" altLang="en-US" sz="3200" b="0" i="0" u="none" strike="noStrike" kern="1200" cap="all"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證券商</a:t>
            </a:r>
            <a:r>
              <a:rPr kumimoji="0" lang="zh-TW" altLang="en-US" sz="3200" b="0" i="0" u="none" strike="noStrike" kern="1200" cap="all"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a:t>
            </a:r>
            <a:r>
              <a:rPr kumimoji="0" lang="zh-TW" altLang="en-US" sz="3200" b="0" i="0" u="none" strike="noStrike" kern="1200" cap="all"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不含兼營者</a:t>
            </a:r>
            <a:r>
              <a:rPr kumimoji="0" lang="zh-TW" altLang="en-US" sz="3200" b="0" i="0" u="none" strike="noStrike" kern="1200" cap="all"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a:t>
            </a:r>
            <a:r>
              <a:rPr kumimoji="0" lang="zh-TW" altLang="en-US" sz="3200" b="0" i="0" u="none" strike="noStrike" kern="1200" cap="all"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申辦資格條件及程序</a:t>
            </a:r>
            <a:endParaRPr kumimoji="0" lang="en-US" altLang="zh-TW" sz="3200" b="0" i="0" u="none" strike="noStrike" kern="1200" cap="all"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lvl="1" algn="just"/>
            <a:r>
              <a:rPr lang="zh-TW" altLang="en-US" sz="3000" dirty="0">
                <a:latin typeface="標楷體" panose="03000509000000000000" pitchFamily="65" charset="-120"/>
                <a:ea typeface="標楷體" panose="03000509000000000000" pitchFamily="65" charset="-120"/>
              </a:rPr>
              <a:t>導入「部門主管問責制度」：主管機關在證券商申辦相關業務時，將對負責相關業務之部門主管進行面談，就「企業文化與行為規範」、「業務經營策略與研發能力」、「業務流程與人員管控」、「公平待客」等面向，說明辦理相關業務的願景與承諾。在業務執行上，建立責任制度。</a:t>
            </a:r>
          </a:p>
        </p:txBody>
      </p:sp>
    </p:spTree>
    <p:extLst>
      <p:ext uri="{BB962C8B-B14F-4D97-AF65-F5344CB8AC3E}">
        <p14:creationId xmlns:p14="http://schemas.microsoft.com/office/powerpoint/2010/main" val="1674978433"/>
      </p:ext>
    </p:extLst>
  </p:cSld>
  <p:clrMapOvr>
    <a:masterClrMapping/>
  </p:clrMapOvr>
  <mc:AlternateContent xmlns:mc="http://schemas.openxmlformats.org/markup-compatibility/2006" xmlns:p14="http://schemas.microsoft.com/office/powerpoint/2010/main">
    <mc:Choice Requires="p14">
      <p:transition spd="slow" p14:dur="2000" advTm="37512"/>
    </mc:Choice>
    <mc:Fallback xmlns="">
      <p:transition spd="slow" advTm="3751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9E29CF-80C0-4856-8B30-3DD3F6016F0C}"/>
              </a:ext>
            </a:extLst>
          </p:cNvPr>
          <p:cNvSpPr>
            <a:spLocks noGrp="1"/>
          </p:cNvSpPr>
          <p:nvPr>
            <p:ph type="title"/>
          </p:nvPr>
        </p:nvSpPr>
        <p:spPr>
          <a:xfrm>
            <a:off x="913774" y="266013"/>
            <a:ext cx="10364451" cy="1001956"/>
          </a:xfrm>
        </p:spPr>
        <p:txBody>
          <a:bodyPr/>
          <a:lstStyle/>
          <a:p>
            <a:r>
              <a:rPr lang="zh-TW" altLang="en-US" sz="4800" dirty="0">
                <a:latin typeface="標楷體" panose="03000509000000000000" pitchFamily="65" charset="-120"/>
                <a:ea typeface="標楷體" panose="03000509000000000000" pitchFamily="65" charset="-120"/>
              </a:rPr>
              <a:t>證券商高資產客戶</a:t>
            </a:r>
            <a:r>
              <a:rPr kumimoji="0" lang="zh-TW" altLang="en-US" sz="4800" b="0" i="0" u="none" strike="noStrike" kern="1200" cap="all"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j-cs"/>
              </a:rPr>
              <a:t>業務開放重點</a:t>
            </a:r>
            <a:r>
              <a:rPr kumimoji="0" lang="en-US" altLang="zh-TW" sz="2800" b="0" i="0" u="none" strike="noStrike" kern="1200" cap="all"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(5/6)</a:t>
            </a:r>
            <a:endParaRPr lang="zh-TW" altLang="en-US" dirty="0"/>
          </a:p>
        </p:txBody>
      </p:sp>
      <p:sp>
        <p:nvSpPr>
          <p:cNvPr id="3" name="內容版面配置區 2">
            <a:extLst>
              <a:ext uri="{FF2B5EF4-FFF2-40B4-BE49-F238E27FC236}">
                <a16:creationId xmlns:a16="http://schemas.microsoft.com/office/drawing/2014/main" id="{F8FC021A-0035-450B-A530-D54BE2DA31BC}"/>
              </a:ext>
            </a:extLst>
          </p:cNvPr>
          <p:cNvSpPr>
            <a:spLocks noGrp="1"/>
          </p:cNvSpPr>
          <p:nvPr>
            <p:ph idx="1"/>
          </p:nvPr>
        </p:nvSpPr>
        <p:spPr>
          <a:xfrm>
            <a:off x="913774" y="1066801"/>
            <a:ext cx="10364452" cy="5726354"/>
          </a:xfrm>
        </p:spPr>
        <p:txBody>
          <a:bodyPr>
            <a:normAutofit/>
          </a:bodyPr>
          <a:lstStyle/>
          <a:p>
            <a:pPr>
              <a:buFont typeface="Wingdings" panose="05000000000000000000" pitchFamily="2" charset="2"/>
              <a:buChar char="ü"/>
            </a:pPr>
            <a:r>
              <a:rPr lang="zh-TW" altLang="en-US" sz="3200" b="0" i="0" dirty="0">
                <a:effectLst/>
                <a:latin typeface="Times New Roman" panose="02020603050405020304" pitchFamily="18" charset="0"/>
                <a:ea typeface="標楷體" panose="03000509000000000000" pitchFamily="65" charset="-120"/>
                <a:cs typeface="Times New Roman" panose="02020603050405020304" pitchFamily="18" charset="0"/>
              </a:rPr>
              <a:t>高資產客戶適用金融服務與商品範圍</a:t>
            </a:r>
            <a:endParaRPr lang="en-US" altLang="zh-TW" sz="3200" b="0" i="0" dirty="0">
              <a:effectLst/>
              <a:latin typeface="Times New Roman" panose="02020603050405020304" pitchFamily="18" charset="0"/>
              <a:ea typeface="標楷體" panose="03000509000000000000" pitchFamily="65" charset="-120"/>
              <a:cs typeface="Times New Roman" panose="02020603050405020304" pitchFamily="18" charset="0"/>
            </a:endParaRPr>
          </a:p>
          <a:p>
            <a:pPr lvl="1" algn="just"/>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放寬境外結構型商品審查程序：證券商以複委託管道、財富管理管道提供高資產客戶投資境外結構型商品者，得就相同發行機構且相同商品結構或相同商品風險等級之商品自訂類型化審查之規範，不適用境外結構型商品管理規則第</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項金融總會商品審查及管理規範之規定。</a:t>
            </a:r>
          </a:p>
          <a:p>
            <a:pPr lvl="1" algn="just"/>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開放證券商及銀行之海外轉投資子公司或分支機構發行境外結構型商品：符合得發行指數投資證券（</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ETN</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資格條件之證券商或本國銀行之海外轉投資子公司或分支機構發行之境外結構型商品，並由證券商或本國銀行擔任境內代理人並負連帶責任或自為保證機構者，證券商得以複委託管道（受託買賣）、財富管理管道（受託投資）或</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營業處所買賣</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，提供高資產客戶投資。</a:t>
            </a:r>
          </a:p>
          <a:p>
            <a:pPr lvl="1" algn="just"/>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放寬外國債券信評規定：開放證券商以複委託管道、財富管理管道或</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營業處所買賣</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，提供高資產客戶及高淨值投資法人投資之外國債券之信用評等，不受債券信用評等應達</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BB</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級以上之限制。</a:t>
            </a:r>
          </a:p>
          <a:p>
            <a:pPr lvl="1" algn="just"/>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開放證券商（含銀行兼營）得與高資產客戶於</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營業處所買賣外幣計價之結構型債券</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2736938646"/>
      </p:ext>
    </p:extLst>
  </p:cSld>
  <p:clrMapOvr>
    <a:masterClrMapping/>
  </p:clrMapOvr>
  <mc:AlternateContent xmlns:mc="http://schemas.openxmlformats.org/markup-compatibility/2006" xmlns:p14="http://schemas.microsoft.com/office/powerpoint/2010/main">
    <mc:Choice Requires="p14">
      <p:transition spd="slow" p14:dur="2000" advTm="124855"/>
    </mc:Choice>
    <mc:Fallback xmlns="">
      <p:transition spd="slow" advTm="1248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44903A-D3D5-4686-829B-7D8B07095390}"/>
              </a:ext>
            </a:extLst>
          </p:cNvPr>
          <p:cNvSpPr>
            <a:spLocks noGrp="1"/>
          </p:cNvSpPr>
          <p:nvPr>
            <p:ph type="title"/>
          </p:nvPr>
        </p:nvSpPr>
        <p:spPr>
          <a:xfrm>
            <a:off x="913776" y="90011"/>
            <a:ext cx="10364451" cy="1596177"/>
          </a:xfrm>
        </p:spPr>
        <p:txBody>
          <a:bodyPr/>
          <a:lstStyle/>
          <a:p>
            <a:r>
              <a:rPr lang="zh-TW" altLang="en-US" sz="4800" dirty="0">
                <a:latin typeface="標楷體" panose="03000509000000000000" pitchFamily="65" charset="-120"/>
                <a:ea typeface="標楷體" panose="03000509000000000000" pitchFamily="65" charset="-120"/>
              </a:rPr>
              <a:t>證券商高資產客戶</a:t>
            </a:r>
            <a:r>
              <a:rPr kumimoji="0" lang="zh-TW" altLang="en-US" sz="4800" b="0" i="0" u="none" strike="noStrike" kern="1200" cap="all"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j-cs"/>
              </a:rPr>
              <a:t>業務開放重點</a:t>
            </a:r>
            <a:r>
              <a:rPr kumimoji="0" lang="en-US" altLang="zh-TW" sz="2800" b="0" i="0" u="none" strike="noStrike" kern="1200" cap="all"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(6/6)</a:t>
            </a:r>
            <a:endParaRPr lang="zh-TW" altLang="en-US" dirty="0"/>
          </a:p>
        </p:txBody>
      </p:sp>
      <p:sp>
        <p:nvSpPr>
          <p:cNvPr id="3" name="內容版面配置區 2">
            <a:extLst>
              <a:ext uri="{FF2B5EF4-FFF2-40B4-BE49-F238E27FC236}">
                <a16:creationId xmlns:a16="http://schemas.microsoft.com/office/drawing/2014/main" id="{BC34D375-BC74-415E-93E2-53C7DFD5C096}"/>
              </a:ext>
            </a:extLst>
          </p:cNvPr>
          <p:cNvSpPr>
            <a:spLocks noGrp="1"/>
          </p:cNvSpPr>
          <p:nvPr>
            <p:ph idx="1"/>
          </p:nvPr>
        </p:nvSpPr>
        <p:spPr>
          <a:xfrm>
            <a:off x="913776" y="2056701"/>
            <a:ext cx="10364452" cy="3424107"/>
          </a:xfrm>
        </p:spPr>
        <p:txBody>
          <a:bodyPr/>
          <a:lstStyle/>
          <a:p>
            <a:pPr algn="just">
              <a:buFont typeface="Wingdings" panose="05000000000000000000" pitchFamily="2" charset="2"/>
              <a:buChar char="ü"/>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高資產客戶權益之強化措施</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lvl="1"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強化資訊揭露義務：提供中文商品資訊、協助爭議處理及投資人權益重大事項通報</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lvl="1"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建立「商品適合度制度及商品審查標準」：自訂商品適合度制度、商品上架審查標準、審查程序及監控機制</a:t>
            </a:r>
          </a:p>
        </p:txBody>
      </p:sp>
    </p:spTree>
    <p:extLst>
      <p:ext uri="{BB962C8B-B14F-4D97-AF65-F5344CB8AC3E}">
        <p14:creationId xmlns:p14="http://schemas.microsoft.com/office/powerpoint/2010/main" val="2723005002"/>
      </p:ext>
    </p:extLst>
  </p:cSld>
  <p:clrMapOvr>
    <a:masterClrMapping/>
  </p:clrMapOvr>
  <mc:AlternateContent xmlns:mc="http://schemas.openxmlformats.org/markup-compatibility/2006" xmlns:p14="http://schemas.microsoft.com/office/powerpoint/2010/main">
    <mc:Choice Requires="p14">
      <p:transition spd="slow" p14:dur="2000" advTm="35497"/>
    </mc:Choice>
    <mc:Fallback xmlns="">
      <p:transition spd="slow" advTm="35497"/>
    </mc:Fallback>
  </mc:AlternateContent>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小水滴</Template>
  <TotalTime>1599</TotalTime>
  <Words>4680</Words>
  <Application>Microsoft Office PowerPoint</Application>
  <PresentationFormat>寬螢幕</PresentationFormat>
  <Paragraphs>278</Paragraphs>
  <Slides>50</Slides>
  <Notes>17</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50</vt:i4>
      </vt:variant>
    </vt:vector>
  </HeadingPairs>
  <TitlesOfParts>
    <vt:vector size="62" baseType="lpstr">
      <vt:lpstr>Abadi Extra Light</vt:lpstr>
      <vt:lpstr>Tunga</vt:lpstr>
      <vt:lpstr>Tw Cen MT</vt:lpstr>
      <vt:lpstr>新細明體</vt:lpstr>
      <vt:lpstr>標楷體</vt:lpstr>
      <vt:lpstr>Agency FB</vt:lpstr>
      <vt:lpstr>Arial</vt:lpstr>
      <vt:lpstr>Calibri</vt:lpstr>
      <vt:lpstr>TH SarabunPSK</vt:lpstr>
      <vt:lpstr>Times New Roman</vt:lpstr>
      <vt:lpstr>Wingdings</vt:lpstr>
      <vt:lpstr>小水滴</vt:lpstr>
      <vt:lpstr>證券商自行買賣外國債券業務 宣導說明會</vt:lpstr>
      <vt:lpstr>綱要</vt:lpstr>
      <vt:lpstr>證券商高資產客戶業務開放重點</vt:lpstr>
      <vt:lpstr>證券商高資產客戶業務開放重點(1/6)</vt:lpstr>
      <vt:lpstr>證券商高資產客戶業務開放重點(2/6)</vt:lpstr>
      <vt:lpstr>證券商高資產客戶業務開放重點(3/6)</vt:lpstr>
      <vt:lpstr>證券商高資產客戶業務開放重點(4/6)</vt:lpstr>
      <vt:lpstr>證券商高資產客戶業務開放重點(5/6)</vt:lpstr>
      <vt:lpstr>證券商高資產客戶業務開放重點(6/6)</vt:lpstr>
      <vt:lpstr>自行買賣外國債券業務相關規範</vt:lpstr>
      <vt:lpstr>自行買賣外國債券業務相關規範(1/5)</vt:lpstr>
      <vt:lpstr>自行買賣外國債券業務相關規範(2/5)</vt:lpstr>
      <vt:lpstr>自行買賣外國債券業務相關規範(3/5)</vt:lpstr>
      <vt:lpstr>自行買賣外國債券業務相關規範(4/5)</vt:lpstr>
      <vt:lpstr>自行買賣外國債券業務相關規範(5/5)</vt:lpstr>
      <vt:lpstr>交易辦法修正重點</vt:lpstr>
      <vt:lpstr>交易辦法修正重點(1/13)</vt:lpstr>
      <vt:lpstr>交易辦法修正重點(2/13)</vt:lpstr>
      <vt:lpstr>交易辦法修正重點(3/13)</vt:lpstr>
      <vt:lpstr>交易辦法修正重點(4/13)</vt:lpstr>
      <vt:lpstr>交易辦法修正重點(5/13)</vt:lpstr>
      <vt:lpstr>交易辦法修正重點(6/13)</vt:lpstr>
      <vt:lpstr>交易辦法修正重點(7/13)</vt:lpstr>
      <vt:lpstr>交易辦法修正重點(8/13)</vt:lpstr>
      <vt:lpstr>交易辦法修正重點(9/13)</vt:lpstr>
      <vt:lpstr>交易辦法修正重點(10/13)</vt:lpstr>
      <vt:lpstr>交易辦法修正重點(11/13)</vt:lpstr>
      <vt:lpstr>交易辦法修正重點(12/13)</vt:lpstr>
      <vt:lpstr>交易辦法修正重點(13/13)</vt:lpstr>
      <vt:lpstr>申報格式說明</vt:lpstr>
      <vt:lpstr>PowerPoint 簡報</vt:lpstr>
      <vt:lpstr>修正TRAN10和TRAN10E</vt:lpstr>
      <vt:lpstr>修正TRAN10和TRAN10E</vt:lpstr>
      <vt:lpstr>「結構型債券發行機構代號」及「結構型債券保證人代號」填報說明</vt:lpstr>
      <vt:lpstr>結構型商品發行及保證機構代號申請書</vt:lpstr>
      <vt:lpstr>「結構型債券境內代理人代號」填報說明 </vt:lpstr>
      <vt:lpstr>PowerPoint 簡報</vt:lpstr>
      <vt:lpstr>新增TRAN10M</vt:lpstr>
      <vt:lpstr>TRAN10M畫面說明(1/11)</vt:lpstr>
      <vt:lpstr>PowerPoint 簡報</vt:lpstr>
      <vt:lpstr>PowerPoint 簡報</vt:lpstr>
      <vt:lpstr>PowerPoint 簡報</vt:lpstr>
      <vt:lpstr>點選「新增」按鈕，key入資料後，再按「確認」按鈕，再陸續key下一筆資料，每筆資料均可以點選「修改」按鈕進行修改資料內容，或者「刪除」按鈕刪除該筆資料。      申報資料KEY完後，畫面如下：</vt:lpstr>
      <vt:lpstr>資料輸入完畢後，點選「申報」按鈕，進行申報</vt:lpstr>
      <vt:lpstr>申報成功後，狀態會顯示「申報成功」且畫面會顯示「查詢成功-共筆」  若申報內容不符合外國債券結構型債券餘額申報媒體資料格式規定，請檢查錯誤訊息所提示之項目，重新申報資料。</vt:lpstr>
      <vt:lpstr>PowerPoint 簡報</vt:lpstr>
      <vt:lpstr>PowerPoint 簡報</vt:lpstr>
      <vt:lpstr>PowerPoint 簡報</vt:lpstr>
      <vt:lpstr>PowerPoint 簡報</vt:lpstr>
      <vt:lpstr>謝謝指教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林雅雯</dc:creator>
  <cp:lastModifiedBy>林雅雯</cp:lastModifiedBy>
  <cp:revision>86</cp:revision>
  <dcterms:created xsi:type="dcterms:W3CDTF">2020-09-04T03:32:34Z</dcterms:created>
  <dcterms:modified xsi:type="dcterms:W3CDTF">2020-09-28T01:47:18Z</dcterms:modified>
</cp:coreProperties>
</file>