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40"/>
  </p:notesMasterIdLst>
  <p:handoutMasterIdLst>
    <p:handoutMasterId r:id="rId41"/>
  </p:handoutMasterIdLst>
  <p:sldIdLst>
    <p:sldId id="296" r:id="rId2"/>
    <p:sldId id="257" r:id="rId3"/>
    <p:sldId id="389" r:id="rId4"/>
    <p:sldId id="353" r:id="rId5"/>
    <p:sldId id="354" r:id="rId6"/>
    <p:sldId id="392" r:id="rId7"/>
    <p:sldId id="387" r:id="rId8"/>
    <p:sldId id="371" r:id="rId9"/>
    <p:sldId id="372" r:id="rId10"/>
    <p:sldId id="374" r:id="rId11"/>
    <p:sldId id="375" r:id="rId12"/>
    <p:sldId id="376" r:id="rId13"/>
    <p:sldId id="377" r:id="rId14"/>
    <p:sldId id="363" r:id="rId15"/>
    <p:sldId id="378" r:id="rId16"/>
    <p:sldId id="379" r:id="rId17"/>
    <p:sldId id="391" r:id="rId18"/>
    <p:sldId id="380" r:id="rId19"/>
    <p:sldId id="355" r:id="rId20"/>
    <p:sldId id="358" r:id="rId21"/>
    <p:sldId id="359" r:id="rId22"/>
    <p:sldId id="360" r:id="rId23"/>
    <p:sldId id="364" r:id="rId24"/>
    <p:sldId id="365" r:id="rId25"/>
    <p:sldId id="366" r:id="rId26"/>
    <p:sldId id="395" r:id="rId27"/>
    <p:sldId id="381" r:id="rId28"/>
    <p:sldId id="382" r:id="rId29"/>
    <p:sldId id="383" r:id="rId30"/>
    <p:sldId id="384" r:id="rId31"/>
    <p:sldId id="385" r:id="rId32"/>
    <p:sldId id="396" r:id="rId33"/>
    <p:sldId id="397" r:id="rId34"/>
    <p:sldId id="386" r:id="rId35"/>
    <p:sldId id="388" r:id="rId36"/>
    <p:sldId id="368" r:id="rId37"/>
    <p:sldId id="393" r:id="rId38"/>
    <p:sldId id="394" r:id="rId39"/>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D0CE70"/>
    <a:srgbClr val="006600"/>
    <a:srgbClr val="339933"/>
    <a:srgbClr val="88BAB4"/>
    <a:srgbClr val="88BA88"/>
    <a:srgbClr val="99FF33"/>
    <a:srgbClr val="CCFFFF"/>
    <a:srgbClr val="66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6653" autoAdjust="0"/>
  </p:normalViewPr>
  <p:slideViewPr>
    <p:cSldViewPr>
      <p:cViewPr>
        <p:scale>
          <a:sx n="80" d="100"/>
          <a:sy n="80" d="100"/>
        </p:scale>
        <p:origin x="1218"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046" y="78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sz="120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ea typeface="新細明體" charset="-120"/>
              </a:defRPr>
            </a:lvl1pPr>
          </a:lstStyle>
          <a:p>
            <a:pPr>
              <a:defRPr/>
            </a:pPr>
            <a:fld id="{D40BA131-CC4B-4303-8996-D53A4868F28E}" type="datetimeFigureOut">
              <a:rPr lang="zh-TW" altLang="en-US"/>
              <a:pPr>
                <a:defRPr/>
              </a:pPr>
              <a:t>2015/3/12</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sz="120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ea typeface="新細明體" charset="-120"/>
              </a:defRPr>
            </a:lvl1pPr>
          </a:lstStyle>
          <a:p>
            <a:pPr>
              <a:defRPr/>
            </a:pPr>
            <a:fld id="{5EFA84B8-AD65-4077-9E92-8272F5B1F316}" type="slidenum">
              <a:rPr lang="zh-TW" altLang="en-US"/>
              <a:pPr>
                <a:defRPr/>
              </a:pPr>
              <a:t>‹#›</a:t>
            </a:fld>
            <a:endParaRPr lang="zh-TW" altLang="en-US"/>
          </a:p>
        </p:txBody>
      </p:sp>
    </p:spTree>
    <p:extLst>
      <p:ext uri="{BB962C8B-B14F-4D97-AF65-F5344CB8AC3E}">
        <p14:creationId xmlns:p14="http://schemas.microsoft.com/office/powerpoint/2010/main" val="2360901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ea typeface="新細明體" charset="-120"/>
              </a:defRPr>
            </a:lvl1pPr>
          </a:lstStyle>
          <a:p>
            <a:pPr>
              <a:defRPr/>
            </a:pPr>
            <a:fld id="{D65B58E2-BE23-49E4-9A80-105821D9A73C}" type="datetimeFigureOut">
              <a:rPr lang="zh-TW" altLang="en-US"/>
              <a:pPr>
                <a:defRPr/>
              </a:pPr>
              <a:t>2015/3/12</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ea typeface="新細明體" charset="-120"/>
              </a:defRPr>
            </a:lvl1pPr>
          </a:lstStyle>
          <a:p>
            <a:pPr>
              <a:defRPr/>
            </a:pPr>
            <a:fld id="{5EDE09DA-0170-4F89-A0AA-7FD2A32280CF}" type="slidenum">
              <a:rPr lang="zh-TW" altLang="en-US"/>
              <a:pPr>
                <a:defRPr/>
              </a:pPr>
              <a:t>‹#›</a:t>
            </a:fld>
            <a:endParaRPr lang="zh-TW" altLang="en-US"/>
          </a:p>
        </p:txBody>
      </p:sp>
    </p:spTree>
    <p:extLst>
      <p:ext uri="{BB962C8B-B14F-4D97-AF65-F5344CB8AC3E}">
        <p14:creationId xmlns:p14="http://schemas.microsoft.com/office/powerpoint/2010/main" val="18325125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新細明體" charset="-120"/>
        <a:cs typeface="+mn-cs"/>
      </a:defRPr>
    </a:lvl1pPr>
    <a:lvl2pPr marL="457200" algn="l" rtl="0" eaLnBrk="0" fontAlgn="base" hangingPunct="0">
      <a:spcBef>
        <a:spcPct val="30000"/>
      </a:spcBef>
      <a:spcAft>
        <a:spcPct val="0"/>
      </a:spcAft>
      <a:defRPr sz="1200" kern="1200">
        <a:solidFill>
          <a:schemeClr val="tx1"/>
        </a:solidFill>
        <a:latin typeface="+mn-lt"/>
        <a:ea typeface="新細明體" charset="-120"/>
        <a:cs typeface="+mn-cs"/>
      </a:defRPr>
    </a:lvl2pPr>
    <a:lvl3pPr marL="914400" algn="l" rtl="0" eaLnBrk="0" fontAlgn="base" hangingPunct="0">
      <a:spcBef>
        <a:spcPct val="30000"/>
      </a:spcBef>
      <a:spcAft>
        <a:spcPct val="0"/>
      </a:spcAft>
      <a:defRPr sz="1200" kern="1200">
        <a:solidFill>
          <a:schemeClr val="tx1"/>
        </a:solidFill>
        <a:latin typeface="+mn-lt"/>
        <a:ea typeface="新細明體" charset="-120"/>
        <a:cs typeface="+mn-cs"/>
      </a:defRPr>
    </a:lvl3pPr>
    <a:lvl4pPr marL="1371600" algn="l" rtl="0" eaLnBrk="0" fontAlgn="base" hangingPunct="0">
      <a:spcBef>
        <a:spcPct val="30000"/>
      </a:spcBef>
      <a:spcAft>
        <a:spcPct val="0"/>
      </a:spcAft>
      <a:defRPr sz="1200" kern="1200">
        <a:solidFill>
          <a:schemeClr val="tx1"/>
        </a:solidFill>
        <a:latin typeface="+mn-lt"/>
        <a:ea typeface="新細明體" charset="-120"/>
        <a:cs typeface="+mn-cs"/>
      </a:defRPr>
    </a:lvl4pPr>
    <a:lvl5pPr marL="1828800" algn="l" rtl="0" eaLnBrk="0" fontAlgn="base" hangingPunct="0">
      <a:spcBef>
        <a:spcPct val="30000"/>
      </a:spcBef>
      <a:spcAft>
        <a:spcPct val="0"/>
      </a:spcAft>
      <a:defRPr sz="1200" kern="1200">
        <a:solidFill>
          <a:schemeClr val="tx1"/>
        </a:solidFill>
        <a:latin typeface="+mn-lt"/>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B8099081-7BCE-4C90-9210-D0C9C6DBDF53}" type="slidenum">
              <a:rPr lang="en-US" altLang="zh-TW" smtClean="0">
                <a:ea typeface="新細明體" pitchFamily="18" charset="-120"/>
              </a:rPr>
              <a:pPr/>
              <a:t>1</a:t>
            </a:fld>
            <a:endParaRPr lang="en-US" altLang="zh-TW" smtClean="0">
              <a:ea typeface="新細明體" pitchFamily="18" charset="-12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a:lstStyle/>
          <a:p>
            <a:pPr eaLnBrk="1" hangingPunct="1"/>
            <a:endParaRPr lang="zh-TW" altLang="zh-TW" smtClean="0">
              <a:latin typeface="Arial" charset="0"/>
              <a:ea typeface="新細明體" pitchFamily="18" charset="-120"/>
            </a:endParaRPr>
          </a:p>
        </p:txBody>
      </p:sp>
    </p:spTree>
    <p:extLst>
      <p:ext uri="{BB962C8B-B14F-4D97-AF65-F5344CB8AC3E}">
        <p14:creationId xmlns:p14="http://schemas.microsoft.com/office/powerpoint/2010/main" val="354506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28</a:t>
            </a:fld>
            <a:endParaRPr lang="zh-TW" altLang="en-US"/>
          </a:p>
        </p:txBody>
      </p:sp>
    </p:spTree>
    <p:extLst>
      <p:ext uri="{BB962C8B-B14F-4D97-AF65-F5344CB8AC3E}">
        <p14:creationId xmlns:p14="http://schemas.microsoft.com/office/powerpoint/2010/main" val="1061687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31</a:t>
            </a:fld>
            <a:endParaRPr lang="zh-TW" altLang="en-US"/>
          </a:p>
        </p:txBody>
      </p:sp>
    </p:spTree>
    <p:extLst>
      <p:ext uri="{BB962C8B-B14F-4D97-AF65-F5344CB8AC3E}">
        <p14:creationId xmlns:p14="http://schemas.microsoft.com/office/powerpoint/2010/main" val="2073920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32</a:t>
            </a:fld>
            <a:endParaRPr lang="zh-TW" altLang="en-US"/>
          </a:p>
        </p:txBody>
      </p:sp>
    </p:spTree>
    <p:extLst>
      <p:ext uri="{BB962C8B-B14F-4D97-AF65-F5344CB8AC3E}">
        <p14:creationId xmlns:p14="http://schemas.microsoft.com/office/powerpoint/2010/main" val="846421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35</a:t>
            </a:fld>
            <a:endParaRPr lang="zh-TW" altLang="en-US"/>
          </a:p>
        </p:txBody>
      </p:sp>
    </p:spTree>
    <p:extLst>
      <p:ext uri="{BB962C8B-B14F-4D97-AF65-F5344CB8AC3E}">
        <p14:creationId xmlns:p14="http://schemas.microsoft.com/office/powerpoint/2010/main" val="4228372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2</a:t>
            </a:fld>
            <a:endParaRPr lang="zh-TW" altLang="en-US"/>
          </a:p>
        </p:txBody>
      </p:sp>
    </p:spTree>
    <p:extLst>
      <p:ext uri="{BB962C8B-B14F-4D97-AF65-F5344CB8AC3E}">
        <p14:creationId xmlns:p14="http://schemas.microsoft.com/office/powerpoint/2010/main" val="4083211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3</a:t>
            </a:fld>
            <a:endParaRPr lang="zh-TW" altLang="en-US"/>
          </a:p>
        </p:txBody>
      </p:sp>
    </p:spTree>
    <p:extLst>
      <p:ext uri="{BB962C8B-B14F-4D97-AF65-F5344CB8AC3E}">
        <p14:creationId xmlns:p14="http://schemas.microsoft.com/office/powerpoint/2010/main" val="3456002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3795" name="備忘稿版面配置區 2"/>
          <p:cNvSpPr>
            <a:spLocks noGrp="1"/>
          </p:cNvSpPr>
          <p:nvPr>
            <p:ph type="body" idx="1"/>
          </p:nvPr>
        </p:nvSpPr>
        <p:spPr bwMode="auto">
          <a:noFill/>
        </p:spPr>
        <p:txBody>
          <a:bodyPr/>
          <a:lstStyle/>
          <a:p>
            <a:pPr marL="180975" indent="-180975">
              <a:buFont typeface="Arial" pitchFamily="34" charset="0"/>
              <a:buChar char="•"/>
            </a:pPr>
            <a:endParaRPr lang="zh-TW" altLang="en-US" dirty="0" smtClean="0">
              <a:ea typeface="新細明體" pitchFamily="18" charset="-120"/>
            </a:endParaRPr>
          </a:p>
        </p:txBody>
      </p:sp>
      <p:sp>
        <p:nvSpPr>
          <p:cNvPr id="33796" name="投影片編號版面配置區 3"/>
          <p:cNvSpPr>
            <a:spLocks noGrp="1"/>
          </p:cNvSpPr>
          <p:nvPr>
            <p:ph type="sldNum" sz="quarter" idx="5"/>
          </p:nvPr>
        </p:nvSpPr>
        <p:spPr bwMode="auto">
          <a:noFill/>
          <a:ln>
            <a:miter lim="800000"/>
            <a:headEnd/>
            <a:tailEnd/>
          </a:ln>
        </p:spPr>
        <p:txBody>
          <a:bodyPr/>
          <a:lstStyle/>
          <a:p>
            <a:fld id="{BE6B6DA0-51E9-4419-B705-7349D374AE7D}" type="slidenum">
              <a:rPr lang="zh-TW" altLang="en-US" smtClean="0">
                <a:ea typeface="新細明體" pitchFamily="18" charset="-120"/>
              </a:rPr>
              <a:pPr/>
              <a:t>4</a:t>
            </a:fld>
            <a:endParaRPr lang="zh-TW" altLang="en-US" smtClean="0">
              <a:ea typeface="新細明體" pitchFamily="18" charset="-120"/>
            </a:endParaRPr>
          </a:p>
        </p:txBody>
      </p:sp>
    </p:spTree>
    <p:extLst>
      <p:ext uri="{BB962C8B-B14F-4D97-AF65-F5344CB8AC3E}">
        <p14:creationId xmlns:p14="http://schemas.microsoft.com/office/powerpoint/2010/main" val="2843518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16</a:t>
            </a:fld>
            <a:endParaRPr lang="zh-TW" altLang="en-US"/>
          </a:p>
        </p:txBody>
      </p:sp>
    </p:spTree>
    <p:extLst>
      <p:ext uri="{BB962C8B-B14F-4D97-AF65-F5344CB8AC3E}">
        <p14:creationId xmlns:p14="http://schemas.microsoft.com/office/powerpoint/2010/main" val="1491803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5843" name="備忘稿版面配置區 2"/>
          <p:cNvSpPr>
            <a:spLocks noGrp="1"/>
          </p:cNvSpPr>
          <p:nvPr>
            <p:ph type="body" idx="1"/>
          </p:nvPr>
        </p:nvSpPr>
        <p:spPr bwMode="auto">
          <a:noFill/>
        </p:spPr>
        <p:txBody>
          <a:bodyPr/>
          <a:lstStyle/>
          <a:p>
            <a:endParaRPr lang="zh-TW" altLang="en-US" dirty="0" smtClean="0">
              <a:ea typeface="新細明體" pitchFamily="18" charset="-120"/>
            </a:endParaRPr>
          </a:p>
        </p:txBody>
      </p:sp>
      <p:sp>
        <p:nvSpPr>
          <p:cNvPr id="35844" name="投影片編號版面配置區 3"/>
          <p:cNvSpPr>
            <a:spLocks noGrp="1"/>
          </p:cNvSpPr>
          <p:nvPr>
            <p:ph type="sldNum" sz="quarter" idx="5"/>
          </p:nvPr>
        </p:nvSpPr>
        <p:spPr bwMode="auto">
          <a:noFill/>
          <a:ln>
            <a:miter lim="800000"/>
            <a:headEnd/>
            <a:tailEnd/>
          </a:ln>
        </p:spPr>
        <p:txBody>
          <a:bodyPr/>
          <a:lstStyle/>
          <a:p>
            <a:fld id="{20195151-F4D1-404F-8F1D-44428C218BC6}" type="slidenum">
              <a:rPr lang="zh-TW" altLang="en-US" smtClean="0">
                <a:ea typeface="新細明體" pitchFamily="18" charset="-120"/>
              </a:rPr>
              <a:pPr/>
              <a:t>21</a:t>
            </a:fld>
            <a:endParaRPr lang="zh-TW" altLang="en-US" smtClean="0">
              <a:ea typeface="新細明體" pitchFamily="18" charset="-120"/>
            </a:endParaRPr>
          </a:p>
        </p:txBody>
      </p:sp>
    </p:spTree>
    <p:extLst>
      <p:ext uri="{BB962C8B-B14F-4D97-AF65-F5344CB8AC3E}">
        <p14:creationId xmlns:p14="http://schemas.microsoft.com/office/powerpoint/2010/main" val="37379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6867" name="備忘稿版面配置區 2"/>
          <p:cNvSpPr>
            <a:spLocks noGrp="1"/>
          </p:cNvSpPr>
          <p:nvPr>
            <p:ph type="body" idx="1"/>
          </p:nvPr>
        </p:nvSpPr>
        <p:spPr bwMode="auto">
          <a:noFill/>
        </p:spPr>
        <p:txBody>
          <a:bodyPr/>
          <a:lstStyle/>
          <a:p>
            <a:endParaRPr lang="zh-TW" altLang="en-US" smtClean="0">
              <a:ea typeface="新細明體" pitchFamily="18" charset="-120"/>
            </a:endParaRPr>
          </a:p>
        </p:txBody>
      </p:sp>
      <p:sp>
        <p:nvSpPr>
          <p:cNvPr id="36868" name="投影片編號版面配置區 3"/>
          <p:cNvSpPr>
            <a:spLocks noGrp="1"/>
          </p:cNvSpPr>
          <p:nvPr>
            <p:ph type="sldNum" sz="quarter" idx="5"/>
          </p:nvPr>
        </p:nvSpPr>
        <p:spPr bwMode="auto">
          <a:noFill/>
          <a:ln>
            <a:miter lim="800000"/>
            <a:headEnd/>
            <a:tailEnd/>
          </a:ln>
        </p:spPr>
        <p:txBody>
          <a:bodyPr/>
          <a:lstStyle/>
          <a:p>
            <a:fld id="{10850E70-2F51-4EFB-8F29-5B7A4A0E30A3}" type="slidenum">
              <a:rPr lang="zh-TW" altLang="en-US" smtClean="0">
                <a:ea typeface="新細明體" pitchFamily="18" charset="-120"/>
              </a:rPr>
              <a:pPr/>
              <a:t>22</a:t>
            </a:fld>
            <a:endParaRPr lang="zh-TW" altLang="en-US" smtClean="0">
              <a:ea typeface="新細明體" pitchFamily="18" charset="-120"/>
            </a:endParaRPr>
          </a:p>
        </p:txBody>
      </p:sp>
    </p:spTree>
    <p:extLst>
      <p:ext uri="{BB962C8B-B14F-4D97-AF65-F5344CB8AC3E}">
        <p14:creationId xmlns:p14="http://schemas.microsoft.com/office/powerpoint/2010/main" val="1494731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23</a:t>
            </a:fld>
            <a:endParaRPr lang="zh-TW" altLang="en-US"/>
          </a:p>
        </p:txBody>
      </p:sp>
    </p:spTree>
    <p:extLst>
      <p:ext uri="{BB962C8B-B14F-4D97-AF65-F5344CB8AC3E}">
        <p14:creationId xmlns:p14="http://schemas.microsoft.com/office/powerpoint/2010/main" val="44035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EDE09DA-0170-4F89-A0AA-7FD2A32280CF}" type="slidenum">
              <a:rPr lang="zh-TW" altLang="en-US" smtClean="0"/>
              <a:pPr>
                <a:defRPr/>
              </a:pPr>
              <a:t>26</a:t>
            </a:fld>
            <a:endParaRPr lang="zh-TW" altLang="en-US"/>
          </a:p>
        </p:txBody>
      </p:sp>
    </p:spTree>
    <p:extLst>
      <p:ext uri="{BB962C8B-B14F-4D97-AF65-F5344CB8AC3E}">
        <p14:creationId xmlns:p14="http://schemas.microsoft.com/office/powerpoint/2010/main" val="2285377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zh-TW" altLang="en-US"/>
          </a:p>
        </p:txBody>
      </p:sp>
      <p:sp>
        <p:nvSpPr>
          <p:cNvPr id="5122" name="Rectangle 2"/>
          <p:cNvSpPr>
            <a:spLocks noGrp="1" noChangeArrowheads="1"/>
          </p:cNvSpPr>
          <p:nvPr>
            <p:ph type="ctrTitle"/>
          </p:nvPr>
        </p:nvSpPr>
        <p:spPr>
          <a:xfrm>
            <a:off x="685800" y="990600"/>
            <a:ext cx="7772400" cy="1371600"/>
          </a:xfrm>
        </p:spPr>
        <p:txBody>
          <a:bodyPr/>
          <a:lstStyle>
            <a:lvl1pPr>
              <a:defRPr sz="4000" b="1">
                <a:latin typeface="標楷體" pitchFamily="65" charset="-120"/>
                <a:ea typeface="標楷體" pitchFamily="65" charset="-120"/>
              </a:defRPr>
            </a:lvl1pPr>
          </a:lstStyle>
          <a:p>
            <a:r>
              <a:rPr lang="zh-TW" altLang="en-US" smtClean="0"/>
              <a:t>按一下以編輯母片標題樣式</a:t>
            </a:r>
            <a:endParaRPr lang="zh-TW" altLang="en-US" dirty="0"/>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atin typeface="標楷體" pitchFamily="65" charset="-120"/>
                <a:ea typeface="標楷體" pitchFamily="65" charset="-120"/>
              </a:defRPr>
            </a:lvl1pPr>
          </a:lstStyle>
          <a:p>
            <a:r>
              <a:rPr lang="zh-TW" altLang="en-US" smtClean="0"/>
              <a:t>按一下以編輯母片副標題樣式</a:t>
            </a:r>
            <a:endParaRPr lang="zh-TW" altLang="en-US" dirty="0"/>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pPr>
              <a:defRPr/>
            </a:pPr>
            <a:fld id="{063FFE7D-FB95-44AE-AB82-998FA5FB6A51}" type="datetime1">
              <a:rPr lang="zh-TW" altLang="en-US"/>
              <a:pPr>
                <a:defRPr/>
              </a:pPr>
              <a:t>2015/3/12</a:t>
            </a:fld>
            <a:endParaRPr lang="zh-TW" alt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zh-TW" altLang="en-US"/>
          </a:p>
        </p:txBody>
      </p:sp>
      <p:pic>
        <p:nvPicPr>
          <p:cNvPr id="8" name="圖片 1" descr="image0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79912" y="5445224"/>
            <a:ext cx="1821607"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sz="4400" b="1">
                <a:latin typeface="標楷體" pitchFamily="65" charset="-120"/>
                <a:ea typeface="標楷體" pitchFamily="65" charset="-120"/>
              </a:defRPr>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a:solidFill>
            <a:schemeClr val="bg1"/>
          </a:solidFill>
        </p:spPr>
        <p:txBody>
          <a:bodyPr/>
          <a:lstStyle>
            <a:lvl1pPr>
              <a:defRPr>
                <a:latin typeface="Times New Roman" pitchFamily="18" charset="0"/>
                <a:ea typeface="標楷體" pitchFamily="65" charset="-120"/>
                <a:cs typeface="Times New Roman" pitchFamily="18" charset="0"/>
              </a:defRPr>
            </a:lvl1pPr>
            <a:lvl2pPr>
              <a:defRPr>
                <a:latin typeface="Times New Roman" pitchFamily="18" charset="0"/>
                <a:ea typeface="標楷體" pitchFamily="65" charset="-120"/>
                <a:cs typeface="Times New Roman" pitchFamily="18" charset="0"/>
              </a:defRPr>
            </a:lvl2pPr>
            <a:lvl3pPr>
              <a:defRPr>
                <a:latin typeface="Times New Roman" pitchFamily="18" charset="0"/>
                <a:ea typeface="標楷體" pitchFamily="65" charset="-120"/>
                <a:cs typeface="Times New Roman" pitchFamily="18" charset="0"/>
              </a:defRPr>
            </a:lvl3pPr>
            <a:lvl4pPr>
              <a:defRPr>
                <a:latin typeface="Times New Roman" pitchFamily="18" charset="0"/>
                <a:ea typeface="標楷體" pitchFamily="65" charset="-120"/>
                <a:cs typeface="Times New Roman" pitchFamily="18" charset="0"/>
              </a:defRPr>
            </a:lvl4pPr>
            <a:lvl5pPr>
              <a:defRPr>
                <a:latin typeface="Times New Roman" pitchFamily="18" charset="0"/>
                <a:ea typeface="標楷體" pitchFamily="65" charset="-120"/>
                <a:cs typeface="Times New Roman" pitchFamily="18"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Rectangle 6"/>
          <p:cNvSpPr>
            <a:spLocks noGrp="1" noChangeArrowheads="1"/>
          </p:cNvSpPr>
          <p:nvPr>
            <p:ph type="dt" sz="half" idx="10"/>
          </p:nvPr>
        </p:nvSpPr>
        <p:spPr>
          <a:ln/>
        </p:spPr>
        <p:txBody>
          <a:bodyPr/>
          <a:lstStyle>
            <a:lvl1pPr>
              <a:defRPr/>
            </a:lvl1pPr>
          </a:lstStyle>
          <a:p>
            <a:pPr>
              <a:defRPr/>
            </a:pPr>
            <a:fld id="{F37E65AF-FD0C-4EB3-9ABF-F5AB4D00DE61}" type="datetime1">
              <a:rPr lang="zh-TW" altLang="en-US"/>
              <a:pPr>
                <a:defRPr/>
              </a:pPr>
              <a:t>2015/3/12</a:t>
            </a:fld>
            <a:endParaRPr lang="zh-TW"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8"/>
          <p:cNvSpPr>
            <a:spLocks noGrp="1" noChangeArrowheads="1"/>
          </p:cNvSpPr>
          <p:nvPr>
            <p:ph type="sldNum" sz="quarter" idx="12"/>
          </p:nvPr>
        </p:nvSpPr>
        <p:spPr>
          <a:ln/>
        </p:spPr>
        <p:txBody>
          <a:bodyPr/>
          <a:lstStyle>
            <a:lvl1pPr>
              <a:defRPr/>
            </a:lvl1pPr>
          </a:lstStyle>
          <a:p>
            <a:pPr>
              <a:defRPr/>
            </a:pPr>
            <a:fld id="{BC1921A6-ECD5-4E61-8DCD-91CC4B29DFA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sz="4400">
                <a:latin typeface="標楷體" pitchFamily="65" charset="-120"/>
                <a:ea typeface="標楷體" pitchFamily="65" charset="-120"/>
              </a:defRPr>
            </a:lvl1pPr>
          </a:lstStyle>
          <a:p>
            <a:r>
              <a:rPr lang="zh-TW" altLang="en-US" smtClean="0"/>
              <a:t>按一下以編輯母片標題樣式</a:t>
            </a:r>
            <a:endParaRPr lang="zh-TW" altLang="en-US"/>
          </a:p>
        </p:txBody>
      </p:sp>
      <p:sp>
        <p:nvSpPr>
          <p:cNvPr id="3" name="Rectangle 6"/>
          <p:cNvSpPr>
            <a:spLocks noGrp="1" noChangeArrowheads="1"/>
          </p:cNvSpPr>
          <p:nvPr>
            <p:ph type="dt" sz="half" idx="10"/>
          </p:nvPr>
        </p:nvSpPr>
        <p:spPr>
          <a:ln/>
        </p:spPr>
        <p:txBody>
          <a:bodyPr/>
          <a:lstStyle>
            <a:lvl1pPr>
              <a:defRPr/>
            </a:lvl1pPr>
          </a:lstStyle>
          <a:p>
            <a:pPr>
              <a:defRPr/>
            </a:pPr>
            <a:fld id="{05F49948-5639-4E4E-8F24-54FE6218C357}" type="datetime1">
              <a:rPr lang="zh-TW" altLang="en-US"/>
              <a:pPr>
                <a:defRPr/>
              </a:pPr>
              <a:t>2015/3/12</a:t>
            </a:fld>
            <a:endParaRPr lang="zh-TW"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8"/>
          <p:cNvSpPr>
            <a:spLocks noGrp="1" noChangeArrowheads="1"/>
          </p:cNvSpPr>
          <p:nvPr>
            <p:ph type="sldNum" sz="quarter" idx="12"/>
          </p:nvPr>
        </p:nvSpPr>
        <p:spPr>
          <a:ln/>
        </p:spPr>
        <p:txBody>
          <a:bodyPr/>
          <a:lstStyle>
            <a:lvl1pPr>
              <a:defRPr/>
            </a:lvl1pPr>
          </a:lstStyle>
          <a:p>
            <a:pPr>
              <a:defRPr/>
            </a:pPr>
            <a:fld id="{D1CA5CBE-4653-46D7-BA2A-FA6AD34564C3}"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B6604C2A-AE0C-4193-B88C-27D9F3451AF0}" type="datetime1">
              <a:rPr lang="zh-TW" altLang="en-US"/>
              <a:pPr>
                <a:defRPr/>
              </a:pPr>
              <a:t>2015/3/12</a:t>
            </a:fld>
            <a:endParaRPr lang="zh-TW"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8"/>
          <p:cNvSpPr>
            <a:spLocks noGrp="1" noChangeArrowheads="1"/>
          </p:cNvSpPr>
          <p:nvPr>
            <p:ph type="sldNum" sz="quarter" idx="12"/>
          </p:nvPr>
        </p:nvSpPr>
        <p:spPr>
          <a:ln/>
        </p:spPr>
        <p:txBody>
          <a:bodyPr/>
          <a:lstStyle>
            <a:lvl1pPr>
              <a:defRPr/>
            </a:lvl1pPr>
          </a:lstStyle>
          <a:p>
            <a:pPr>
              <a:defRPr/>
            </a:pPr>
            <a:fld id="{9783EC11-4CCA-403D-8CB8-A04825272F8D}"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zh-TW"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p:spPr>
        <p:txBody>
          <a:bodyPr/>
          <a:lstStyle/>
          <a:p>
            <a:pPr>
              <a:defRPr/>
            </a:pPr>
            <a:endParaRPr lang="zh-TW" altLang="en-US"/>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新細明體" charset="-120"/>
              </a:defRPr>
            </a:lvl1pPr>
          </a:lstStyle>
          <a:p>
            <a:pPr>
              <a:defRPr/>
            </a:pPr>
            <a:fld id="{805B3CBB-FC55-4BA7-B579-84F8E1114A9B}" type="datetime1">
              <a:rPr lang="zh-TW" altLang="en-US"/>
              <a:pPr>
                <a:defRPr/>
              </a:pPr>
              <a:t>2015/3/12</a:t>
            </a:fld>
            <a:endParaRPr lang="zh-TW" alt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新細明體" charset="-120"/>
              </a:defRPr>
            </a:lvl1pPr>
          </a:lstStyle>
          <a:p>
            <a:pPr>
              <a:defRPr/>
            </a:pPr>
            <a:endParaRPr lang="zh-TW" altLang="en-US"/>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新細明體" charset="-120"/>
              </a:defRPr>
            </a:lvl1pPr>
          </a:lstStyle>
          <a:p>
            <a:pPr>
              <a:defRPr/>
            </a:pPr>
            <a:fld id="{5DB835FB-B7A6-444C-8B26-449B2F05676C}" type="slidenum">
              <a:rPr lang="zh-TW" altLang="en-US"/>
              <a:pPr>
                <a:defRPr/>
              </a:pPr>
              <a:t>‹#›</a:t>
            </a:fld>
            <a:endParaRPr lang="zh-TW" altLang="en-US"/>
          </a:p>
        </p:txBody>
      </p:sp>
      <p:pic>
        <p:nvPicPr>
          <p:cNvPr id="10" name="圖片 1" descr="image00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763688" cy="627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25" r:id="rId1"/>
    <p:sldLayoutId id="2147484514" r:id="rId2"/>
    <p:sldLayoutId id="2147484518" r:id="rId3"/>
    <p:sldLayoutId id="2147484519" r:id="rId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新細明體" charset="-120"/>
          <a:cs typeface="+mj-cs"/>
        </a:defRPr>
      </a:lvl1pPr>
      <a:lvl2pPr algn="l" rtl="0" eaLnBrk="0" fontAlgn="base" hangingPunct="0">
        <a:spcBef>
          <a:spcPct val="0"/>
        </a:spcBef>
        <a:spcAft>
          <a:spcPct val="0"/>
        </a:spcAft>
        <a:defRPr kumimoji="1" sz="3800">
          <a:solidFill>
            <a:schemeClr val="tx2"/>
          </a:solidFill>
          <a:latin typeface="Verdana" pitchFamily="34" charset="0"/>
          <a:ea typeface="新細明體" charset="-120"/>
        </a:defRPr>
      </a:lvl2pPr>
      <a:lvl3pPr algn="l" rtl="0" eaLnBrk="0" fontAlgn="base" hangingPunct="0">
        <a:spcBef>
          <a:spcPct val="0"/>
        </a:spcBef>
        <a:spcAft>
          <a:spcPct val="0"/>
        </a:spcAft>
        <a:defRPr kumimoji="1" sz="3800">
          <a:solidFill>
            <a:schemeClr val="tx2"/>
          </a:solidFill>
          <a:latin typeface="Verdana" pitchFamily="34" charset="0"/>
          <a:ea typeface="新細明體" charset="-120"/>
        </a:defRPr>
      </a:lvl3pPr>
      <a:lvl4pPr algn="l" rtl="0" eaLnBrk="0" fontAlgn="base" hangingPunct="0">
        <a:spcBef>
          <a:spcPct val="0"/>
        </a:spcBef>
        <a:spcAft>
          <a:spcPct val="0"/>
        </a:spcAft>
        <a:defRPr kumimoji="1" sz="3800">
          <a:solidFill>
            <a:schemeClr val="tx2"/>
          </a:solidFill>
          <a:latin typeface="Verdana" pitchFamily="34" charset="0"/>
          <a:ea typeface="新細明體" charset="-120"/>
        </a:defRPr>
      </a:lvl4pPr>
      <a:lvl5pPr algn="l" rtl="0" eaLnBrk="0" fontAlgn="base" hangingPunct="0">
        <a:spcBef>
          <a:spcPct val="0"/>
        </a:spcBef>
        <a:spcAft>
          <a:spcPct val="0"/>
        </a:spcAft>
        <a:defRPr kumimoji="1" sz="3800">
          <a:solidFill>
            <a:schemeClr val="tx2"/>
          </a:solidFill>
          <a:latin typeface="Verdana" pitchFamily="34" charset="0"/>
          <a:ea typeface="新細明體" charset="-120"/>
        </a:defRPr>
      </a:lvl5pPr>
      <a:lvl6pPr marL="457200" algn="l" rtl="0" eaLnBrk="1" fontAlgn="base" hangingPunct="1">
        <a:spcBef>
          <a:spcPct val="0"/>
        </a:spcBef>
        <a:spcAft>
          <a:spcPct val="0"/>
        </a:spcAft>
        <a:defRPr kumimoji="1" sz="3800">
          <a:solidFill>
            <a:schemeClr val="tx2"/>
          </a:solidFill>
          <a:latin typeface="Verdana" pitchFamily="34" charset="0"/>
          <a:ea typeface="新細明體" pitchFamily="18" charset="-120"/>
        </a:defRPr>
      </a:lvl6pPr>
      <a:lvl7pPr marL="914400" algn="l" rtl="0" eaLnBrk="1" fontAlgn="base" hangingPunct="1">
        <a:spcBef>
          <a:spcPct val="0"/>
        </a:spcBef>
        <a:spcAft>
          <a:spcPct val="0"/>
        </a:spcAft>
        <a:defRPr kumimoji="1" sz="3800">
          <a:solidFill>
            <a:schemeClr val="tx2"/>
          </a:solidFill>
          <a:latin typeface="Verdana" pitchFamily="34" charset="0"/>
          <a:ea typeface="新細明體" pitchFamily="18" charset="-120"/>
        </a:defRPr>
      </a:lvl7pPr>
      <a:lvl8pPr marL="1371600" algn="l" rtl="0" eaLnBrk="1" fontAlgn="base" hangingPunct="1">
        <a:spcBef>
          <a:spcPct val="0"/>
        </a:spcBef>
        <a:spcAft>
          <a:spcPct val="0"/>
        </a:spcAft>
        <a:defRPr kumimoji="1" sz="3800">
          <a:solidFill>
            <a:schemeClr val="tx2"/>
          </a:solidFill>
          <a:latin typeface="Verdana" pitchFamily="34" charset="0"/>
          <a:ea typeface="新細明體" pitchFamily="18" charset="-120"/>
        </a:defRPr>
      </a:lvl8pPr>
      <a:lvl9pPr marL="1828800" algn="l" rtl="0" eaLnBrk="1" fontAlgn="base" hangingPunct="1">
        <a:spcBef>
          <a:spcPct val="0"/>
        </a:spcBef>
        <a:spcAft>
          <a:spcPct val="0"/>
        </a:spcAft>
        <a:defRPr kumimoji="1" sz="3800">
          <a:solidFill>
            <a:schemeClr val="tx2"/>
          </a:solidFill>
          <a:latin typeface="Verdana" pitchFamily="34" charset="0"/>
          <a:ea typeface="新細明體" pitchFamily="18" charset="-120"/>
        </a:defRPr>
      </a:lvl9pPr>
    </p:titleStyle>
    <p:bodyStyle>
      <a:lvl1pPr marL="469900" indent="-469900" algn="l" rtl="0" eaLnBrk="0" fontAlgn="base" hangingPunct="0">
        <a:spcBef>
          <a:spcPct val="20000"/>
        </a:spcBef>
        <a:spcAft>
          <a:spcPct val="0"/>
        </a:spcAft>
        <a:buClr>
          <a:schemeClr val="accent2"/>
        </a:buClr>
        <a:buFontTx/>
        <a:buBlip>
          <a:blip r:embed="rId7"/>
        </a:buBlip>
        <a:defRPr kumimoji="1" sz="3000">
          <a:solidFill>
            <a:schemeClr val="tx1"/>
          </a:solidFill>
          <a:latin typeface="+mn-lt"/>
          <a:ea typeface="新細明體" charset="-120"/>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kumimoji="1" sz="2600">
          <a:solidFill>
            <a:schemeClr val="tx1"/>
          </a:solidFill>
          <a:latin typeface="+mn-lt"/>
          <a:ea typeface="新細明體" charset="-120"/>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300">
          <a:solidFill>
            <a:schemeClr val="tx1"/>
          </a:solidFill>
          <a:latin typeface="+mn-lt"/>
          <a:ea typeface="新細明體" charset="-120"/>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新細明體" charset="-120"/>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新細明體" charset="-120"/>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renee@mail.gretai.org.tw" TargetMode="External"/><Relationship Id="rId2" Type="http://schemas.openxmlformats.org/officeDocument/2006/relationships/hyperlink" Target="TEL:23666112" TargetMode="External"/><Relationship Id="rId1" Type="http://schemas.openxmlformats.org/officeDocument/2006/relationships/slideLayout" Target="../slideLayouts/slideLayout1.xml"/><Relationship Id="rId4" Type="http://schemas.openxmlformats.org/officeDocument/2006/relationships/hyperlink" Target="TEL:23668035"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p:nvPr>
        </p:nvSpPr>
        <p:spPr>
          <a:xfrm>
            <a:off x="684213" y="476250"/>
            <a:ext cx="7772400" cy="1752600"/>
          </a:xfrm>
        </p:spPr>
        <p:txBody>
          <a:bodyPr/>
          <a:lstStyle/>
          <a:p>
            <a:pPr algn="ctr" eaLnBrk="1" hangingPunct="1"/>
            <a:r>
              <a:rPr lang="zh-TW" altLang="en-US" sz="4400" dirty="0" smtClean="0"/>
              <a:t>證券商受託買賣人員銷售衍生性金融商品宣導說明會</a:t>
            </a:r>
          </a:p>
        </p:txBody>
      </p:sp>
      <p:sp>
        <p:nvSpPr>
          <p:cNvPr id="3075" name="Rectangle 3"/>
          <p:cNvSpPr>
            <a:spLocks noGrp="1" noChangeArrowheads="1"/>
          </p:cNvSpPr>
          <p:nvPr>
            <p:ph type="subTitle" idx="1"/>
          </p:nvPr>
        </p:nvSpPr>
        <p:spPr>
          <a:xfrm>
            <a:off x="785813" y="3860800"/>
            <a:ext cx="7643812" cy="2214563"/>
          </a:xfrm>
        </p:spPr>
        <p:txBody>
          <a:bodyPr/>
          <a:lstStyle/>
          <a:p>
            <a:pPr algn="ctr" eaLnBrk="1" hangingPunct="1"/>
            <a:endParaRPr kumimoji="0" lang="en-US" altLang="zh-TW" sz="2000" b="1" smtClean="0">
              <a:latin typeface="Times New Roman" pitchFamily="18" charset="0"/>
              <a:cs typeface="Times New Roman" pitchFamily="18" charset="0"/>
            </a:endParaRPr>
          </a:p>
          <a:p>
            <a:pPr algn="ctr" eaLnBrk="1" hangingPunct="1"/>
            <a:endParaRPr kumimoji="0" lang="en-US" altLang="zh-TW" sz="2000" b="1" smtClean="0">
              <a:latin typeface="Times New Roman" pitchFamily="18" charset="0"/>
              <a:cs typeface="Times New Roman" pitchFamily="18" charset="0"/>
            </a:endParaRPr>
          </a:p>
          <a:p>
            <a:pPr algn="ctr" eaLnBrk="1" hangingPunct="1"/>
            <a:r>
              <a:rPr kumimoji="0" lang="zh-TW" altLang="en-US" sz="2000" b="1" smtClean="0">
                <a:latin typeface="Times New Roman" pitchFamily="18" charset="0"/>
                <a:cs typeface="Times New Roman" pitchFamily="18" charset="0"/>
              </a:rPr>
              <a:t>財團法人中華民國證券櫃檯買賣中心</a:t>
            </a:r>
          </a:p>
          <a:p>
            <a:pPr algn="ctr" eaLnBrk="1" hangingPunct="1"/>
            <a:r>
              <a:rPr kumimoji="0" lang="zh-TW" altLang="en-US" sz="2000" b="1" smtClean="0">
                <a:latin typeface="Times New Roman" pitchFamily="18" charset="0"/>
                <a:cs typeface="Times New Roman" pitchFamily="18" charset="0"/>
              </a:rPr>
              <a:t>中華民國</a:t>
            </a:r>
            <a:r>
              <a:rPr kumimoji="0" lang="en-US" altLang="zh-TW" sz="2000" b="1" smtClean="0">
                <a:latin typeface="Times New Roman" pitchFamily="18" charset="0"/>
                <a:cs typeface="Times New Roman" pitchFamily="18" charset="0"/>
              </a:rPr>
              <a:t>102</a:t>
            </a:r>
            <a:r>
              <a:rPr kumimoji="0" lang="zh-TW" altLang="en-US" sz="2000" b="1" smtClean="0">
                <a:latin typeface="Times New Roman" pitchFamily="18" charset="0"/>
                <a:cs typeface="Times New Roman" pitchFamily="18" charset="0"/>
              </a:rPr>
              <a:t>年</a:t>
            </a:r>
            <a:r>
              <a:rPr kumimoji="0" lang="en-US" altLang="zh-TW" sz="2000" b="1" smtClean="0">
                <a:latin typeface="Times New Roman" pitchFamily="18" charset="0"/>
                <a:cs typeface="Times New Roman" pitchFamily="18" charset="0"/>
              </a:rPr>
              <a:t>9</a:t>
            </a:r>
            <a:r>
              <a:rPr kumimoji="0" lang="zh-TW" altLang="en-US" sz="2000" b="1" smtClean="0">
                <a:latin typeface="Times New Roman" pitchFamily="18" charset="0"/>
                <a:cs typeface="Times New Roman" pitchFamily="18" charset="0"/>
              </a:rPr>
              <a:t>月</a:t>
            </a:r>
            <a:r>
              <a:rPr kumimoji="0" lang="en-US" altLang="zh-TW" sz="2000" b="1" smtClean="0">
                <a:latin typeface="Times New Roman" pitchFamily="18" charset="0"/>
                <a:cs typeface="Times New Roman" pitchFamily="18" charset="0"/>
              </a:rPr>
              <a:t>27</a:t>
            </a:r>
            <a:r>
              <a:rPr kumimoji="0" lang="zh-TW" altLang="en-US" sz="2000" b="1" smtClean="0">
                <a:latin typeface="Times New Roman" pitchFamily="18" charset="0"/>
                <a:cs typeface="Times New Roman" pitchFamily="18" charset="0"/>
              </a:rPr>
              <a:t>日</a:t>
            </a:r>
          </a:p>
        </p:txBody>
      </p:sp>
      <p:sp>
        <p:nvSpPr>
          <p:cNvPr id="5" name="矩形 4"/>
          <p:cNvSpPr/>
          <p:nvPr/>
        </p:nvSpPr>
        <p:spPr>
          <a:xfrm>
            <a:off x="2171700" y="6308725"/>
            <a:ext cx="4800600" cy="461963"/>
          </a:xfrm>
          <a:prstGeom prst="rect">
            <a:avLst/>
          </a:prstGeom>
        </p:spPr>
        <p:txBody>
          <a:bodyPr wrap="none">
            <a:spAutoFit/>
          </a:bodyPr>
          <a:lstStyle/>
          <a:p>
            <a:pPr>
              <a:defRPr/>
            </a:pPr>
            <a:r>
              <a:rPr kumimoji="0" lang="zh-TW" altLang="en-US" sz="2400" dirty="0">
                <a:solidFill>
                  <a:schemeClr val="accent6">
                    <a:lumMod val="50000"/>
                  </a:schemeClr>
                </a:solidFill>
                <a:latin typeface="微軟正黑體" pitchFamily="34" charset="-120"/>
                <a:ea typeface="微軟正黑體" pitchFamily="34" charset="-120"/>
                <a:cs typeface="+mj-cs"/>
              </a:rPr>
              <a:t>企業籌資更便捷．大眾投資更穩當</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r>
              <a:rPr lang="zh-TW" altLang="en-US" b="1" dirty="0" smtClean="0"/>
              <a:t>二、降低對信用評等的依賴</a:t>
            </a:r>
            <a:r>
              <a:rPr lang="en-US" altLang="zh-TW" b="1" dirty="0" smtClean="0"/>
              <a:t/>
            </a:r>
            <a:br>
              <a:rPr lang="en-US" altLang="zh-TW" b="1" dirty="0" smtClean="0"/>
            </a:br>
            <a:r>
              <a:rPr lang="en-US" altLang="zh-TW" sz="3000" b="1" dirty="0" smtClean="0">
                <a:solidFill>
                  <a:schemeClr val="tx1"/>
                </a:solidFill>
                <a:latin typeface="Verdana" pitchFamily="34" charset="0"/>
              </a:rPr>
              <a:t>(</a:t>
            </a:r>
            <a:r>
              <a:rPr lang="zh-TW" altLang="en-US" sz="3000" b="1" dirty="0" smtClean="0">
                <a:solidFill>
                  <a:schemeClr val="tx1"/>
                </a:solidFill>
                <a:latin typeface="Verdana" pitchFamily="34" charset="0"/>
              </a:rPr>
              <a:t>第</a:t>
            </a:r>
            <a:r>
              <a:rPr lang="en-US" altLang="zh-TW" sz="3000" b="1" dirty="0" smtClean="0">
                <a:solidFill>
                  <a:schemeClr val="tx1"/>
                </a:solidFill>
                <a:latin typeface="Verdana" pitchFamily="34" charset="0"/>
              </a:rPr>
              <a:t>41</a:t>
            </a:r>
            <a:r>
              <a:rPr lang="zh-TW" altLang="en-US" sz="3000" b="1" dirty="0" smtClean="0">
                <a:solidFill>
                  <a:schemeClr val="tx1"/>
                </a:solidFill>
                <a:latin typeface="Verdana" pitchFamily="34" charset="0"/>
              </a:rPr>
              <a:t>條</a:t>
            </a:r>
            <a:r>
              <a:rPr lang="en-US" altLang="zh-TW" sz="3000" b="1" dirty="0" smtClean="0">
                <a:solidFill>
                  <a:schemeClr val="tx1"/>
                </a:solidFill>
                <a:latin typeface="Verdana" pitchFamily="34" charset="0"/>
              </a:rPr>
              <a:t>)</a:t>
            </a:r>
            <a:endParaRPr lang="zh-TW" altLang="en-US" sz="3000" b="1" dirty="0" smtClean="0">
              <a:solidFill>
                <a:schemeClr val="tx1"/>
              </a:solidFill>
              <a:latin typeface="Verdana" pitchFamily="34" charset="0"/>
            </a:endParaRPr>
          </a:p>
        </p:txBody>
      </p:sp>
      <p:sp>
        <p:nvSpPr>
          <p:cNvPr id="10243" name="投影片編號版面配置區 2"/>
          <p:cNvSpPr>
            <a:spLocks noGrp="1"/>
          </p:cNvSpPr>
          <p:nvPr>
            <p:ph type="sldNum" sz="quarter" idx="12"/>
          </p:nvPr>
        </p:nvSpPr>
        <p:spPr>
          <a:noFill/>
        </p:spPr>
        <p:txBody>
          <a:bodyPr/>
          <a:lstStyle/>
          <a:p>
            <a:fld id="{3DC7A6D4-436E-4850-990F-65C054272F53}" type="slidenum">
              <a:rPr lang="zh-TW" altLang="en-US" smtClean="0">
                <a:ea typeface="新細明體" pitchFamily="18" charset="-120"/>
              </a:rPr>
              <a:pPr/>
              <a:t>10</a:t>
            </a:fld>
            <a:endParaRPr lang="zh-TW" altLang="en-US" smtClean="0">
              <a:ea typeface="新細明體" pitchFamily="18" charset="-120"/>
            </a:endParaRPr>
          </a:p>
        </p:txBody>
      </p:sp>
      <p:sp>
        <p:nvSpPr>
          <p:cNvPr id="13" name="AutoShape 6"/>
          <p:cNvSpPr>
            <a:spLocks noChangeArrowheads="1"/>
          </p:cNvSpPr>
          <p:nvPr/>
        </p:nvSpPr>
        <p:spPr bwMode="auto">
          <a:xfrm>
            <a:off x="611188" y="1967516"/>
            <a:ext cx="5113337" cy="4053872"/>
          </a:xfrm>
          <a:prstGeom prst="roundRect">
            <a:avLst>
              <a:gd name="adj" fmla="val 5625"/>
            </a:avLst>
          </a:prstGeom>
          <a:solidFill>
            <a:srgbClr val="88B888"/>
          </a:solidFill>
          <a:ln w="9525" algn="ctr">
            <a:noFill/>
            <a:round/>
            <a:headEnd/>
            <a:tailEnd/>
          </a:ln>
          <a:effectLst>
            <a:outerShdw dist="35921" dir="2700000" algn="ctr" rotWithShape="0">
              <a:schemeClr val="bg2"/>
            </a:outerShdw>
          </a:effectLst>
        </p:spPr>
        <p:txBody>
          <a:bodyPr wrap="none" anchor="ctr"/>
          <a:lstStyle/>
          <a:p>
            <a:pPr algn="ctr">
              <a:defRPr/>
            </a:pPr>
            <a:endParaRPr lang="zh-TW" altLang="zh-TW" sz="2400">
              <a:ea typeface="標楷體" pitchFamily="65" charset="-120"/>
            </a:endParaRPr>
          </a:p>
        </p:txBody>
      </p:sp>
      <p:sp>
        <p:nvSpPr>
          <p:cNvPr id="14" name="AutoShape 7"/>
          <p:cNvSpPr>
            <a:spLocks noChangeArrowheads="1"/>
          </p:cNvSpPr>
          <p:nvPr/>
        </p:nvSpPr>
        <p:spPr bwMode="auto">
          <a:xfrm>
            <a:off x="1250355" y="1700213"/>
            <a:ext cx="3832783" cy="531837"/>
          </a:xfrm>
          <a:prstGeom prst="roundRect">
            <a:avLst>
              <a:gd name="adj" fmla="val 16667"/>
            </a:avLst>
          </a:prstGeom>
          <a:solidFill>
            <a:srgbClr val="287828"/>
          </a:solidFill>
          <a:ln w="9525" algn="ctr">
            <a:noFill/>
            <a:round/>
            <a:headEnd/>
            <a:tailEnd/>
          </a:ln>
          <a:effectLst>
            <a:outerShdw dist="35921" dir="2700000" algn="ctr" rotWithShape="0">
              <a:schemeClr val="bg2"/>
            </a:outerShdw>
          </a:effectLst>
        </p:spPr>
        <p:txBody>
          <a:bodyPr wrap="none" anchor="ctr"/>
          <a:lstStyle/>
          <a:p>
            <a:pPr algn="ctr">
              <a:defRPr/>
            </a:pPr>
            <a:r>
              <a:rPr lang="zh-TW" altLang="en-US" sz="2000" b="1" dirty="0">
                <a:solidFill>
                  <a:schemeClr val="bg1"/>
                </a:solidFill>
                <a:ea typeface="標楷體" pitchFamily="65" charset="-120"/>
              </a:rPr>
              <a:t>結構型商品履約保證金</a:t>
            </a:r>
            <a:endParaRPr lang="en-US" altLang="ja-JP" sz="2000" dirty="0">
              <a:solidFill>
                <a:schemeClr val="bg1"/>
              </a:solidFill>
              <a:ea typeface="標楷體" pitchFamily="65" charset="-120"/>
            </a:endParaRPr>
          </a:p>
        </p:txBody>
      </p:sp>
      <p:sp>
        <p:nvSpPr>
          <p:cNvPr id="10248" name="Rectangle 8"/>
          <p:cNvSpPr>
            <a:spLocks noChangeArrowheads="1"/>
          </p:cNvSpPr>
          <p:nvPr/>
        </p:nvSpPr>
        <p:spPr bwMode="auto">
          <a:xfrm>
            <a:off x="928552" y="2367779"/>
            <a:ext cx="4427564" cy="1193863"/>
          </a:xfrm>
          <a:prstGeom prst="rect">
            <a:avLst/>
          </a:prstGeom>
          <a:solidFill>
            <a:srgbClr val="C7DDC7"/>
          </a:solidFill>
          <a:ln w="9525" algn="ctr">
            <a:noFill/>
            <a:miter lim="800000"/>
            <a:headEnd/>
            <a:tailEnd/>
          </a:ln>
          <a:effectLst>
            <a:prstShdw prst="shdw17" dist="17961" dir="13500000">
              <a:srgbClr val="778577"/>
            </a:prstShdw>
          </a:effectLst>
        </p:spPr>
        <p:txBody>
          <a:bodyPr anchor="ctr"/>
          <a:lstStyle/>
          <a:p>
            <a:r>
              <a:rPr lang="zh-TW" altLang="en-US" sz="1900" dirty="0">
                <a:latin typeface="Times New Roman" pitchFamily="18" charset="0"/>
                <a:ea typeface="標楷體" pitchFamily="65" charset="-120"/>
                <a:cs typeface="Times New Roman" pitchFamily="18" charset="0"/>
              </a:rPr>
              <a:t>依長期信用評等按月提撥契約流通餘額之下列比率：</a:t>
            </a:r>
            <a:endParaRPr lang="en-US" altLang="ja-JP" sz="1900" dirty="0">
              <a:latin typeface="Times New Roman" pitchFamily="18" charset="0"/>
              <a:ea typeface="標楷體" pitchFamily="65" charset="-120"/>
              <a:cs typeface="Times New Roman" pitchFamily="18" charset="0"/>
            </a:endParaRPr>
          </a:p>
          <a:p>
            <a:pPr algn="ctr"/>
            <a:r>
              <a:rPr lang="en-US" altLang="zh-TW" sz="1400" dirty="0">
                <a:latin typeface="Times New Roman" pitchFamily="18" charset="0"/>
                <a:ea typeface="標楷體" pitchFamily="65" charset="-120"/>
                <a:cs typeface="Times New Roman" pitchFamily="18" charset="0"/>
              </a:rPr>
              <a:t>3%(</a:t>
            </a:r>
            <a:r>
              <a:rPr lang="en-US" altLang="ja-JP" sz="1400" dirty="0">
                <a:latin typeface="Times New Roman" pitchFamily="18" charset="0"/>
                <a:ea typeface="標楷體" pitchFamily="65" charset="-120"/>
                <a:cs typeface="Times New Roman" pitchFamily="18" charset="0"/>
              </a:rPr>
              <a:t>BBB+</a:t>
            </a:r>
            <a:r>
              <a:rPr lang="zh-TW" altLang="en-US" sz="1400" dirty="0">
                <a:latin typeface="Times New Roman" pitchFamily="18" charset="0"/>
                <a:ea typeface="標楷體" pitchFamily="65" charset="-120"/>
                <a:cs typeface="Times New Roman" pitchFamily="18" charset="0"/>
              </a:rPr>
              <a:t>以上</a:t>
            </a:r>
            <a:r>
              <a:rPr lang="en-US" altLang="zh-TW" sz="1400" dirty="0">
                <a:latin typeface="Times New Roman" pitchFamily="18" charset="0"/>
                <a:ea typeface="標楷體" pitchFamily="65" charset="-120"/>
                <a:cs typeface="Times New Roman" pitchFamily="18" charset="0"/>
              </a:rPr>
              <a:t>)  /  5%(</a:t>
            </a:r>
            <a:r>
              <a:rPr lang="en-US" altLang="ja-JP" sz="1400" dirty="0">
                <a:latin typeface="Times New Roman" pitchFamily="18" charset="0"/>
                <a:ea typeface="標楷體" pitchFamily="65" charset="-120"/>
                <a:cs typeface="Times New Roman" pitchFamily="18" charset="0"/>
              </a:rPr>
              <a:t>BBB-</a:t>
            </a:r>
            <a:r>
              <a:rPr lang="zh-TW" altLang="en-US" sz="1400" dirty="0">
                <a:latin typeface="Times New Roman" pitchFamily="18" charset="0"/>
                <a:ea typeface="標楷體" pitchFamily="65" charset="-120"/>
                <a:cs typeface="Times New Roman" pitchFamily="18" charset="0"/>
              </a:rPr>
              <a:t>以上</a:t>
            </a:r>
            <a:r>
              <a:rPr lang="en-US" altLang="zh-TW" sz="1400" dirty="0">
                <a:latin typeface="Times New Roman" pitchFamily="18" charset="0"/>
                <a:ea typeface="標楷體" pitchFamily="65" charset="-120"/>
                <a:cs typeface="Times New Roman" pitchFamily="18" charset="0"/>
              </a:rPr>
              <a:t>)  /  10%(</a:t>
            </a:r>
            <a:r>
              <a:rPr lang="zh-TW" altLang="en-US" sz="1400" dirty="0">
                <a:latin typeface="Times New Roman" pitchFamily="18" charset="0"/>
                <a:ea typeface="標楷體" pitchFamily="65" charset="-120"/>
                <a:cs typeface="Times New Roman" pitchFamily="18" charset="0"/>
              </a:rPr>
              <a:t>未達</a:t>
            </a:r>
            <a:r>
              <a:rPr lang="en-US" altLang="zh-TW" sz="1400" dirty="0">
                <a:latin typeface="Times New Roman" pitchFamily="18" charset="0"/>
                <a:ea typeface="標楷體" pitchFamily="65" charset="-120"/>
                <a:cs typeface="Times New Roman" pitchFamily="18" charset="0"/>
              </a:rPr>
              <a:t>BBB-)</a:t>
            </a:r>
            <a:endParaRPr lang="ja-JP" altLang="en-US" sz="1400" dirty="0">
              <a:latin typeface="Times New Roman" pitchFamily="18" charset="0"/>
              <a:ea typeface="標楷體" pitchFamily="65" charset="-120"/>
              <a:cs typeface="Times New Roman" pitchFamily="18" charset="0"/>
            </a:endParaRPr>
          </a:p>
        </p:txBody>
      </p:sp>
      <p:sp>
        <p:nvSpPr>
          <p:cNvPr id="16" name="Rectangle 9"/>
          <p:cNvSpPr>
            <a:spLocks noChangeArrowheads="1"/>
          </p:cNvSpPr>
          <p:nvPr/>
        </p:nvSpPr>
        <p:spPr bwMode="auto">
          <a:xfrm>
            <a:off x="928552" y="4442497"/>
            <a:ext cx="4427564" cy="1319897"/>
          </a:xfrm>
          <a:prstGeom prst="rect">
            <a:avLst/>
          </a:prstGeom>
          <a:solidFill>
            <a:srgbClr val="C7DDC7"/>
          </a:solidFill>
          <a:ln w="38100" algn="ctr">
            <a:solidFill>
              <a:schemeClr val="accent6">
                <a:lumMod val="75000"/>
              </a:schemeClr>
            </a:solidFill>
            <a:miter lim="800000"/>
            <a:headEnd/>
            <a:tailEnd/>
          </a:ln>
          <a:effectLst>
            <a:prstShdw prst="shdw18" dist="17961" dir="13500000">
              <a:srgbClr val="C7DDC7">
                <a:gamma/>
                <a:shade val="60000"/>
                <a:invGamma/>
              </a:srgbClr>
            </a:prstShdw>
          </a:effectLst>
        </p:spPr>
        <p:txBody>
          <a:bodyPr anchor="ctr"/>
          <a:lstStyle/>
          <a:p>
            <a:pPr algn="ctr">
              <a:defRPr/>
            </a:pPr>
            <a:r>
              <a:rPr lang="zh-TW" altLang="en-US" sz="2800" dirty="0">
                <a:solidFill>
                  <a:schemeClr val="accent6">
                    <a:lumMod val="75000"/>
                  </a:schemeClr>
                </a:solidFill>
                <a:latin typeface="Times New Roman" pitchFamily="18" charset="0"/>
                <a:ea typeface="標楷體" pitchFamily="65" charset="-120"/>
                <a:cs typeface="Times New Roman" pitchFamily="18" charset="0"/>
              </a:rPr>
              <a:t>原則：</a:t>
            </a:r>
            <a:r>
              <a:rPr lang="en-US" altLang="zh-TW" sz="2800" dirty="0">
                <a:solidFill>
                  <a:schemeClr val="accent6">
                    <a:lumMod val="75000"/>
                  </a:schemeClr>
                </a:solidFill>
                <a:latin typeface="Times New Roman" pitchFamily="18" charset="0"/>
                <a:ea typeface="標楷體" pitchFamily="65" charset="-120"/>
                <a:cs typeface="Times New Roman" pitchFamily="18" charset="0"/>
              </a:rPr>
              <a:t>3%</a:t>
            </a:r>
          </a:p>
          <a:p>
            <a:pPr algn="ctr">
              <a:defRPr/>
            </a:pPr>
            <a:r>
              <a:rPr lang="zh-TW" altLang="en-US" sz="2800" dirty="0">
                <a:solidFill>
                  <a:schemeClr val="accent6">
                    <a:lumMod val="75000"/>
                  </a:schemeClr>
                </a:solidFill>
                <a:latin typeface="Times New Roman" pitchFamily="18" charset="0"/>
                <a:ea typeface="標楷體" pitchFamily="65" charset="-120"/>
                <a:cs typeface="Times New Roman" pitchFamily="18" charset="0"/>
              </a:rPr>
              <a:t>例外：</a:t>
            </a:r>
            <a:r>
              <a:rPr lang="en-US" altLang="zh-TW" sz="2800" dirty="0">
                <a:solidFill>
                  <a:schemeClr val="accent6">
                    <a:lumMod val="75000"/>
                  </a:schemeClr>
                </a:solidFill>
                <a:latin typeface="Times New Roman" pitchFamily="18" charset="0"/>
                <a:ea typeface="標楷體" pitchFamily="65" charset="-120"/>
                <a:cs typeface="Times New Roman" pitchFamily="18" charset="0"/>
              </a:rPr>
              <a:t>5%</a:t>
            </a:r>
          </a:p>
          <a:p>
            <a:pPr algn="ctr">
              <a:defRPr/>
            </a:pPr>
            <a:r>
              <a:rPr lang="zh-TW" altLang="en-US" dirty="0">
                <a:latin typeface="Times New Roman" pitchFamily="18" charset="0"/>
                <a:ea typeface="標楷體" pitchFamily="65" charset="-120"/>
                <a:cs typeface="Times New Roman" pitchFamily="18" charset="0"/>
              </a:rPr>
              <a:t>（自有資本適足比率低於</a:t>
            </a:r>
            <a:r>
              <a:rPr lang="en-US" altLang="zh-TW" dirty="0">
                <a:latin typeface="Times New Roman" pitchFamily="18" charset="0"/>
                <a:ea typeface="標楷體" pitchFamily="65" charset="-120"/>
                <a:cs typeface="Times New Roman" pitchFamily="18" charset="0"/>
              </a:rPr>
              <a:t>250%</a:t>
            </a:r>
            <a:r>
              <a:rPr lang="zh-TW" altLang="en-US" dirty="0">
                <a:latin typeface="Times New Roman" pitchFamily="18" charset="0"/>
                <a:ea typeface="標楷體" pitchFamily="65" charset="-120"/>
                <a:cs typeface="Times New Roman" pitchFamily="18" charset="0"/>
              </a:rPr>
              <a:t>）</a:t>
            </a:r>
            <a:endParaRPr lang="ja-JP" altLang="en-US" dirty="0">
              <a:latin typeface="Times New Roman" pitchFamily="18" charset="0"/>
              <a:ea typeface="標楷體" pitchFamily="65" charset="-120"/>
              <a:cs typeface="Times New Roman" pitchFamily="18" charset="0"/>
            </a:endParaRPr>
          </a:p>
        </p:txBody>
      </p:sp>
      <p:sp>
        <p:nvSpPr>
          <p:cNvPr id="10250" name="AutoShape 10"/>
          <p:cNvSpPr>
            <a:spLocks noChangeArrowheads="1"/>
          </p:cNvSpPr>
          <p:nvPr/>
        </p:nvSpPr>
        <p:spPr bwMode="auto">
          <a:xfrm>
            <a:off x="2135868" y="3750001"/>
            <a:ext cx="2115022" cy="565077"/>
          </a:xfrm>
          <a:prstGeom prst="downArrow">
            <a:avLst>
              <a:gd name="adj1" fmla="val 52148"/>
              <a:gd name="adj2" fmla="val 40685"/>
            </a:avLst>
          </a:prstGeom>
          <a:solidFill>
            <a:srgbClr val="008000"/>
          </a:solidFill>
          <a:ln w="9525">
            <a:noFill/>
            <a:miter lim="800000"/>
            <a:headEnd/>
            <a:tailEnd/>
          </a:ln>
        </p:spPr>
        <p:txBody>
          <a:bodyPr wrap="none" anchor="ctr"/>
          <a:lstStyle/>
          <a:p>
            <a:endParaRPr lang="zh-TW" altLang="en-US"/>
          </a:p>
        </p:txBody>
      </p:sp>
      <p:sp>
        <p:nvSpPr>
          <p:cNvPr id="18" name="AutoShape 6"/>
          <p:cNvSpPr>
            <a:spLocks noChangeArrowheads="1"/>
          </p:cNvSpPr>
          <p:nvPr/>
        </p:nvSpPr>
        <p:spPr bwMode="auto">
          <a:xfrm>
            <a:off x="5867400" y="1989138"/>
            <a:ext cx="2665413" cy="4054475"/>
          </a:xfrm>
          <a:prstGeom prst="roundRect">
            <a:avLst>
              <a:gd name="adj" fmla="val 5625"/>
            </a:avLst>
          </a:prstGeom>
          <a:solidFill>
            <a:schemeClr val="bg1"/>
          </a:solidFill>
          <a:ln w="9525" algn="ctr">
            <a:noFill/>
            <a:round/>
            <a:headEnd/>
            <a:tailEnd/>
          </a:ln>
          <a:effectLst>
            <a:outerShdw dist="35921" dir="2700000" algn="ctr" rotWithShape="0">
              <a:schemeClr val="bg2"/>
            </a:outerShdw>
          </a:effectLst>
        </p:spPr>
        <p:txBody>
          <a:bodyPr/>
          <a:lstStyle/>
          <a:p>
            <a:pPr marL="273050" indent="-273050">
              <a:buFont typeface="Arial" pitchFamily="34" charset="0"/>
              <a:buChar char="•"/>
              <a:defRPr/>
            </a:pPr>
            <a:r>
              <a:rPr lang="zh-TW" altLang="en-US" sz="2200" dirty="0">
                <a:latin typeface="Times New Roman" pitchFamily="18" charset="0"/>
                <a:ea typeface="標楷體" pitchFamily="65" charset="-120"/>
                <a:cs typeface="Times New Roman" pitchFamily="18" charset="0"/>
              </a:rPr>
              <a:t>履約保證金之增補或退還維持每月</a:t>
            </a:r>
            <a:r>
              <a:rPr lang="en-US" altLang="zh-TW" sz="2200" dirty="0">
                <a:latin typeface="Times New Roman" pitchFamily="18" charset="0"/>
                <a:ea typeface="標楷體" pitchFamily="65" charset="-120"/>
                <a:cs typeface="Times New Roman" pitchFamily="18" charset="0"/>
              </a:rPr>
              <a:t>10</a:t>
            </a:r>
            <a:r>
              <a:rPr lang="zh-TW" altLang="en-US" sz="2200" dirty="0" smtClean="0">
                <a:latin typeface="Times New Roman" pitchFamily="18" charset="0"/>
                <a:ea typeface="標楷體" pitchFamily="65" charset="-120"/>
                <a:cs typeface="Times New Roman" pitchFamily="18" charset="0"/>
              </a:rPr>
              <a:t>日前。</a:t>
            </a:r>
            <a:endParaRPr lang="en-US" altLang="zh-TW" sz="2200" dirty="0">
              <a:latin typeface="Times New Roman" pitchFamily="18" charset="0"/>
              <a:ea typeface="標楷體" pitchFamily="65" charset="-120"/>
              <a:cs typeface="Times New Roman" pitchFamily="18" charset="0"/>
            </a:endParaRPr>
          </a:p>
          <a:p>
            <a:pPr marL="273050" indent="-273050">
              <a:buFont typeface="Arial" pitchFamily="34" charset="0"/>
              <a:buChar char="•"/>
              <a:defRPr/>
            </a:pPr>
            <a:r>
              <a:rPr lang="zh-TW" altLang="en-US" sz="2200" dirty="0">
                <a:latin typeface="Times New Roman" pitchFamily="18" charset="0"/>
                <a:ea typeface="標楷體" pitchFamily="65" charset="-120"/>
                <a:cs typeface="Times New Roman" pitchFamily="18" charset="0"/>
              </a:rPr>
              <a:t>證券商應於調整前試算自有資本適足比率是否有低於</a:t>
            </a:r>
            <a:r>
              <a:rPr lang="en-US" altLang="zh-TW" sz="2200" dirty="0">
                <a:latin typeface="Times New Roman" pitchFamily="18" charset="0"/>
                <a:ea typeface="標楷體" pitchFamily="65" charset="-120"/>
                <a:cs typeface="Times New Roman" pitchFamily="18" charset="0"/>
              </a:rPr>
              <a:t>250%</a:t>
            </a:r>
            <a:r>
              <a:rPr lang="zh-TW" altLang="en-US" sz="2200" dirty="0">
                <a:latin typeface="Times New Roman" pitchFamily="18" charset="0"/>
                <a:ea typeface="標楷體" pitchFamily="65" charset="-120"/>
                <a:cs typeface="Times New Roman" pitchFamily="18" charset="0"/>
              </a:rPr>
              <a:t>情形。</a:t>
            </a:r>
            <a:endParaRPr lang="en-US" altLang="zh-TW" sz="2200" dirty="0">
              <a:latin typeface="Times New Roman" pitchFamily="18" charset="0"/>
              <a:ea typeface="標楷體" pitchFamily="65" charset="-120"/>
              <a:cs typeface="Times New Roman" pitchFamily="18" charset="0"/>
            </a:endParaRPr>
          </a:p>
          <a:p>
            <a:pPr marL="273050" indent="-273050">
              <a:buFont typeface="Arial" pitchFamily="34" charset="0"/>
              <a:buChar char="•"/>
              <a:defRPr/>
            </a:pPr>
            <a:r>
              <a:rPr lang="zh-TW" altLang="en-US" sz="2200" dirty="0">
                <a:latin typeface="Times New Roman" pitchFamily="18" charset="0"/>
                <a:ea typeface="標楷體" pitchFamily="65" charset="-120"/>
                <a:cs typeface="Times New Roman" pitchFamily="18" charset="0"/>
              </a:rPr>
              <a:t>事後發現提撥不足者，本中心將要求證券商增補</a:t>
            </a:r>
            <a:r>
              <a:rPr lang="zh-TW" altLang="en-US" sz="2200" dirty="0" smtClean="0">
                <a:latin typeface="Times New Roman" pitchFamily="18" charset="0"/>
                <a:ea typeface="標楷體" pitchFamily="65" charset="-120"/>
                <a:cs typeface="Times New Roman" pitchFamily="18" charset="0"/>
              </a:rPr>
              <a:t>。</a:t>
            </a:r>
            <a:endParaRPr lang="en-US" altLang="zh-TW" sz="2200" dirty="0" smtClean="0">
              <a:latin typeface="Times New Roman" pitchFamily="18" charset="0"/>
              <a:ea typeface="標楷體" pitchFamily="65" charset="-120"/>
              <a:cs typeface="Times New Roman" pitchFamily="18" charset="0"/>
            </a:endParaRPr>
          </a:p>
          <a:p>
            <a:pPr marL="273050" indent="-273050">
              <a:defRPr/>
            </a:pPr>
            <a:endParaRPr lang="zh-TW" altLang="zh-TW" sz="22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p:txBody>
          <a:bodyPr/>
          <a:lstStyle/>
          <a:p>
            <a:r>
              <a:rPr lang="zh-TW" altLang="en-US" b="1" dirty="0" smtClean="0"/>
              <a:t>二、降低對信用評等的依賴</a:t>
            </a:r>
            <a:r>
              <a:rPr lang="en-US" altLang="zh-TW" b="1" dirty="0" smtClean="0"/>
              <a:t/>
            </a:r>
            <a:br>
              <a:rPr lang="en-US" altLang="zh-TW" b="1" dirty="0" smtClean="0"/>
            </a:br>
            <a:r>
              <a:rPr lang="en-US" altLang="zh-TW" sz="3000" b="1" dirty="0" smtClean="0">
                <a:solidFill>
                  <a:schemeClr val="tx1"/>
                </a:solidFill>
                <a:latin typeface="Verdana" pitchFamily="34" charset="0"/>
              </a:rPr>
              <a:t>(</a:t>
            </a:r>
            <a:r>
              <a:rPr lang="zh-TW" altLang="en-US" sz="3000" b="1" dirty="0" smtClean="0">
                <a:solidFill>
                  <a:schemeClr val="tx1"/>
                </a:solidFill>
                <a:latin typeface="Verdana" pitchFamily="34" charset="0"/>
              </a:rPr>
              <a:t>第</a:t>
            </a:r>
            <a:r>
              <a:rPr lang="en-US" altLang="zh-TW" sz="3000" b="1" dirty="0" smtClean="0">
                <a:solidFill>
                  <a:schemeClr val="tx1"/>
                </a:solidFill>
                <a:latin typeface="Verdana" pitchFamily="34" charset="0"/>
              </a:rPr>
              <a:t>61</a:t>
            </a:r>
            <a:r>
              <a:rPr lang="zh-TW" altLang="en-US" sz="3000" b="1" dirty="0" smtClean="0">
                <a:solidFill>
                  <a:schemeClr val="tx1"/>
                </a:solidFill>
                <a:latin typeface="Verdana" pitchFamily="34" charset="0"/>
              </a:rPr>
              <a:t>、</a:t>
            </a:r>
            <a:r>
              <a:rPr lang="en-US" altLang="zh-TW" sz="3000" b="1" dirty="0" smtClean="0">
                <a:solidFill>
                  <a:schemeClr val="tx1"/>
                </a:solidFill>
                <a:latin typeface="Verdana" pitchFamily="34" charset="0"/>
              </a:rPr>
              <a:t>62</a:t>
            </a:r>
            <a:r>
              <a:rPr lang="zh-TW" altLang="en-US" sz="3000" b="1" dirty="0" smtClean="0">
                <a:solidFill>
                  <a:schemeClr val="tx1"/>
                </a:solidFill>
                <a:latin typeface="Verdana" pitchFamily="34" charset="0"/>
              </a:rPr>
              <a:t>條</a:t>
            </a:r>
            <a:r>
              <a:rPr lang="en-US" altLang="zh-TW" sz="3000" b="1" dirty="0" smtClean="0">
                <a:solidFill>
                  <a:schemeClr val="tx1"/>
                </a:solidFill>
                <a:latin typeface="Verdana" pitchFamily="34" charset="0"/>
              </a:rPr>
              <a:t>)</a:t>
            </a:r>
            <a:endParaRPr lang="zh-TW" altLang="en-US" sz="3000" b="1" dirty="0" smtClean="0">
              <a:solidFill>
                <a:schemeClr val="tx1"/>
              </a:solidFill>
              <a:latin typeface="Verdana" pitchFamily="34" charset="0"/>
            </a:endParaRPr>
          </a:p>
        </p:txBody>
      </p:sp>
      <p:sp>
        <p:nvSpPr>
          <p:cNvPr id="11267" name="投影片編號版面配置區 2"/>
          <p:cNvSpPr>
            <a:spLocks noGrp="1"/>
          </p:cNvSpPr>
          <p:nvPr>
            <p:ph type="sldNum" sz="quarter" idx="12"/>
          </p:nvPr>
        </p:nvSpPr>
        <p:spPr>
          <a:noFill/>
        </p:spPr>
        <p:txBody>
          <a:bodyPr/>
          <a:lstStyle/>
          <a:p>
            <a:fld id="{534FEBD0-E3E2-442B-87E9-AD09F292E848}" type="slidenum">
              <a:rPr lang="zh-TW" altLang="en-US" smtClean="0">
                <a:ea typeface="新細明體" pitchFamily="18" charset="-120"/>
              </a:rPr>
              <a:pPr/>
              <a:t>11</a:t>
            </a:fld>
            <a:endParaRPr lang="zh-TW" altLang="en-US" smtClean="0">
              <a:ea typeface="新細明體" pitchFamily="18" charset="-120"/>
            </a:endParaRPr>
          </a:p>
        </p:txBody>
      </p:sp>
      <p:sp>
        <p:nvSpPr>
          <p:cNvPr id="8" name="AutoShape 12"/>
          <p:cNvSpPr>
            <a:spLocks noChangeArrowheads="1"/>
          </p:cNvSpPr>
          <p:nvPr/>
        </p:nvSpPr>
        <p:spPr bwMode="auto">
          <a:xfrm>
            <a:off x="611188" y="1970528"/>
            <a:ext cx="6121400" cy="4122297"/>
          </a:xfrm>
          <a:prstGeom prst="roundRect">
            <a:avLst>
              <a:gd name="adj" fmla="val 5625"/>
            </a:avLst>
          </a:prstGeom>
          <a:solidFill>
            <a:srgbClr val="88B888"/>
          </a:solidFill>
          <a:ln w="9525" algn="ctr">
            <a:noFill/>
            <a:round/>
            <a:headEnd/>
            <a:tailEnd/>
          </a:ln>
          <a:effectLst>
            <a:outerShdw dist="35921" dir="2700000" algn="ctr" rotWithShape="0">
              <a:schemeClr val="bg2"/>
            </a:outerShdw>
          </a:effectLst>
        </p:spPr>
        <p:txBody>
          <a:bodyPr wrap="none" anchor="ctr"/>
          <a:lstStyle/>
          <a:p>
            <a:pPr algn="ctr">
              <a:defRPr/>
            </a:pPr>
            <a:endParaRPr lang="ja-JP" altLang="en-US" sz="2400">
              <a:ea typeface="標楷體" pitchFamily="65" charset="-120"/>
            </a:endParaRPr>
          </a:p>
          <a:p>
            <a:pPr algn="ctr">
              <a:defRPr/>
            </a:pPr>
            <a:endParaRPr lang="ja-JP" altLang="en-US" sz="2400">
              <a:ea typeface="標楷體" pitchFamily="65" charset="-120"/>
            </a:endParaRPr>
          </a:p>
        </p:txBody>
      </p:sp>
      <p:sp>
        <p:nvSpPr>
          <p:cNvPr id="9" name="AutoShape 13"/>
          <p:cNvSpPr>
            <a:spLocks noChangeArrowheads="1"/>
          </p:cNvSpPr>
          <p:nvPr/>
        </p:nvSpPr>
        <p:spPr bwMode="auto">
          <a:xfrm>
            <a:off x="1376363" y="1700213"/>
            <a:ext cx="4591050" cy="542037"/>
          </a:xfrm>
          <a:prstGeom prst="roundRect">
            <a:avLst>
              <a:gd name="adj" fmla="val 16667"/>
            </a:avLst>
          </a:prstGeom>
          <a:solidFill>
            <a:srgbClr val="287828"/>
          </a:solidFill>
          <a:ln w="9525" algn="ctr">
            <a:noFill/>
            <a:round/>
            <a:headEnd/>
            <a:tailEnd/>
          </a:ln>
          <a:effectLst>
            <a:outerShdw dist="35921" dir="2700000" algn="ctr" rotWithShape="0">
              <a:schemeClr val="bg2"/>
            </a:outerShdw>
          </a:effectLst>
        </p:spPr>
        <p:txBody>
          <a:bodyPr wrap="none" anchor="ctr"/>
          <a:lstStyle/>
          <a:p>
            <a:pPr algn="ctr">
              <a:defRPr/>
            </a:pPr>
            <a:r>
              <a:rPr lang="zh-TW" altLang="en-US" sz="2000" b="1" dirty="0">
                <a:solidFill>
                  <a:schemeClr val="bg1"/>
                </a:solidFill>
                <a:ea typeface="標楷體" pitchFamily="65" charset="-120"/>
              </a:rPr>
              <a:t>交易額度上限</a:t>
            </a:r>
            <a:endParaRPr lang="en-US" altLang="ja-JP" sz="2000" b="1" dirty="0">
              <a:solidFill>
                <a:schemeClr val="bg1"/>
              </a:solidFill>
              <a:ea typeface="標楷體" pitchFamily="65" charset="-120"/>
            </a:endParaRPr>
          </a:p>
        </p:txBody>
      </p:sp>
      <p:sp>
        <p:nvSpPr>
          <p:cNvPr id="11272" name="Rectangle 14"/>
          <p:cNvSpPr>
            <a:spLocks noChangeArrowheads="1"/>
          </p:cNvSpPr>
          <p:nvPr/>
        </p:nvSpPr>
        <p:spPr bwMode="auto">
          <a:xfrm>
            <a:off x="1052226" y="2378815"/>
            <a:ext cx="5300431" cy="1213600"/>
          </a:xfrm>
          <a:prstGeom prst="rect">
            <a:avLst/>
          </a:prstGeom>
          <a:solidFill>
            <a:srgbClr val="C7DDC7"/>
          </a:solidFill>
          <a:ln w="9525" algn="ctr">
            <a:noFill/>
            <a:miter lim="800000"/>
            <a:headEnd/>
            <a:tailEnd/>
          </a:ln>
          <a:effectLst>
            <a:prstShdw prst="shdw17" dist="17961" dir="13500000">
              <a:srgbClr val="778577"/>
            </a:prstShdw>
          </a:effectLst>
        </p:spPr>
        <p:txBody>
          <a:bodyPr anchor="ctr"/>
          <a:lstStyle/>
          <a:p>
            <a:r>
              <a:rPr lang="zh-TW" altLang="en-US" sz="1900" dirty="0">
                <a:latin typeface="Times New Roman" pitchFamily="18" charset="0"/>
                <a:ea typeface="標楷體" pitchFamily="65" charset="-120"/>
                <a:cs typeface="Times New Roman" pitchFamily="18" charset="0"/>
              </a:rPr>
              <a:t>衍生性金融商品交易部位之市場風險約當金額不得超過合格自有資本淨額之下列比率：</a:t>
            </a:r>
            <a:endParaRPr lang="en-US" altLang="zh-TW" sz="1900" dirty="0">
              <a:latin typeface="Times New Roman" pitchFamily="18" charset="0"/>
              <a:ea typeface="標楷體" pitchFamily="65" charset="-120"/>
              <a:cs typeface="Times New Roman" pitchFamily="18" charset="0"/>
            </a:endParaRPr>
          </a:p>
          <a:p>
            <a:pPr algn="ctr"/>
            <a:r>
              <a:rPr lang="en-US" altLang="zh-TW" dirty="0">
                <a:latin typeface="Times New Roman" pitchFamily="18" charset="0"/>
                <a:ea typeface="標楷體" pitchFamily="65" charset="-120"/>
                <a:cs typeface="Times New Roman" pitchFamily="18" charset="0"/>
              </a:rPr>
              <a:t>30%(</a:t>
            </a:r>
            <a:r>
              <a:rPr lang="en-US" altLang="ja-JP" dirty="0">
                <a:latin typeface="Times New Roman" pitchFamily="18" charset="0"/>
                <a:ea typeface="標楷體" pitchFamily="65" charset="-120"/>
                <a:cs typeface="Times New Roman" pitchFamily="18" charset="0"/>
              </a:rPr>
              <a:t>A-</a:t>
            </a:r>
            <a:r>
              <a:rPr lang="zh-TW" altLang="en-US" dirty="0">
                <a:latin typeface="Times New Roman" pitchFamily="18" charset="0"/>
                <a:ea typeface="標楷體" pitchFamily="65" charset="-120"/>
                <a:cs typeface="Times New Roman" pitchFamily="18" charset="0"/>
              </a:rPr>
              <a:t>以上</a:t>
            </a:r>
            <a:r>
              <a:rPr lang="en-US" altLang="zh-TW" dirty="0">
                <a:latin typeface="Times New Roman" pitchFamily="18" charset="0"/>
                <a:ea typeface="標楷體" pitchFamily="65" charset="-120"/>
                <a:cs typeface="Times New Roman" pitchFamily="18" charset="0"/>
              </a:rPr>
              <a:t>)  /  20%(BBB-</a:t>
            </a:r>
            <a:r>
              <a:rPr lang="zh-TW" altLang="en-US" dirty="0">
                <a:latin typeface="Times New Roman" pitchFamily="18" charset="0"/>
                <a:ea typeface="標楷體" pitchFamily="65" charset="-120"/>
                <a:cs typeface="Times New Roman" pitchFamily="18" charset="0"/>
              </a:rPr>
              <a:t>以上</a:t>
            </a:r>
            <a:r>
              <a:rPr lang="en-US" altLang="zh-TW" dirty="0">
                <a:latin typeface="Times New Roman" pitchFamily="18" charset="0"/>
                <a:ea typeface="標楷體" pitchFamily="65" charset="-120"/>
                <a:cs typeface="Times New Roman" pitchFamily="18" charset="0"/>
              </a:rPr>
              <a:t>)  /  10%(</a:t>
            </a:r>
            <a:r>
              <a:rPr lang="zh-TW" altLang="en-US" dirty="0">
                <a:latin typeface="Times New Roman" pitchFamily="18" charset="0"/>
                <a:ea typeface="標楷體" pitchFamily="65" charset="-120"/>
                <a:cs typeface="Times New Roman" pitchFamily="18" charset="0"/>
              </a:rPr>
              <a:t>未達</a:t>
            </a:r>
            <a:r>
              <a:rPr lang="en-US" altLang="zh-TW" dirty="0">
                <a:latin typeface="Times New Roman" pitchFamily="18" charset="0"/>
                <a:ea typeface="標楷體" pitchFamily="65" charset="-120"/>
                <a:cs typeface="Times New Roman" pitchFamily="18" charset="0"/>
              </a:rPr>
              <a:t>BBB-)</a:t>
            </a:r>
            <a:endParaRPr lang="ja-JP" altLang="en-US" dirty="0">
              <a:latin typeface="Times New Roman" pitchFamily="18" charset="0"/>
              <a:ea typeface="標楷體" pitchFamily="65" charset="-120"/>
              <a:cs typeface="Times New Roman" pitchFamily="18" charset="0"/>
            </a:endParaRPr>
          </a:p>
        </p:txBody>
      </p:sp>
      <p:sp>
        <p:nvSpPr>
          <p:cNvPr id="11" name="Rectangle 15"/>
          <p:cNvSpPr>
            <a:spLocks noChangeArrowheads="1"/>
          </p:cNvSpPr>
          <p:nvPr/>
        </p:nvSpPr>
        <p:spPr bwMode="auto">
          <a:xfrm>
            <a:off x="1052226" y="4486424"/>
            <a:ext cx="5300431" cy="1341718"/>
          </a:xfrm>
          <a:prstGeom prst="rect">
            <a:avLst/>
          </a:prstGeom>
          <a:solidFill>
            <a:srgbClr val="C7DDC7"/>
          </a:solidFill>
          <a:ln w="38100" algn="ctr">
            <a:solidFill>
              <a:schemeClr val="accent6">
                <a:lumMod val="75000"/>
              </a:schemeClr>
            </a:solidFill>
            <a:miter lim="800000"/>
            <a:headEnd/>
            <a:tailEnd/>
          </a:ln>
          <a:effectLst>
            <a:prstShdw prst="shdw18" dist="17961" dir="13500000">
              <a:srgbClr val="C7DDC7">
                <a:gamma/>
                <a:shade val="60000"/>
                <a:invGamma/>
              </a:srgbClr>
            </a:prstShdw>
          </a:effectLst>
        </p:spPr>
        <p:txBody>
          <a:bodyPr anchor="ctr"/>
          <a:lstStyle/>
          <a:p>
            <a:pPr algn="ctr">
              <a:defRPr/>
            </a:pPr>
            <a:r>
              <a:rPr lang="zh-TW" altLang="en-US" sz="3600" b="1" dirty="0">
                <a:solidFill>
                  <a:schemeClr val="accent6">
                    <a:lumMod val="75000"/>
                  </a:schemeClr>
                </a:solidFill>
                <a:latin typeface="Times New Roman" pitchFamily="18" charset="0"/>
                <a:ea typeface="標楷體" pitchFamily="65" charset="-120"/>
                <a:cs typeface="Times New Roman" pitchFamily="18" charset="0"/>
              </a:rPr>
              <a:t>一律為</a:t>
            </a:r>
            <a:r>
              <a:rPr lang="en-US" altLang="zh-TW" sz="3600" b="1" dirty="0">
                <a:solidFill>
                  <a:schemeClr val="accent6">
                    <a:lumMod val="75000"/>
                  </a:schemeClr>
                </a:solidFill>
                <a:latin typeface="Times New Roman" pitchFamily="18" charset="0"/>
                <a:ea typeface="標楷體" pitchFamily="65" charset="-120"/>
                <a:cs typeface="Times New Roman" pitchFamily="18" charset="0"/>
              </a:rPr>
              <a:t>30%</a:t>
            </a:r>
            <a:endParaRPr lang="ja-JP" altLang="en-US" sz="3600" b="1" dirty="0">
              <a:solidFill>
                <a:schemeClr val="accent6">
                  <a:lumMod val="75000"/>
                </a:schemeClr>
              </a:solidFill>
              <a:latin typeface="Times New Roman" pitchFamily="18" charset="0"/>
              <a:ea typeface="標楷體" pitchFamily="65" charset="-120"/>
              <a:cs typeface="Times New Roman" pitchFamily="18" charset="0"/>
            </a:endParaRPr>
          </a:p>
        </p:txBody>
      </p:sp>
      <p:sp>
        <p:nvSpPr>
          <p:cNvPr id="11274" name="AutoShape 16"/>
          <p:cNvSpPr>
            <a:spLocks noChangeArrowheads="1"/>
          </p:cNvSpPr>
          <p:nvPr/>
        </p:nvSpPr>
        <p:spPr bwMode="auto">
          <a:xfrm>
            <a:off x="2377998" y="3783888"/>
            <a:ext cx="2531985" cy="574418"/>
          </a:xfrm>
          <a:prstGeom prst="downArrow">
            <a:avLst>
              <a:gd name="adj1" fmla="val 52148"/>
              <a:gd name="adj2" fmla="val 40685"/>
            </a:avLst>
          </a:prstGeom>
          <a:solidFill>
            <a:srgbClr val="008000"/>
          </a:solidFill>
          <a:ln w="9525">
            <a:noFill/>
            <a:miter lim="800000"/>
            <a:headEnd/>
            <a:tailEnd/>
          </a:ln>
        </p:spPr>
        <p:txBody>
          <a:bodyPr wrap="none" anchor="ctr"/>
          <a:lstStyle/>
          <a:p>
            <a:endParaRPr lang="zh-TW" altLang="en-US"/>
          </a:p>
        </p:txBody>
      </p:sp>
      <p:sp>
        <p:nvSpPr>
          <p:cNvPr id="18" name="AutoShape 6"/>
          <p:cNvSpPr>
            <a:spLocks noChangeArrowheads="1"/>
          </p:cNvSpPr>
          <p:nvPr/>
        </p:nvSpPr>
        <p:spPr bwMode="auto">
          <a:xfrm>
            <a:off x="6804248" y="1989138"/>
            <a:ext cx="1728565" cy="4104158"/>
          </a:xfrm>
          <a:prstGeom prst="roundRect">
            <a:avLst>
              <a:gd name="adj" fmla="val 5625"/>
            </a:avLst>
          </a:prstGeom>
          <a:solidFill>
            <a:schemeClr val="bg1"/>
          </a:solidFill>
          <a:ln w="9525" algn="ctr">
            <a:noFill/>
            <a:round/>
            <a:headEnd/>
            <a:tailEnd/>
          </a:ln>
          <a:effectLst>
            <a:outerShdw dist="35921" dir="2700000" algn="ctr" rotWithShape="0">
              <a:schemeClr val="bg2"/>
            </a:outerShdw>
          </a:effectLst>
        </p:spPr>
        <p:txBody>
          <a:bodyPr/>
          <a:lstStyle/>
          <a:p>
            <a:pPr marL="177800" indent="-177800" algn="just">
              <a:buFont typeface="Arial" pitchFamily="34" charset="0"/>
              <a:buChar char="•"/>
              <a:defRPr/>
            </a:pPr>
            <a:r>
              <a:rPr lang="zh-TW" altLang="en-US" dirty="0">
                <a:latin typeface="Times New Roman" pitchFamily="18" charset="0"/>
                <a:ea typeface="標楷體" pitchFamily="65" charset="-120"/>
                <a:cs typeface="Times New Roman" pitchFamily="18" charset="0"/>
              </a:rPr>
              <a:t>本中心</a:t>
            </a:r>
            <a:r>
              <a:rPr lang="en-US" altLang="zh-TW" dirty="0">
                <a:latin typeface="Times New Roman" pitchFamily="18" charset="0"/>
                <a:ea typeface="標楷體" pitchFamily="65" charset="-120"/>
                <a:cs typeface="Times New Roman" pitchFamily="18" charset="0"/>
              </a:rPr>
              <a:t>94</a:t>
            </a:r>
            <a:r>
              <a:rPr lang="zh-TW" altLang="en-US" dirty="0">
                <a:latin typeface="Times New Roman" pitchFamily="18" charset="0"/>
                <a:ea typeface="標楷體" pitchFamily="65" charset="-120"/>
                <a:cs typeface="Times New Roman" pitchFamily="18" charset="0"/>
              </a:rPr>
              <a:t>年</a:t>
            </a:r>
            <a:r>
              <a:rPr lang="en-US" altLang="zh-TW" dirty="0">
                <a:latin typeface="Times New Roman" pitchFamily="18" charset="0"/>
                <a:ea typeface="標楷體" pitchFamily="65" charset="-120"/>
                <a:cs typeface="Times New Roman" pitchFamily="18" charset="0"/>
              </a:rPr>
              <a:t>2</a:t>
            </a:r>
            <a:r>
              <a:rPr lang="zh-TW" altLang="en-US" dirty="0">
                <a:latin typeface="Times New Roman" pitchFamily="18" charset="0"/>
                <a:ea typeface="標楷體" pitchFamily="65" charset="-120"/>
                <a:cs typeface="Times New Roman" pitchFamily="18" charset="0"/>
              </a:rPr>
              <a:t>月</a:t>
            </a:r>
            <a:r>
              <a:rPr lang="en-US" altLang="zh-TW" dirty="0">
                <a:latin typeface="Times New Roman" pitchFamily="18" charset="0"/>
                <a:ea typeface="標楷體" pitchFamily="65" charset="-120"/>
                <a:cs typeface="Times New Roman" pitchFamily="18" charset="0"/>
              </a:rPr>
              <a:t>23</a:t>
            </a:r>
            <a:r>
              <a:rPr lang="zh-TW" altLang="en-US" dirty="0">
                <a:latin typeface="Times New Roman" pitchFamily="18" charset="0"/>
                <a:ea typeface="標楷體" pitchFamily="65" charset="-120"/>
                <a:cs typeface="Times New Roman" pitchFamily="18" charset="0"/>
              </a:rPr>
              <a:t>日證櫃債字第</a:t>
            </a:r>
            <a:r>
              <a:rPr lang="en-US" altLang="zh-TW" dirty="0">
                <a:latin typeface="Times New Roman" pitchFamily="18" charset="0"/>
                <a:ea typeface="標楷體" pitchFamily="65" charset="-120"/>
                <a:cs typeface="Times New Roman" pitchFamily="18" charset="0"/>
              </a:rPr>
              <a:t>0940003839</a:t>
            </a:r>
            <a:r>
              <a:rPr lang="zh-TW" altLang="en-US" dirty="0">
                <a:latin typeface="Times New Roman" pitchFamily="18" charset="0"/>
                <a:ea typeface="標楷體" pitchFamily="65" charset="-120"/>
                <a:cs typeface="Times New Roman" pitchFamily="18" charset="0"/>
              </a:rPr>
              <a:t>號公告之公告事項一有關承作額度上限之規定將不再適用</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pPr marL="177800" indent="-177800" algn="just">
              <a:buFont typeface="Arial" pitchFamily="34" charset="0"/>
              <a:buChar char="•"/>
              <a:defRPr/>
            </a:pPr>
            <a:r>
              <a:rPr lang="zh-TW" altLang="en-US" dirty="0" smtClean="0">
                <a:latin typeface="Times New Roman" pitchFamily="18" charset="0"/>
                <a:ea typeface="標楷體" pitchFamily="65" charset="-120"/>
                <a:cs typeface="Times New Roman" pitchFamily="18" charset="0"/>
              </a:rPr>
              <a:t>信用評等異動不必書面申報，但仍需至系統申報。</a:t>
            </a:r>
            <a:endParaRPr lang="en-US" altLang="zh-TW" dirty="0" smtClean="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r>
              <a:rPr lang="zh-TW" altLang="en-US" dirty="0" smtClean="0"/>
              <a:t>三、放寬人員資格條件限制</a:t>
            </a:r>
            <a:r>
              <a:rPr lang="en-US" altLang="zh-TW" dirty="0" smtClean="0"/>
              <a:t/>
            </a:r>
            <a:br>
              <a:rPr lang="en-US" altLang="zh-TW" dirty="0" smtClean="0"/>
            </a:b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第</a:t>
            </a:r>
            <a:r>
              <a:rPr lang="en-US" altLang="zh-TW" sz="3000" dirty="0" smtClean="0">
                <a:solidFill>
                  <a:schemeClr val="tx1"/>
                </a:solidFill>
                <a:latin typeface="Verdana" pitchFamily="34" charset="0"/>
              </a:rPr>
              <a:t>57</a:t>
            </a:r>
            <a:r>
              <a:rPr lang="zh-TW" altLang="en-US" sz="3000" dirty="0" smtClean="0">
                <a:solidFill>
                  <a:schemeClr val="tx1"/>
                </a:solidFill>
                <a:latin typeface="Verdana" pitchFamily="34" charset="0"/>
              </a:rPr>
              <a:t>條</a:t>
            </a:r>
            <a:r>
              <a:rPr lang="en-US" altLang="zh-TW" sz="3000" dirty="0" smtClean="0">
                <a:solidFill>
                  <a:schemeClr val="tx1"/>
                </a:solidFill>
                <a:latin typeface="Verdana" pitchFamily="34" charset="0"/>
              </a:rPr>
              <a:t>)</a:t>
            </a:r>
            <a:endParaRPr lang="zh-TW" altLang="en-US" sz="3000" dirty="0" smtClean="0">
              <a:solidFill>
                <a:schemeClr val="tx1"/>
              </a:solidFill>
              <a:latin typeface="Verdana" pitchFamily="34" charset="0"/>
            </a:endParaRPr>
          </a:p>
        </p:txBody>
      </p:sp>
      <p:sp>
        <p:nvSpPr>
          <p:cNvPr id="12291" name="投影片編號版面配置區 3"/>
          <p:cNvSpPr>
            <a:spLocks noGrp="1"/>
          </p:cNvSpPr>
          <p:nvPr>
            <p:ph type="sldNum" sz="quarter" idx="12"/>
          </p:nvPr>
        </p:nvSpPr>
        <p:spPr>
          <a:noFill/>
        </p:spPr>
        <p:txBody>
          <a:bodyPr/>
          <a:lstStyle/>
          <a:p>
            <a:fld id="{15F3D37B-2406-4763-9BC2-EA13856CF7AF}" type="slidenum">
              <a:rPr lang="zh-TW" altLang="en-US" smtClean="0">
                <a:ea typeface="新細明體" pitchFamily="18" charset="-120"/>
              </a:rPr>
              <a:pPr/>
              <a:t>12</a:t>
            </a:fld>
            <a:endParaRPr lang="zh-TW" altLang="en-US" smtClean="0">
              <a:ea typeface="新細明體" pitchFamily="18" charset="-120"/>
            </a:endParaRPr>
          </a:p>
        </p:txBody>
      </p:sp>
      <p:sp>
        <p:nvSpPr>
          <p:cNvPr id="13" name="AutoShape 4"/>
          <p:cNvSpPr>
            <a:spLocks noChangeArrowheads="1"/>
          </p:cNvSpPr>
          <p:nvPr/>
        </p:nvSpPr>
        <p:spPr bwMode="auto">
          <a:xfrm>
            <a:off x="611188" y="1700213"/>
            <a:ext cx="4537075" cy="4393084"/>
          </a:xfrm>
          <a:prstGeom prst="roundRect">
            <a:avLst>
              <a:gd name="adj" fmla="val 7708"/>
            </a:avLst>
          </a:prstGeom>
          <a:solidFill>
            <a:srgbClr val="D0CE70"/>
          </a:solidFill>
          <a:ln w="9525" algn="ctr">
            <a:noFill/>
            <a:round/>
            <a:headEnd/>
            <a:tailEnd/>
          </a:ln>
          <a:effectLst>
            <a:outerShdw dist="35921" dir="2700000" algn="ctr" rotWithShape="0">
              <a:schemeClr val="bg2"/>
            </a:outerShdw>
          </a:effectLst>
        </p:spPr>
        <p:txBody>
          <a:bodyPr/>
          <a:lstStyle/>
          <a:p>
            <a:pPr>
              <a:defRPr/>
            </a:pPr>
            <a:r>
              <a:rPr lang="zh-TW" altLang="en-US" sz="2000" dirty="0">
                <a:latin typeface="Times New Roman" pitchFamily="18" charset="0"/>
                <a:ea typeface="標楷體" pitchFamily="65" charset="-120"/>
                <a:cs typeface="Times New Roman" pitchFamily="18" charset="0"/>
              </a:rPr>
              <a:t>銷售及</a:t>
            </a:r>
            <a:r>
              <a:rPr lang="zh-TW" altLang="en-US" sz="2000" u="sng" dirty="0">
                <a:solidFill>
                  <a:srgbClr val="C00000"/>
                </a:solidFill>
                <a:latin typeface="Times New Roman" pitchFamily="18" charset="0"/>
                <a:ea typeface="標楷體" pitchFamily="65" charset="-120"/>
                <a:cs typeface="Times New Roman" pitchFamily="18" charset="0"/>
              </a:rPr>
              <a:t>相關管理人員</a:t>
            </a:r>
            <a:r>
              <a:rPr lang="zh-TW" altLang="en-US" sz="2000" u="sng" baseline="30000" dirty="0">
                <a:solidFill>
                  <a:srgbClr val="C00000"/>
                </a:solidFill>
                <a:latin typeface="Times New Roman" pitchFamily="18" charset="0"/>
                <a:ea typeface="標楷體" pitchFamily="65" charset="-120"/>
                <a:cs typeface="Times New Roman" pitchFamily="18" charset="0"/>
              </a:rPr>
              <a:t>註</a:t>
            </a:r>
            <a:r>
              <a:rPr lang="en-US" altLang="zh-TW" sz="2000" u="sng" baseline="30000" dirty="0">
                <a:solidFill>
                  <a:srgbClr val="C00000"/>
                </a:solidFill>
                <a:latin typeface="Times New Roman" pitchFamily="18" charset="0"/>
                <a:ea typeface="標楷體" pitchFamily="65" charset="-120"/>
                <a:cs typeface="Times New Roman" pitchFamily="18" charset="0"/>
              </a:rPr>
              <a:t>1</a:t>
            </a:r>
            <a:r>
              <a:rPr lang="zh-TW" altLang="en-US" sz="2000" dirty="0">
                <a:latin typeface="Times New Roman" pitchFamily="18" charset="0"/>
                <a:ea typeface="標楷體" pitchFamily="65" charset="-120"/>
                <a:cs typeface="Times New Roman" pitchFamily="18" charset="0"/>
              </a:rPr>
              <a:t>，應具備下列資格條件之一：</a:t>
            </a:r>
            <a:endParaRPr lang="en-US" altLang="zh-TW" sz="2000" dirty="0">
              <a:latin typeface="Times New Roman" pitchFamily="18" charset="0"/>
              <a:ea typeface="標楷體" pitchFamily="65" charset="-120"/>
              <a:cs typeface="Times New Roman" pitchFamily="18" charset="0"/>
            </a:endParaRPr>
          </a:p>
          <a:p>
            <a:pPr marL="342900" indent="-342900">
              <a:buFont typeface="+mj-ea"/>
              <a:buAutoNum type="ea1ChtPeriod"/>
              <a:defRPr/>
            </a:pPr>
            <a:r>
              <a:rPr lang="zh-TW" altLang="en-US" sz="2000" dirty="0">
                <a:latin typeface="Times New Roman" pitchFamily="18" charset="0"/>
                <a:ea typeface="標楷體" pitchFamily="65" charset="-120"/>
                <a:cs typeface="Times New Roman" pitchFamily="18" charset="0"/>
              </a:rPr>
              <a:t>國內外大學以上財務金融相關系所畢業，並修滿相關課程</a:t>
            </a:r>
            <a:r>
              <a:rPr lang="en-US" altLang="zh-TW" sz="2000" dirty="0">
                <a:latin typeface="Times New Roman" pitchFamily="18" charset="0"/>
                <a:ea typeface="標楷體" pitchFamily="65" charset="-120"/>
                <a:cs typeface="Times New Roman" pitchFamily="18" charset="0"/>
              </a:rPr>
              <a:t>6</a:t>
            </a:r>
            <a:r>
              <a:rPr lang="zh-TW" altLang="en-US" sz="2000" dirty="0">
                <a:latin typeface="Times New Roman" pitchFamily="18" charset="0"/>
                <a:ea typeface="標楷體" pitchFamily="65" charset="-120"/>
                <a:cs typeface="Times New Roman" pitchFamily="18" charset="0"/>
              </a:rPr>
              <a:t>學分或參加國內外金融訓練機構所舉辦相關課程</a:t>
            </a:r>
            <a:r>
              <a:rPr lang="en-US" altLang="zh-TW" sz="2000" dirty="0">
                <a:latin typeface="Times New Roman" pitchFamily="18" charset="0"/>
                <a:ea typeface="標楷體" pitchFamily="65" charset="-120"/>
                <a:cs typeface="Times New Roman" pitchFamily="18" charset="0"/>
              </a:rPr>
              <a:t>20</a:t>
            </a:r>
            <a:r>
              <a:rPr lang="zh-TW" altLang="en-US" sz="2000" dirty="0">
                <a:latin typeface="Times New Roman" pitchFamily="18" charset="0"/>
                <a:ea typeface="標楷體" pitchFamily="65" charset="-120"/>
                <a:cs typeface="Times New Roman" pitchFamily="18" charset="0"/>
              </a:rPr>
              <a:t>小時以上。</a:t>
            </a:r>
            <a:endParaRPr lang="en-US" altLang="zh-TW" sz="2000" dirty="0">
              <a:latin typeface="Times New Roman" pitchFamily="18" charset="0"/>
              <a:ea typeface="標楷體" pitchFamily="65" charset="-120"/>
              <a:cs typeface="Times New Roman" pitchFamily="18" charset="0"/>
            </a:endParaRPr>
          </a:p>
          <a:p>
            <a:pPr marL="342900" indent="-342900">
              <a:buFont typeface="+mj-ea"/>
              <a:buAutoNum type="ea1ChtPeriod"/>
              <a:defRPr/>
            </a:pPr>
            <a:r>
              <a:rPr lang="zh-TW" altLang="en-US" sz="2000" dirty="0">
                <a:latin typeface="Times New Roman" pitchFamily="18" charset="0"/>
                <a:ea typeface="標楷體" pitchFamily="65" charset="-120"/>
                <a:cs typeface="Times New Roman" pitchFamily="18" charset="0"/>
              </a:rPr>
              <a:t>符合高級業務員資格。</a:t>
            </a:r>
            <a:endParaRPr lang="en-US" altLang="zh-TW" sz="2000" dirty="0">
              <a:latin typeface="Times New Roman" pitchFamily="18" charset="0"/>
              <a:ea typeface="標楷體" pitchFamily="65" charset="-120"/>
              <a:cs typeface="Times New Roman" pitchFamily="18" charset="0"/>
            </a:endParaRPr>
          </a:p>
          <a:p>
            <a:pPr marL="342900" indent="-342900">
              <a:buFont typeface="+mj-ea"/>
              <a:buAutoNum type="ea1ChtPeriod"/>
              <a:defRPr/>
            </a:pPr>
            <a:r>
              <a:rPr lang="zh-TW" altLang="en-US" sz="2000" dirty="0">
                <a:latin typeface="Times New Roman" pitchFamily="18" charset="0"/>
                <a:ea typeface="標楷體" pitchFamily="65" charset="-120"/>
                <a:cs typeface="Times New Roman" pitchFamily="18" charset="0"/>
              </a:rPr>
              <a:t>參加</a:t>
            </a:r>
            <a:r>
              <a:rPr lang="zh-TW" altLang="en-US" sz="2000" u="sng" dirty="0">
                <a:solidFill>
                  <a:srgbClr val="C00000"/>
                </a:solidFill>
                <a:latin typeface="Times New Roman" pitchFamily="18" charset="0"/>
                <a:ea typeface="標楷體" pitchFamily="65" charset="-120"/>
                <a:cs typeface="Times New Roman" pitchFamily="18" charset="0"/>
              </a:rPr>
              <a:t>國內外金融訓練機構</a:t>
            </a:r>
            <a:r>
              <a:rPr lang="zh-TW" altLang="en-US" sz="2000" u="sng" baseline="30000" dirty="0">
                <a:solidFill>
                  <a:srgbClr val="C00000"/>
                </a:solidFill>
                <a:latin typeface="Times New Roman" pitchFamily="18" charset="0"/>
                <a:ea typeface="標楷體" pitchFamily="65" charset="-120"/>
                <a:cs typeface="Times New Roman" pitchFamily="18" charset="0"/>
              </a:rPr>
              <a:t>註</a:t>
            </a:r>
            <a:r>
              <a:rPr lang="en-US" altLang="zh-TW" sz="2000" u="sng" baseline="30000" dirty="0">
                <a:solidFill>
                  <a:srgbClr val="C00000"/>
                </a:solidFill>
                <a:latin typeface="Times New Roman" pitchFamily="18" charset="0"/>
                <a:ea typeface="標楷體" pitchFamily="65" charset="-120"/>
                <a:cs typeface="Times New Roman" pitchFamily="18" charset="0"/>
              </a:rPr>
              <a:t>2</a:t>
            </a:r>
            <a:r>
              <a:rPr lang="zh-TW" altLang="en-US" sz="2000" dirty="0">
                <a:latin typeface="Times New Roman" pitchFamily="18" charset="0"/>
                <a:ea typeface="標楷體" pitchFamily="65" charset="-120"/>
                <a:cs typeface="Times New Roman" pitchFamily="18" charset="0"/>
              </a:rPr>
              <a:t>所舉辦相關課程研習時數達</a:t>
            </a:r>
            <a:r>
              <a:rPr lang="en-US" altLang="zh-TW" sz="2000" dirty="0">
                <a:latin typeface="Times New Roman" pitchFamily="18" charset="0"/>
                <a:ea typeface="標楷體" pitchFamily="65" charset="-120"/>
                <a:cs typeface="Times New Roman" pitchFamily="18" charset="0"/>
              </a:rPr>
              <a:t>30</a:t>
            </a:r>
            <a:r>
              <a:rPr lang="zh-TW" altLang="en-US" sz="2000" dirty="0">
                <a:latin typeface="Times New Roman" pitchFamily="18" charset="0"/>
                <a:ea typeface="標楷體" pitchFamily="65" charset="-120"/>
                <a:cs typeface="Times New Roman" pitchFamily="18" charset="0"/>
              </a:rPr>
              <a:t>個小時以上。</a:t>
            </a:r>
            <a:endParaRPr lang="en-US" altLang="zh-TW" sz="2000" dirty="0">
              <a:latin typeface="Times New Roman" pitchFamily="18" charset="0"/>
              <a:ea typeface="標楷體" pitchFamily="65" charset="-120"/>
              <a:cs typeface="Times New Roman" pitchFamily="18" charset="0"/>
            </a:endParaRPr>
          </a:p>
          <a:p>
            <a:pPr marL="342900" indent="-342900">
              <a:buFont typeface="+mj-ea"/>
              <a:buAutoNum type="ea1ChtPeriod"/>
              <a:defRPr/>
            </a:pPr>
            <a:r>
              <a:rPr lang="zh-TW" altLang="en-US" sz="2000" dirty="0">
                <a:latin typeface="Times New Roman" pitchFamily="18" charset="0"/>
                <a:ea typeface="標楷體" pitchFamily="65" charset="-120"/>
                <a:cs typeface="Times New Roman" pitchFamily="18" charset="0"/>
              </a:rPr>
              <a:t>持有</a:t>
            </a:r>
            <a:r>
              <a:rPr lang="zh-TW" altLang="en-US" sz="2000" u="sng" dirty="0">
                <a:solidFill>
                  <a:srgbClr val="C00000"/>
                </a:solidFill>
                <a:latin typeface="Times New Roman" pitchFamily="18" charset="0"/>
                <a:ea typeface="標楷體" pitchFamily="65" charset="-120"/>
                <a:cs typeface="Times New Roman" pitchFamily="18" charset="0"/>
              </a:rPr>
              <a:t>衍生性金融商品之相關業務執照</a:t>
            </a:r>
            <a:r>
              <a:rPr lang="zh-TW" altLang="en-US" sz="2000" u="sng" baseline="30000" dirty="0">
                <a:solidFill>
                  <a:srgbClr val="C00000"/>
                </a:solidFill>
                <a:latin typeface="Times New Roman" pitchFamily="18" charset="0"/>
                <a:ea typeface="標楷體" pitchFamily="65" charset="-120"/>
                <a:cs typeface="Times New Roman" pitchFamily="18" charset="0"/>
              </a:rPr>
              <a:t>註</a:t>
            </a:r>
            <a:r>
              <a:rPr lang="en-US" altLang="zh-TW" sz="2000" u="sng" baseline="30000" dirty="0">
                <a:solidFill>
                  <a:srgbClr val="C00000"/>
                </a:solidFill>
                <a:latin typeface="Times New Roman" pitchFamily="18" charset="0"/>
                <a:ea typeface="標楷體" pitchFamily="65" charset="-120"/>
                <a:cs typeface="Times New Roman" pitchFamily="18" charset="0"/>
              </a:rPr>
              <a:t>3</a:t>
            </a:r>
            <a:r>
              <a:rPr lang="zh-TW" altLang="en-US" sz="2000" dirty="0">
                <a:latin typeface="Times New Roman" pitchFamily="18" charset="0"/>
                <a:ea typeface="標楷體" pitchFamily="65" charset="-120"/>
                <a:cs typeface="Times New Roman" pitchFamily="18" charset="0"/>
              </a:rPr>
              <a:t>。</a:t>
            </a:r>
            <a:endParaRPr lang="en-US" altLang="zh-TW" sz="2000" dirty="0">
              <a:latin typeface="Times New Roman" pitchFamily="18" charset="0"/>
              <a:ea typeface="標楷體" pitchFamily="65" charset="-120"/>
              <a:cs typeface="Times New Roman" pitchFamily="18" charset="0"/>
            </a:endParaRPr>
          </a:p>
          <a:p>
            <a:pPr marL="342900" indent="-342900">
              <a:buFont typeface="+mj-ea"/>
              <a:buAutoNum type="ea1ChtPeriod"/>
              <a:defRPr/>
            </a:pPr>
            <a:r>
              <a:rPr lang="zh-TW" altLang="en-US" sz="2000" dirty="0">
                <a:latin typeface="Times New Roman" pitchFamily="18" charset="0"/>
                <a:ea typeface="標楷體" pitchFamily="65" charset="-120"/>
                <a:cs typeface="Times New Roman" pitchFamily="18" charset="0"/>
              </a:rPr>
              <a:t>曾在國內外金融機構有半年以上衍生性金融商品業務之實際經驗</a:t>
            </a:r>
            <a:r>
              <a:rPr lang="zh-TW" altLang="en-US" sz="2000" dirty="0" smtClean="0">
                <a:latin typeface="Times New Roman" pitchFamily="18" charset="0"/>
                <a:ea typeface="標楷體" pitchFamily="65" charset="-120"/>
                <a:cs typeface="Times New Roman" pitchFamily="18" charset="0"/>
              </a:rPr>
              <a:t>。</a:t>
            </a:r>
            <a:endParaRPr lang="zh-TW" altLang="en-US" sz="2000" dirty="0">
              <a:latin typeface="Times New Roman" pitchFamily="18" charset="0"/>
              <a:ea typeface="標楷體" pitchFamily="65" charset="-120"/>
              <a:cs typeface="Times New Roman" pitchFamily="18" charset="0"/>
            </a:endParaRPr>
          </a:p>
          <a:p>
            <a:pPr>
              <a:defRPr/>
            </a:pPr>
            <a:endParaRPr lang="en-US" altLang="zh-TW" sz="2000" dirty="0">
              <a:latin typeface="Times New Roman" pitchFamily="18" charset="0"/>
              <a:ea typeface="標楷體" pitchFamily="65" charset="-120"/>
              <a:cs typeface="Times New Roman" pitchFamily="18" charset="0"/>
            </a:endParaRPr>
          </a:p>
          <a:p>
            <a:pPr>
              <a:defRPr/>
            </a:pPr>
            <a:endParaRPr lang="ja-JP" altLang="en-US" sz="2000" dirty="0">
              <a:latin typeface="Times New Roman" pitchFamily="18" charset="0"/>
              <a:ea typeface="標楷體" pitchFamily="65" charset="-120"/>
              <a:cs typeface="Times New Roman" pitchFamily="18" charset="0"/>
            </a:endParaRPr>
          </a:p>
        </p:txBody>
      </p:sp>
      <p:sp>
        <p:nvSpPr>
          <p:cNvPr id="18" name="AutoShape 6"/>
          <p:cNvSpPr>
            <a:spLocks noChangeArrowheads="1"/>
          </p:cNvSpPr>
          <p:nvPr/>
        </p:nvSpPr>
        <p:spPr bwMode="auto">
          <a:xfrm>
            <a:off x="5364163" y="1700213"/>
            <a:ext cx="3168650" cy="4393083"/>
          </a:xfrm>
          <a:prstGeom prst="roundRect">
            <a:avLst>
              <a:gd name="adj" fmla="val 5625"/>
            </a:avLst>
          </a:prstGeom>
          <a:solidFill>
            <a:schemeClr val="bg1"/>
          </a:solidFill>
          <a:ln w="9525" algn="ctr">
            <a:noFill/>
            <a:round/>
            <a:headEnd/>
            <a:tailEnd/>
          </a:ln>
          <a:effectLst>
            <a:outerShdw dist="35921" dir="2700000" algn="ctr" rotWithShape="0">
              <a:schemeClr val="bg2"/>
            </a:outerShdw>
          </a:effectLst>
        </p:spPr>
        <p:txBody>
          <a:bodyPr/>
          <a:lstStyle/>
          <a:p>
            <a:pPr marL="273050" indent="-273050" algn="just">
              <a:buFont typeface="Arial" pitchFamily="34" charset="0"/>
              <a:buChar char="•"/>
              <a:defRPr/>
            </a:pPr>
            <a:r>
              <a:rPr lang="zh-TW" altLang="en-US" dirty="0">
                <a:latin typeface="Times New Roman" pitchFamily="18" charset="0"/>
                <a:ea typeface="標楷體" pitchFamily="65" charset="-120"/>
                <a:cs typeface="Times New Roman" pitchFamily="18" charset="0"/>
              </a:rPr>
              <a:t>註</a:t>
            </a:r>
            <a:r>
              <a:rPr lang="en-US" altLang="zh-TW" dirty="0">
                <a:latin typeface="Times New Roman" pitchFamily="18" charset="0"/>
                <a:ea typeface="標楷體" pitchFamily="65" charset="-120"/>
                <a:cs typeface="Times New Roman" pitchFamily="18" charset="0"/>
              </a:rPr>
              <a:t>1</a:t>
            </a:r>
            <a:r>
              <a:rPr lang="zh-TW" altLang="en-US" dirty="0">
                <a:latin typeface="Times New Roman" pitchFamily="18" charset="0"/>
                <a:ea typeface="標楷體" pitchFamily="65" charset="-120"/>
                <a:cs typeface="Times New Roman" pitchFamily="18" charset="0"/>
              </a:rPr>
              <a:t>：指銷售人員之直屬主管及副主管。</a:t>
            </a:r>
            <a:endParaRPr lang="en-US" altLang="zh-TW" dirty="0">
              <a:latin typeface="Times New Roman" pitchFamily="18" charset="0"/>
              <a:ea typeface="標楷體" pitchFamily="65" charset="-120"/>
              <a:cs typeface="Times New Roman" pitchFamily="18" charset="0"/>
            </a:endParaRPr>
          </a:p>
          <a:p>
            <a:pPr marL="273050" indent="-273050" algn="just">
              <a:buFont typeface="Arial" pitchFamily="34" charset="0"/>
              <a:buChar char="•"/>
              <a:defRPr/>
            </a:pPr>
            <a:r>
              <a:rPr lang="zh-TW" altLang="en-US" dirty="0">
                <a:latin typeface="Times New Roman" pitchFamily="18" charset="0"/>
                <a:ea typeface="標楷體" pitchFamily="65" charset="-120"/>
                <a:cs typeface="Times New Roman" pitchFamily="18" charset="0"/>
              </a:rPr>
              <a:t>註</a:t>
            </a:r>
            <a:r>
              <a:rPr lang="en-US" altLang="zh-TW" dirty="0">
                <a:latin typeface="Times New Roman" pitchFamily="18" charset="0"/>
                <a:ea typeface="標楷體" pitchFamily="65" charset="-120"/>
                <a:cs typeface="Times New Roman" pitchFamily="18" charset="0"/>
              </a:rPr>
              <a:t>2</a:t>
            </a:r>
            <a:r>
              <a:rPr lang="zh-TW" altLang="en-US" dirty="0">
                <a:latin typeface="Times New Roman" pitchFamily="18" charset="0"/>
                <a:ea typeface="標楷體" pitchFamily="65" charset="-120"/>
                <a:cs typeface="Times New Roman" pitchFamily="18" charset="0"/>
              </a:rPr>
              <a:t>：指由國內外公正、客觀具公信力之金融訓練機構，例如國內之證券暨期貨市場發展基金會及台灣金融研訓院等。</a:t>
            </a:r>
            <a:endParaRPr lang="en-US" altLang="zh-TW" dirty="0">
              <a:latin typeface="Times New Roman" pitchFamily="18" charset="0"/>
              <a:ea typeface="標楷體" pitchFamily="65" charset="-120"/>
              <a:cs typeface="Times New Roman" pitchFamily="18" charset="0"/>
            </a:endParaRPr>
          </a:p>
          <a:p>
            <a:pPr marL="273050" indent="-273050" algn="just">
              <a:buFont typeface="Arial" pitchFamily="34" charset="0"/>
              <a:buChar char="•"/>
              <a:defRPr/>
            </a:pPr>
            <a:r>
              <a:rPr lang="zh-TW" altLang="en-US" dirty="0">
                <a:latin typeface="Times New Roman" pitchFamily="18" charset="0"/>
                <a:ea typeface="標楷體" pitchFamily="65" charset="-120"/>
                <a:cs typeface="Times New Roman" pitchFamily="18" charset="0"/>
              </a:rPr>
              <a:t>註</a:t>
            </a:r>
            <a:r>
              <a:rPr lang="en-US" altLang="zh-TW" dirty="0">
                <a:latin typeface="Times New Roman" pitchFamily="18" charset="0"/>
                <a:ea typeface="標楷體" pitchFamily="65" charset="-120"/>
                <a:cs typeface="Times New Roman" pitchFamily="18" charset="0"/>
              </a:rPr>
              <a:t>3</a:t>
            </a:r>
            <a:r>
              <a:rPr lang="zh-TW" altLang="en-US" dirty="0">
                <a:latin typeface="Times New Roman" pitchFamily="18" charset="0"/>
                <a:ea typeface="標楷體" pitchFamily="65" charset="-120"/>
                <a:cs typeface="Times New Roman" pitchFamily="18" charset="0"/>
              </a:rPr>
              <a:t>：例如美國特許財務分析師（</a:t>
            </a:r>
            <a:r>
              <a:rPr lang="en-US" altLang="zh-TW" dirty="0">
                <a:latin typeface="Times New Roman" pitchFamily="18" charset="0"/>
                <a:ea typeface="標楷體" pitchFamily="65" charset="-120"/>
                <a:cs typeface="Times New Roman" pitchFamily="18" charset="0"/>
              </a:rPr>
              <a:t>CFA</a:t>
            </a:r>
            <a:r>
              <a:rPr lang="zh-TW" altLang="en-US" dirty="0">
                <a:latin typeface="Times New Roman" pitchFamily="18" charset="0"/>
                <a:ea typeface="標楷體" pitchFamily="65" charset="-120"/>
                <a:cs typeface="Times New Roman" pitchFamily="18" charset="0"/>
              </a:rPr>
              <a:t>）、國內之認證理財規劃顧問（</a:t>
            </a:r>
            <a:r>
              <a:rPr lang="en-US" altLang="zh-TW" dirty="0">
                <a:latin typeface="Times New Roman" pitchFamily="18" charset="0"/>
                <a:ea typeface="標楷體" pitchFamily="65" charset="-120"/>
                <a:cs typeface="Times New Roman" pitchFamily="18" charset="0"/>
              </a:rPr>
              <a:t>CFP</a:t>
            </a:r>
            <a:r>
              <a:rPr lang="zh-TW" altLang="en-US" dirty="0">
                <a:latin typeface="Times New Roman" pitchFamily="18" charset="0"/>
                <a:ea typeface="標楷體" pitchFamily="65" charset="-120"/>
                <a:cs typeface="Times New Roman" pitchFamily="18" charset="0"/>
              </a:rPr>
              <a:t>）、認證財務顧問師（</a:t>
            </a:r>
            <a:r>
              <a:rPr lang="en-US" altLang="zh-TW" dirty="0">
                <a:latin typeface="Times New Roman" pitchFamily="18" charset="0"/>
                <a:ea typeface="標楷體" pitchFamily="65" charset="-120"/>
                <a:cs typeface="Times New Roman" pitchFamily="18" charset="0"/>
              </a:rPr>
              <a:t>RFC</a:t>
            </a:r>
            <a:r>
              <a:rPr lang="zh-TW" altLang="en-US" dirty="0">
                <a:latin typeface="Times New Roman" pitchFamily="18" charset="0"/>
                <a:ea typeface="標楷體" pitchFamily="65" charset="-120"/>
                <a:cs typeface="Times New Roman" pitchFamily="18" charset="0"/>
              </a:rPr>
              <a:t>）、證券投資分析人員、期貨交易分析人員、</a:t>
            </a:r>
            <a:r>
              <a:rPr lang="zh-TW" altLang="en-US" u="sng" dirty="0">
                <a:solidFill>
                  <a:srgbClr val="C00000"/>
                </a:solidFill>
                <a:latin typeface="Times New Roman" pitchFamily="18" charset="0"/>
                <a:ea typeface="標楷體" pitchFamily="65" charset="-120"/>
                <a:cs typeface="Times New Roman" pitchFamily="18" charset="0"/>
              </a:rPr>
              <a:t>結構型商品銷售人員</a:t>
            </a:r>
            <a:r>
              <a:rPr lang="zh-TW" altLang="en-US" dirty="0">
                <a:latin typeface="Times New Roman" pitchFamily="18" charset="0"/>
                <a:ea typeface="標楷體" pitchFamily="65" charset="-120"/>
                <a:cs typeface="Times New Roman" pitchFamily="18" charset="0"/>
              </a:rPr>
              <a:t>等</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p:txBody>
          <a:bodyPr/>
          <a:lstStyle/>
          <a:p>
            <a:r>
              <a:rPr lang="zh-TW" altLang="en-US" dirty="0" smtClean="0"/>
              <a:t>三、放寬人員資格條件限制</a:t>
            </a:r>
            <a:r>
              <a:rPr lang="en-US" altLang="zh-TW" dirty="0" smtClean="0"/>
              <a:t/>
            </a:r>
            <a:br>
              <a:rPr lang="en-US" altLang="zh-TW" dirty="0" smtClean="0"/>
            </a:b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第</a:t>
            </a:r>
            <a:r>
              <a:rPr lang="en-US" altLang="zh-TW" sz="3000" dirty="0" smtClean="0">
                <a:solidFill>
                  <a:schemeClr val="tx1"/>
                </a:solidFill>
                <a:latin typeface="Verdana" pitchFamily="34" charset="0"/>
              </a:rPr>
              <a:t>57</a:t>
            </a:r>
            <a:r>
              <a:rPr lang="zh-TW" altLang="en-US" sz="3000" dirty="0" smtClean="0">
                <a:solidFill>
                  <a:schemeClr val="tx1"/>
                </a:solidFill>
                <a:latin typeface="Verdana" pitchFamily="34" charset="0"/>
              </a:rPr>
              <a:t>條</a:t>
            </a:r>
            <a:r>
              <a:rPr lang="en-US" altLang="zh-TW" sz="3000" dirty="0" smtClean="0">
                <a:solidFill>
                  <a:schemeClr val="tx1"/>
                </a:solidFill>
                <a:latin typeface="Verdana" pitchFamily="34" charset="0"/>
              </a:rPr>
              <a:t>)</a:t>
            </a:r>
            <a:endParaRPr lang="zh-TW" altLang="en-US" sz="3000" dirty="0" smtClean="0"/>
          </a:p>
        </p:txBody>
      </p:sp>
      <p:sp>
        <p:nvSpPr>
          <p:cNvPr id="13315" name="投影片編號版面配置區 3"/>
          <p:cNvSpPr>
            <a:spLocks noGrp="1"/>
          </p:cNvSpPr>
          <p:nvPr>
            <p:ph type="sldNum" sz="quarter" idx="12"/>
          </p:nvPr>
        </p:nvSpPr>
        <p:spPr>
          <a:noFill/>
        </p:spPr>
        <p:txBody>
          <a:bodyPr/>
          <a:lstStyle/>
          <a:p>
            <a:fld id="{6A7EBC7B-B1DE-4E6A-AF6F-85888A5054AC}" type="slidenum">
              <a:rPr lang="zh-TW" altLang="en-US" smtClean="0">
                <a:ea typeface="新細明體" pitchFamily="18" charset="-120"/>
              </a:rPr>
              <a:pPr/>
              <a:t>13</a:t>
            </a:fld>
            <a:endParaRPr lang="zh-TW" altLang="en-US" smtClean="0">
              <a:ea typeface="新細明體" pitchFamily="18" charset="-120"/>
            </a:endParaRPr>
          </a:p>
        </p:txBody>
      </p:sp>
      <p:grpSp>
        <p:nvGrpSpPr>
          <p:cNvPr id="13317" name="Group 4"/>
          <p:cNvGrpSpPr>
            <a:grpSpLocks/>
          </p:cNvGrpSpPr>
          <p:nvPr/>
        </p:nvGrpSpPr>
        <p:grpSpPr bwMode="auto">
          <a:xfrm>
            <a:off x="611188" y="1700213"/>
            <a:ext cx="7921625" cy="1080248"/>
            <a:chOff x="521" y="845"/>
            <a:chExt cx="4718" cy="724"/>
          </a:xfrm>
        </p:grpSpPr>
        <p:sp>
          <p:nvSpPr>
            <p:cNvPr id="10" name="AutoShape 5"/>
            <p:cNvSpPr>
              <a:spLocks noChangeArrowheads="1"/>
            </p:cNvSpPr>
            <p:nvPr/>
          </p:nvSpPr>
          <p:spPr bwMode="auto">
            <a:xfrm>
              <a:off x="521" y="1008"/>
              <a:ext cx="4718" cy="561"/>
            </a:xfrm>
            <a:prstGeom prst="roundRect">
              <a:avLst>
                <a:gd name="adj" fmla="val 7542"/>
              </a:avLst>
            </a:prstGeom>
            <a:solidFill>
              <a:schemeClr val="accent3">
                <a:lumMod val="95000"/>
              </a:schemeClr>
            </a:solidFill>
            <a:ln w="9525" algn="ctr">
              <a:solidFill>
                <a:schemeClr val="accent1">
                  <a:alpha val="32000"/>
                </a:schemeClr>
              </a:solidFill>
              <a:round/>
              <a:headEnd/>
              <a:tailEnd/>
            </a:ln>
            <a:effectLst>
              <a:outerShdw dist="35921" dir="2700000" algn="ctr" rotWithShape="0">
                <a:schemeClr val="bg2"/>
              </a:outerShdw>
            </a:effectLst>
          </p:spPr>
          <p:txBody>
            <a:bodyPr tIns="180000"/>
            <a:lstStyle/>
            <a:p>
              <a:pPr>
                <a:defRPr/>
              </a:pPr>
              <a:r>
                <a:rPr lang="zh-TW" altLang="en-US" sz="2000" dirty="0">
                  <a:ea typeface="標楷體" pitchFamily="65" charset="-120"/>
                </a:rPr>
                <a:t>證券商經營連結國外金融商品之衍生性金融商品交易業務時，其交易與風險控管人員應具備曾經從事所連結標的市場之相關工作經歷。</a:t>
              </a:r>
              <a:endParaRPr lang="ja-JP" altLang="en-US" sz="2000" dirty="0">
                <a:ea typeface="標楷體" pitchFamily="65" charset="-120"/>
              </a:endParaRPr>
            </a:p>
          </p:txBody>
        </p:sp>
        <p:sp>
          <p:nvSpPr>
            <p:cNvPr id="11" name="AutoShape 6"/>
            <p:cNvSpPr>
              <a:spLocks noChangeArrowheads="1"/>
            </p:cNvSpPr>
            <p:nvPr/>
          </p:nvSpPr>
          <p:spPr bwMode="auto">
            <a:xfrm>
              <a:off x="703" y="845"/>
              <a:ext cx="2132" cy="301"/>
            </a:xfrm>
            <a:prstGeom prst="roundRect">
              <a:avLst>
                <a:gd name="adj" fmla="val 50000"/>
              </a:avLst>
            </a:prstGeom>
            <a:solidFill>
              <a:srgbClr val="3C6463"/>
            </a:solidFill>
            <a:ln w="9525" algn="ctr">
              <a:noFill/>
              <a:round/>
              <a:headEnd/>
              <a:tailEnd/>
            </a:ln>
            <a:effectLst>
              <a:outerShdw dist="35921" dir="2700000" algn="ctr" rotWithShape="0">
                <a:schemeClr val="bg2"/>
              </a:outerShdw>
            </a:effectLst>
          </p:spPr>
          <p:txBody>
            <a:bodyPr wrap="none" anchor="ctr"/>
            <a:lstStyle/>
            <a:p>
              <a:pPr algn="ctr">
                <a:defRPr/>
              </a:pPr>
              <a:r>
                <a:rPr lang="zh-TW" altLang="en-US" sz="2800" dirty="0">
                  <a:solidFill>
                    <a:schemeClr val="bg1"/>
                  </a:solidFill>
                  <a:ea typeface="標楷體" pitchFamily="65" charset="-120"/>
                </a:rPr>
                <a:t>刪除原限制</a:t>
              </a:r>
              <a:endParaRPr lang="en-US" altLang="ja-JP" sz="2800" dirty="0">
                <a:solidFill>
                  <a:schemeClr val="bg1"/>
                </a:solidFill>
                <a:ea typeface="標楷體" pitchFamily="65" charset="-120"/>
              </a:endParaRPr>
            </a:p>
          </p:txBody>
        </p:sp>
      </p:grpSp>
      <p:grpSp>
        <p:nvGrpSpPr>
          <p:cNvPr id="13318" name="Group 7"/>
          <p:cNvGrpSpPr>
            <a:grpSpLocks/>
          </p:cNvGrpSpPr>
          <p:nvPr/>
        </p:nvGrpSpPr>
        <p:grpSpPr bwMode="auto">
          <a:xfrm>
            <a:off x="611188" y="2852080"/>
            <a:ext cx="7921625" cy="3240745"/>
            <a:chOff x="521" y="1617"/>
            <a:chExt cx="4718" cy="2172"/>
          </a:xfrm>
        </p:grpSpPr>
        <p:sp>
          <p:nvSpPr>
            <p:cNvPr id="8" name="AutoShape 8"/>
            <p:cNvSpPr>
              <a:spLocks noChangeArrowheads="1"/>
            </p:cNvSpPr>
            <p:nvPr/>
          </p:nvSpPr>
          <p:spPr bwMode="auto">
            <a:xfrm>
              <a:off x="521" y="1762"/>
              <a:ext cx="4718" cy="2027"/>
            </a:xfrm>
            <a:prstGeom prst="roundRect">
              <a:avLst>
                <a:gd name="adj" fmla="val 7542"/>
              </a:avLst>
            </a:prstGeom>
            <a:solidFill>
              <a:srgbClr val="D0CE70"/>
            </a:solidFill>
            <a:ln w="38100" algn="ctr">
              <a:solidFill>
                <a:srgbClr val="C00000"/>
              </a:solidFill>
              <a:round/>
              <a:headEnd/>
              <a:tailEnd/>
            </a:ln>
            <a:effectLst>
              <a:outerShdw dist="35921" dir="2700000" algn="ctr" rotWithShape="0">
                <a:schemeClr val="bg2"/>
              </a:outerShdw>
            </a:effectLst>
          </p:spPr>
          <p:txBody>
            <a:bodyPr tIns="180000"/>
            <a:lstStyle/>
            <a:p>
              <a:pPr>
                <a:defRPr/>
              </a:pPr>
              <a:r>
                <a:rPr lang="zh-TW" altLang="en-US" sz="2000" dirty="0">
                  <a:latin typeface="Times New Roman" pitchFamily="18" charset="0"/>
                  <a:ea typeface="標楷體" pitchFamily="65" charset="-120"/>
                  <a:cs typeface="Times New Roman" pitchFamily="18" charset="0"/>
                </a:rPr>
                <a:t>辦理涉及外匯之衍生性金融商品業務之經辦及相關管理人員，應具備「銀行業辦理外匯業務管理辦法」第</a:t>
              </a:r>
              <a:r>
                <a:rPr lang="en-US" altLang="zh-TW" sz="2000" dirty="0">
                  <a:latin typeface="Times New Roman" pitchFamily="18" charset="0"/>
                  <a:ea typeface="標楷體" pitchFamily="65" charset="-120"/>
                  <a:cs typeface="Times New Roman" pitchFamily="18" charset="0"/>
                </a:rPr>
                <a:t>12</a:t>
              </a:r>
              <a:r>
                <a:rPr lang="zh-TW" altLang="en-US" sz="2000" dirty="0">
                  <a:latin typeface="Times New Roman" pitchFamily="18" charset="0"/>
                  <a:ea typeface="標楷體" pitchFamily="65" charset="-120"/>
                  <a:cs typeface="Times New Roman" pitchFamily="18" charset="0"/>
                </a:rPr>
                <a:t>條之資格條件</a:t>
              </a:r>
              <a:r>
                <a:rPr lang="zh-TW" altLang="en-US" sz="2000" dirty="0" smtClean="0">
                  <a:latin typeface="Times New Roman" pitchFamily="18" charset="0"/>
                  <a:ea typeface="標楷體" pitchFamily="65" charset="-120"/>
                  <a:cs typeface="Times New Roman" pitchFamily="18" charset="0"/>
                </a:rPr>
                <a:t>：</a:t>
              </a:r>
              <a:endParaRPr lang="en-US" altLang="zh-TW" sz="1600" dirty="0">
                <a:latin typeface="Times New Roman" pitchFamily="18" charset="0"/>
                <a:ea typeface="標楷體" pitchFamily="65" charset="-120"/>
                <a:cs typeface="Times New Roman" pitchFamily="18" charset="0"/>
              </a:endParaRPr>
            </a:p>
            <a:p>
              <a:pPr marL="457200" indent="-457200">
                <a:buFont typeface="+mj-ea"/>
                <a:buAutoNum type="ea1ChtPeriod"/>
                <a:defRPr/>
              </a:pPr>
              <a:r>
                <a:rPr lang="zh-TW" altLang="en-US" sz="2000" dirty="0">
                  <a:latin typeface="Times New Roman" pitchFamily="18" charset="0"/>
                  <a:ea typeface="標楷體" pitchFamily="65" charset="-120"/>
                  <a:cs typeface="Times New Roman" pitchFamily="18" charset="0"/>
                </a:rPr>
                <a:t>在國內外金融訓練機構主辦之衍生性商品及風險管理課程研習三個月以上。</a:t>
              </a:r>
              <a:endParaRPr lang="en-US" altLang="zh-TW" sz="2000" dirty="0">
                <a:latin typeface="Times New Roman" pitchFamily="18" charset="0"/>
                <a:ea typeface="標楷體" pitchFamily="65" charset="-120"/>
                <a:cs typeface="Times New Roman" pitchFamily="18" charset="0"/>
              </a:endParaRPr>
            </a:p>
            <a:p>
              <a:pPr marL="457200" indent="-457200">
                <a:buFont typeface="+mj-ea"/>
                <a:buAutoNum type="ea1ChtPeriod"/>
                <a:defRPr/>
              </a:pPr>
              <a:r>
                <a:rPr lang="zh-TW" altLang="en-US" sz="2000" dirty="0">
                  <a:latin typeface="Times New Roman" pitchFamily="18" charset="0"/>
                  <a:ea typeface="標楷體" pitchFamily="65" charset="-120"/>
                  <a:cs typeface="Times New Roman" pitchFamily="18" charset="0"/>
                </a:rPr>
                <a:t>持有衍生性外匯商品之相關業務執照。</a:t>
              </a:r>
              <a:endParaRPr lang="en-US" altLang="zh-TW" sz="2000" dirty="0">
                <a:latin typeface="Times New Roman" pitchFamily="18" charset="0"/>
                <a:ea typeface="標楷體" pitchFamily="65" charset="-120"/>
                <a:cs typeface="Times New Roman" pitchFamily="18" charset="0"/>
              </a:endParaRPr>
            </a:p>
            <a:p>
              <a:pPr marL="457200" indent="-457200">
                <a:buFont typeface="+mj-ea"/>
                <a:buAutoNum type="ea1ChtPeriod"/>
                <a:defRPr/>
              </a:pPr>
              <a:r>
                <a:rPr lang="zh-TW" altLang="en-US" sz="2000" dirty="0">
                  <a:latin typeface="Times New Roman" pitchFamily="18" charset="0"/>
                  <a:ea typeface="標楷體" pitchFamily="65" charset="-120"/>
                  <a:cs typeface="Times New Roman" pitchFamily="18" charset="0"/>
                </a:rPr>
                <a:t>在國內外金融機構相關衍生性外匯商品業務實習一年。</a:t>
              </a:r>
              <a:endParaRPr lang="en-US" altLang="zh-TW" sz="2000" dirty="0">
                <a:latin typeface="Times New Roman" pitchFamily="18" charset="0"/>
                <a:ea typeface="標楷體" pitchFamily="65" charset="-120"/>
                <a:cs typeface="Times New Roman" pitchFamily="18" charset="0"/>
              </a:endParaRPr>
            </a:p>
            <a:p>
              <a:pPr marL="457200" indent="-457200">
                <a:buFont typeface="+mj-ea"/>
                <a:buAutoNum type="ea1ChtPeriod"/>
                <a:defRPr/>
              </a:pPr>
              <a:r>
                <a:rPr lang="zh-TW" altLang="en-US" sz="2000" dirty="0">
                  <a:latin typeface="Times New Roman" pitchFamily="18" charset="0"/>
                  <a:ea typeface="標楷體" pitchFamily="65" charset="-120"/>
                  <a:cs typeface="Times New Roman" pitchFamily="18" charset="0"/>
                </a:rPr>
                <a:t>曾在國內外金融機構有半年以上衍生性外匯商品業務之實際經驗。</a:t>
              </a:r>
              <a:endParaRPr lang="en-US" altLang="zh-TW" sz="2000" dirty="0">
                <a:latin typeface="Times New Roman" pitchFamily="18" charset="0"/>
                <a:ea typeface="標楷體" pitchFamily="65" charset="-120"/>
                <a:cs typeface="Times New Roman" pitchFamily="18" charset="0"/>
              </a:endParaRPr>
            </a:p>
            <a:p>
              <a:pPr>
                <a:defRPr/>
              </a:pPr>
              <a:r>
                <a:rPr lang="zh-TW" altLang="en-US" sz="2000" dirty="0" smtClean="0">
                  <a:latin typeface="Times New Roman" pitchFamily="18" charset="0"/>
                  <a:ea typeface="標楷體" pitchFamily="65" charset="-120"/>
                  <a:cs typeface="Times New Roman" pitchFamily="18" charset="0"/>
                </a:rPr>
                <a:t>（中央銀行</a:t>
              </a:r>
              <a:r>
                <a:rPr lang="en-US" altLang="zh-TW" sz="2000" dirty="0" smtClean="0">
                  <a:latin typeface="Times New Roman" pitchFamily="18" charset="0"/>
                  <a:ea typeface="標楷體" pitchFamily="65" charset="-120"/>
                  <a:cs typeface="Times New Roman" pitchFamily="18" charset="0"/>
                </a:rPr>
                <a:t>102</a:t>
              </a:r>
              <a:r>
                <a:rPr lang="zh-TW" altLang="en-US" sz="2000" dirty="0" smtClean="0">
                  <a:latin typeface="Times New Roman" pitchFamily="18" charset="0"/>
                  <a:ea typeface="標楷體" pitchFamily="65" charset="-120"/>
                  <a:cs typeface="Times New Roman" pitchFamily="18" charset="0"/>
                </a:rPr>
                <a:t>年</a:t>
              </a:r>
              <a:r>
                <a:rPr lang="en-US" altLang="zh-TW" sz="2000" dirty="0" smtClean="0">
                  <a:latin typeface="Times New Roman" pitchFamily="18" charset="0"/>
                  <a:ea typeface="標楷體" pitchFamily="65" charset="-120"/>
                  <a:cs typeface="Times New Roman" pitchFamily="18" charset="0"/>
                </a:rPr>
                <a:t>4</a:t>
              </a:r>
              <a:r>
                <a:rPr lang="zh-TW" altLang="en-US" sz="2000" dirty="0" smtClean="0">
                  <a:latin typeface="Times New Roman" pitchFamily="18" charset="0"/>
                  <a:ea typeface="標楷體" pitchFamily="65" charset="-120"/>
                  <a:cs typeface="Times New Roman" pitchFamily="18" charset="0"/>
                </a:rPr>
                <a:t>月</a:t>
              </a:r>
              <a:r>
                <a:rPr lang="en-US" altLang="zh-TW" sz="2000" dirty="0" smtClean="0">
                  <a:latin typeface="Times New Roman" pitchFamily="18" charset="0"/>
                  <a:ea typeface="標楷體" pitchFamily="65" charset="-120"/>
                  <a:cs typeface="Times New Roman" pitchFamily="18" charset="0"/>
                </a:rPr>
                <a:t>12</a:t>
              </a:r>
              <a:r>
                <a:rPr lang="zh-TW" altLang="en-US" sz="2000" dirty="0" smtClean="0">
                  <a:latin typeface="Times New Roman" pitchFamily="18" charset="0"/>
                  <a:ea typeface="標楷體" pitchFamily="65" charset="-120"/>
                  <a:cs typeface="Times New Roman" pitchFamily="18" charset="0"/>
                </a:rPr>
                <a:t>日台央外柒字第</a:t>
              </a:r>
              <a:r>
                <a:rPr lang="en-US" altLang="zh-TW" sz="2000" dirty="0" smtClean="0">
                  <a:latin typeface="Times New Roman" pitchFamily="18" charset="0"/>
                  <a:ea typeface="標楷體" pitchFamily="65" charset="-120"/>
                  <a:cs typeface="Times New Roman" pitchFamily="18" charset="0"/>
                </a:rPr>
                <a:t>1020016583</a:t>
              </a:r>
              <a:r>
                <a:rPr lang="zh-TW" altLang="en-US" sz="2000" dirty="0" smtClean="0">
                  <a:latin typeface="Times New Roman" pitchFamily="18" charset="0"/>
                  <a:ea typeface="標楷體" pitchFamily="65" charset="-120"/>
                  <a:cs typeface="Times New Roman" pitchFamily="18" charset="0"/>
                </a:rPr>
                <a:t>號函）</a:t>
              </a:r>
              <a:endParaRPr lang="en-US" altLang="zh-TW" sz="2000" dirty="0" smtClean="0">
                <a:latin typeface="Times New Roman" pitchFamily="18" charset="0"/>
                <a:ea typeface="標楷體" pitchFamily="65" charset="-120"/>
                <a:cs typeface="Times New Roman" pitchFamily="18" charset="0"/>
              </a:endParaRPr>
            </a:p>
          </p:txBody>
        </p:sp>
        <p:sp>
          <p:nvSpPr>
            <p:cNvPr id="9" name="AutoShape 9"/>
            <p:cNvSpPr>
              <a:spLocks noChangeArrowheads="1"/>
            </p:cNvSpPr>
            <p:nvPr/>
          </p:nvSpPr>
          <p:spPr bwMode="auto">
            <a:xfrm>
              <a:off x="693" y="1617"/>
              <a:ext cx="2132" cy="301"/>
            </a:xfrm>
            <a:prstGeom prst="roundRect">
              <a:avLst>
                <a:gd name="adj" fmla="val 50000"/>
              </a:avLst>
            </a:prstGeom>
            <a:solidFill>
              <a:srgbClr val="3C6463"/>
            </a:solidFill>
            <a:ln w="9525" algn="ctr">
              <a:noFill/>
              <a:round/>
              <a:headEnd/>
              <a:tailEnd/>
            </a:ln>
            <a:effectLst>
              <a:outerShdw dist="35921" dir="2700000" algn="ctr" rotWithShape="0">
                <a:schemeClr val="bg2"/>
              </a:outerShdw>
            </a:effectLst>
          </p:spPr>
          <p:txBody>
            <a:bodyPr wrap="none" anchor="ctr"/>
            <a:lstStyle/>
            <a:p>
              <a:pPr algn="ctr">
                <a:defRPr/>
              </a:pPr>
              <a:r>
                <a:rPr lang="zh-TW" altLang="en-US" sz="2800" dirty="0">
                  <a:solidFill>
                    <a:schemeClr val="bg1"/>
                  </a:solidFill>
                  <a:ea typeface="標楷體" pitchFamily="65" charset="-120"/>
                </a:rPr>
                <a:t>增訂央行規定</a:t>
              </a:r>
              <a:endParaRPr lang="en-US" altLang="ja-JP" sz="2800" dirty="0">
                <a:solidFill>
                  <a:schemeClr val="bg1"/>
                </a:solidFill>
                <a:ea typeface="標楷體" pitchFamily="65" charset="-12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4"/>
          <p:cNvSpPr>
            <a:spLocks noGrp="1"/>
          </p:cNvSpPr>
          <p:nvPr>
            <p:ph type="title"/>
          </p:nvPr>
        </p:nvSpPr>
        <p:spPr/>
        <p:txBody>
          <a:bodyPr/>
          <a:lstStyle/>
          <a:p>
            <a:r>
              <a:rPr lang="zh-TW" altLang="en-US" dirty="0" smtClean="0"/>
              <a:t>補充：央行函釋</a:t>
            </a:r>
          </a:p>
        </p:txBody>
      </p:sp>
      <p:sp>
        <p:nvSpPr>
          <p:cNvPr id="14339" name="內容版面配置區 5"/>
          <p:cNvSpPr>
            <a:spLocks noGrp="1"/>
          </p:cNvSpPr>
          <p:nvPr>
            <p:ph idx="1"/>
          </p:nvPr>
        </p:nvSpPr>
        <p:spPr>
          <a:xfrm>
            <a:off x="566738" y="1752600"/>
            <a:ext cx="8001000" cy="4413250"/>
          </a:xfrm>
          <a:solidFill>
            <a:schemeClr val="bg1"/>
          </a:solidFill>
        </p:spPr>
        <p:txBody>
          <a:bodyPr/>
          <a:lstStyle/>
          <a:p>
            <a:pPr algn="just">
              <a:buFont typeface="Wingdings" pitchFamily="2" charset="2"/>
              <a:buNone/>
            </a:pPr>
            <a:r>
              <a:rPr lang="zh-TW" altLang="en-US" sz="1600" smtClean="0"/>
              <a:t>中央銀行外匯局</a:t>
            </a:r>
            <a:r>
              <a:rPr lang="en-US" altLang="zh-TW" sz="1600" smtClean="0"/>
              <a:t>97</a:t>
            </a:r>
            <a:r>
              <a:rPr lang="zh-TW" altLang="en-US" sz="1600" smtClean="0"/>
              <a:t>年</a:t>
            </a:r>
            <a:r>
              <a:rPr lang="en-US" altLang="zh-TW" sz="1600" smtClean="0"/>
              <a:t>08</a:t>
            </a:r>
            <a:r>
              <a:rPr lang="zh-TW" altLang="en-US" sz="1600" smtClean="0"/>
              <a:t>月</a:t>
            </a:r>
            <a:r>
              <a:rPr lang="en-US" altLang="zh-TW" sz="1600" smtClean="0"/>
              <a:t>01</a:t>
            </a:r>
            <a:r>
              <a:rPr lang="zh-TW" altLang="en-US" sz="1600" smtClean="0"/>
              <a:t>日台央外柒字第</a:t>
            </a:r>
            <a:r>
              <a:rPr lang="en-US" altLang="zh-TW" sz="1600" smtClean="0"/>
              <a:t>0970036954</a:t>
            </a:r>
            <a:r>
              <a:rPr lang="zh-TW" altLang="en-US" sz="1600" smtClean="0"/>
              <a:t>號函</a:t>
            </a:r>
          </a:p>
          <a:p>
            <a:pPr algn="just">
              <a:buFont typeface="Wingdings" pitchFamily="2" charset="2"/>
              <a:buNone/>
            </a:pPr>
            <a:r>
              <a:rPr lang="zh-TW" altLang="en-US" sz="1600" smtClean="0"/>
              <a:t>主旨：有關「銀行業辦理外匯業務管理辦法」第</a:t>
            </a:r>
            <a:r>
              <a:rPr lang="en-US" altLang="zh-TW" sz="1600" smtClean="0"/>
              <a:t>12</a:t>
            </a:r>
            <a:r>
              <a:rPr lang="zh-TW" altLang="en-US" sz="1600" smtClean="0"/>
              <a:t>條規定之適用疑義乙案，復如說明，請  查照。</a:t>
            </a:r>
          </a:p>
          <a:p>
            <a:pPr algn="just">
              <a:buFont typeface="Wingdings" pitchFamily="2" charset="2"/>
              <a:buNone/>
            </a:pPr>
            <a:r>
              <a:rPr lang="zh-TW" altLang="en-US" sz="1600" smtClean="0"/>
              <a:t>說明：</a:t>
            </a:r>
          </a:p>
          <a:p>
            <a:pPr algn="just">
              <a:buFont typeface="Wingdings" pitchFamily="2" charset="2"/>
              <a:buNone/>
            </a:pPr>
            <a:r>
              <a:rPr lang="zh-TW" altLang="en-US" sz="1600" smtClean="0"/>
              <a:t>一、復  貴局</a:t>
            </a:r>
            <a:r>
              <a:rPr lang="en-US" altLang="zh-TW" sz="1600" smtClean="0"/>
              <a:t>97</a:t>
            </a:r>
            <a:r>
              <a:rPr lang="zh-TW" altLang="en-US" sz="1600" smtClean="0"/>
              <a:t>年</a:t>
            </a:r>
            <a:r>
              <a:rPr lang="en-US" altLang="zh-TW" sz="1600" smtClean="0"/>
              <a:t>7</a:t>
            </a:r>
            <a:r>
              <a:rPr lang="zh-TW" altLang="en-US" sz="1600" smtClean="0"/>
              <a:t>月</a:t>
            </a:r>
            <a:r>
              <a:rPr lang="en-US" altLang="zh-TW" sz="1600" smtClean="0"/>
              <a:t>11</a:t>
            </a:r>
            <a:r>
              <a:rPr lang="zh-TW" altLang="en-US" sz="1600" smtClean="0"/>
              <a:t>日銀局（五）字第</a:t>
            </a:r>
            <a:r>
              <a:rPr lang="en-US" altLang="zh-TW" sz="1600" smtClean="0"/>
              <a:t>09700255720</a:t>
            </a:r>
            <a:r>
              <a:rPr lang="zh-TW" altLang="en-US" sz="1600" smtClean="0"/>
              <a:t>號函。</a:t>
            </a:r>
          </a:p>
          <a:p>
            <a:pPr algn="just">
              <a:buFont typeface="Wingdings" pitchFamily="2" charset="2"/>
              <a:buNone/>
            </a:pPr>
            <a:r>
              <a:rPr lang="zh-TW" altLang="en-US" sz="1600" smtClean="0"/>
              <a:t>二、旨揭辦法第</a:t>
            </a:r>
            <a:r>
              <a:rPr lang="en-US" altLang="zh-TW" sz="1600" smtClean="0"/>
              <a:t>12</a:t>
            </a:r>
            <a:r>
              <a:rPr lang="zh-TW" altLang="en-US" sz="1600" smtClean="0"/>
              <a:t>條係規定衍生性外匯商品業務之經辦及相關管理人員應具備之資格條件，有關執照種類乙節，係指</a:t>
            </a:r>
            <a:r>
              <a:rPr lang="zh-TW" altLang="en-US" sz="1600" u="sng" smtClean="0">
                <a:solidFill>
                  <a:srgbClr val="FF0000"/>
                </a:solidFill>
              </a:rPr>
              <a:t>由國內外公正、客觀具公信力之機構，如國際金融訓練機構之</a:t>
            </a:r>
            <a:r>
              <a:rPr lang="en-US" altLang="zh-TW" sz="1600" u="sng" smtClean="0">
                <a:solidFill>
                  <a:srgbClr val="FF0000"/>
                </a:solidFill>
              </a:rPr>
              <a:t>Financial Training Company(FTC)</a:t>
            </a:r>
            <a:r>
              <a:rPr lang="zh-TW" altLang="en-US" sz="1600" u="sng" smtClean="0">
                <a:solidFill>
                  <a:srgbClr val="FF0000"/>
                </a:solidFill>
              </a:rPr>
              <a:t>、國內之台灣金融研訓院、台灣理財顧問認證協會等所核發，涉及衍生性外匯商品有關之執照或證照</a:t>
            </a:r>
            <a:r>
              <a:rPr lang="zh-TW" altLang="en-US" sz="1600" smtClean="0"/>
              <a:t>，內容</a:t>
            </a:r>
            <a:r>
              <a:rPr lang="zh-TW" altLang="en-US" sz="1600" u="sng" smtClean="0">
                <a:solidFill>
                  <a:srgbClr val="FF0000"/>
                </a:solidFill>
              </a:rPr>
              <a:t>包括美國特許財務分析師</a:t>
            </a:r>
            <a:r>
              <a:rPr lang="en-US" altLang="zh-TW" sz="1600" u="sng" smtClean="0">
                <a:solidFill>
                  <a:srgbClr val="FF0000"/>
                </a:solidFill>
              </a:rPr>
              <a:t>(CFA)</a:t>
            </a:r>
            <a:r>
              <a:rPr lang="zh-TW" altLang="en-US" sz="1600" u="sng" smtClean="0">
                <a:solidFill>
                  <a:srgbClr val="FF0000"/>
                </a:solidFill>
              </a:rPr>
              <a:t>，國內之認證理財規劃顧問</a:t>
            </a:r>
            <a:r>
              <a:rPr lang="en-US" altLang="zh-TW" sz="1600" u="sng" smtClean="0">
                <a:solidFill>
                  <a:srgbClr val="FF0000"/>
                </a:solidFill>
              </a:rPr>
              <a:t>(CFP)</a:t>
            </a:r>
            <a:r>
              <a:rPr lang="zh-TW" altLang="en-US" sz="1600" u="sng" smtClean="0">
                <a:solidFill>
                  <a:srgbClr val="FF0000"/>
                </a:solidFill>
              </a:rPr>
              <a:t>、認證財務顧問師</a:t>
            </a:r>
            <a:r>
              <a:rPr lang="en-US" altLang="zh-TW" sz="1600" u="sng" smtClean="0">
                <a:solidFill>
                  <a:srgbClr val="FF0000"/>
                </a:solidFill>
              </a:rPr>
              <a:t>(RFC)</a:t>
            </a:r>
            <a:r>
              <a:rPr lang="zh-TW" altLang="en-US" sz="1600" u="sng" smtClean="0">
                <a:solidFill>
                  <a:srgbClr val="FF0000"/>
                </a:solidFill>
              </a:rPr>
              <a:t>等</a:t>
            </a:r>
            <a:r>
              <a:rPr lang="zh-TW" altLang="en-US" sz="1600" smtClean="0"/>
              <a:t>。另目前於台灣金融研訓院等機構接受相關外匯交易、衍生性外匯商品交易、風險管理等之訓練課程所取得之證書亦屬之，惟應符合上述辦法第</a:t>
            </a:r>
            <a:r>
              <a:rPr lang="en-US" altLang="zh-TW" sz="1600" smtClean="0"/>
              <a:t>12</a:t>
            </a:r>
            <a:r>
              <a:rPr lang="zh-TW" altLang="en-US" sz="1600" smtClean="0"/>
              <a:t>條第</a:t>
            </a:r>
            <a:r>
              <a:rPr lang="en-US" altLang="zh-TW" sz="1600" smtClean="0"/>
              <a:t>1</a:t>
            </a:r>
            <a:r>
              <a:rPr lang="zh-TW" altLang="en-US" sz="1600" smtClean="0"/>
              <a:t>款所定研習課程及期間之條件。</a:t>
            </a:r>
          </a:p>
          <a:p>
            <a:pPr algn="just">
              <a:buFont typeface="Wingdings" pitchFamily="2" charset="2"/>
              <a:buNone/>
            </a:pPr>
            <a:r>
              <a:rPr lang="zh-TW" altLang="en-US" sz="1600" smtClean="0"/>
              <a:t>三、至上述辦法第</a:t>
            </a:r>
            <a:r>
              <a:rPr lang="en-US" altLang="zh-TW" sz="1600" smtClean="0"/>
              <a:t>12</a:t>
            </a:r>
            <a:r>
              <a:rPr lang="zh-TW" altLang="en-US" sz="1600" smtClean="0"/>
              <a:t>條第</a:t>
            </a:r>
            <a:r>
              <a:rPr lang="en-US" altLang="zh-TW" sz="1600" smtClean="0"/>
              <a:t>1</a:t>
            </a:r>
            <a:r>
              <a:rPr lang="zh-TW" altLang="en-US" sz="1600" smtClean="0"/>
              <a:t>款所稱</a:t>
            </a:r>
            <a:r>
              <a:rPr lang="zh-TW" altLang="en-US" sz="1600" u="sng" smtClean="0">
                <a:solidFill>
                  <a:srgbClr val="FF0000"/>
                </a:solidFill>
              </a:rPr>
              <a:t>課程研習三個月以上，究係累積或連續三個月，均無不可，</a:t>
            </a:r>
            <a:r>
              <a:rPr lang="zh-TW" altLang="en-US" sz="1600" smtClean="0"/>
              <a:t>惟本局著重能經由該項課程之研習訓練，對其所辦理之衍生性外匯商品業務之產品特性、交易、交割、會計、報表、風險管理、風險告知、法規遵循等有充足之認知，並能對投資人詳細說明產品內容與特性及相關風險。</a:t>
            </a:r>
          </a:p>
          <a:p>
            <a:pPr algn="just">
              <a:buFont typeface="Wingdings" pitchFamily="2" charset="2"/>
              <a:buNone/>
            </a:pPr>
            <a:endParaRPr lang="zh-TW" altLang="en-US" sz="1600" smtClean="0"/>
          </a:p>
        </p:txBody>
      </p:sp>
      <p:sp>
        <p:nvSpPr>
          <p:cNvPr id="14340" name="投影片編號版面配置區 2"/>
          <p:cNvSpPr>
            <a:spLocks noGrp="1"/>
          </p:cNvSpPr>
          <p:nvPr>
            <p:ph type="sldNum" sz="quarter" idx="12"/>
          </p:nvPr>
        </p:nvSpPr>
        <p:spPr>
          <a:noFill/>
        </p:spPr>
        <p:txBody>
          <a:bodyPr/>
          <a:lstStyle/>
          <a:p>
            <a:fld id="{56DD4D25-ACC3-446B-965D-2139F14C6F94}" type="slidenum">
              <a:rPr lang="zh-TW" altLang="en-US" smtClean="0">
                <a:ea typeface="新細明體" pitchFamily="18" charset="-120"/>
              </a:rPr>
              <a:pPr/>
              <a:t>14</a:t>
            </a:fld>
            <a:endParaRPr lang="zh-TW" altLang="en-US" smtClean="0">
              <a:ea typeface="新細明體" pitchFamily="18"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574675" y="304800"/>
            <a:ext cx="8029575" cy="1216025"/>
          </a:xfrm>
        </p:spPr>
        <p:txBody>
          <a:bodyPr/>
          <a:lstStyle/>
          <a:p>
            <a:r>
              <a:rPr lang="zh-TW" altLang="en-US" sz="4000" dirty="0" smtClean="0">
                <a:latin typeface="Times New Roman" pitchFamily="18" charset="0"/>
                <a:cs typeface="Times New Roman" pitchFamily="18" charset="0"/>
              </a:rPr>
              <a:t>四、</a:t>
            </a:r>
            <a:r>
              <a:rPr lang="zh-TW" altLang="en-US" sz="4000" dirty="0" smtClean="0">
                <a:cs typeface="Times New Roman" pitchFamily="18" charset="0"/>
              </a:rPr>
              <a:t>處分以違反相關業務為限</a:t>
            </a:r>
            <a:r>
              <a:rPr lang="en-US" altLang="zh-TW" sz="4000" dirty="0" smtClean="0">
                <a:cs typeface="Times New Roman" pitchFamily="18" charset="0"/>
              </a:rPr>
              <a:t/>
            </a:r>
            <a:br>
              <a:rPr lang="en-US" altLang="zh-TW" sz="4000" dirty="0" smtClean="0">
                <a:cs typeface="Times New Roman" pitchFamily="18" charset="0"/>
              </a:rPr>
            </a:b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第</a:t>
            </a:r>
            <a:r>
              <a:rPr lang="en-US" altLang="zh-TW" sz="3000" dirty="0" smtClean="0">
                <a:solidFill>
                  <a:schemeClr val="tx1"/>
                </a:solidFill>
                <a:latin typeface="Verdana" pitchFamily="34" charset="0"/>
              </a:rPr>
              <a:t>67</a:t>
            </a:r>
            <a:r>
              <a:rPr lang="zh-TW" altLang="en-US" sz="3000" dirty="0" smtClean="0">
                <a:solidFill>
                  <a:schemeClr val="tx1"/>
                </a:solidFill>
                <a:latin typeface="Verdana" pitchFamily="34" charset="0"/>
              </a:rPr>
              <a:t>條</a:t>
            </a:r>
            <a:r>
              <a:rPr lang="en-US" altLang="zh-TW" sz="3000" dirty="0" smtClean="0">
                <a:solidFill>
                  <a:schemeClr val="tx1"/>
                </a:solidFill>
                <a:latin typeface="Verdana" pitchFamily="34" charset="0"/>
              </a:rPr>
              <a:t>)</a:t>
            </a:r>
            <a:endParaRPr lang="zh-TW" altLang="en-US" sz="3000" dirty="0" smtClean="0">
              <a:solidFill>
                <a:schemeClr val="tx1"/>
              </a:solidFill>
              <a:latin typeface="Verdana" pitchFamily="34" charset="0"/>
            </a:endParaRPr>
          </a:p>
        </p:txBody>
      </p:sp>
      <p:sp>
        <p:nvSpPr>
          <p:cNvPr id="15363" name="投影片編號版面配置區 3"/>
          <p:cNvSpPr>
            <a:spLocks noGrp="1"/>
          </p:cNvSpPr>
          <p:nvPr>
            <p:ph type="sldNum" sz="quarter" idx="12"/>
          </p:nvPr>
        </p:nvSpPr>
        <p:spPr>
          <a:noFill/>
        </p:spPr>
        <p:txBody>
          <a:bodyPr/>
          <a:lstStyle/>
          <a:p>
            <a:fld id="{CABF423E-F12F-4E36-90EA-1DBC531AC60F}" type="slidenum">
              <a:rPr lang="zh-TW" altLang="en-US" smtClean="0">
                <a:ea typeface="新細明體" pitchFamily="18" charset="-120"/>
              </a:rPr>
              <a:pPr/>
              <a:t>15</a:t>
            </a:fld>
            <a:endParaRPr lang="zh-TW" altLang="en-US" dirty="0" smtClean="0">
              <a:ea typeface="新細明體" pitchFamily="18" charset="-120"/>
            </a:endParaRPr>
          </a:p>
        </p:txBody>
      </p:sp>
      <p:grpSp>
        <p:nvGrpSpPr>
          <p:cNvPr id="15364" name="Group 5"/>
          <p:cNvGrpSpPr>
            <a:grpSpLocks/>
          </p:cNvGrpSpPr>
          <p:nvPr/>
        </p:nvGrpSpPr>
        <p:grpSpPr bwMode="auto">
          <a:xfrm>
            <a:off x="611188" y="1700213"/>
            <a:ext cx="5113337" cy="4321175"/>
            <a:chOff x="288" y="816"/>
            <a:chExt cx="2304" cy="3120"/>
          </a:xfrm>
        </p:grpSpPr>
        <p:sp>
          <p:nvSpPr>
            <p:cNvPr id="6" name="AutoShape 6"/>
            <p:cNvSpPr>
              <a:spLocks noChangeArrowheads="1"/>
            </p:cNvSpPr>
            <p:nvPr/>
          </p:nvSpPr>
          <p:spPr bwMode="auto">
            <a:xfrm>
              <a:off x="288" y="1009"/>
              <a:ext cx="2304" cy="2927"/>
            </a:xfrm>
            <a:prstGeom prst="roundRect">
              <a:avLst>
                <a:gd name="adj" fmla="val 5625"/>
              </a:avLst>
            </a:prstGeom>
            <a:solidFill>
              <a:srgbClr val="88B888"/>
            </a:solidFill>
            <a:ln w="9525" algn="ctr">
              <a:noFill/>
              <a:round/>
              <a:headEnd/>
              <a:tailEnd/>
            </a:ln>
            <a:effectLst>
              <a:outerShdw dist="35921" dir="2700000" algn="ctr" rotWithShape="0">
                <a:schemeClr val="bg2"/>
              </a:outerShdw>
            </a:effectLst>
          </p:spPr>
          <p:txBody>
            <a:bodyPr wrap="none" anchor="ctr"/>
            <a:lstStyle/>
            <a:p>
              <a:pPr algn="ctr">
                <a:defRPr/>
              </a:pPr>
              <a:endParaRPr lang="zh-TW" altLang="zh-TW" sz="2400" b="1">
                <a:ea typeface="標楷體" pitchFamily="65" charset="-120"/>
              </a:endParaRPr>
            </a:p>
          </p:txBody>
        </p:sp>
        <p:sp>
          <p:nvSpPr>
            <p:cNvPr id="7" name="AutoShape 7"/>
            <p:cNvSpPr>
              <a:spLocks noChangeArrowheads="1"/>
            </p:cNvSpPr>
            <p:nvPr/>
          </p:nvSpPr>
          <p:spPr bwMode="auto">
            <a:xfrm>
              <a:off x="576" y="816"/>
              <a:ext cx="1727" cy="384"/>
            </a:xfrm>
            <a:prstGeom prst="roundRect">
              <a:avLst>
                <a:gd name="adj" fmla="val 16667"/>
              </a:avLst>
            </a:prstGeom>
            <a:solidFill>
              <a:srgbClr val="287828"/>
            </a:solidFill>
            <a:ln w="9525" algn="ctr">
              <a:noFill/>
              <a:round/>
              <a:headEnd/>
              <a:tailEnd/>
            </a:ln>
            <a:effectLst>
              <a:outerShdw dist="35921" dir="2700000" algn="ctr" rotWithShape="0">
                <a:schemeClr val="bg2"/>
              </a:outerShdw>
            </a:effectLst>
          </p:spPr>
          <p:txBody>
            <a:bodyPr wrap="none" anchor="ctr"/>
            <a:lstStyle/>
            <a:p>
              <a:pPr algn="ctr">
                <a:defRPr/>
              </a:pPr>
              <a:r>
                <a:rPr lang="zh-TW" altLang="en-US" sz="2400" b="1" dirty="0" smtClean="0">
                  <a:solidFill>
                    <a:schemeClr val="bg1"/>
                  </a:solidFill>
                  <a:latin typeface="Times New Roman" pitchFamily="18" charset="0"/>
                  <a:ea typeface="標楷體" pitchFamily="65" charset="-120"/>
                  <a:cs typeface="Times New Roman" pitchFamily="18" charset="0"/>
                </a:rPr>
                <a:t>停（終）止業務</a:t>
              </a:r>
              <a:endParaRPr lang="en-US" altLang="ja-JP" sz="2400" b="1" dirty="0">
                <a:solidFill>
                  <a:schemeClr val="bg1"/>
                </a:solidFill>
                <a:latin typeface="Times New Roman" pitchFamily="18" charset="0"/>
                <a:ea typeface="標楷體" pitchFamily="65" charset="-120"/>
                <a:cs typeface="Times New Roman" pitchFamily="18" charset="0"/>
              </a:endParaRPr>
            </a:p>
          </p:txBody>
        </p:sp>
        <p:sp>
          <p:nvSpPr>
            <p:cNvPr id="15367" name="Rectangle 8"/>
            <p:cNvSpPr>
              <a:spLocks noChangeArrowheads="1"/>
            </p:cNvSpPr>
            <p:nvPr/>
          </p:nvSpPr>
          <p:spPr bwMode="auto">
            <a:xfrm>
              <a:off x="431" y="1298"/>
              <a:ext cx="1995" cy="862"/>
            </a:xfrm>
            <a:prstGeom prst="rect">
              <a:avLst/>
            </a:prstGeom>
            <a:solidFill>
              <a:srgbClr val="C7DDC7"/>
            </a:solidFill>
            <a:ln w="9525" algn="ctr">
              <a:noFill/>
              <a:miter lim="800000"/>
              <a:headEnd/>
              <a:tailEnd/>
            </a:ln>
            <a:effectLst>
              <a:prstShdw prst="shdw17" dist="17961" dir="13500000">
                <a:srgbClr val="778577"/>
              </a:prstShdw>
            </a:effectLst>
          </p:spPr>
          <p:txBody>
            <a:bodyPr anchor="ctr"/>
            <a:lstStyle/>
            <a:p>
              <a:r>
                <a:rPr lang="zh-TW" altLang="en-US" sz="2000" dirty="0">
                  <a:ea typeface="標楷體" pitchFamily="65" charset="-120"/>
                </a:rPr>
                <a:t>受主管機關依證券交易法第六十六條第二款或期貨交易法第一百條第一項第二款以上之處分者。</a:t>
              </a:r>
              <a:endParaRPr lang="ja-JP" altLang="en-US" sz="2000" dirty="0">
                <a:ea typeface="標楷體" pitchFamily="65" charset="-120"/>
              </a:endParaRPr>
            </a:p>
          </p:txBody>
        </p:sp>
        <p:sp>
          <p:nvSpPr>
            <p:cNvPr id="9" name="Rectangle 9"/>
            <p:cNvSpPr>
              <a:spLocks noChangeArrowheads="1"/>
            </p:cNvSpPr>
            <p:nvPr/>
          </p:nvSpPr>
          <p:spPr bwMode="auto">
            <a:xfrm>
              <a:off x="431" y="2796"/>
              <a:ext cx="1995" cy="953"/>
            </a:xfrm>
            <a:prstGeom prst="rect">
              <a:avLst/>
            </a:prstGeom>
            <a:solidFill>
              <a:srgbClr val="C7DDC7"/>
            </a:solidFill>
            <a:ln w="38100" algn="ctr">
              <a:solidFill>
                <a:schemeClr val="accent6">
                  <a:lumMod val="75000"/>
                </a:schemeClr>
              </a:solidFill>
              <a:miter lim="800000"/>
              <a:headEnd/>
              <a:tailEnd/>
            </a:ln>
            <a:effectLst>
              <a:prstShdw prst="shdw18" dist="17961" dir="13500000">
                <a:srgbClr val="C7DDC7">
                  <a:gamma/>
                  <a:shade val="60000"/>
                  <a:invGamma/>
                </a:srgbClr>
              </a:prstShdw>
            </a:effectLst>
          </p:spPr>
          <p:txBody>
            <a:bodyPr anchor="ctr"/>
            <a:lstStyle/>
            <a:p>
              <a:pPr algn="ctr">
                <a:defRPr/>
              </a:pPr>
              <a:r>
                <a:rPr lang="zh-TW" altLang="en-US" sz="2000" b="1" u="sng" dirty="0" smtClean="0">
                  <a:solidFill>
                    <a:schemeClr val="accent6">
                      <a:lumMod val="75000"/>
                    </a:schemeClr>
                  </a:solidFill>
                  <a:ea typeface="標楷體" pitchFamily="65" charset="-120"/>
                </a:rPr>
                <a:t>因</a:t>
              </a:r>
              <a:r>
                <a:rPr lang="zh-TW" altLang="en-US" sz="2000" b="1" u="sng" dirty="0">
                  <a:solidFill>
                    <a:schemeClr val="accent6">
                      <a:lumMod val="75000"/>
                    </a:schemeClr>
                  </a:solidFill>
                  <a:ea typeface="標楷體" pitchFamily="65" charset="-120"/>
                </a:rPr>
                <a:t>衍生性金融商品業務</a:t>
              </a:r>
              <a:r>
                <a:rPr lang="zh-TW" altLang="en-US" sz="2000" b="1" dirty="0">
                  <a:solidFill>
                    <a:schemeClr val="accent6">
                      <a:lumMod val="75000"/>
                    </a:schemeClr>
                  </a:solidFill>
                  <a:ea typeface="標楷體" pitchFamily="65" charset="-120"/>
                </a:rPr>
                <a:t>受主管機關依證券交易法第六十六條第二款至第四款之處分者。</a:t>
              </a:r>
              <a:endParaRPr lang="ja-JP" altLang="en-US" sz="2000" b="1" dirty="0">
                <a:ea typeface="標楷體" pitchFamily="65" charset="-120"/>
              </a:endParaRPr>
            </a:p>
          </p:txBody>
        </p:sp>
        <p:sp>
          <p:nvSpPr>
            <p:cNvPr id="15369" name="AutoShape 10"/>
            <p:cNvSpPr>
              <a:spLocks noChangeArrowheads="1"/>
            </p:cNvSpPr>
            <p:nvPr/>
          </p:nvSpPr>
          <p:spPr bwMode="auto">
            <a:xfrm>
              <a:off x="975" y="2296"/>
              <a:ext cx="953" cy="408"/>
            </a:xfrm>
            <a:prstGeom prst="downArrow">
              <a:avLst>
                <a:gd name="adj1" fmla="val 52148"/>
                <a:gd name="adj2" fmla="val 40685"/>
              </a:avLst>
            </a:prstGeom>
            <a:solidFill>
              <a:srgbClr val="008000"/>
            </a:solidFill>
            <a:ln w="9525">
              <a:noFill/>
              <a:miter lim="800000"/>
              <a:headEnd/>
              <a:tailEnd/>
            </a:ln>
          </p:spPr>
          <p:txBody>
            <a:bodyPr wrap="none" anchor="ctr"/>
            <a:lstStyle/>
            <a:p>
              <a:endParaRPr lang="zh-TW" altLang="en-US" b="1"/>
            </a:p>
          </p:txBody>
        </p:sp>
      </p:grpSp>
      <p:sp>
        <p:nvSpPr>
          <p:cNvPr id="10" name="AutoShape 6"/>
          <p:cNvSpPr>
            <a:spLocks noChangeArrowheads="1"/>
          </p:cNvSpPr>
          <p:nvPr/>
        </p:nvSpPr>
        <p:spPr bwMode="auto">
          <a:xfrm>
            <a:off x="5868144" y="1989138"/>
            <a:ext cx="2664669" cy="4032150"/>
          </a:xfrm>
          <a:prstGeom prst="roundRect">
            <a:avLst>
              <a:gd name="adj" fmla="val 5625"/>
            </a:avLst>
          </a:prstGeom>
          <a:solidFill>
            <a:schemeClr val="bg1"/>
          </a:solidFill>
          <a:ln w="9525" algn="ctr">
            <a:noFill/>
            <a:round/>
            <a:headEnd/>
            <a:tailEnd/>
          </a:ln>
          <a:effectLst>
            <a:outerShdw dist="35921" dir="2700000" algn="ctr" rotWithShape="0">
              <a:schemeClr val="bg2"/>
            </a:outerShdw>
          </a:effectLst>
        </p:spPr>
        <p:txBody>
          <a:bodyPr/>
          <a:lstStyle/>
          <a:p>
            <a:pPr marL="177800" indent="-177800" algn="just">
              <a:buFont typeface="Arial" pitchFamily="34" charset="0"/>
              <a:buChar char="•"/>
              <a:defRPr/>
            </a:pPr>
            <a:r>
              <a:rPr lang="zh-TW" altLang="en-US" sz="2200" dirty="0" smtClean="0">
                <a:latin typeface="Times New Roman" pitchFamily="18" charset="0"/>
                <a:ea typeface="標楷體" pitchFamily="65" charset="-120"/>
                <a:cs typeface="Times New Roman" pitchFamily="18" charset="0"/>
              </a:rPr>
              <a:t>受處分之原因須與衍生性金融商品業務有關。</a:t>
            </a:r>
            <a:endParaRPr lang="en-US" altLang="zh-TW" sz="2200" dirty="0" smtClean="0">
              <a:latin typeface="Times New Roman" pitchFamily="18" charset="0"/>
              <a:ea typeface="標楷體" pitchFamily="65" charset="-120"/>
              <a:cs typeface="Times New Roman" pitchFamily="18" charset="0"/>
            </a:endParaRPr>
          </a:p>
          <a:p>
            <a:pPr marL="177800" indent="-177800" algn="just">
              <a:buFont typeface="Arial" pitchFamily="34" charset="0"/>
              <a:buChar char="•"/>
              <a:defRPr/>
            </a:pPr>
            <a:r>
              <a:rPr lang="zh-TW" altLang="en-US" sz="2200" dirty="0" smtClean="0">
                <a:latin typeface="Times New Roman" pitchFamily="18" charset="0"/>
                <a:ea typeface="標楷體" pitchFamily="65" charset="-120"/>
                <a:cs typeface="Times New Roman" pitchFamily="18" charset="0"/>
              </a:rPr>
              <a:t>證交法</a:t>
            </a:r>
            <a:r>
              <a:rPr lang="en-US" altLang="zh-TW" sz="2200" dirty="0" smtClean="0">
                <a:latin typeface="Times New Roman" pitchFamily="18" charset="0"/>
                <a:ea typeface="標楷體" pitchFamily="65" charset="-120"/>
                <a:cs typeface="Times New Roman" pitchFamily="18" charset="0"/>
              </a:rPr>
              <a:t>66</a:t>
            </a:r>
            <a:r>
              <a:rPr lang="zh-TW" altLang="en-US" sz="2200" dirty="0" smtClean="0">
                <a:latin typeface="Times New Roman" pitchFamily="18" charset="0"/>
                <a:ea typeface="標楷體" pitchFamily="65" charset="-120"/>
                <a:cs typeface="Times New Roman" pitchFamily="18" charset="0"/>
              </a:rPr>
              <a:t>條：</a:t>
            </a:r>
            <a:endParaRPr lang="en-US" altLang="zh-TW" sz="2200" dirty="0">
              <a:latin typeface="Times New Roman" pitchFamily="18" charset="0"/>
              <a:ea typeface="標楷體" pitchFamily="65" charset="-120"/>
              <a:cs typeface="Times New Roman" pitchFamily="18" charset="0"/>
            </a:endParaRPr>
          </a:p>
          <a:p>
            <a:pPr marL="450850" indent="-273050" algn="just">
              <a:buFont typeface="Wingdings" pitchFamily="2" charset="2"/>
              <a:buAutoNum type="circleNumWdWhitePlain" startAt="2"/>
              <a:defRPr/>
            </a:pPr>
            <a:r>
              <a:rPr lang="zh-TW" altLang="en-US" sz="2200" dirty="0" smtClean="0">
                <a:latin typeface="Times New Roman" pitchFamily="18" charset="0"/>
                <a:ea typeface="標楷體" pitchFamily="65" charset="-120"/>
                <a:cs typeface="Times New Roman" pitchFamily="18" charset="0"/>
              </a:rPr>
              <a:t>解除</a:t>
            </a:r>
            <a:r>
              <a:rPr lang="zh-TW" altLang="en-US" sz="2200" dirty="0">
                <a:latin typeface="Times New Roman" pitchFamily="18" charset="0"/>
                <a:ea typeface="標楷體" pitchFamily="65" charset="-120"/>
                <a:cs typeface="Times New Roman" pitchFamily="18" charset="0"/>
              </a:rPr>
              <a:t>其董事、監察人或經理人</a:t>
            </a:r>
            <a:r>
              <a:rPr lang="zh-TW" altLang="en-US" sz="2200" dirty="0" smtClean="0">
                <a:latin typeface="Times New Roman" pitchFamily="18" charset="0"/>
                <a:ea typeface="標楷體" pitchFamily="65" charset="-120"/>
                <a:cs typeface="Times New Roman" pitchFamily="18" charset="0"/>
              </a:rPr>
              <a:t>職務。</a:t>
            </a:r>
            <a:endParaRPr lang="en-US" altLang="zh-TW" sz="2200" dirty="0" smtClean="0">
              <a:latin typeface="Times New Roman" pitchFamily="18" charset="0"/>
              <a:ea typeface="標楷體" pitchFamily="65" charset="-120"/>
              <a:cs typeface="Times New Roman" pitchFamily="18" charset="0"/>
            </a:endParaRPr>
          </a:p>
          <a:p>
            <a:pPr marL="450850" indent="-273050" algn="just">
              <a:buFont typeface="Wingdings" pitchFamily="2" charset="2"/>
              <a:buAutoNum type="circleNumWdWhitePlain" startAt="2"/>
              <a:defRPr/>
            </a:pPr>
            <a:r>
              <a:rPr lang="zh-TW" altLang="en-US" sz="2200" dirty="0" smtClean="0">
                <a:latin typeface="Times New Roman" pitchFamily="18" charset="0"/>
                <a:ea typeface="標楷體" pitchFamily="65" charset="-120"/>
                <a:cs typeface="Times New Roman" pitchFamily="18" charset="0"/>
              </a:rPr>
              <a:t>為</a:t>
            </a:r>
            <a:r>
              <a:rPr lang="zh-TW" altLang="en-US" sz="2200" dirty="0">
                <a:latin typeface="Times New Roman" pitchFamily="18" charset="0"/>
                <a:ea typeface="標楷體" pitchFamily="65" charset="-120"/>
                <a:cs typeface="Times New Roman" pitchFamily="18" charset="0"/>
              </a:rPr>
              <a:t>六個月以內之</a:t>
            </a:r>
            <a:r>
              <a:rPr lang="zh-TW" altLang="en-US" sz="2200" dirty="0" smtClean="0">
                <a:latin typeface="Times New Roman" pitchFamily="18" charset="0"/>
                <a:ea typeface="標楷體" pitchFamily="65" charset="-120"/>
                <a:cs typeface="Times New Roman" pitchFamily="18" charset="0"/>
              </a:rPr>
              <a:t>停業。</a:t>
            </a:r>
            <a:endParaRPr lang="en-US" altLang="zh-TW" sz="2200" dirty="0" smtClean="0">
              <a:latin typeface="Times New Roman" pitchFamily="18" charset="0"/>
              <a:ea typeface="標楷體" pitchFamily="65" charset="-120"/>
              <a:cs typeface="Times New Roman" pitchFamily="18" charset="0"/>
            </a:endParaRPr>
          </a:p>
          <a:p>
            <a:pPr marL="450850" indent="-273050" algn="just">
              <a:buFont typeface="Wingdings" pitchFamily="2" charset="2"/>
              <a:buAutoNum type="circleNumWdWhitePlain" startAt="2"/>
              <a:defRPr/>
            </a:pPr>
            <a:r>
              <a:rPr lang="zh-TW" altLang="en-US" sz="2200" dirty="0" smtClean="0">
                <a:latin typeface="Times New Roman" pitchFamily="18" charset="0"/>
                <a:ea typeface="標楷體" pitchFamily="65" charset="-120"/>
                <a:cs typeface="Times New Roman" pitchFamily="18" charset="0"/>
              </a:rPr>
              <a:t>營業</a:t>
            </a:r>
            <a:r>
              <a:rPr lang="zh-TW" altLang="en-US" sz="2200" dirty="0">
                <a:latin typeface="Times New Roman" pitchFamily="18" charset="0"/>
                <a:ea typeface="標楷體" pitchFamily="65" charset="-120"/>
                <a:cs typeface="Times New Roman" pitchFamily="18" charset="0"/>
              </a:rPr>
              <a:t>許可之</a:t>
            </a:r>
            <a:r>
              <a:rPr lang="zh-TW" altLang="en-US" sz="2200" dirty="0" smtClean="0">
                <a:latin typeface="Times New Roman" pitchFamily="18" charset="0"/>
                <a:ea typeface="標楷體" pitchFamily="65" charset="-120"/>
                <a:cs typeface="Times New Roman" pitchFamily="18" charset="0"/>
              </a:rPr>
              <a:t>撤銷。</a:t>
            </a:r>
            <a:endParaRPr lang="en-US" altLang="zh-TW" sz="22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itchFamily="18" charset="0"/>
                <a:cs typeface="Times New Roman" pitchFamily="18" charset="0"/>
              </a:rPr>
              <a:t>五、增訂退場機制</a:t>
            </a: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第</a:t>
            </a:r>
            <a:r>
              <a:rPr lang="en-US" altLang="zh-TW" sz="3000" dirty="0" smtClean="0">
                <a:solidFill>
                  <a:schemeClr val="tx1"/>
                </a:solidFill>
                <a:latin typeface="Verdana" pitchFamily="34" charset="0"/>
              </a:rPr>
              <a:t>67</a:t>
            </a:r>
            <a:r>
              <a:rPr lang="zh-TW" altLang="en-US" sz="3000" dirty="0" smtClean="0">
                <a:solidFill>
                  <a:schemeClr val="tx1"/>
                </a:solidFill>
                <a:latin typeface="Verdana" pitchFamily="34" charset="0"/>
              </a:rPr>
              <a:t>條</a:t>
            </a:r>
            <a:r>
              <a:rPr lang="en-US" altLang="zh-TW" sz="3000" dirty="0" smtClean="0">
                <a:solidFill>
                  <a:schemeClr val="tx1"/>
                </a:solidFill>
                <a:latin typeface="Verdana" pitchFamily="34" charset="0"/>
              </a:rPr>
              <a:t>)</a:t>
            </a:r>
            <a:endParaRPr lang="zh-TW" altLang="en-US" sz="3000" dirty="0" smtClean="0">
              <a:solidFill>
                <a:schemeClr val="tx1"/>
              </a:solidFill>
              <a:latin typeface="Verdana" pitchFamily="34" charset="0"/>
            </a:endParaRPr>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16</a:t>
            </a:fld>
            <a:endParaRPr lang="zh-TW" altLang="en-US" dirty="0"/>
          </a:p>
        </p:txBody>
      </p:sp>
      <p:grpSp>
        <p:nvGrpSpPr>
          <p:cNvPr id="5" name="Group 3"/>
          <p:cNvGrpSpPr>
            <a:grpSpLocks/>
          </p:cNvGrpSpPr>
          <p:nvPr/>
        </p:nvGrpSpPr>
        <p:grpSpPr bwMode="auto">
          <a:xfrm>
            <a:off x="609600" y="1700808"/>
            <a:ext cx="7848600" cy="4392950"/>
            <a:chOff x="384" y="816"/>
            <a:chExt cx="4944" cy="3070"/>
          </a:xfrm>
        </p:grpSpPr>
        <p:grpSp>
          <p:nvGrpSpPr>
            <p:cNvPr id="6" name="Group 4"/>
            <p:cNvGrpSpPr>
              <a:grpSpLocks/>
            </p:cNvGrpSpPr>
            <p:nvPr/>
          </p:nvGrpSpPr>
          <p:grpSpPr bwMode="auto">
            <a:xfrm>
              <a:off x="384" y="816"/>
              <a:ext cx="2400" cy="3070"/>
              <a:chOff x="384" y="816"/>
              <a:chExt cx="2400" cy="3070"/>
            </a:xfrm>
          </p:grpSpPr>
          <p:sp>
            <p:nvSpPr>
              <p:cNvPr id="10" name="AutoShape 5"/>
              <p:cNvSpPr>
                <a:spLocks noChangeArrowheads="1"/>
              </p:cNvSpPr>
              <p:nvPr/>
            </p:nvSpPr>
            <p:spPr bwMode="auto">
              <a:xfrm>
                <a:off x="384" y="1008"/>
                <a:ext cx="2400" cy="2878"/>
              </a:xfrm>
              <a:prstGeom prst="roundRect">
                <a:avLst>
                  <a:gd name="adj" fmla="val 7542"/>
                </a:avLst>
              </a:prstGeom>
              <a:gradFill rotWithShape="1">
                <a:gsLst>
                  <a:gs pos="0">
                    <a:srgbClr val="F6BABA"/>
                  </a:gs>
                  <a:gs pos="100000">
                    <a:srgbClr val="FFFFFF"/>
                  </a:gs>
                </a:gsLst>
                <a:lin ang="5400000" scaled="1"/>
              </a:gradFill>
              <a:ln w="38100" algn="ctr">
                <a:noFill/>
                <a:round/>
                <a:headEnd/>
                <a:tailEnd/>
              </a:ln>
            </p:spPr>
            <p:txBody>
              <a:bodyPr anchor="ctr"/>
              <a:lstStyle/>
              <a:p>
                <a:endParaRPr lang="en-US" altLang="zh-TW" sz="1600" dirty="0" smtClean="0">
                  <a:latin typeface="Times New Roman" pitchFamily="18" charset="0"/>
                  <a:ea typeface="標楷體" pitchFamily="65" charset="-120"/>
                  <a:cs typeface="Times New Roman" pitchFamily="18" charset="0"/>
                </a:endParaRPr>
              </a:p>
              <a:p>
                <a:pPr marL="342900" indent="-342900">
                  <a:buFont typeface="+mj-ea"/>
                  <a:buAutoNum type="arabicPeriod"/>
                </a:pPr>
                <a:endParaRPr lang="en-US" altLang="zh-TW" sz="1600" dirty="0" smtClean="0">
                  <a:latin typeface="Times New Roman" pitchFamily="18" charset="0"/>
                  <a:ea typeface="標楷體" pitchFamily="65" charset="-120"/>
                  <a:cs typeface="Times New Roman" pitchFamily="18" charset="0"/>
                </a:endParaRPr>
              </a:p>
              <a:p>
                <a:pPr marL="342900" indent="-342900">
                  <a:buFont typeface="+mj-lt"/>
                  <a:buAutoNum type="arabicPeriod"/>
                </a:pPr>
                <a:r>
                  <a:rPr lang="zh-TW" altLang="en-US" sz="1600" dirty="0" smtClean="0">
                    <a:latin typeface="Times New Roman" pitchFamily="18" charset="0"/>
                    <a:ea typeface="標楷體" pitchFamily="65" charset="-120"/>
                    <a:cs typeface="Times New Roman" pitchFamily="18" charset="0"/>
                  </a:rPr>
                  <a:t>被處以違約金未繳納，或最近半年內達三次以上者。</a:t>
                </a:r>
                <a:endParaRPr lang="en-US" altLang="zh-TW" sz="1600" dirty="0" smtClean="0">
                  <a:latin typeface="Times New Roman" pitchFamily="18" charset="0"/>
                  <a:ea typeface="標楷體" pitchFamily="65" charset="-120"/>
                  <a:cs typeface="Times New Roman" pitchFamily="18" charset="0"/>
                </a:endParaRPr>
              </a:p>
              <a:p>
                <a:pPr marL="342900" indent="-342900">
                  <a:buFont typeface="+mj-lt"/>
                  <a:buAutoNum type="arabicPeriod"/>
                </a:pPr>
                <a:r>
                  <a:rPr lang="zh-TW" altLang="en-US" sz="1600" dirty="0" smtClean="0">
                    <a:latin typeface="Times New Roman" pitchFamily="18" charset="0"/>
                    <a:ea typeface="標楷體" pitchFamily="65" charset="-120"/>
                    <a:cs typeface="Times New Roman" pitchFamily="18" charset="0"/>
                  </a:rPr>
                  <a:t>未符合綜合證券商或長期信用評等達</a:t>
                </a:r>
                <a:r>
                  <a:rPr lang="en-US" altLang="zh-TW" sz="1600" dirty="0" smtClean="0">
                    <a:latin typeface="Times New Roman" pitchFamily="18" charset="0"/>
                    <a:ea typeface="標楷體" pitchFamily="65" charset="-120"/>
                    <a:cs typeface="Times New Roman" pitchFamily="18" charset="0"/>
                  </a:rPr>
                  <a:t>BBB-</a:t>
                </a:r>
                <a:r>
                  <a:rPr lang="zh-TW" altLang="en-US" sz="1600" dirty="0" smtClean="0">
                    <a:latin typeface="Times New Roman" pitchFamily="18" charset="0"/>
                    <a:ea typeface="標楷體" pitchFamily="65" charset="-120"/>
                    <a:cs typeface="Times New Roman" pitchFamily="18" charset="0"/>
                  </a:rPr>
                  <a:t>以上之資格條件者。</a:t>
                </a:r>
                <a:endParaRPr lang="en-US" altLang="zh-TW" sz="1600" dirty="0" smtClean="0">
                  <a:latin typeface="Times New Roman" pitchFamily="18" charset="0"/>
                  <a:ea typeface="標楷體" pitchFamily="65" charset="-120"/>
                  <a:cs typeface="Times New Roman" pitchFamily="18" charset="0"/>
                </a:endParaRPr>
              </a:p>
              <a:p>
                <a:pPr marL="342900" indent="-342900">
                  <a:buFont typeface="+mj-lt"/>
                  <a:buAutoNum type="arabicPeriod"/>
                </a:pPr>
                <a:r>
                  <a:rPr lang="zh-TW" altLang="en-US" sz="1600" dirty="0" smtClean="0">
                    <a:latin typeface="Times New Roman" pitchFamily="18" charset="0"/>
                    <a:ea typeface="標楷體" pitchFamily="65" charset="-120"/>
                    <a:cs typeface="Times New Roman" pitchFamily="18" charset="0"/>
                  </a:rPr>
                  <a:t>自有資本適足比率連續三個月未達</a:t>
                </a:r>
                <a:r>
                  <a:rPr lang="en-US" altLang="zh-TW" sz="1600" dirty="0" smtClean="0">
                    <a:latin typeface="Times New Roman" pitchFamily="18" charset="0"/>
                    <a:ea typeface="標楷體" pitchFamily="65" charset="-120"/>
                    <a:cs typeface="Times New Roman" pitchFamily="18" charset="0"/>
                  </a:rPr>
                  <a:t>200%</a:t>
                </a:r>
                <a:r>
                  <a:rPr lang="zh-TW" altLang="en-US" sz="1600" dirty="0" smtClean="0">
                    <a:latin typeface="Times New Roman" pitchFamily="18" charset="0"/>
                    <a:ea typeface="標楷體" pitchFamily="65" charset="-120"/>
                    <a:cs typeface="Times New Roman" pitchFamily="18" charset="0"/>
                  </a:rPr>
                  <a:t>以上者。</a:t>
                </a:r>
                <a:endParaRPr lang="en-US" altLang="zh-TW" sz="1600" dirty="0" smtClean="0">
                  <a:latin typeface="Times New Roman" pitchFamily="18" charset="0"/>
                  <a:ea typeface="標楷體" pitchFamily="65" charset="-120"/>
                  <a:cs typeface="Times New Roman" pitchFamily="18" charset="0"/>
                </a:endParaRPr>
              </a:p>
              <a:p>
                <a:pPr marL="342900" indent="-342900">
                  <a:buFont typeface="+mj-lt"/>
                  <a:buAutoNum type="arabicPeriod"/>
                </a:pPr>
                <a:r>
                  <a:rPr lang="zh-TW" altLang="en-US" sz="1600" dirty="0" smtClean="0">
                    <a:latin typeface="Times New Roman" pitchFamily="18" charset="0"/>
                    <a:ea typeface="標楷體" pitchFamily="65" charset="-120"/>
                    <a:cs typeface="Times New Roman" pitchFamily="18" charset="0"/>
                  </a:rPr>
                  <a:t>因衍生性商品業</a:t>
                </a:r>
                <a:r>
                  <a:rPr lang="zh-TW" altLang="en-US" sz="1600" dirty="0">
                    <a:latin typeface="Times New Roman" pitchFamily="18" charset="0"/>
                    <a:ea typeface="標楷體" pitchFamily="65" charset="-120"/>
                    <a:cs typeface="Times New Roman" pitchFamily="18" charset="0"/>
                  </a:rPr>
                  <a:t>務</a:t>
                </a:r>
                <a:r>
                  <a:rPr lang="zh-TW" altLang="en-US" sz="1600" dirty="0" smtClean="0">
                    <a:latin typeface="Times New Roman" pitchFamily="18" charset="0"/>
                    <a:ea typeface="標楷體" pitchFamily="65" charset="-120"/>
                    <a:cs typeface="Times New Roman" pitchFamily="18" charset="0"/>
                  </a:rPr>
                  <a:t>受主管機關依證券交易法第六十六條第二款至第四款之處分者。</a:t>
                </a:r>
                <a:endParaRPr lang="en-US" altLang="zh-TW" sz="1600" dirty="0" smtClean="0">
                  <a:latin typeface="Times New Roman" pitchFamily="18" charset="0"/>
                  <a:ea typeface="標楷體" pitchFamily="65" charset="-120"/>
                  <a:cs typeface="Times New Roman" pitchFamily="18" charset="0"/>
                </a:endParaRPr>
              </a:p>
              <a:p>
                <a:pPr marL="342900" indent="-342900">
                  <a:buFont typeface="+mj-lt"/>
                  <a:buAutoNum type="arabicPeriod"/>
                </a:pPr>
                <a:r>
                  <a:rPr lang="zh-TW" altLang="en-US" sz="1600" dirty="0" smtClean="0">
                    <a:latin typeface="Times New Roman" pitchFamily="18" charset="0"/>
                    <a:ea typeface="標楷體" pitchFamily="65" charset="-120"/>
                    <a:cs typeface="Times New Roman" pitchFamily="18" charset="0"/>
                  </a:rPr>
                  <a:t>有損及市場公正價格之形成或投資人權益及為自身或配合客戶進行併購或不法交易之情形者。</a:t>
                </a:r>
                <a:endParaRPr lang="en-US" altLang="zh-TW" sz="1600" dirty="0" smtClean="0">
                  <a:latin typeface="Times New Roman" pitchFamily="18" charset="0"/>
                  <a:ea typeface="標楷體" pitchFamily="65" charset="-120"/>
                  <a:cs typeface="Times New Roman" pitchFamily="18" charset="0"/>
                </a:endParaRPr>
              </a:p>
              <a:p>
                <a:pPr marL="342900" indent="-342900">
                  <a:buFont typeface="+mj-lt"/>
                  <a:buAutoNum type="arabicPeriod"/>
                </a:pPr>
                <a:r>
                  <a:rPr lang="zh-TW" altLang="en-US" sz="1600" dirty="0" smtClean="0">
                    <a:latin typeface="Times New Roman" pitchFamily="18" charset="0"/>
                    <a:ea typeface="標楷體" pitchFamily="65" charset="-120"/>
                    <a:cs typeface="Times New Roman" pitchFamily="18" charset="0"/>
                  </a:rPr>
                  <a:t>違反相關法令規定，致有影響投資人權益或市場交易秩序，且情節重大者。</a:t>
                </a:r>
              </a:p>
              <a:p>
                <a:endParaRPr lang="ja-JP" altLang="en-US" sz="1600" dirty="0">
                  <a:latin typeface="Times New Roman" pitchFamily="18" charset="0"/>
                  <a:ea typeface="標楷體" pitchFamily="65" charset="-120"/>
                  <a:cs typeface="Times New Roman" pitchFamily="18" charset="0"/>
                </a:endParaRPr>
              </a:p>
            </p:txBody>
          </p:sp>
          <p:sp>
            <p:nvSpPr>
              <p:cNvPr id="11" name="AutoShape 6"/>
              <p:cNvSpPr>
                <a:spLocks noChangeArrowheads="1"/>
              </p:cNvSpPr>
              <p:nvPr/>
            </p:nvSpPr>
            <p:spPr bwMode="auto">
              <a:xfrm>
                <a:off x="720" y="816"/>
                <a:ext cx="1728" cy="384"/>
              </a:xfrm>
              <a:prstGeom prst="roundRect">
                <a:avLst>
                  <a:gd name="adj" fmla="val 16667"/>
                </a:avLst>
              </a:prstGeom>
              <a:solidFill>
                <a:srgbClr val="800000"/>
              </a:solidFill>
              <a:ln w="9525" algn="ctr">
                <a:noFill/>
                <a:round/>
                <a:headEnd/>
                <a:tailEnd/>
              </a:ln>
            </p:spPr>
            <p:txBody>
              <a:bodyPr wrap="none" anchor="ctr"/>
              <a:lstStyle/>
              <a:p>
                <a:pPr algn="ctr"/>
                <a:r>
                  <a:rPr lang="zh-TW" altLang="en-US" sz="2400" dirty="0" smtClean="0">
                    <a:solidFill>
                      <a:schemeClr val="bg1"/>
                    </a:solidFill>
                    <a:ea typeface="標楷體" pitchFamily="65" charset="-120"/>
                  </a:rPr>
                  <a:t>現行退場機</a:t>
                </a:r>
                <a:r>
                  <a:rPr lang="zh-TW" altLang="en-US" sz="2400" dirty="0">
                    <a:solidFill>
                      <a:schemeClr val="bg1"/>
                    </a:solidFill>
                    <a:ea typeface="標楷體" pitchFamily="65" charset="-120"/>
                  </a:rPr>
                  <a:t>制</a:t>
                </a:r>
                <a:endParaRPr lang="en-US" altLang="ja-JP" sz="2400" dirty="0">
                  <a:solidFill>
                    <a:schemeClr val="bg1"/>
                  </a:solidFill>
                  <a:ea typeface="標楷體" pitchFamily="65" charset="-120"/>
                </a:endParaRPr>
              </a:p>
            </p:txBody>
          </p:sp>
        </p:grpSp>
        <p:grpSp>
          <p:nvGrpSpPr>
            <p:cNvPr id="7" name="Group 7"/>
            <p:cNvGrpSpPr>
              <a:grpSpLocks/>
            </p:cNvGrpSpPr>
            <p:nvPr/>
          </p:nvGrpSpPr>
          <p:grpSpPr bwMode="auto">
            <a:xfrm>
              <a:off x="2928" y="816"/>
              <a:ext cx="2400" cy="3070"/>
              <a:chOff x="2928" y="816"/>
              <a:chExt cx="2400" cy="3070"/>
            </a:xfrm>
          </p:grpSpPr>
          <p:sp>
            <p:nvSpPr>
              <p:cNvPr id="8" name="AutoShape 8"/>
              <p:cNvSpPr>
                <a:spLocks noChangeArrowheads="1"/>
              </p:cNvSpPr>
              <p:nvPr/>
            </p:nvSpPr>
            <p:spPr bwMode="auto">
              <a:xfrm>
                <a:off x="2928" y="1008"/>
                <a:ext cx="2400" cy="2878"/>
              </a:xfrm>
              <a:prstGeom prst="roundRect">
                <a:avLst>
                  <a:gd name="adj" fmla="val 6917"/>
                </a:avLst>
              </a:prstGeom>
              <a:gradFill rotWithShape="1">
                <a:gsLst>
                  <a:gs pos="0">
                    <a:srgbClr val="F6BABA"/>
                  </a:gs>
                  <a:gs pos="100000">
                    <a:srgbClr val="FFFFFF"/>
                  </a:gs>
                </a:gsLst>
                <a:lin ang="5400000" scaled="1"/>
              </a:gradFill>
              <a:ln w="38100" algn="ctr">
                <a:solidFill>
                  <a:srgbClr val="800000"/>
                </a:solidFill>
                <a:round/>
                <a:headEnd/>
                <a:tailEnd/>
              </a:ln>
            </p:spPr>
            <p:txBody>
              <a:bodyPr anchor="ctr"/>
              <a:lstStyle/>
              <a:p>
                <a:pPr marL="355600" indent="-355600">
                  <a:buFont typeface="Wingdings" pitchFamily="2" charset="2"/>
                  <a:buAutoNum type="circleNumWdWhitePlain"/>
                </a:pPr>
                <a:endParaRPr lang="en-US" altLang="zh-TW" sz="2200" dirty="0" smtClean="0">
                  <a:solidFill>
                    <a:schemeClr val="accent6">
                      <a:lumMod val="75000"/>
                    </a:schemeClr>
                  </a:solidFill>
                  <a:ea typeface="標楷體" pitchFamily="65" charset="-120"/>
                </a:endParaRPr>
              </a:p>
              <a:p>
                <a:pPr marL="355600" indent="-355600"/>
                <a:endParaRPr lang="en-US" altLang="zh-TW" sz="2200" dirty="0" smtClean="0">
                  <a:solidFill>
                    <a:schemeClr val="accent6">
                      <a:lumMod val="75000"/>
                    </a:schemeClr>
                  </a:solidFill>
                  <a:ea typeface="標楷體" pitchFamily="65" charset="-120"/>
                </a:endParaRPr>
              </a:p>
              <a:p>
                <a:pPr marL="355600" indent="-355600">
                  <a:buFont typeface="Wingdings" pitchFamily="2" charset="2"/>
                  <a:buAutoNum type="circleNumWdWhitePlain"/>
                </a:pPr>
                <a:r>
                  <a:rPr lang="zh-TW" altLang="en-US" sz="2200" b="1" dirty="0" smtClean="0">
                    <a:solidFill>
                      <a:schemeClr val="accent6">
                        <a:lumMod val="75000"/>
                      </a:schemeClr>
                    </a:solidFill>
                    <a:latin typeface="Times New Roman" pitchFamily="18" charset="0"/>
                    <a:ea typeface="標楷體" pitchFamily="65" charset="-120"/>
                    <a:cs typeface="Times New Roman" pitchFamily="18" charset="0"/>
                  </a:rPr>
                  <a:t>衍生性金融商品交易無法履約且情節重大者。</a:t>
                </a:r>
              </a:p>
              <a:p>
                <a:pPr marL="355600" indent="-355600">
                  <a:buFont typeface="Wingdings" pitchFamily="2" charset="2"/>
                  <a:buAutoNum type="circleNumWdWhitePlain"/>
                </a:pPr>
                <a:r>
                  <a:rPr lang="zh-TW" altLang="en-US" sz="2200" b="1" dirty="0" smtClean="0">
                    <a:solidFill>
                      <a:schemeClr val="accent6">
                        <a:lumMod val="75000"/>
                      </a:schemeClr>
                    </a:solidFill>
                    <a:latin typeface="Times New Roman" pitchFamily="18" charset="0"/>
                    <a:ea typeface="標楷體" pitchFamily="65" charset="-120"/>
                    <a:cs typeface="Times New Roman" pitchFamily="18" charset="0"/>
                  </a:rPr>
                  <a:t>依「證券商風險管理評鑑制度作業要點」規定經評鑑最近一期為第五等級、最近二期為第四等級，或未辦理評鑑者。</a:t>
                </a:r>
              </a:p>
              <a:p>
                <a:pPr marL="355600" indent="-355600">
                  <a:buFont typeface="Wingdings" pitchFamily="2" charset="2"/>
                  <a:buAutoNum type="circleNumWdWhitePlain"/>
                </a:pPr>
                <a:r>
                  <a:rPr lang="zh-TW" altLang="en-US" sz="2200" b="1" dirty="0" smtClean="0">
                    <a:solidFill>
                      <a:schemeClr val="accent6">
                        <a:lumMod val="75000"/>
                      </a:schemeClr>
                    </a:solidFill>
                    <a:latin typeface="Times New Roman" pitchFamily="18" charset="0"/>
                    <a:ea typeface="標楷體" pitchFamily="65" charset="-120"/>
                    <a:cs typeface="Times New Roman" pitchFamily="18" charset="0"/>
                  </a:rPr>
                  <a:t>取得衍生性金融商品交易業務資格後逾一年未辦理衍生性金融商品交易業務者。</a:t>
                </a:r>
              </a:p>
              <a:p>
                <a:pPr algn="ctr"/>
                <a:endParaRPr lang="ja-JP" altLang="en-US" sz="2200" dirty="0">
                  <a:ea typeface="標楷體" pitchFamily="65" charset="-120"/>
                </a:endParaRPr>
              </a:p>
            </p:txBody>
          </p:sp>
          <p:sp>
            <p:nvSpPr>
              <p:cNvPr id="9" name="AutoShape 9"/>
              <p:cNvSpPr>
                <a:spLocks noChangeArrowheads="1"/>
              </p:cNvSpPr>
              <p:nvPr/>
            </p:nvSpPr>
            <p:spPr bwMode="auto">
              <a:xfrm>
                <a:off x="3264" y="816"/>
                <a:ext cx="1728" cy="384"/>
              </a:xfrm>
              <a:prstGeom prst="roundRect">
                <a:avLst>
                  <a:gd name="adj" fmla="val 16667"/>
                </a:avLst>
              </a:prstGeom>
              <a:solidFill>
                <a:srgbClr val="800000"/>
              </a:solidFill>
              <a:ln w="9525" algn="ctr">
                <a:noFill/>
                <a:round/>
                <a:headEnd/>
                <a:tailEnd/>
              </a:ln>
            </p:spPr>
            <p:txBody>
              <a:bodyPr wrap="none" anchor="ctr"/>
              <a:lstStyle/>
              <a:p>
                <a:pPr algn="ctr"/>
                <a:r>
                  <a:rPr lang="zh-TW" altLang="en-US" sz="2400" dirty="0" smtClean="0">
                    <a:solidFill>
                      <a:schemeClr val="bg1"/>
                    </a:solidFill>
                    <a:ea typeface="標楷體" pitchFamily="65" charset="-120"/>
                  </a:rPr>
                  <a:t>新增退場機制</a:t>
                </a:r>
                <a:endParaRPr lang="en-US" altLang="ja-JP" sz="2400" dirty="0">
                  <a:solidFill>
                    <a:schemeClr val="bg1"/>
                  </a:solidFill>
                  <a:ea typeface="標楷體" pitchFamily="65" charset="-120"/>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31895140-A934-42DD-953A-83620EA25AEA}" type="slidenum">
              <a:rPr lang="en-US" altLang="zh-TW" sz="1200"/>
              <a:pPr algn="r"/>
              <a:t>17</a:t>
            </a:fld>
            <a:endParaRPr lang="en-US" altLang="zh-TW" sz="1200"/>
          </a:p>
        </p:txBody>
      </p:sp>
      <p:grpSp>
        <p:nvGrpSpPr>
          <p:cNvPr id="2" name="Group 4"/>
          <p:cNvGrpSpPr>
            <a:grpSpLocks/>
          </p:cNvGrpSpPr>
          <p:nvPr/>
        </p:nvGrpSpPr>
        <p:grpSpPr bwMode="auto">
          <a:xfrm>
            <a:off x="611561" y="1772816"/>
            <a:ext cx="7056783" cy="1323521"/>
            <a:chOff x="703" y="935"/>
            <a:chExt cx="4446" cy="454"/>
          </a:xfrm>
          <a:solidFill>
            <a:srgbClr val="EED8CA">
              <a:alpha val="20000"/>
            </a:srgbClr>
          </a:solidFill>
        </p:grpSpPr>
        <p:sp>
          <p:nvSpPr>
            <p:cNvPr id="14" name="Rectangle 5"/>
            <p:cNvSpPr>
              <a:spLocks noChangeArrowheads="1"/>
            </p:cNvSpPr>
            <p:nvPr/>
          </p:nvSpPr>
          <p:spPr bwMode="auto">
            <a:xfrm>
              <a:off x="703" y="935"/>
              <a:ext cx="454"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5" name="Rectangle 6"/>
            <p:cNvSpPr>
              <a:spLocks noChangeArrowheads="1"/>
            </p:cNvSpPr>
            <p:nvPr/>
          </p:nvSpPr>
          <p:spPr bwMode="auto">
            <a:xfrm>
              <a:off x="1157" y="935"/>
              <a:ext cx="3992"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solidFill>
                    <a:schemeClr val="accent5">
                      <a:lumMod val="75000"/>
                    </a:schemeClr>
                  </a:solidFill>
                  <a:latin typeface="Times New Roman" pitchFamily="18" charset="0"/>
                  <a:ea typeface="標楷體" pitchFamily="65" charset="-120"/>
                  <a:cs typeface="Times New Roman" pitchFamily="18" charset="0"/>
                </a:rPr>
                <a:t>背景說明</a:t>
              </a:r>
              <a:endParaRPr lang="ja-JP" altLang="en-US" sz="3200" dirty="0">
                <a:solidFill>
                  <a:schemeClr val="accent5">
                    <a:lumMod val="75000"/>
                  </a:schemeClr>
                </a:solidFill>
                <a:latin typeface="Times New Roman" pitchFamily="18" charset="0"/>
                <a:ea typeface="標楷體" pitchFamily="65" charset="-120"/>
                <a:cs typeface="Times New Roman" pitchFamily="18" charset="0"/>
              </a:endParaRPr>
            </a:p>
          </p:txBody>
        </p:sp>
      </p:grpSp>
      <p:grpSp>
        <p:nvGrpSpPr>
          <p:cNvPr id="3" name="Group 7"/>
          <p:cNvGrpSpPr>
            <a:grpSpLocks/>
          </p:cNvGrpSpPr>
          <p:nvPr/>
        </p:nvGrpSpPr>
        <p:grpSpPr bwMode="auto">
          <a:xfrm>
            <a:off x="611561" y="3236059"/>
            <a:ext cx="7056783" cy="1323521"/>
            <a:chOff x="703" y="935"/>
            <a:chExt cx="4446" cy="454"/>
          </a:xfrm>
          <a:solidFill>
            <a:srgbClr val="EED8CA">
              <a:alpha val="20000"/>
            </a:srgbClr>
          </a:solidFill>
        </p:grpSpPr>
        <p:sp>
          <p:nvSpPr>
            <p:cNvPr id="12" name="Rectangle 8"/>
            <p:cNvSpPr>
              <a:spLocks noChangeArrowheads="1"/>
            </p:cNvSpPr>
            <p:nvPr/>
          </p:nvSpPr>
          <p:spPr bwMode="auto">
            <a:xfrm>
              <a:off x="703" y="935"/>
              <a:ext cx="454"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3" name="Rectangle 9"/>
            <p:cNvSpPr>
              <a:spLocks noChangeArrowheads="1"/>
            </p:cNvSpPr>
            <p:nvPr/>
          </p:nvSpPr>
          <p:spPr bwMode="auto">
            <a:xfrm>
              <a:off x="1157" y="935"/>
              <a:ext cx="3992"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solidFill>
                    <a:schemeClr val="accent5">
                      <a:lumMod val="75000"/>
                    </a:schemeClr>
                  </a:solidFill>
                  <a:latin typeface="Times New Roman" pitchFamily="18" charset="0"/>
                  <a:ea typeface="標楷體" pitchFamily="65" charset="-120"/>
                  <a:cs typeface="Times New Roman" pitchFamily="18" charset="0"/>
                </a:rPr>
                <a:t>修正重</a:t>
              </a:r>
              <a:r>
                <a:rPr lang="zh-TW" altLang="en-US" sz="3200" dirty="0">
                  <a:solidFill>
                    <a:schemeClr val="accent5">
                      <a:lumMod val="75000"/>
                    </a:schemeClr>
                  </a:solidFill>
                  <a:latin typeface="Times New Roman" pitchFamily="18" charset="0"/>
                  <a:ea typeface="標楷體" pitchFamily="65" charset="-120"/>
                  <a:cs typeface="Times New Roman" pitchFamily="18" charset="0"/>
                </a:rPr>
                <a:t>點</a:t>
              </a:r>
              <a:endParaRPr lang="ja-JP" altLang="en-US" sz="3200" dirty="0">
                <a:solidFill>
                  <a:schemeClr val="accent5">
                    <a:lumMod val="75000"/>
                  </a:schemeClr>
                </a:solidFill>
                <a:latin typeface="Times New Roman" pitchFamily="18" charset="0"/>
                <a:ea typeface="標楷體" pitchFamily="65" charset="-120"/>
                <a:cs typeface="Times New Roman" pitchFamily="18" charset="0"/>
              </a:endParaRPr>
            </a:p>
          </p:txBody>
        </p:sp>
      </p:grpSp>
      <p:grpSp>
        <p:nvGrpSpPr>
          <p:cNvPr id="4" name="Group 10"/>
          <p:cNvGrpSpPr>
            <a:grpSpLocks/>
          </p:cNvGrpSpPr>
          <p:nvPr/>
        </p:nvGrpSpPr>
        <p:grpSpPr bwMode="auto">
          <a:xfrm>
            <a:off x="611561" y="4697767"/>
            <a:ext cx="7056783" cy="1323521"/>
            <a:chOff x="703" y="935"/>
            <a:chExt cx="4446" cy="454"/>
          </a:xfrm>
        </p:grpSpPr>
        <p:sp>
          <p:nvSpPr>
            <p:cNvPr id="10" name="Rectangle 11"/>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1" name="Rectangle 12"/>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latin typeface="Times New Roman" pitchFamily="18" charset="0"/>
                  <a:ea typeface="標楷體" pitchFamily="65" charset="-120"/>
                  <a:cs typeface="Times New Roman" pitchFamily="18" charset="0"/>
                </a:rPr>
                <a:t>開放營業員銷售</a:t>
              </a:r>
              <a:endParaRPr lang="ja-JP" altLang="en-US" sz="3200" dirty="0">
                <a:latin typeface="Times New Roman" pitchFamily="18" charset="0"/>
                <a:ea typeface="標楷體" pitchFamily="65" charset="-120"/>
                <a:cs typeface="Times New Roman" pitchFamily="18" charset="0"/>
              </a:endParaRPr>
            </a:p>
          </p:txBody>
        </p:sp>
      </p:grpSp>
      <p:sp>
        <p:nvSpPr>
          <p:cNvPr id="16" name="標題 15"/>
          <p:cNvSpPr>
            <a:spLocks noGrp="1"/>
          </p:cNvSpPr>
          <p:nvPr>
            <p:ph type="title"/>
          </p:nvPr>
        </p:nvSpPr>
        <p:spPr/>
        <p:txBody>
          <a:bodyPr/>
          <a:lstStyle/>
          <a:p>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32656"/>
            <a:ext cx="8001000" cy="1216025"/>
          </a:xfrm>
        </p:spPr>
        <p:txBody>
          <a:bodyPr/>
          <a:lstStyle/>
          <a:p>
            <a:r>
              <a:rPr lang="zh-TW" altLang="en-US" sz="4000" dirty="0" smtClean="0">
                <a:latin typeface="Times New Roman" pitchFamily="18" charset="0"/>
                <a:cs typeface="Times New Roman" pitchFamily="18" charset="0"/>
              </a:rPr>
              <a:t>開放營業員銷售</a:t>
            </a: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增訂業務規範共</a:t>
            </a:r>
            <a:r>
              <a:rPr lang="en-US" altLang="zh-TW" sz="3000" dirty="0" smtClean="0">
                <a:solidFill>
                  <a:schemeClr val="tx1"/>
                </a:solidFill>
                <a:latin typeface="Verdana" pitchFamily="34" charset="0"/>
              </a:rPr>
              <a:t>11</a:t>
            </a:r>
            <a:r>
              <a:rPr lang="zh-TW" altLang="en-US" sz="3000" dirty="0" smtClean="0">
                <a:solidFill>
                  <a:schemeClr val="tx1"/>
                </a:solidFill>
                <a:latin typeface="Verdana" pitchFamily="34" charset="0"/>
              </a:rPr>
              <a:t>條</a:t>
            </a:r>
            <a:r>
              <a:rPr lang="en-US" altLang="zh-TW" sz="3000" dirty="0" smtClean="0">
                <a:solidFill>
                  <a:schemeClr val="tx1"/>
                </a:solidFill>
                <a:latin typeface="Verdana" pitchFamily="34" charset="0"/>
              </a:rPr>
              <a:t>)</a:t>
            </a:r>
            <a:endParaRPr lang="zh-TW" altLang="en-US" sz="3000" dirty="0" smtClean="0">
              <a:solidFill>
                <a:schemeClr val="tx1"/>
              </a:solidFill>
              <a:latin typeface="Verdana" pitchFamily="34" charset="0"/>
            </a:endParaRPr>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18</a:t>
            </a:fld>
            <a:endParaRPr lang="zh-TW" altLang="en-US"/>
          </a:p>
        </p:txBody>
      </p:sp>
      <p:grpSp>
        <p:nvGrpSpPr>
          <p:cNvPr id="23" name="群組 22"/>
          <p:cNvGrpSpPr/>
          <p:nvPr/>
        </p:nvGrpSpPr>
        <p:grpSpPr>
          <a:xfrm>
            <a:off x="611560" y="1844824"/>
            <a:ext cx="7920880" cy="3740090"/>
            <a:chOff x="611560" y="1772816"/>
            <a:chExt cx="7992888" cy="3740090"/>
          </a:xfrm>
        </p:grpSpPr>
        <p:grpSp>
          <p:nvGrpSpPr>
            <p:cNvPr id="5" name="Group 3"/>
            <p:cNvGrpSpPr>
              <a:grpSpLocks/>
            </p:cNvGrpSpPr>
            <p:nvPr/>
          </p:nvGrpSpPr>
          <p:grpSpPr bwMode="auto">
            <a:xfrm>
              <a:off x="611560" y="1772816"/>
              <a:ext cx="7992887" cy="3096344"/>
              <a:chOff x="703" y="935"/>
              <a:chExt cx="4446" cy="2813"/>
            </a:xfrm>
          </p:grpSpPr>
          <p:sp>
            <p:nvSpPr>
              <p:cNvPr id="6" name="Rectangle 4"/>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zh-TW" sz="2400" b="1">
                    <a:solidFill>
                      <a:schemeClr val="bg1"/>
                    </a:solidFill>
                    <a:latin typeface="微軟正黑體" pitchFamily="34" charset="-120"/>
                    <a:ea typeface="微軟正黑體" pitchFamily="34" charset="-120"/>
                    <a:cs typeface="Arial" pitchFamily="34" charset="0"/>
                  </a:rPr>
                  <a:t>1</a:t>
                </a:r>
                <a:endParaRPr lang="en-US" altLang="ja-JP" sz="2400" b="1">
                  <a:solidFill>
                    <a:schemeClr val="bg1"/>
                  </a:solidFill>
                  <a:latin typeface="微軟正黑體" pitchFamily="34" charset="-120"/>
                  <a:ea typeface="微軟正黑體" pitchFamily="34" charset="-120"/>
                  <a:cs typeface="Arial" pitchFamily="34" charset="0"/>
                </a:endParaRPr>
              </a:p>
            </p:txBody>
          </p:sp>
          <p:sp>
            <p:nvSpPr>
              <p:cNvPr id="7" name="Rectangle 5"/>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2400" b="1" dirty="0" smtClean="0">
                    <a:latin typeface="微軟正黑體" pitchFamily="34" charset="-120"/>
                    <a:ea typeface="微軟正黑體" pitchFamily="34" charset="-120"/>
                  </a:rPr>
                  <a:t>業務範圍</a:t>
                </a:r>
                <a:endParaRPr lang="zh-TW" altLang="zh-TW" sz="2400" b="1" dirty="0">
                  <a:latin typeface="微軟正黑體" pitchFamily="34" charset="-120"/>
                  <a:ea typeface="微軟正黑體" pitchFamily="34" charset="-120"/>
                </a:endParaRPr>
              </a:p>
            </p:txBody>
          </p:sp>
          <p:sp>
            <p:nvSpPr>
              <p:cNvPr id="8" name="Rectangle 6"/>
              <p:cNvSpPr>
                <a:spLocks noChangeArrowheads="1"/>
              </p:cNvSpPr>
              <p:nvPr/>
            </p:nvSpPr>
            <p:spPr bwMode="auto">
              <a:xfrm>
                <a:off x="703" y="152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zh-TW" sz="2400" b="1">
                    <a:solidFill>
                      <a:schemeClr val="bg1"/>
                    </a:solidFill>
                    <a:latin typeface="微軟正黑體" pitchFamily="34" charset="-120"/>
                    <a:ea typeface="微軟正黑體" pitchFamily="34" charset="-120"/>
                    <a:cs typeface="Arial" pitchFamily="34" charset="0"/>
                  </a:rPr>
                  <a:t>2</a:t>
                </a:r>
                <a:endParaRPr lang="en-US" altLang="ja-JP" sz="2400" b="1">
                  <a:solidFill>
                    <a:schemeClr val="bg1"/>
                  </a:solidFill>
                  <a:latin typeface="微軟正黑體" pitchFamily="34" charset="-120"/>
                  <a:ea typeface="微軟正黑體" pitchFamily="34" charset="-120"/>
                  <a:cs typeface="Arial" pitchFamily="34" charset="0"/>
                </a:endParaRPr>
              </a:p>
            </p:txBody>
          </p:sp>
          <p:sp>
            <p:nvSpPr>
              <p:cNvPr id="9" name="Rectangle 7"/>
              <p:cNvSpPr>
                <a:spLocks noChangeArrowheads="1"/>
              </p:cNvSpPr>
              <p:nvPr/>
            </p:nvSpPr>
            <p:spPr bwMode="auto">
              <a:xfrm>
                <a:off x="1157" y="152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2400" b="1" dirty="0" smtClean="0">
                    <a:latin typeface="微軟正黑體" pitchFamily="34" charset="-120"/>
                    <a:ea typeface="微軟正黑體" pitchFamily="34" charset="-120"/>
                  </a:rPr>
                  <a:t>人員資格條件及登錄作業</a:t>
                </a:r>
                <a:endParaRPr lang="zh-TW" altLang="zh-TW" sz="2400" b="1" dirty="0">
                  <a:latin typeface="微軟正黑體" pitchFamily="34" charset="-120"/>
                  <a:ea typeface="微軟正黑體" pitchFamily="34" charset="-120"/>
                </a:endParaRPr>
              </a:p>
            </p:txBody>
          </p:sp>
          <p:sp>
            <p:nvSpPr>
              <p:cNvPr id="10" name="Rectangle 8"/>
              <p:cNvSpPr>
                <a:spLocks noChangeArrowheads="1"/>
              </p:cNvSpPr>
              <p:nvPr/>
            </p:nvSpPr>
            <p:spPr bwMode="auto">
              <a:xfrm>
                <a:off x="703" y="211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zh-TW" sz="2400" b="1">
                    <a:solidFill>
                      <a:schemeClr val="bg1"/>
                    </a:solidFill>
                    <a:latin typeface="微軟正黑體" pitchFamily="34" charset="-120"/>
                    <a:ea typeface="微軟正黑體" pitchFamily="34" charset="-120"/>
                    <a:cs typeface="Arial" pitchFamily="34" charset="0"/>
                  </a:rPr>
                  <a:t>3</a:t>
                </a:r>
                <a:endParaRPr lang="en-US" altLang="ja-JP" sz="2400" b="1">
                  <a:solidFill>
                    <a:schemeClr val="bg1"/>
                  </a:solidFill>
                  <a:latin typeface="微軟正黑體" pitchFamily="34" charset="-120"/>
                  <a:ea typeface="微軟正黑體" pitchFamily="34" charset="-120"/>
                  <a:cs typeface="Arial" pitchFamily="34" charset="0"/>
                </a:endParaRPr>
              </a:p>
            </p:txBody>
          </p:sp>
          <p:sp>
            <p:nvSpPr>
              <p:cNvPr id="11" name="Rectangle 9"/>
              <p:cNvSpPr>
                <a:spLocks noChangeArrowheads="1"/>
              </p:cNvSpPr>
              <p:nvPr/>
            </p:nvSpPr>
            <p:spPr bwMode="auto">
              <a:xfrm>
                <a:off x="1157" y="211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2400" b="1" dirty="0" smtClean="0">
                    <a:latin typeface="微軟正黑體" pitchFamily="34" charset="-120"/>
                    <a:ea typeface="微軟正黑體" pitchFamily="34" charset="-120"/>
                  </a:rPr>
                  <a:t>銷售行為規範</a:t>
                </a:r>
                <a:endParaRPr lang="zh-TW" altLang="zh-TW" sz="2400" b="1" dirty="0">
                  <a:latin typeface="微軟正黑體" pitchFamily="34" charset="-120"/>
                  <a:ea typeface="微軟正黑體" pitchFamily="34" charset="-120"/>
                </a:endParaRPr>
              </a:p>
            </p:txBody>
          </p:sp>
          <p:sp>
            <p:nvSpPr>
              <p:cNvPr id="12" name="Rectangle 10"/>
              <p:cNvSpPr>
                <a:spLocks noChangeArrowheads="1"/>
              </p:cNvSpPr>
              <p:nvPr/>
            </p:nvSpPr>
            <p:spPr bwMode="auto">
              <a:xfrm>
                <a:off x="703" y="2704"/>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zh-TW" sz="2400" b="1">
                    <a:solidFill>
                      <a:schemeClr val="bg1"/>
                    </a:solidFill>
                    <a:latin typeface="微軟正黑體" pitchFamily="34" charset="-120"/>
                    <a:ea typeface="微軟正黑體" pitchFamily="34" charset="-120"/>
                    <a:cs typeface="Arial" pitchFamily="34" charset="0"/>
                  </a:rPr>
                  <a:t>4</a:t>
                </a:r>
                <a:endParaRPr lang="en-US" altLang="ja-JP" sz="2400" b="1">
                  <a:solidFill>
                    <a:schemeClr val="bg1"/>
                  </a:solidFill>
                  <a:latin typeface="微軟正黑體" pitchFamily="34" charset="-120"/>
                  <a:ea typeface="微軟正黑體" pitchFamily="34" charset="-120"/>
                  <a:cs typeface="Arial" pitchFamily="34" charset="0"/>
                </a:endParaRPr>
              </a:p>
            </p:txBody>
          </p:sp>
          <p:sp>
            <p:nvSpPr>
              <p:cNvPr id="13" name="Rectangle 11"/>
              <p:cNvSpPr>
                <a:spLocks noChangeArrowheads="1"/>
              </p:cNvSpPr>
              <p:nvPr/>
            </p:nvSpPr>
            <p:spPr bwMode="auto">
              <a:xfrm>
                <a:off x="1157" y="2704"/>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2400" b="1" dirty="0" smtClean="0">
                    <a:latin typeface="微軟正黑體" pitchFamily="34" charset="-120"/>
                    <a:ea typeface="微軟正黑體" pitchFamily="34" charset="-120"/>
                  </a:rPr>
                  <a:t>商品審查制度</a:t>
                </a:r>
                <a:endParaRPr lang="zh-TW" altLang="zh-TW" sz="2400" b="1" dirty="0">
                  <a:latin typeface="微軟正黑體" pitchFamily="34" charset="-120"/>
                  <a:ea typeface="微軟正黑體" pitchFamily="34" charset="-120"/>
                </a:endParaRPr>
              </a:p>
            </p:txBody>
          </p:sp>
          <p:sp>
            <p:nvSpPr>
              <p:cNvPr id="14" name="Rectangle 12"/>
              <p:cNvSpPr>
                <a:spLocks noChangeArrowheads="1"/>
              </p:cNvSpPr>
              <p:nvPr/>
            </p:nvSpPr>
            <p:spPr bwMode="auto">
              <a:xfrm>
                <a:off x="703" y="3294"/>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zh-TW" sz="2400" b="1" dirty="0">
                    <a:solidFill>
                      <a:schemeClr val="bg1"/>
                    </a:solidFill>
                    <a:latin typeface="微軟正黑體" pitchFamily="34" charset="-120"/>
                    <a:ea typeface="微軟正黑體" pitchFamily="34" charset="-120"/>
                    <a:cs typeface="Arial" pitchFamily="34" charset="0"/>
                  </a:rPr>
                  <a:t>5</a:t>
                </a:r>
                <a:endParaRPr lang="en-US" altLang="ja-JP" sz="2400" b="1" dirty="0">
                  <a:solidFill>
                    <a:schemeClr val="bg1"/>
                  </a:solidFill>
                  <a:latin typeface="微軟正黑體" pitchFamily="34" charset="-120"/>
                  <a:ea typeface="微軟正黑體" pitchFamily="34" charset="-120"/>
                  <a:cs typeface="Arial" pitchFamily="34" charset="0"/>
                </a:endParaRPr>
              </a:p>
            </p:txBody>
          </p:sp>
          <p:sp>
            <p:nvSpPr>
              <p:cNvPr id="15" name="Rectangle 13"/>
              <p:cNvSpPr>
                <a:spLocks noChangeArrowheads="1"/>
              </p:cNvSpPr>
              <p:nvPr/>
            </p:nvSpPr>
            <p:spPr bwMode="auto">
              <a:xfrm>
                <a:off x="1157" y="3294"/>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2400" b="1" dirty="0">
                    <a:latin typeface="微軟正黑體" pitchFamily="34" charset="-120"/>
                    <a:ea typeface="微軟正黑體" pitchFamily="34" charset="-120"/>
                  </a:rPr>
                  <a:t>防範內線交易及利益衝突</a:t>
                </a:r>
                <a:r>
                  <a:rPr lang="zh-TW" altLang="en-US" sz="2400" b="1" dirty="0" smtClean="0">
                    <a:latin typeface="微軟正黑體" pitchFamily="34" charset="-120"/>
                    <a:ea typeface="微軟正黑體" pitchFamily="34" charset="-120"/>
                  </a:rPr>
                  <a:t>機制</a:t>
                </a:r>
                <a:endParaRPr lang="zh-TW" altLang="zh-TW" sz="2400" b="1" dirty="0">
                  <a:latin typeface="微軟正黑體" pitchFamily="34" charset="-120"/>
                  <a:ea typeface="微軟正黑體" pitchFamily="34" charset="-120"/>
                </a:endParaRPr>
              </a:p>
            </p:txBody>
          </p:sp>
        </p:grpSp>
        <p:sp>
          <p:nvSpPr>
            <p:cNvPr id="19" name="Rectangle 12"/>
            <p:cNvSpPr>
              <a:spLocks noChangeArrowheads="1"/>
            </p:cNvSpPr>
            <p:nvPr/>
          </p:nvSpPr>
          <p:spPr bwMode="auto">
            <a:xfrm>
              <a:off x="611561" y="5013176"/>
              <a:ext cx="816188" cy="499730"/>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2400" b="1" dirty="0" smtClean="0">
                  <a:solidFill>
                    <a:schemeClr val="bg1"/>
                  </a:solidFill>
                  <a:latin typeface="微軟正黑體" pitchFamily="34" charset="-120"/>
                  <a:ea typeface="微軟正黑體" pitchFamily="34" charset="-120"/>
                  <a:cs typeface="Arial" pitchFamily="34" charset="0"/>
                </a:rPr>
                <a:t>6</a:t>
              </a:r>
              <a:endParaRPr lang="en-US" altLang="ja-JP" sz="2400" b="1" dirty="0">
                <a:solidFill>
                  <a:schemeClr val="bg1"/>
                </a:solidFill>
                <a:latin typeface="微軟正黑體" pitchFamily="34" charset="-120"/>
                <a:ea typeface="微軟正黑體" pitchFamily="34" charset="-120"/>
                <a:cs typeface="Arial" pitchFamily="34" charset="0"/>
              </a:endParaRPr>
            </a:p>
          </p:txBody>
        </p:sp>
        <p:sp>
          <p:nvSpPr>
            <p:cNvPr id="20" name="Rectangle 13"/>
            <p:cNvSpPr>
              <a:spLocks noChangeArrowheads="1"/>
            </p:cNvSpPr>
            <p:nvPr/>
          </p:nvSpPr>
          <p:spPr bwMode="auto">
            <a:xfrm>
              <a:off x="1427749" y="5013176"/>
              <a:ext cx="7176699" cy="499730"/>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2400" b="1" dirty="0" smtClean="0">
                  <a:latin typeface="微軟正黑體" pitchFamily="34" charset="-120"/>
                  <a:ea typeface="微軟正黑體" pitchFamily="34" charset="-120"/>
                </a:rPr>
                <a:t>業務申</a:t>
              </a:r>
              <a:r>
                <a:rPr lang="zh-TW" altLang="en-US" sz="2400" b="1" dirty="0">
                  <a:latin typeface="微軟正黑體" pitchFamily="34" charset="-120"/>
                  <a:ea typeface="微軟正黑體" pitchFamily="34" charset="-120"/>
                </a:rPr>
                <a:t>請</a:t>
              </a:r>
              <a:endParaRPr lang="zh-TW" altLang="zh-TW" sz="2400" b="1" dirty="0">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574675" y="341313"/>
            <a:ext cx="8001000" cy="1216025"/>
          </a:xfrm>
        </p:spPr>
        <p:txBody>
          <a:bodyPr/>
          <a:lstStyle/>
          <a:p>
            <a:pPr eaLnBrk="1" hangingPunct="1"/>
            <a:r>
              <a:rPr lang="zh-TW" altLang="en-US" dirty="0" smtClean="0">
                <a:solidFill>
                  <a:schemeClr val="tx1"/>
                </a:solidFill>
                <a:latin typeface="Verdana" pitchFamily="34" charset="0"/>
              </a:rPr>
              <a:t>業務範圍 </a:t>
            </a:r>
            <a:r>
              <a:rPr lang="en-US" altLang="zh-TW" sz="3000" dirty="0" smtClean="0">
                <a:solidFill>
                  <a:schemeClr val="tx1"/>
                </a:solidFill>
                <a:latin typeface="Verdana" pitchFamily="34" charset="0"/>
              </a:rPr>
              <a:t>(1/3)</a:t>
            </a:r>
            <a:endParaRPr lang="zh-TW" altLang="en-US" sz="3000" dirty="0" smtClean="0">
              <a:solidFill>
                <a:schemeClr val="tx1"/>
              </a:solidFill>
              <a:latin typeface="Verdana" pitchFamily="34" charset="0"/>
            </a:endParaRPr>
          </a:p>
        </p:txBody>
      </p:sp>
      <p:sp>
        <p:nvSpPr>
          <p:cNvPr id="16387"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DFCD8AE1-8325-4FCF-86DB-ACBF2A0C1425}" type="slidenum">
              <a:rPr lang="en-US" altLang="zh-TW" sz="1200"/>
              <a:pPr algn="r"/>
              <a:t>19</a:t>
            </a:fld>
            <a:endParaRPr lang="en-US" altLang="zh-TW" sz="1200"/>
          </a:p>
        </p:txBody>
      </p:sp>
      <p:sp>
        <p:nvSpPr>
          <p:cNvPr id="16388" name="內容版面配置區 5"/>
          <p:cNvSpPr>
            <a:spLocks noGrp="1"/>
          </p:cNvSpPr>
          <p:nvPr>
            <p:ph idx="1"/>
          </p:nvPr>
        </p:nvSpPr>
        <p:spPr/>
        <p:txBody>
          <a:bodyPr/>
          <a:lstStyle/>
          <a:p>
            <a:r>
              <a:rPr lang="zh-TW" altLang="en-US" dirty="0" smtClean="0">
                <a:latin typeface="Times New Roman" pitchFamily="18" charset="0"/>
                <a:cs typeface="Times New Roman" pitchFamily="18" charset="0"/>
              </a:rPr>
              <a:t>證券商登記受託買賣有價證券之業務人員，於符合業務規則第</a:t>
            </a:r>
            <a:r>
              <a:rPr lang="en-US" altLang="zh-TW" dirty="0" smtClean="0">
                <a:latin typeface="Times New Roman" pitchFamily="18" charset="0"/>
                <a:cs typeface="Times New Roman" pitchFamily="18" charset="0"/>
              </a:rPr>
              <a:t>57</a:t>
            </a:r>
            <a:r>
              <a:rPr lang="zh-TW" altLang="en-US" dirty="0" smtClean="0">
                <a:latin typeface="Times New Roman" pitchFamily="18" charset="0"/>
                <a:cs typeface="Times New Roman" pitchFamily="18" charset="0"/>
              </a:rPr>
              <a:t>條之資格條件，並辦理業務人員登記為「受託買賣（含衍生性商品銷售）」後，得銷售衍生性金融商品</a:t>
            </a:r>
            <a:r>
              <a:rPr lang="zh-TW" altLang="zh-TW" dirty="0" smtClean="0">
                <a:latin typeface="Times New Roman" pitchFamily="18" charset="0"/>
                <a:cs typeface="Times New Roman" pitchFamily="18" charset="0"/>
              </a:rPr>
              <a:t>（以下稱「銷售人員」）</a:t>
            </a:r>
            <a:r>
              <a:rPr lang="zh-TW" altLang="en-US" dirty="0" smtClean="0">
                <a:latin typeface="Times New Roman" pitchFamily="18" charset="0"/>
                <a:cs typeface="Times New Roman" pitchFamily="18" charset="0"/>
              </a:rPr>
              <a:t>。</a:t>
            </a:r>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銷售人員得銷售之衍生性金融商品以結構型商品為限。</a:t>
            </a:r>
            <a:endParaRPr lang="en-US" altLang="zh-TW" dirty="0" smtClean="0">
              <a:latin typeface="Times New Roman" pitchFamily="18" charset="0"/>
              <a:cs typeface="Times New Roman" pitchFamily="18" charset="0"/>
            </a:endParaRPr>
          </a:p>
          <a:p>
            <a:pPr>
              <a:buNone/>
            </a:pPr>
            <a:r>
              <a:rPr lang="zh-TW" altLang="en-US" dirty="0" smtClean="0"/>
              <a:t>（業務規範第</a:t>
            </a:r>
            <a:r>
              <a:rPr lang="en-US" altLang="zh-TW" dirty="0" smtClean="0"/>
              <a:t>3</a:t>
            </a:r>
            <a:r>
              <a:rPr lang="zh-TW" altLang="en-US" dirty="0" smtClean="0"/>
              <a:t>條）</a:t>
            </a:r>
            <a:endParaRPr lang="en-US" altLang="zh-TW" dirty="0" smtClean="0"/>
          </a:p>
          <a:p>
            <a:endParaRPr lang="zh-TW" alt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p:txBody>
          <a:bodyPr/>
          <a:lstStyle/>
          <a:p>
            <a:pPr eaLnBrk="1" hangingPunct="1"/>
            <a:r>
              <a:rPr lang="zh-TW" altLang="en-US" dirty="0" smtClean="0">
                <a:solidFill>
                  <a:schemeClr val="tx1"/>
                </a:solidFill>
              </a:rPr>
              <a:t>簡報大綱</a:t>
            </a:r>
          </a:p>
        </p:txBody>
      </p:sp>
      <p:sp>
        <p:nvSpPr>
          <p:cNvPr id="4100"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31895140-A934-42DD-953A-83620EA25AEA}" type="slidenum">
              <a:rPr lang="en-US" altLang="zh-TW" sz="1200"/>
              <a:pPr algn="r"/>
              <a:t>2</a:t>
            </a:fld>
            <a:endParaRPr lang="en-US" altLang="zh-TW" sz="1200"/>
          </a:p>
        </p:txBody>
      </p:sp>
      <p:grpSp>
        <p:nvGrpSpPr>
          <p:cNvPr id="7" name="Group 4"/>
          <p:cNvGrpSpPr>
            <a:grpSpLocks/>
          </p:cNvGrpSpPr>
          <p:nvPr/>
        </p:nvGrpSpPr>
        <p:grpSpPr bwMode="auto">
          <a:xfrm>
            <a:off x="611561" y="1772816"/>
            <a:ext cx="7056783" cy="1323521"/>
            <a:chOff x="703" y="935"/>
            <a:chExt cx="4446" cy="454"/>
          </a:xfrm>
        </p:grpSpPr>
        <p:sp>
          <p:nvSpPr>
            <p:cNvPr id="14" name="Rectangle 5"/>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5" name="Rectangle 6"/>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latin typeface="Times New Roman" pitchFamily="18" charset="0"/>
                  <a:ea typeface="標楷體" pitchFamily="65" charset="-120"/>
                  <a:cs typeface="Times New Roman" pitchFamily="18" charset="0"/>
                </a:rPr>
                <a:t>背景說明</a:t>
              </a:r>
              <a:endParaRPr lang="ja-JP" altLang="en-US" sz="3200" dirty="0">
                <a:latin typeface="Times New Roman" pitchFamily="18" charset="0"/>
                <a:ea typeface="標楷體" pitchFamily="65" charset="-120"/>
                <a:cs typeface="Times New Roman" pitchFamily="18" charset="0"/>
              </a:endParaRPr>
            </a:p>
          </p:txBody>
        </p:sp>
      </p:grpSp>
      <p:grpSp>
        <p:nvGrpSpPr>
          <p:cNvPr id="8" name="Group 7"/>
          <p:cNvGrpSpPr>
            <a:grpSpLocks/>
          </p:cNvGrpSpPr>
          <p:nvPr/>
        </p:nvGrpSpPr>
        <p:grpSpPr bwMode="auto">
          <a:xfrm>
            <a:off x="611561" y="3236059"/>
            <a:ext cx="7056783" cy="1323521"/>
            <a:chOff x="703" y="935"/>
            <a:chExt cx="4446" cy="454"/>
          </a:xfrm>
        </p:grpSpPr>
        <p:sp>
          <p:nvSpPr>
            <p:cNvPr id="12" name="Rectangle 8"/>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3" name="Rectangle 9"/>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latin typeface="Times New Roman" pitchFamily="18" charset="0"/>
                  <a:ea typeface="標楷體" pitchFamily="65" charset="-120"/>
                  <a:cs typeface="Times New Roman" pitchFamily="18" charset="0"/>
                </a:rPr>
                <a:t>修正重</a:t>
              </a:r>
              <a:r>
                <a:rPr lang="zh-TW" altLang="en-US" sz="3200" dirty="0">
                  <a:latin typeface="Times New Roman" pitchFamily="18" charset="0"/>
                  <a:ea typeface="標楷體" pitchFamily="65" charset="-120"/>
                  <a:cs typeface="Times New Roman" pitchFamily="18" charset="0"/>
                </a:rPr>
                <a:t>點</a:t>
              </a:r>
              <a:endParaRPr lang="ja-JP" altLang="en-US" sz="3200" dirty="0">
                <a:latin typeface="Times New Roman" pitchFamily="18" charset="0"/>
                <a:ea typeface="標楷體" pitchFamily="65" charset="-120"/>
                <a:cs typeface="Times New Roman" pitchFamily="18" charset="0"/>
              </a:endParaRPr>
            </a:p>
          </p:txBody>
        </p:sp>
      </p:grpSp>
      <p:grpSp>
        <p:nvGrpSpPr>
          <p:cNvPr id="9" name="Group 10"/>
          <p:cNvGrpSpPr>
            <a:grpSpLocks/>
          </p:cNvGrpSpPr>
          <p:nvPr/>
        </p:nvGrpSpPr>
        <p:grpSpPr bwMode="auto">
          <a:xfrm>
            <a:off x="611561" y="4697767"/>
            <a:ext cx="7056783" cy="1323521"/>
            <a:chOff x="703" y="935"/>
            <a:chExt cx="4446" cy="454"/>
          </a:xfrm>
        </p:grpSpPr>
        <p:sp>
          <p:nvSpPr>
            <p:cNvPr id="10" name="Rectangle 11"/>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1" name="Rectangle 12"/>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latin typeface="Times New Roman" pitchFamily="18" charset="0"/>
                  <a:ea typeface="標楷體" pitchFamily="65" charset="-120"/>
                  <a:cs typeface="Times New Roman" pitchFamily="18" charset="0"/>
                </a:rPr>
                <a:t>開放營業員銷售</a:t>
              </a:r>
              <a:endParaRPr lang="ja-JP" altLang="en-US" sz="3200" dirty="0">
                <a:latin typeface="Times New Roman" pitchFamily="18" charset="0"/>
                <a:ea typeface="標楷體" pitchFamily="65" charset="-120"/>
                <a:cs typeface="Times New Roman" pitchFamily="18"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574675" y="341313"/>
            <a:ext cx="8001000" cy="1216025"/>
          </a:xfrm>
        </p:spPr>
        <p:txBody>
          <a:bodyPr/>
          <a:lstStyle/>
          <a:p>
            <a:pPr eaLnBrk="1" hangingPunct="1"/>
            <a:r>
              <a:rPr lang="zh-TW" altLang="en-US" dirty="0" smtClean="0">
                <a:solidFill>
                  <a:schemeClr val="tx1"/>
                </a:solidFill>
                <a:latin typeface="Verdana" pitchFamily="34" charset="0"/>
              </a:rPr>
              <a:t>業務範圍 </a:t>
            </a:r>
            <a:r>
              <a:rPr lang="en-US" altLang="zh-TW" sz="3000" dirty="0" smtClean="0">
                <a:solidFill>
                  <a:schemeClr val="tx1"/>
                </a:solidFill>
                <a:latin typeface="Verdana" pitchFamily="34" charset="0"/>
              </a:rPr>
              <a:t>(2/3)</a:t>
            </a:r>
            <a:endParaRPr lang="zh-TW" altLang="en-US" sz="3000" dirty="0" smtClean="0">
              <a:solidFill>
                <a:schemeClr val="tx1"/>
              </a:solidFill>
              <a:latin typeface="Verdana" pitchFamily="34" charset="0"/>
            </a:endParaRPr>
          </a:p>
        </p:txBody>
      </p:sp>
      <p:sp>
        <p:nvSpPr>
          <p:cNvPr id="19459"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D5B86E05-AC38-486E-8928-843F91FAE411}" type="slidenum">
              <a:rPr lang="en-US" altLang="zh-TW" sz="1200"/>
              <a:pPr algn="r"/>
              <a:t>20</a:t>
            </a:fld>
            <a:endParaRPr lang="en-US" altLang="zh-TW" sz="1200"/>
          </a:p>
        </p:txBody>
      </p:sp>
      <p:sp>
        <p:nvSpPr>
          <p:cNvPr id="19460" name="內容版面配置區 4"/>
          <p:cNvSpPr>
            <a:spLocks noGrp="1"/>
          </p:cNvSpPr>
          <p:nvPr>
            <p:ph idx="1"/>
          </p:nvPr>
        </p:nvSpPr>
        <p:spPr/>
        <p:txBody>
          <a:bodyPr/>
          <a:lstStyle/>
          <a:p>
            <a:pPr marL="0" indent="0">
              <a:buNone/>
            </a:pPr>
            <a:r>
              <a:rPr lang="zh-TW" altLang="zh-TW" dirty="0" smtClean="0"/>
              <a:t>銷售人員之業務執行範圍以下列為限：</a:t>
            </a:r>
            <a:r>
              <a:rPr lang="zh-TW" altLang="en-US" dirty="0" smtClean="0"/>
              <a:t>（業務規範第</a:t>
            </a:r>
            <a:r>
              <a:rPr lang="en-US" altLang="zh-TW" dirty="0" smtClean="0"/>
              <a:t>4</a:t>
            </a:r>
            <a:r>
              <a:rPr lang="zh-TW" altLang="en-US" dirty="0" smtClean="0"/>
              <a:t>條）</a:t>
            </a:r>
            <a:endParaRPr lang="en-US" altLang="zh-TW" dirty="0" smtClean="0"/>
          </a:p>
          <a:p>
            <a:pPr marL="628650" indent="-628650">
              <a:buClrTx/>
              <a:buFont typeface="+mj-ea"/>
              <a:buAutoNum type="ea1ChtPeriod"/>
            </a:pPr>
            <a:r>
              <a:rPr lang="zh-TW" altLang="en-US" dirty="0" smtClean="0"/>
              <a:t>向客戶解說：包括商品特性、商品條件、商品風險、契約內容、申購作業等相關內容之說明。</a:t>
            </a:r>
          </a:p>
          <a:p>
            <a:pPr marL="628650" indent="-628650">
              <a:buClrTx/>
              <a:buFont typeface="+mj-ea"/>
              <a:buAutoNum type="ea1ChtPeriod"/>
            </a:pPr>
            <a:r>
              <a:rPr lang="zh-TW" altLang="en-US" dirty="0" smtClean="0"/>
              <a:t>代收付件：包括通知相關交易結果、收付客戶契約文件、收取客戶申購單、提前解約或買（贖）回申請等相關作業。</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574675" y="341313"/>
            <a:ext cx="8001000" cy="1216025"/>
          </a:xfrm>
        </p:spPr>
        <p:txBody>
          <a:bodyPr/>
          <a:lstStyle/>
          <a:p>
            <a:pPr eaLnBrk="1" hangingPunct="1"/>
            <a:r>
              <a:rPr lang="zh-TW" altLang="en-US" dirty="0" smtClean="0">
                <a:solidFill>
                  <a:schemeClr val="tx1"/>
                </a:solidFill>
                <a:latin typeface="Verdana" pitchFamily="34" charset="0"/>
              </a:rPr>
              <a:t>業務範圍 </a:t>
            </a:r>
            <a:r>
              <a:rPr lang="en-US" altLang="zh-TW" sz="3000" dirty="0" smtClean="0">
                <a:solidFill>
                  <a:schemeClr val="tx1"/>
                </a:solidFill>
                <a:latin typeface="Verdana" pitchFamily="34" charset="0"/>
              </a:rPr>
              <a:t>(3/3)</a:t>
            </a:r>
            <a:endParaRPr lang="zh-TW" altLang="en-US" sz="3000" dirty="0" smtClean="0">
              <a:solidFill>
                <a:schemeClr val="tx1"/>
              </a:solidFill>
              <a:latin typeface="Verdana" pitchFamily="34" charset="0"/>
            </a:endParaRPr>
          </a:p>
        </p:txBody>
      </p:sp>
      <p:sp>
        <p:nvSpPr>
          <p:cNvPr id="20483"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76C53239-2D53-43D9-A99F-66BF0E8B0673}" type="slidenum">
              <a:rPr lang="en-US" altLang="zh-TW" sz="1200"/>
              <a:pPr algn="r"/>
              <a:t>21</a:t>
            </a:fld>
            <a:endParaRPr lang="en-US" altLang="zh-TW" sz="1200"/>
          </a:p>
        </p:txBody>
      </p:sp>
      <p:sp>
        <p:nvSpPr>
          <p:cNvPr id="20484" name="內容版面配置區 4"/>
          <p:cNvSpPr>
            <a:spLocks noGrp="1"/>
          </p:cNvSpPr>
          <p:nvPr>
            <p:ph idx="1"/>
          </p:nvPr>
        </p:nvSpPr>
        <p:spPr/>
        <p:txBody>
          <a:bodyPr/>
          <a:lstStyle/>
          <a:p>
            <a:pPr marL="628650" indent="-628650">
              <a:buClrTx/>
              <a:buFont typeface="+mj-ea"/>
              <a:buAutoNum type="ea1ChtPeriod" startAt="3"/>
            </a:pPr>
            <a:r>
              <a:rPr lang="zh-TW" altLang="en-US" sz="2800" dirty="0" smtClean="0"/>
              <a:t>辦理瞭解客戶評估作業相關事宜：包括協助客戶填寫瞭解客戶評估作業程序之各項表單、協助客戶在相關表單上簽名確認其屬性，以及取得客戶之年齡、知識、投資經驗、財產狀況、交易目的、商品理解或風險承受度等資訊。</a:t>
            </a:r>
          </a:p>
          <a:p>
            <a:pPr marL="628650" indent="-628650">
              <a:buClrTx/>
              <a:buFont typeface="+mj-ea"/>
              <a:buAutoNum type="ea1ChtPeriod" startAt="3"/>
            </a:pPr>
            <a:r>
              <a:rPr lang="zh-TW" altLang="en-US" sz="2800" dirty="0" smtClean="0"/>
              <a:t>辦理行銷過程控制相關事宜：包括確認客戶並未承作超過其適合等級之商品、向客戶宣讀客戶須知之重要內容並進行錄音、協助得免宣讀及錄音之客戶簽署書面同意等作業。</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p:txBody>
          <a:bodyPr/>
          <a:lstStyle/>
          <a:p>
            <a:pPr eaLnBrk="1" hangingPunct="1"/>
            <a:r>
              <a:rPr lang="zh-TW" altLang="en-US" dirty="0" smtClean="0">
                <a:solidFill>
                  <a:schemeClr val="tx1"/>
                </a:solidFill>
                <a:latin typeface="Verdana" pitchFamily="34" charset="0"/>
              </a:rPr>
              <a:t>人員資格條件及登錄作業 </a:t>
            </a:r>
            <a:r>
              <a:rPr lang="en-US" altLang="zh-TW" sz="3000" dirty="0" smtClean="0">
                <a:solidFill>
                  <a:schemeClr val="tx1"/>
                </a:solidFill>
                <a:latin typeface="Verdana" pitchFamily="34" charset="0"/>
              </a:rPr>
              <a:t>(1/3)</a:t>
            </a:r>
            <a:endParaRPr lang="zh-TW" altLang="en-US" sz="3000" dirty="0" smtClean="0">
              <a:solidFill>
                <a:schemeClr val="tx1"/>
              </a:solidFill>
              <a:latin typeface="Verdana" pitchFamily="34" charset="0"/>
            </a:endParaRPr>
          </a:p>
        </p:txBody>
      </p:sp>
      <p:sp>
        <p:nvSpPr>
          <p:cNvPr id="23555" name="內容版面配置區 5"/>
          <p:cNvSpPr>
            <a:spLocks noGrp="1"/>
          </p:cNvSpPr>
          <p:nvPr>
            <p:ph idx="1"/>
          </p:nvPr>
        </p:nvSpPr>
        <p:spPr/>
        <p:txBody>
          <a:bodyPr/>
          <a:lstStyle/>
          <a:p>
            <a:pPr>
              <a:buNone/>
            </a:pPr>
            <a:r>
              <a:rPr lang="zh-TW" altLang="en-US" b="1" dirty="0" smtClean="0"/>
              <a:t>人員資格條件：</a:t>
            </a:r>
            <a:endParaRPr lang="en-US" altLang="zh-TW" b="1" dirty="0" smtClean="0"/>
          </a:p>
          <a:p>
            <a:r>
              <a:rPr lang="zh-TW" altLang="en-US" dirty="0" smtClean="0"/>
              <a:t>必須符合現行</a:t>
            </a:r>
            <a:r>
              <a:rPr lang="en-US" altLang="zh-TW" dirty="0" smtClean="0"/>
              <a:t>『</a:t>
            </a:r>
            <a:r>
              <a:rPr lang="zh-TW" altLang="en-US" dirty="0" smtClean="0"/>
              <a:t>受託買賣有價證券人員</a:t>
            </a:r>
            <a:r>
              <a:rPr lang="en-US" altLang="zh-TW" dirty="0" smtClean="0"/>
              <a:t>』</a:t>
            </a:r>
            <a:r>
              <a:rPr lang="zh-TW" altLang="en-US" dirty="0" smtClean="0"/>
              <a:t>之資格，登記職稱為業務員或高級業務員。</a:t>
            </a:r>
          </a:p>
          <a:p>
            <a:r>
              <a:rPr lang="zh-TW" altLang="en-US" dirty="0" smtClean="0"/>
              <a:t>必須符合業務規則第</a:t>
            </a:r>
            <a:r>
              <a:rPr lang="en-US" altLang="zh-TW" dirty="0" smtClean="0"/>
              <a:t>57</a:t>
            </a:r>
            <a:r>
              <a:rPr lang="zh-TW" altLang="en-US" dirty="0" smtClean="0"/>
              <a:t>條所訂之資格條件。</a:t>
            </a:r>
            <a:endParaRPr lang="en-US" altLang="zh-TW" dirty="0" smtClean="0"/>
          </a:p>
          <a:p>
            <a:pPr lvl="1"/>
            <a:r>
              <a:rPr lang="zh-TW" altLang="en-US" dirty="0" smtClean="0"/>
              <a:t>辦理涉及外匯之衍生性金融商品業務，應同時具備「銀行業辦理外匯業務管理辦法」第</a:t>
            </a:r>
            <a:r>
              <a:rPr lang="en-US" altLang="zh-TW" dirty="0" smtClean="0"/>
              <a:t>12</a:t>
            </a:r>
            <a:r>
              <a:rPr lang="zh-TW" altLang="en-US" dirty="0" smtClean="0"/>
              <a:t>條所訂之資格條件。</a:t>
            </a:r>
          </a:p>
        </p:txBody>
      </p:sp>
      <p:sp>
        <p:nvSpPr>
          <p:cNvPr id="23556"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D59F034E-170C-4F71-AECE-45E8694D3F05}" type="slidenum">
              <a:rPr lang="en-US" altLang="zh-TW" sz="1200"/>
              <a:pPr algn="r"/>
              <a:t>22</a:t>
            </a:fld>
            <a:endParaRPr lang="en-US" altLang="zh-TW" sz="1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pPr eaLnBrk="1" hangingPunct="1"/>
            <a:r>
              <a:rPr lang="zh-TW" altLang="en-US" dirty="0" smtClean="0">
                <a:solidFill>
                  <a:schemeClr val="tx1"/>
                </a:solidFill>
                <a:latin typeface="Verdana" pitchFamily="34" charset="0"/>
              </a:rPr>
              <a:t>人員資格條件及登錄作業 </a:t>
            </a:r>
            <a:r>
              <a:rPr lang="en-US" altLang="zh-TW" sz="3000" dirty="0" smtClean="0">
                <a:solidFill>
                  <a:schemeClr val="tx1"/>
                </a:solidFill>
                <a:latin typeface="Verdana" pitchFamily="34" charset="0"/>
              </a:rPr>
              <a:t>(2/3)</a:t>
            </a:r>
            <a:endParaRPr lang="zh-TW" altLang="en-US" sz="3000" dirty="0" smtClean="0">
              <a:solidFill>
                <a:schemeClr val="tx1"/>
              </a:solidFill>
              <a:latin typeface="Verdana" pitchFamily="34" charset="0"/>
            </a:endParaRPr>
          </a:p>
        </p:txBody>
      </p:sp>
      <p:sp>
        <p:nvSpPr>
          <p:cNvPr id="26627" name="內容版面配置區 5"/>
          <p:cNvSpPr>
            <a:spLocks noGrp="1"/>
          </p:cNvSpPr>
          <p:nvPr>
            <p:ph idx="1"/>
          </p:nvPr>
        </p:nvSpPr>
        <p:spPr/>
        <p:txBody>
          <a:bodyPr/>
          <a:lstStyle/>
          <a:p>
            <a:pPr>
              <a:buNone/>
            </a:pPr>
            <a:r>
              <a:rPr lang="zh-TW" altLang="en-US" sz="2800" b="1" dirty="0" smtClean="0"/>
              <a:t>人員登錄作業程序：</a:t>
            </a:r>
            <a:endParaRPr lang="en-US" altLang="zh-TW" sz="2800" b="1" dirty="0" smtClean="0"/>
          </a:p>
          <a:p>
            <a:r>
              <a:rPr lang="zh-TW" altLang="en-US" sz="2800" dirty="0" smtClean="0"/>
              <a:t>證券商應先確認業務人員符合資格，並將符合資格之佐證資料留存備查。</a:t>
            </a:r>
            <a:endParaRPr lang="en-US" altLang="zh-TW" sz="2800" dirty="0" smtClean="0"/>
          </a:p>
          <a:p>
            <a:r>
              <a:rPr lang="zh-TW" altLang="en-US" sz="2800" dirty="0" smtClean="0"/>
              <a:t>系統：「證券商單一窗口人員登記作業」子系統</a:t>
            </a:r>
            <a:endParaRPr lang="en-US" altLang="zh-TW" sz="2800" dirty="0" smtClean="0"/>
          </a:p>
          <a:p>
            <a:r>
              <a:rPr lang="zh-TW" altLang="en-US" sz="2800" dirty="0" smtClean="0"/>
              <a:t>登記為「受託買賣（衍生性商品銷售）」；符合辦理涉及外匯衍生性商品資格者，可再勾選「涉及外匯」之選項。</a:t>
            </a:r>
            <a:endParaRPr lang="en-US" altLang="zh-TW" sz="2800" dirty="0" smtClean="0"/>
          </a:p>
        </p:txBody>
      </p:sp>
      <p:sp>
        <p:nvSpPr>
          <p:cNvPr id="26628"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5E1F61B3-FEC7-4600-A0DB-FF8C32765699}" type="slidenum">
              <a:rPr lang="en-US" altLang="zh-TW" sz="1200"/>
              <a:pPr algn="r"/>
              <a:t>23</a:t>
            </a:fld>
            <a:endParaRPr lang="en-US" altLang="zh-TW" sz="12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2"/>
          <p:cNvSpPr>
            <a:spLocks noGrp="1"/>
          </p:cNvSpPr>
          <p:nvPr>
            <p:ph type="sldNum" sz="quarter" idx="12"/>
          </p:nvPr>
        </p:nvSpPr>
        <p:spPr>
          <a:noFill/>
        </p:spPr>
        <p:txBody>
          <a:bodyPr/>
          <a:lstStyle/>
          <a:p>
            <a:fld id="{BB6E5456-F115-47EC-8C75-DFF12D67B3BD}" type="slidenum">
              <a:rPr lang="zh-TW" altLang="en-US" smtClean="0">
                <a:ea typeface="新細明體" pitchFamily="18" charset="-120"/>
              </a:rPr>
              <a:pPr/>
              <a:t>24</a:t>
            </a:fld>
            <a:endParaRPr lang="zh-TW" altLang="en-US" smtClean="0">
              <a:ea typeface="新細明體" pitchFamily="18" charset="-120"/>
            </a:endParaRPr>
          </a:p>
        </p:txBody>
      </p:sp>
      <p:pic>
        <p:nvPicPr>
          <p:cNvPr id="27651" name="圖片 5"/>
          <p:cNvPicPr>
            <a:picLocks noChangeAspect="1" noChangeArrowheads="1"/>
          </p:cNvPicPr>
          <p:nvPr/>
        </p:nvPicPr>
        <p:blipFill>
          <a:blip r:embed="rId2" cstate="print"/>
          <a:srcRect/>
          <a:stretch>
            <a:fillRect/>
          </a:stretch>
        </p:blipFill>
        <p:spPr bwMode="auto">
          <a:xfrm>
            <a:off x="0" y="1054100"/>
            <a:ext cx="9144000" cy="5803900"/>
          </a:xfrm>
          <a:prstGeom prst="rect">
            <a:avLst/>
          </a:prstGeom>
          <a:noFill/>
          <a:ln w="9525">
            <a:noFill/>
            <a:miter lim="800000"/>
            <a:headEnd/>
            <a:tailEnd/>
          </a:ln>
        </p:spPr>
      </p:pic>
      <p:graphicFrame>
        <p:nvGraphicFramePr>
          <p:cNvPr id="8" name="表格 7"/>
          <p:cNvGraphicFramePr>
            <a:graphicFrameLocks noGrp="1"/>
          </p:cNvGraphicFramePr>
          <p:nvPr/>
        </p:nvGraphicFramePr>
        <p:xfrm>
          <a:off x="1908175" y="5229225"/>
          <a:ext cx="6697663" cy="426720"/>
        </p:xfrm>
        <a:graphic>
          <a:graphicData uri="http://schemas.openxmlformats.org/drawingml/2006/table">
            <a:tbl>
              <a:tblPr/>
              <a:tblGrid>
                <a:gridCol w="1395413"/>
                <a:gridCol w="1203325"/>
                <a:gridCol w="1141412"/>
                <a:gridCol w="633413"/>
                <a:gridCol w="887412"/>
                <a:gridCol w="1436688"/>
              </a:tblGrid>
              <a:tr h="192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1400" b="1" i="0" u="none" strike="noStrike" cap="none" normalizeH="0" baseline="0" dirty="0" smtClean="0">
                          <a:ln>
                            <a:noFill/>
                          </a:ln>
                          <a:solidFill>
                            <a:schemeClr val="tx1"/>
                          </a:solidFill>
                          <a:effectLst/>
                          <a:latin typeface="Cambria" pitchFamily="18" charset="0"/>
                          <a:ea typeface="標楷體" pitchFamily="65" charset="-120"/>
                          <a:cs typeface="Arial" charset="0"/>
                        </a:rPr>
                        <a:t>登記職稱</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1400" b="1" i="0" u="none" strike="noStrike" cap="none" normalizeH="0" baseline="0" smtClean="0">
                          <a:ln>
                            <a:noFill/>
                          </a:ln>
                          <a:solidFill>
                            <a:schemeClr val="tx1"/>
                          </a:solidFill>
                          <a:effectLst/>
                          <a:latin typeface="Cambria" pitchFamily="18" charset="0"/>
                          <a:ea typeface="標楷體" pitchFamily="65" charset="-120"/>
                          <a:cs typeface="Arial" charset="0"/>
                        </a:rPr>
                        <a:t>擔任工作</a:t>
                      </a:r>
                      <a:endParaRPr kumimoji="0" lang="zh-TW" sz="14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1400" b="1" i="0" u="none" strike="noStrike" cap="none" normalizeH="0" baseline="0" smtClean="0">
                          <a:ln>
                            <a:noFill/>
                          </a:ln>
                          <a:solidFill>
                            <a:schemeClr val="tx1"/>
                          </a:solidFill>
                          <a:effectLst/>
                          <a:latin typeface="Cambria" pitchFamily="18" charset="0"/>
                          <a:ea typeface="標楷體" pitchFamily="65" charset="-120"/>
                          <a:cs typeface="Arial" charset="0"/>
                        </a:rPr>
                        <a:t>生效日期</a:t>
                      </a:r>
                      <a:endParaRPr kumimoji="0" lang="zh-TW" sz="14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4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4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mbria" pitchFamily="18" charset="0"/>
                          <a:ea typeface="標楷體" pitchFamily="65" charset="-120"/>
                          <a:cs typeface="Arial" charset="0"/>
                        </a:rPr>
                        <a:t>高級業務員</a:t>
                      </a:r>
                      <a:endParaRPr kumimoji="0" lang="zh-TW" sz="14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dirty="0" smtClean="0">
                          <a:ln>
                            <a:noFill/>
                          </a:ln>
                          <a:solidFill>
                            <a:schemeClr val="tx1"/>
                          </a:solidFill>
                          <a:effectLst/>
                          <a:latin typeface="Cambria" pitchFamily="18" charset="0"/>
                          <a:ea typeface="標楷體" pitchFamily="65" charset="-120"/>
                          <a:cs typeface="Arial" charset="0"/>
                        </a:rPr>
                        <a:t>受託買賣</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Cambria" pitchFamily="18" charset="0"/>
                          <a:ea typeface="標楷體" pitchFamily="65" charset="-120"/>
                          <a:cs typeface="Arial" charset="0"/>
                        </a:rPr>
                        <a:t>102/01/01</a:t>
                      </a:r>
                      <a:endParaRPr kumimoji="0" lang="zh-TW" altLang="zh-TW" sz="14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1400" b="1" i="0" u="none" strike="noStrike" cap="none" normalizeH="0" baseline="0" smtClean="0">
                          <a:ln>
                            <a:noFill/>
                          </a:ln>
                          <a:solidFill>
                            <a:srgbClr val="0070C0"/>
                          </a:solidFill>
                          <a:effectLst/>
                          <a:latin typeface="Cambria" pitchFamily="18" charset="0"/>
                          <a:ea typeface="標楷體" pitchFamily="65" charset="-120"/>
                          <a:cs typeface="Arial" charset="0"/>
                        </a:rPr>
                        <a:t>變更</a:t>
                      </a:r>
                      <a:endParaRPr kumimoji="0" lang="zh-TW" sz="1400" b="0" i="0" u="none" strike="noStrike" cap="none" normalizeH="0" baseline="0" smtClean="0">
                        <a:ln>
                          <a:noFill/>
                        </a:ln>
                        <a:solidFill>
                          <a:srgbClr val="0070C0"/>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1400" b="1" i="0" u="none" strike="noStrike" cap="none" normalizeH="0" baseline="0" smtClean="0">
                          <a:ln>
                            <a:noFill/>
                          </a:ln>
                          <a:solidFill>
                            <a:srgbClr val="92D050"/>
                          </a:solidFill>
                          <a:effectLst/>
                          <a:latin typeface="Cambria" pitchFamily="18" charset="0"/>
                          <a:ea typeface="標楷體" pitchFamily="65" charset="-120"/>
                          <a:cs typeface="Arial" charset="0"/>
                        </a:rPr>
                        <a:t>註</a:t>
                      </a:r>
                      <a:r>
                        <a:rPr kumimoji="0" lang="en-US" altLang="zh-TW" sz="1400" b="1" i="0" u="none" strike="noStrike" cap="none" normalizeH="0" baseline="0" smtClean="0">
                          <a:ln>
                            <a:noFill/>
                          </a:ln>
                          <a:solidFill>
                            <a:srgbClr val="92D050"/>
                          </a:solidFill>
                          <a:effectLst/>
                          <a:latin typeface="Cambria" pitchFamily="18" charset="0"/>
                          <a:ea typeface="標楷體" pitchFamily="65" charset="-120"/>
                          <a:cs typeface="Arial" charset="0"/>
                        </a:rPr>
                        <a:t>(</a:t>
                      </a:r>
                      <a:r>
                        <a:rPr kumimoji="0" lang="zh-TW" sz="1400" b="1" i="0" u="none" strike="noStrike" cap="none" normalizeH="0" baseline="0" smtClean="0">
                          <a:ln>
                            <a:noFill/>
                          </a:ln>
                          <a:solidFill>
                            <a:srgbClr val="92D050"/>
                          </a:solidFill>
                          <a:effectLst/>
                          <a:latin typeface="Cambria" pitchFamily="18" charset="0"/>
                          <a:ea typeface="標楷體" pitchFamily="65" charset="-120"/>
                          <a:cs typeface="Arial" charset="0"/>
                        </a:rPr>
                        <a:t>撤</a:t>
                      </a:r>
                      <a:r>
                        <a:rPr kumimoji="0" lang="en-US" altLang="zh-TW" sz="1400" b="1" i="0" u="none" strike="noStrike" cap="none" normalizeH="0" baseline="0" smtClean="0">
                          <a:ln>
                            <a:noFill/>
                          </a:ln>
                          <a:solidFill>
                            <a:srgbClr val="92D050"/>
                          </a:solidFill>
                          <a:effectLst/>
                          <a:latin typeface="Cambria" pitchFamily="18" charset="0"/>
                          <a:ea typeface="標楷體" pitchFamily="65" charset="-120"/>
                          <a:cs typeface="Arial" charset="0"/>
                        </a:rPr>
                        <a:t>)</a:t>
                      </a:r>
                      <a:r>
                        <a:rPr kumimoji="0" lang="zh-TW" sz="1400" b="1" i="0" u="none" strike="noStrike" cap="none" normalizeH="0" baseline="0" smtClean="0">
                          <a:ln>
                            <a:noFill/>
                          </a:ln>
                          <a:solidFill>
                            <a:srgbClr val="92D050"/>
                          </a:solidFill>
                          <a:effectLst/>
                          <a:latin typeface="Cambria" pitchFamily="18" charset="0"/>
                          <a:ea typeface="標楷體" pitchFamily="65" charset="-120"/>
                          <a:cs typeface="Arial" charset="0"/>
                        </a:rPr>
                        <a:t>銷</a:t>
                      </a:r>
                      <a:endParaRPr kumimoji="0" lang="zh-TW" sz="1400" b="0" i="0" u="none" strike="noStrike" cap="none" normalizeH="0" baseline="0" smtClean="0">
                        <a:ln>
                          <a:noFill/>
                        </a:ln>
                        <a:solidFill>
                          <a:srgbClr val="92D050"/>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1400" b="1" i="0" u="none" strike="noStrike" cap="none" normalizeH="0" baseline="0" dirty="0" smtClean="0">
                          <a:ln>
                            <a:noFill/>
                          </a:ln>
                          <a:solidFill>
                            <a:schemeClr val="tx1"/>
                          </a:solidFill>
                          <a:effectLst/>
                          <a:latin typeface="Cambria" pitchFamily="18" charset="0"/>
                          <a:ea typeface="標楷體" pitchFamily="65" charset="-120"/>
                          <a:cs typeface="Arial" charset="0"/>
                        </a:rPr>
                        <a:t>詳細資料</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21720" marR="2172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675" name="橢圓 8"/>
          <p:cNvSpPr>
            <a:spLocks noChangeArrowheads="1"/>
          </p:cNvSpPr>
          <p:nvPr/>
        </p:nvSpPr>
        <p:spPr bwMode="auto">
          <a:xfrm>
            <a:off x="0" y="1341438"/>
            <a:ext cx="1403350" cy="360362"/>
          </a:xfrm>
          <a:prstGeom prst="ellipse">
            <a:avLst/>
          </a:prstGeom>
          <a:noFill/>
          <a:ln w="38100" algn="ctr">
            <a:solidFill>
              <a:srgbClr val="800000"/>
            </a:solidFill>
            <a:round/>
            <a:headEnd/>
            <a:tailEnd/>
          </a:ln>
        </p:spPr>
        <p:txBody>
          <a:bodyPr tIns="180000"/>
          <a:lstStyle/>
          <a:p>
            <a:pPr algn="ctr"/>
            <a:endParaRPr kumimoji="0" lang="zh-TW" altLang="en-US" sz="2400" b="1">
              <a:latin typeface="Verdana" pitchFamily="34" charset="0"/>
            </a:endParaRPr>
          </a:p>
        </p:txBody>
      </p:sp>
      <p:sp>
        <p:nvSpPr>
          <p:cNvPr id="12" name="直線圖說文字 1 (加上強調線) 11"/>
          <p:cNvSpPr/>
          <p:nvPr/>
        </p:nvSpPr>
        <p:spPr bwMode="auto">
          <a:xfrm>
            <a:off x="3275856" y="3573016"/>
            <a:ext cx="3240087" cy="504056"/>
          </a:xfrm>
          <a:prstGeom prst="accentCallout1">
            <a:avLst>
              <a:gd name="adj1" fmla="val 59979"/>
              <a:gd name="adj2" fmla="val 104360"/>
              <a:gd name="adj3" fmla="val 11488"/>
              <a:gd name="adj4" fmla="val 110251"/>
            </a:avLst>
          </a:prstGeom>
          <a:solidFill>
            <a:schemeClr val="accent1"/>
          </a:solidFill>
          <a:ln w="38100" cap="flat" cmpd="sng" algn="ctr">
            <a:solidFill>
              <a:schemeClr val="accent6">
                <a:lumMod val="75000"/>
              </a:schemeClr>
            </a:solidFill>
            <a:prstDash val="solid"/>
            <a:round/>
            <a:headEnd type="none" w="med" len="med"/>
            <a:tailEnd type="none" w="med" len="med"/>
          </a:ln>
          <a:effectLst/>
        </p:spPr>
        <p:txBody>
          <a:bodyPr lIns="36000" tIns="36000" rIns="36000" bIns="36000" anchor="ctr"/>
          <a:lstStyle/>
          <a:p>
            <a:pPr algn="ctr">
              <a:defRPr/>
            </a:pPr>
            <a:r>
              <a:rPr kumimoji="0" lang="zh-TW" altLang="en-US" b="1" dirty="0" smtClean="0">
                <a:solidFill>
                  <a:srgbClr val="C00000"/>
                </a:solidFill>
                <a:latin typeface="Verdana" pitchFamily="34" charset="0"/>
              </a:rPr>
              <a:t>受託</a:t>
            </a:r>
            <a:r>
              <a:rPr kumimoji="0" lang="zh-TW" altLang="en-US" b="1" dirty="0">
                <a:solidFill>
                  <a:srgbClr val="C00000"/>
                </a:solidFill>
                <a:latin typeface="Verdana" pitchFamily="34" charset="0"/>
              </a:rPr>
              <a:t>買賣（衍生性商品銷售</a:t>
            </a:r>
            <a:r>
              <a:rPr kumimoji="0" lang="zh-TW" altLang="en-US" b="1" dirty="0" smtClean="0">
                <a:solidFill>
                  <a:srgbClr val="C00000"/>
                </a:solidFill>
                <a:latin typeface="Verdana" pitchFamily="34" charset="0"/>
              </a:rPr>
              <a:t>）</a:t>
            </a:r>
            <a:endParaRPr kumimoji="0" lang="zh-TW" altLang="en-US" b="1" dirty="0">
              <a:solidFill>
                <a:srgbClr val="C00000"/>
              </a:solidFill>
              <a:latin typeface="Verdana" pitchFamily="34" charset="0"/>
            </a:endParaRPr>
          </a:p>
        </p:txBody>
      </p:sp>
      <p:sp>
        <p:nvSpPr>
          <p:cNvPr id="27678" name="矩形 13"/>
          <p:cNvSpPr>
            <a:spLocks noChangeArrowheads="1"/>
          </p:cNvSpPr>
          <p:nvPr/>
        </p:nvSpPr>
        <p:spPr bwMode="auto">
          <a:xfrm>
            <a:off x="5651500" y="5445125"/>
            <a:ext cx="1512888" cy="215900"/>
          </a:xfrm>
          <a:prstGeom prst="rect">
            <a:avLst/>
          </a:prstGeom>
          <a:noFill/>
          <a:ln w="50800" algn="ctr">
            <a:solidFill>
              <a:srgbClr val="800000"/>
            </a:solidFill>
            <a:round/>
            <a:headEnd/>
            <a:tailEnd/>
          </a:ln>
        </p:spPr>
        <p:txBody>
          <a:bodyPr tIns="180000"/>
          <a:lstStyle/>
          <a:p>
            <a:pPr algn="ctr"/>
            <a:endParaRPr kumimoji="0" lang="zh-TW" altLang="en-US" sz="2400" b="1">
              <a:latin typeface="Verdana" pitchFamily="34" charset="0"/>
            </a:endParaRPr>
          </a:p>
        </p:txBody>
      </p:sp>
      <p:sp>
        <p:nvSpPr>
          <p:cNvPr id="13" name="直線圖說文字 1 (加上強調線) 12"/>
          <p:cNvSpPr/>
          <p:nvPr/>
        </p:nvSpPr>
        <p:spPr bwMode="auto">
          <a:xfrm>
            <a:off x="5867400" y="5949950"/>
            <a:ext cx="3097213" cy="647700"/>
          </a:xfrm>
          <a:prstGeom prst="accentCallout1">
            <a:avLst>
              <a:gd name="adj1" fmla="val 18750"/>
              <a:gd name="adj2" fmla="val -8333"/>
              <a:gd name="adj3" fmla="val -45088"/>
              <a:gd name="adj4" fmla="val 3946"/>
            </a:avLst>
          </a:prstGeom>
          <a:solidFill>
            <a:schemeClr val="accent1"/>
          </a:solidFill>
          <a:ln w="38100" cap="flat" cmpd="sng" algn="ctr">
            <a:solidFill>
              <a:schemeClr val="accent6">
                <a:lumMod val="75000"/>
              </a:schemeClr>
            </a:solidFill>
            <a:prstDash val="solid"/>
            <a:round/>
            <a:headEnd type="none" w="med" len="med"/>
            <a:tailEnd type="none" w="med" len="med"/>
          </a:ln>
          <a:effectLst/>
        </p:spPr>
        <p:txBody>
          <a:bodyPr lIns="36000" tIns="36000" rIns="36000" bIns="36000" anchor="ctr"/>
          <a:lstStyle/>
          <a:p>
            <a:pPr algn="ctr">
              <a:defRPr/>
            </a:pPr>
            <a:r>
              <a:rPr kumimoji="0" lang="zh-TW" altLang="en-US" b="1" dirty="0">
                <a:solidFill>
                  <a:srgbClr val="C00000"/>
                </a:solidFill>
                <a:latin typeface="Verdana" pitchFamily="34" charset="0"/>
              </a:rPr>
              <a:t>已登錄之業務人員以「變更」或「註</a:t>
            </a:r>
            <a:r>
              <a:rPr kumimoji="0" lang="en-US" altLang="zh-TW" b="1" dirty="0">
                <a:solidFill>
                  <a:srgbClr val="C00000"/>
                </a:solidFill>
                <a:latin typeface="Verdana" pitchFamily="34" charset="0"/>
              </a:rPr>
              <a:t>(</a:t>
            </a:r>
            <a:r>
              <a:rPr kumimoji="0" lang="zh-TW" altLang="en-US" b="1" dirty="0">
                <a:solidFill>
                  <a:srgbClr val="C00000"/>
                </a:solidFill>
                <a:latin typeface="Verdana" pitchFamily="34" charset="0"/>
              </a:rPr>
              <a:t>撤</a:t>
            </a:r>
            <a:r>
              <a:rPr kumimoji="0" lang="en-US" altLang="zh-TW" b="1" dirty="0">
                <a:solidFill>
                  <a:srgbClr val="C00000"/>
                </a:solidFill>
                <a:latin typeface="Verdana" pitchFamily="34" charset="0"/>
              </a:rPr>
              <a:t>)</a:t>
            </a:r>
            <a:r>
              <a:rPr kumimoji="0" lang="zh-TW" altLang="en-US" b="1" dirty="0">
                <a:solidFill>
                  <a:srgbClr val="C00000"/>
                </a:solidFill>
                <a:latin typeface="Verdana" pitchFamily="34" charset="0"/>
              </a:rPr>
              <a:t>銷」辦理異動</a:t>
            </a:r>
          </a:p>
        </p:txBody>
      </p:sp>
      <p:sp>
        <p:nvSpPr>
          <p:cNvPr id="14" name="矩形 13"/>
          <p:cNvSpPr>
            <a:spLocks noChangeArrowheads="1"/>
          </p:cNvSpPr>
          <p:nvPr/>
        </p:nvSpPr>
        <p:spPr bwMode="auto">
          <a:xfrm>
            <a:off x="6876256" y="2060848"/>
            <a:ext cx="1800200" cy="2232248"/>
          </a:xfrm>
          <a:prstGeom prst="rect">
            <a:avLst/>
          </a:prstGeom>
          <a:noFill/>
          <a:ln w="50800" algn="ctr">
            <a:solidFill>
              <a:srgbClr val="800000"/>
            </a:solidFill>
            <a:round/>
            <a:headEnd/>
            <a:tailEnd/>
          </a:ln>
        </p:spPr>
        <p:txBody>
          <a:bodyPr tIns="180000"/>
          <a:lstStyle/>
          <a:p>
            <a:pPr algn="ctr"/>
            <a:endParaRPr kumimoji="0" lang="zh-TW" altLang="en-US" sz="2400" b="1">
              <a:latin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0" name="Picture 8"/>
          <p:cNvPicPr>
            <a:picLocks noChangeAspect="1" noChangeArrowheads="1"/>
          </p:cNvPicPr>
          <p:nvPr/>
        </p:nvPicPr>
        <p:blipFill>
          <a:blip r:embed="rId2" cstate="print"/>
          <a:srcRect/>
          <a:stretch>
            <a:fillRect/>
          </a:stretch>
        </p:blipFill>
        <p:spPr bwMode="auto">
          <a:xfrm>
            <a:off x="395536" y="620688"/>
            <a:ext cx="8296275" cy="3943350"/>
          </a:xfrm>
          <a:prstGeom prst="rect">
            <a:avLst/>
          </a:prstGeom>
          <a:noFill/>
          <a:ln w="9525">
            <a:noFill/>
            <a:miter lim="800000"/>
            <a:headEnd/>
            <a:tailEnd/>
          </a:ln>
        </p:spPr>
      </p:pic>
      <p:sp>
        <p:nvSpPr>
          <p:cNvPr id="28675" name="投影片編號版面配置區 2"/>
          <p:cNvSpPr>
            <a:spLocks noGrp="1"/>
          </p:cNvSpPr>
          <p:nvPr>
            <p:ph type="sldNum" sz="quarter" idx="12"/>
          </p:nvPr>
        </p:nvSpPr>
        <p:spPr>
          <a:noFill/>
        </p:spPr>
        <p:txBody>
          <a:bodyPr/>
          <a:lstStyle/>
          <a:p>
            <a:fld id="{9D43DFAE-1AA3-4913-B0C3-B5514FD1CA4E}" type="slidenum">
              <a:rPr lang="zh-TW" altLang="en-US" smtClean="0">
                <a:ea typeface="新細明體" pitchFamily="18" charset="-120"/>
              </a:rPr>
              <a:pPr/>
              <a:t>25</a:t>
            </a:fld>
            <a:endParaRPr lang="zh-TW" altLang="en-US" smtClean="0">
              <a:ea typeface="新細明體" pitchFamily="18" charset="-120"/>
            </a:endParaRPr>
          </a:p>
        </p:txBody>
      </p:sp>
      <p:sp>
        <p:nvSpPr>
          <p:cNvPr id="28677" name="向上箭號圖說文字 20"/>
          <p:cNvSpPr>
            <a:spLocks noChangeArrowheads="1"/>
          </p:cNvSpPr>
          <p:nvPr/>
        </p:nvSpPr>
        <p:spPr bwMode="auto">
          <a:xfrm>
            <a:off x="3348038" y="2205038"/>
            <a:ext cx="1944687" cy="1512887"/>
          </a:xfrm>
          <a:prstGeom prst="upArrowCallout">
            <a:avLst>
              <a:gd name="adj1" fmla="val 24994"/>
              <a:gd name="adj2" fmla="val 40967"/>
              <a:gd name="adj3" fmla="val 10569"/>
              <a:gd name="adj4" fmla="val 78741"/>
            </a:avLst>
          </a:prstGeom>
          <a:gradFill rotWithShape="1">
            <a:gsLst>
              <a:gs pos="0">
                <a:srgbClr val="F6BABA"/>
              </a:gs>
              <a:gs pos="100000">
                <a:srgbClr val="FFFFFF"/>
              </a:gs>
            </a:gsLst>
            <a:lin ang="5400000" scaled="1"/>
          </a:gradFill>
          <a:ln w="38100" algn="ctr">
            <a:solidFill>
              <a:srgbClr val="800000"/>
            </a:solidFill>
            <a:round/>
            <a:headEnd/>
            <a:tailEnd/>
          </a:ln>
        </p:spPr>
        <p:txBody>
          <a:bodyPr tIns="180000"/>
          <a:lstStyle/>
          <a:p>
            <a:pPr algn="ctr"/>
            <a:r>
              <a:rPr kumimoji="0" lang="zh-TW" altLang="en-US" sz="2000" b="1" dirty="0">
                <a:solidFill>
                  <a:srgbClr val="C00000"/>
                </a:solidFill>
                <a:latin typeface="Verdana" pitchFamily="34" charset="0"/>
              </a:rPr>
              <a:t>必須是</a:t>
            </a:r>
            <a:r>
              <a:rPr kumimoji="0" lang="en-US" altLang="zh-TW" sz="2000" b="1" dirty="0">
                <a:solidFill>
                  <a:srgbClr val="C00000"/>
                </a:solidFill>
                <a:latin typeface="Verdana" pitchFamily="34" charset="0"/>
              </a:rPr>
              <a:t>『</a:t>
            </a:r>
            <a:r>
              <a:rPr kumimoji="0" lang="zh-TW" altLang="en-US" sz="2000" b="1" dirty="0">
                <a:solidFill>
                  <a:srgbClr val="C00000"/>
                </a:solidFill>
                <a:latin typeface="Verdana" pitchFamily="34" charset="0"/>
              </a:rPr>
              <a:t>高級業務員</a:t>
            </a:r>
            <a:r>
              <a:rPr kumimoji="0" lang="en-US" altLang="zh-TW" sz="2000" b="1" dirty="0">
                <a:solidFill>
                  <a:srgbClr val="C00000"/>
                </a:solidFill>
                <a:latin typeface="Verdana" pitchFamily="34" charset="0"/>
              </a:rPr>
              <a:t>』</a:t>
            </a:r>
            <a:r>
              <a:rPr kumimoji="0" lang="zh-TW" altLang="en-US" sz="2000" b="1" dirty="0">
                <a:solidFill>
                  <a:srgbClr val="C00000"/>
                </a:solidFill>
                <a:latin typeface="Verdana" pitchFamily="34" charset="0"/>
              </a:rPr>
              <a:t>或</a:t>
            </a:r>
            <a:r>
              <a:rPr kumimoji="0" lang="en-US" altLang="zh-TW" sz="2000" b="1" dirty="0">
                <a:solidFill>
                  <a:srgbClr val="C00000"/>
                </a:solidFill>
                <a:latin typeface="Verdana" pitchFamily="34" charset="0"/>
              </a:rPr>
              <a:t>『</a:t>
            </a:r>
            <a:r>
              <a:rPr kumimoji="0" lang="zh-TW" altLang="en-US" sz="2000" b="1" dirty="0">
                <a:solidFill>
                  <a:srgbClr val="C00000"/>
                </a:solidFill>
                <a:latin typeface="Verdana" pitchFamily="34" charset="0"/>
              </a:rPr>
              <a:t>業務員</a:t>
            </a:r>
            <a:r>
              <a:rPr kumimoji="0" lang="en-US" altLang="zh-TW" sz="2000" b="1" dirty="0">
                <a:solidFill>
                  <a:srgbClr val="C00000"/>
                </a:solidFill>
                <a:latin typeface="Verdana" pitchFamily="34" charset="0"/>
              </a:rPr>
              <a:t>』</a:t>
            </a:r>
            <a:endParaRPr kumimoji="0" lang="zh-TW" altLang="en-US" sz="2000" b="1" dirty="0">
              <a:solidFill>
                <a:srgbClr val="C00000"/>
              </a:solidFill>
              <a:latin typeface="Verdana" pitchFamily="34" charset="0"/>
            </a:endParaRPr>
          </a:p>
        </p:txBody>
      </p:sp>
      <p:sp>
        <p:nvSpPr>
          <p:cNvPr id="28678" name="文字方塊 25"/>
          <p:cNvSpPr txBox="1">
            <a:spLocks noChangeArrowheads="1"/>
          </p:cNvSpPr>
          <p:nvPr/>
        </p:nvSpPr>
        <p:spPr bwMode="auto">
          <a:xfrm>
            <a:off x="250825" y="3860800"/>
            <a:ext cx="8569325" cy="2862263"/>
          </a:xfrm>
          <a:prstGeom prst="rect">
            <a:avLst/>
          </a:prstGeom>
          <a:solidFill>
            <a:schemeClr val="bg1"/>
          </a:solidFill>
          <a:ln w="38100">
            <a:solidFill>
              <a:schemeClr val="tx1"/>
            </a:solidFill>
            <a:prstDash val="dashDot"/>
            <a:miter lim="800000"/>
            <a:headEnd/>
            <a:tailEnd/>
          </a:ln>
        </p:spPr>
        <p:txBody>
          <a:bodyPr>
            <a:spAutoFit/>
          </a:bodyPr>
          <a:lstStyle/>
          <a:p>
            <a:pPr marL="177800" indent="-177800" algn="just"/>
            <a:r>
              <a:rPr lang="zh-TW" altLang="en-US" b="1" dirty="0">
                <a:solidFill>
                  <a:srgbClr val="C00000"/>
                </a:solidFill>
                <a:latin typeface="微軟正黑體" pitchFamily="34" charset="-120"/>
                <a:ea typeface="微軟正黑體" pitchFamily="34" charset="-120"/>
              </a:rPr>
              <a:t>系統提醒：</a:t>
            </a:r>
            <a:endParaRPr lang="en-US" altLang="zh-TW" b="1" dirty="0">
              <a:solidFill>
                <a:srgbClr val="C00000"/>
              </a:solidFill>
              <a:latin typeface="微軟正黑體" pitchFamily="34" charset="-120"/>
              <a:ea typeface="微軟正黑體" pitchFamily="34" charset="-120"/>
            </a:endParaRPr>
          </a:p>
          <a:p>
            <a:pPr marL="177800" indent="-177800" algn="just">
              <a:buFont typeface="Arial" charset="0"/>
              <a:buChar char="•"/>
            </a:pPr>
            <a:r>
              <a:rPr lang="zh-TW" altLang="en-US" dirty="0">
                <a:latin typeface="微軟正黑體" pitchFamily="34" charset="-120"/>
                <a:ea typeface="微軟正黑體" pitchFamily="34" charset="-120"/>
              </a:rPr>
              <a:t>登記「受託買賣（衍生性商品銷售）」人員須具備下列資格條件之一：</a:t>
            </a:r>
            <a:r>
              <a:rPr lang="en-US" altLang="zh-TW" dirty="0">
                <a:latin typeface="微軟正黑體" pitchFamily="34" charset="-120"/>
                <a:ea typeface="微軟正黑體" pitchFamily="34" charset="-120"/>
              </a:rPr>
              <a:t>(1)</a:t>
            </a:r>
            <a:r>
              <a:rPr lang="zh-TW" altLang="en-US" dirty="0">
                <a:latin typeface="微軟正黑體" pitchFamily="34" charset="-120"/>
                <a:ea typeface="微軟正黑體" pitchFamily="34" charset="-120"/>
              </a:rPr>
              <a:t>國內外大學以上財務金融相關系所畢業，並修滿衍生性金融商品及相關風險管理課程六個學分以上，或參加國內外金融訓練機構衍生性金融商品及相關風險管理課程</a:t>
            </a:r>
            <a:r>
              <a:rPr lang="en-US" altLang="zh-TW" dirty="0">
                <a:latin typeface="微軟正黑體" pitchFamily="34" charset="-120"/>
                <a:ea typeface="微軟正黑體" pitchFamily="34" charset="-120"/>
              </a:rPr>
              <a:t>20</a:t>
            </a:r>
            <a:r>
              <a:rPr lang="zh-TW" altLang="en-US" dirty="0">
                <a:latin typeface="微軟正黑體" pitchFamily="34" charset="-120"/>
                <a:ea typeface="微軟正黑體" pitchFamily="34" charset="-120"/>
              </a:rPr>
              <a:t>小時以上。</a:t>
            </a:r>
            <a:r>
              <a:rPr lang="en-US" altLang="zh-TW" dirty="0">
                <a:latin typeface="微軟正黑體" pitchFamily="34" charset="-120"/>
                <a:ea typeface="微軟正黑體" pitchFamily="34" charset="-120"/>
              </a:rPr>
              <a:t>(2)</a:t>
            </a:r>
            <a:r>
              <a:rPr lang="zh-TW" altLang="en-US" dirty="0">
                <a:latin typeface="微軟正黑體" pitchFamily="34" charset="-120"/>
                <a:ea typeface="微軟正黑體" pitchFamily="34" charset="-120"/>
              </a:rPr>
              <a:t>符合證券商高級業務員應具備之資格條件者。</a:t>
            </a:r>
            <a:r>
              <a:rPr lang="en-US" altLang="zh-TW" dirty="0">
                <a:latin typeface="微軟正黑體" pitchFamily="34" charset="-120"/>
                <a:ea typeface="微軟正黑體" pitchFamily="34" charset="-120"/>
              </a:rPr>
              <a:t>(3)</a:t>
            </a:r>
            <a:r>
              <a:rPr lang="zh-TW" altLang="en-US" dirty="0">
                <a:latin typeface="微軟正黑體" pitchFamily="34" charset="-120"/>
                <a:ea typeface="微軟正黑體" pitchFamily="34" charset="-120"/>
              </a:rPr>
              <a:t>在國內外金融訓練機構主辦之衍生性金融商品及風險管理課程研習時數達</a:t>
            </a:r>
            <a:r>
              <a:rPr lang="en-US" altLang="zh-TW" dirty="0">
                <a:latin typeface="微軟正黑體" pitchFamily="34" charset="-120"/>
                <a:ea typeface="微軟正黑體" pitchFamily="34" charset="-120"/>
              </a:rPr>
              <a:t>30</a:t>
            </a:r>
            <a:r>
              <a:rPr lang="zh-TW" altLang="en-US" dirty="0">
                <a:latin typeface="微軟正黑體" pitchFamily="34" charset="-120"/>
                <a:ea typeface="微軟正黑體" pitchFamily="34" charset="-120"/>
              </a:rPr>
              <a:t>個小時以上。</a:t>
            </a:r>
            <a:r>
              <a:rPr lang="en-US" altLang="zh-TW" dirty="0">
                <a:latin typeface="微軟正黑體" pitchFamily="34" charset="-120"/>
                <a:ea typeface="微軟正黑體" pitchFamily="34" charset="-120"/>
              </a:rPr>
              <a:t>(4)</a:t>
            </a:r>
            <a:r>
              <a:rPr lang="zh-TW" altLang="en-US" dirty="0">
                <a:latin typeface="微軟正黑體" pitchFamily="34" charset="-120"/>
                <a:ea typeface="微軟正黑體" pitchFamily="34" charset="-120"/>
              </a:rPr>
              <a:t>持有衍生性金融商品之相關業務執照。</a:t>
            </a:r>
            <a:r>
              <a:rPr lang="en-US" altLang="zh-TW" dirty="0">
                <a:latin typeface="微軟正黑體" pitchFamily="34" charset="-120"/>
                <a:ea typeface="微軟正黑體" pitchFamily="34" charset="-120"/>
              </a:rPr>
              <a:t>(5)</a:t>
            </a:r>
            <a:r>
              <a:rPr lang="zh-TW" altLang="en-US" dirty="0">
                <a:latin typeface="微軟正黑體" pitchFamily="34" charset="-120"/>
                <a:ea typeface="微軟正黑體" pitchFamily="34" charset="-120"/>
              </a:rPr>
              <a:t>曾在國內外金融機構有半年以上衍生性金融商品業務之實際經驗。</a:t>
            </a:r>
            <a:endParaRPr lang="en-US" altLang="zh-TW" dirty="0">
              <a:latin typeface="微軟正黑體" pitchFamily="34" charset="-120"/>
              <a:ea typeface="微軟正黑體" pitchFamily="34" charset="-120"/>
            </a:endParaRPr>
          </a:p>
          <a:p>
            <a:pPr marL="177800" indent="-177800" algn="just">
              <a:buFont typeface="Arial" charset="0"/>
              <a:buChar char="•"/>
            </a:pPr>
            <a:r>
              <a:rPr lang="zh-TW" altLang="en-US" dirty="0">
                <a:latin typeface="微軟正黑體" pitchFamily="34" charset="-120"/>
                <a:ea typeface="微軟正黑體" pitchFamily="34" charset="-120"/>
              </a:rPr>
              <a:t>辦理涉及外匯之衍生性金融商品業務者，應同時具備「銀行業辦理外匯業務管理辦法」第</a:t>
            </a:r>
            <a:r>
              <a:rPr lang="en-US" altLang="zh-TW" dirty="0">
                <a:latin typeface="微軟正黑體" pitchFamily="34" charset="-120"/>
                <a:ea typeface="微軟正黑體" pitchFamily="34" charset="-120"/>
              </a:rPr>
              <a:t>12</a:t>
            </a:r>
            <a:r>
              <a:rPr lang="zh-TW" altLang="en-US" dirty="0">
                <a:latin typeface="微軟正黑體" pitchFamily="34" charset="-120"/>
                <a:ea typeface="微軟正黑體" pitchFamily="34" charset="-120"/>
              </a:rPr>
              <a:t>條之資格條件。</a:t>
            </a:r>
          </a:p>
        </p:txBody>
      </p:sp>
      <p:sp>
        <p:nvSpPr>
          <p:cNvPr id="28676" name="向上箭號圖說文字 19"/>
          <p:cNvSpPr>
            <a:spLocks noChangeArrowheads="1"/>
          </p:cNvSpPr>
          <p:nvPr/>
        </p:nvSpPr>
        <p:spPr bwMode="auto">
          <a:xfrm>
            <a:off x="5580112" y="2132856"/>
            <a:ext cx="2736850" cy="1872208"/>
          </a:xfrm>
          <a:prstGeom prst="upArrowCallout">
            <a:avLst>
              <a:gd name="adj1" fmla="val 26927"/>
              <a:gd name="adj2" fmla="val 40963"/>
              <a:gd name="adj3" fmla="val 10569"/>
              <a:gd name="adj4" fmla="val 78439"/>
            </a:avLst>
          </a:prstGeom>
          <a:gradFill rotWithShape="1">
            <a:gsLst>
              <a:gs pos="0">
                <a:srgbClr val="F6BABA"/>
              </a:gs>
              <a:gs pos="100000">
                <a:srgbClr val="FFFFFF"/>
              </a:gs>
            </a:gsLst>
            <a:lin ang="5400000" scaled="1"/>
          </a:gradFill>
          <a:ln w="38100" algn="ctr">
            <a:solidFill>
              <a:srgbClr val="800000"/>
            </a:solidFill>
            <a:round/>
            <a:headEnd/>
            <a:tailEnd/>
          </a:ln>
        </p:spPr>
        <p:txBody>
          <a:bodyPr tIns="180000"/>
          <a:lstStyle/>
          <a:p>
            <a:pPr marL="177800" indent="-177800">
              <a:buFont typeface="Arial" pitchFamily="34" charset="0"/>
              <a:buChar char="•"/>
            </a:pPr>
            <a:r>
              <a:rPr kumimoji="0" lang="zh-TW" altLang="en-US" sz="2000" b="1" dirty="0" smtClean="0">
                <a:solidFill>
                  <a:srgbClr val="C00000"/>
                </a:solidFill>
                <a:latin typeface="Verdana" pitchFamily="34" charset="0"/>
              </a:rPr>
              <a:t>選擇</a:t>
            </a:r>
            <a:r>
              <a:rPr kumimoji="0" lang="en-US" altLang="zh-TW" sz="2000" b="1" dirty="0" smtClean="0">
                <a:solidFill>
                  <a:srgbClr val="C00000"/>
                </a:solidFill>
                <a:latin typeface="Verdana" pitchFamily="34" charset="0"/>
              </a:rPr>
              <a:t>『</a:t>
            </a:r>
            <a:r>
              <a:rPr kumimoji="0" lang="zh-TW" altLang="en-US" sz="2000" b="1" dirty="0">
                <a:solidFill>
                  <a:srgbClr val="C00000"/>
                </a:solidFill>
                <a:latin typeface="Verdana" pitchFamily="34" charset="0"/>
              </a:rPr>
              <a:t>受託買賣（衍生性商品銷售）</a:t>
            </a:r>
            <a:r>
              <a:rPr kumimoji="0" lang="en-US" altLang="zh-TW" sz="2000" b="1" dirty="0" smtClean="0">
                <a:solidFill>
                  <a:srgbClr val="C00000"/>
                </a:solidFill>
                <a:latin typeface="Verdana" pitchFamily="34" charset="0"/>
              </a:rPr>
              <a:t>』</a:t>
            </a:r>
          </a:p>
          <a:p>
            <a:pPr marL="177800" indent="-177800">
              <a:buFont typeface="Arial" pitchFamily="34" charset="0"/>
              <a:buChar char="•"/>
            </a:pPr>
            <a:r>
              <a:rPr kumimoji="0" lang="zh-TW" altLang="en-US" sz="2000" b="1" dirty="0" smtClean="0">
                <a:solidFill>
                  <a:srgbClr val="C00000"/>
                </a:solidFill>
                <a:latin typeface="Verdana" pitchFamily="34" charset="0"/>
              </a:rPr>
              <a:t>符合條件者，可再勾選</a:t>
            </a:r>
            <a:r>
              <a:rPr kumimoji="0" lang="en-US" altLang="zh-TW" sz="2000" b="1" dirty="0" smtClean="0">
                <a:solidFill>
                  <a:srgbClr val="C00000"/>
                </a:solidFill>
                <a:latin typeface="Verdana" pitchFamily="34" charset="0"/>
              </a:rPr>
              <a:t>『</a:t>
            </a:r>
            <a:r>
              <a:rPr kumimoji="0" lang="zh-TW" altLang="en-US" sz="2000" b="1" dirty="0" smtClean="0">
                <a:solidFill>
                  <a:srgbClr val="C00000"/>
                </a:solidFill>
                <a:latin typeface="Verdana" pitchFamily="34" charset="0"/>
              </a:rPr>
              <a:t>涉及外匯</a:t>
            </a:r>
            <a:r>
              <a:rPr kumimoji="0" lang="en-US" altLang="zh-TW" sz="2000" b="1" dirty="0" smtClean="0">
                <a:solidFill>
                  <a:srgbClr val="C00000"/>
                </a:solidFill>
                <a:latin typeface="Verdana" pitchFamily="34" charset="0"/>
              </a:rPr>
              <a:t>』</a:t>
            </a:r>
          </a:p>
          <a:p>
            <a:pPr>
              <a:buFont typeface="Arial" pitchFamily="34" charset="0"/>
              <a:buChar char="•"/>
            </a:pPr>
            <a:endParaRPr kumimoji="0" lang="zh-TW" altLang="en-US" sz="2000" b="1" dirty="0">
              <a:solidFill>
                <a:srgbClr val="C00000"/>
              </a:solidFill>
              <a:latin typeface="Verdana" pitchFamily="34" charset="0"/>
            </a:endParaRPr>
          </a:p>
        </p:txBody>
      </p:sp>
      <p:sp>
        <p:nvSpPr>
          <p:cNvPr id="10" name="橢圓 15"/>
          <p:cNvSpPr>
            <a:spLocks noChangeArrowheads="1"/>
          </p:cNvSpPr>
          <p:nvPr/>
        </p:nvSpPr>
        <p:spPr bwMode="auto">
          <a:xfrm>
            <a:off x="5436096" y="1340768"/>
            <a:ext cx="3240360" cy="792088"/>
          </a:xfrm>
          <a:prstGeom prst="ellipse">
            <a:avLst/>
          </a:prstGeom>
          <a:noFill/>
          <a:ln w="38100" algn="ctr">
            <a:solidFill>
              <a:srgbClr val="800000"/>
            </a:solidFill>
            <a:round/>
            <a:headEnd/>
            <a:tailEnd/>
          </a:ln>
        </p:spPr>
        <p:txBody>
          <a:bodyPr tIns="180000"/>
          <a:lstStyle/>
          <a:p>
            <a:pPr algn="ctr"/>
            <a:endParaRPr kumimoji="0" lang="zh-TW" altLang="en-US" sz="2400" b="1">
              <a:latin typeface="Verdana" pitchFamily="34" charset="0"/>
            </a:endParaRPr>
          </a:p>
        </p:txBody>
      </p:sp>
      <p:sp>
        <p:nvSpPr>
          <p:cNvPr id="11" name="橢圓 15"/>
          <p:cNvSpPr>
            <a:spLocks noChangeArrowheads="1"/>
          </p:cNvSpPr>
          <p:nvPr/>
        </p:nvSpPr>
        <p:spPr bwMode="auto">
          <a:xfrm>
            <a:off x="3203848" y="1628800"/>
            <a:ext cx="2160240" cy="576064"/>
          </a:xfrm>
          <a:prstGeom prst="ellipse">
            <a:avLst/>
          </a:prstGeom>
          <a:noFill/>
          <a:ln w="38100" algn="ctr">
            <a:solidFill>
              <a:srgbClr val="800000"/>
            </a:solidFill>
            <a:round/>
            <a:headEnd/>
            <a:tailEnd/>
          </a:ln>
        </p:spPr>
        <p:txBody>
          <a:bodyPr tIns="180000"/>
          <a:lstStyle/>
          <a:p>
            <a:pPr algn="ctr"/>
            <a:endParaRPr kumimoji="0" lang="zh-TW" altLang="en-US" sz="2400" b="1">
              <a:latin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pPr eaLnBrk="1" hangingPunct="1"/>
            <a:r>
              <a:rPr lang="zh-TW" altLang="en-US" dirty="0" smtClean="0">
                <a:solidFill>
                  <a:schemeClr val="tx1"/>
                </a:solidFill>
                <a:latin typeface="Verdana" pitchFamily="34" charset="0"/>
              </a:rPr>
              <a:t>人員資格條件及登錄作業 </a:t>
            </a:r>
            <a:r>
              <a:rPr lang="en-US" altLang="zh-TW" sz="3000" dirty="0" smtClean="0">
                <a:solidFill>
                  <a:schemeClr val="tx1"/>
                </a:solidFill>
                <a:latin typeface="Verdana" pitchFamily="34" charset="0"/>
              </a:rPr>
              <a:t>(3/3)</a:t>
            </a:r>
            <a:endParaRPr lang="zh-TW" altLang="en-US" sz="3000" dirty="0" smtClean="0">
              <a:solidFill>
                <a:schemeClr val="tx1"/>
              </a:solidFill>
              <a:latin typeface="Verdana" pitchFamily="34" charset="0"/>
            </a:endParaRPr>
          </a:p>
        </p:txBody>
      </p:sp>
      <p:sp>
        <p:nvSpPr>
          <p:cNvPr id="26627" name="內容版面配置區 5"/>
          <p:cNvSpPr>
            <a:spLocks noGrp="1"/>
          </p:cNvSpPr>
          <p:nvPr>
            <p:ph idx="1"/>
          </p:nvPr>
        </p:nvSpPr>
        <p:spPr/>
        <p:txBody>
          <a:bodyPr/>
          <a:lstStyle/>
          <a:p>
            <a:pPr>
              <a:buNone/>
            </a:pPr>
            <a:r>
              <a:rPr lang="zh-TW" altLang="en-US" sz="2800" b="1" dirty="0" smtClean="0"/>
              <a:t>人員登錄作業上線時程：</a:t>
            </a:r>
          </a:p>
          <a:p>
            <a:r>
              <a:rPr lang="zh-TW" altLang="en-US" sz="2800" dirty="0" smtClean="0"/>
              <a:t>配合臺灣證券交易所證券商申報單一窗口</a:t>
            </a:r>
            <a:r>
              <a:rPr lang="en-US" altLang="zh-TW" sz="2800" dirty="0" smtClean="0"/>
              <a:t>『</a:t>
            </a:r>
            <a:r>
              <a:rPr lang="zh-TW" altLang="en-US" sz="2800" dirty="0" smtClean="0"/>
              <a:t>人員職務兼辦登錄</a:t>
            </a:r>
            <a:r>
              <a:rPr lang="en-US" altLang="zh-TW" sz="2800" dirty="0" smtClean="0"/>
              <a:t>』</a:t>
            </a:r>
            <a:r>
              <a:rPr lang="zh-TW" altLang="en-US" sz="2800" dirty="0" smtClean="0"/>
              <a:t>上線時程。</a:t>
            </a:r>
            <a:endParaRPr lang="en-US" altLang="zh-TW" sz="2800" dirty="0" smtClean="0"/>
          </a:p>
          <a:p>
            <a:pPr lvl="1"/>
            <a:r>
              <a:rPr lang="zh-TW" altLang="en-US" sz="2400" dirty="0" smtClean="0"/>
              <a:t>第一階段：</a:t>
            </a:r>
            <a:r>
              <a:rPr lang="en-US" altLang="zh-TW" sz="2400" dirty="0" smtClean="0"/>
              <a:t>102</a:t>
            </a:r>
            <a:r>
              <a:rPr lang="zh-TW" altLang="en-US" sz="2400" dirty="0" smtClean="0"/>
              <a:t>年</a:t>
            </a:r>
            <a:r>
              <a:rPr lang="en-US" altLang="zh-TW" sz="2400" dirty="0" smtClean="0"/>
              <a:t>10</a:t>
            </a:r>
            <a:r>
              <a:rPr lang="zh-TW" altLang="en-US" sz="2400" dirty="0" smtClean="0"/>
              <a:t>月</a:t>
            </a:r>
            <a:r>
              <a:rPr lang="en-US" altLang="zh-TW" sz="2400" dirty="0" smtClean="0"/>
              <a:t>14</a:t>
            </a:r>
            <a:r>
              <a:rPr lang="zh-TW" altLang="en-US" sz="2400" dirty="0" smtClean="0"/>
              <a:t>日，新增</a:t>
            </a:r>
            <a:r>
              <a:rPr lang="en-US" altLang="zh-TW" sz="2400" dirty="0" smtClean="0"/>
              <a:t>『</a:t>
            </a:r>
            <a:r>
              <a:rPr lang="zh-TW" altLang="en-US" sz="2400" dirty="0" smtClean="0"/>
              <a:t>受託買賣（衍生性商品銷售）</a:t>
            </a:r>
            <a:r>
              <a:rPr lang="en-US" altLang="zh-TW" sz="2400" dirty="0" smtClean="0"/>
              <a:t>』</a:t>
            </a:r>
          </a:p>
          <a:p>
            <a:pPr lvl="1"/>
            <a:r>
              <a:rPr lang="zh-TW" altLang="en-US" sz="2400" dirty="0" smtClean="0"/>
              <a:t>第二階段：</a:t>
            </a:r>
            <a:r>
              <a:rPr lang="en-US" altLang="zh-TW" sz="2400" dirty="0" smtClean="0"/>
              <a:t>103</a:t>
            </a:r>
            <a:r>
              <a:rPr lang="zh-TW" altLang="en-US" sz="2400" dirty="0" smtClean="0"/>
              <a:t>年</a:t>
            </a:r>
            <a:r>
              <a:rPr lang="en-US" altLang="zh-TW" sz="2400" dirty="0" smtClean="0"/>
              <a:t>1</a:t>
            </a:r>
            <a:r>
              <a:rPr lang="zh-TW" altLang="en-US" sz="2400" dirty="0" smtClean="0"/>
              <a:t>月</a:t>
            </a:r>
            <a:r>
              <a:rPr lang="en-US" altLang="zh-TW" sz="2400" dirty="0" smtClean="0"/>
              <a:t>14</a:t>
            </a:r>
            <a:r>
              <a:rPr lang="zh-TW" altLang="en-US" sz="2400" dirty="0" smtClean="0"/>
              <a:t>日，新增</a:t>
            </a:r>
            <a:r>
              <a:rPr lang="en-US" altLang="zh-TW" sz="2400" dirty="0" smtClean="0"/>
              <a:t>『</a:t>
            </a:r>
            <a:r>
              <a:rPr lang="zh-TW" altLang="en-US" sz="2400" dirty="0" smtClean="0"/>
              <a:t>涉及外匯</a:t>
            </a:r>
            <a:r>
              <a:rPr lang="en-US" altLang="zh-TW" sz="2400" dirty="0" smtClean="0"/>
              <a:t>』</a:t>
            </a:r>
            <a:r>
              <a:rPr lang="zh-TW" altLang="en-US" sz="2400" dirty="0" smtClean="0"/>
              <a:t>勾選選項</a:t>
            </a:r>
            <a:endParaRPr lang="en-US" altLang="zh-TW" sz="2400" dirty="0" smtClean="0"/>
          </a:p>
          <a:p>
            <a:r>
              <a:rPr lang="en-US" altLang="zh-TW" sz="2800" dirty="0" smtClean="0"/>
              <a:t>102</a:t>
            </a:r>
            <a:r>
              <a:rPr lang="zh-TW" altLang="en-US" sz="2800" dirty="0" smtClean="0"/>
              <a:t>年</a:t>
            </a:r>
            <a:r>
              <a:rPr lang="en-US" altLang="zh-TW" sz="2800" dirty="0" smtClean="0"/>
              <a:t>10</a:t>
            </a:r>
            <a:r>
              <a:rPr lang="zh-TW" altLang="en-US" sz="2800" dirty="0" smtClean="0"/>
              <a:t>月</a:t>
            </a:r>
            <a:r>
              <a:rPr lang="en-US" altLang="zh-TW" sz="2800" dirty="0" smtClean="0"/>
              <a:t>14</a:t>
            </a:r>
            <a:r>
              <a:rPr lang="zh-TW" altLang="en-US" sz="2800" dirty="0" smtClean="0"/>
              <a:t>日前取得資格開辦之證券商，請於</a:t>
            </a:r>
            <a:r>
              <a:rPr lang="en-US" altLang="zh-TW" sz="2800" dirty="0" smtClean="0"/>
              <a:t>102</a:t>
            </a:r>
            <a:r>
              <a:rPr lang="zh-TW" altLang="en-US" sz="2800" dirty="0" smtClean="0"/>
              <a:t>年</a:t>
            </a:r>
            <a:r>
              <a:rPr lang="en-US" altLang="zh-TW" sz="2800" dirty="0" smtClean="0"/>
              <a:t>10</a:t>
            </a:r>
            <a:r>
              <a:rPr lang="zh-TW" altLang="en-US" sz="2800" dirty="0" smtClean="0"/>
              <a:t>月</a:t>
            </a:r>
            <a:r>
              <a:rPr lang="en-US" altLang="zh-TW" sz="2800" dirty="0" smtClean="0"/>
              <a:t>14</a:t>
            </a:r>
            <a:r>
              <a:rPr lang="zh-TW" altLang="en-US" sz="2800" dirty="0" smtClean="0"/>
              <a:t>日當天至系統補辦人員登錄作業。</a:t>
            </a:r>
            <a:endParaRPr lang="en-US" altLang="zh-TW" sz="2800" dirty="0" smtClean="0"/>
          </a:p>
        </p:txBody>
      </p:sp>
      <p:sp>
        <p:nvSpPr>
          <p:cNvPr id="26628"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5E1F61B3-FEC7-4600-A0DB-FF8C32765699}" type="slidenum">
              <a:rPr lang="en-US" altLang="zh-TW" sz="1200"/>
              <a:pPr algn="r"/>
              <a:t>26</a:t>
            </a:fld>
            <a:endParaRPr lang="en-US" altLang="zh-TW" sz="12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銷售行為規範</a:t>
            </a:r>
            <a:endParaRPr lang="zh-TW" altLang="en-US" dirty="0"/>
          </a:p>
        </p:txBody>
      </p:sp>
      <p:sp>
        <p:nvSpPr>
          <p:cNvPr id="3" name="內容版面配置區 2"/>
          <p:cNvSpPr>
            <a:spLocks noGrp="1"/>
          </p:cNvSpPr>
          <p:nvPr>
            <p:ph idx="1"/>
          </p:nvPr>
        </p:nvSpPr>
        <p:spPr>
          <a:solidFill>
            <a:schemeClr val="bg1"/>
          </a:solidFill>
        </p:spPr>
        <p:txBody>
          <a:bodyPr/>
          <a:lstStyle/>
          <a:p>
            <a:pPr>
              <a:buNone/>
            </a:pPr>
            <a:r>
              <a:rPr lang="zh-TW" altLang="en-US" dirty="0" smtClean="0"/>
              <a:t>銷售人員不得有下列行為：（業務規範第</a:t>
            </a:r>
            <a:r>
              <a:rPr lang="en-US" altLang="zh-TW" dirty="0" smtClean="0"/>
              <a:t>5</a:t>
            </a:r>
            <a:r>
              <a:rPr lang="zh-TW" altLang="en-US" dirty="0" smtClean="0"/>
              <a:t>條）</a:t>
            </a:r>
            <a:endParaRPr lang="en-US" altLang="zh-TW" dirty="0" smtClean="0"/>
          </a:p>
          <a:p>
            <a:pPr marL="628650" indent="-596900">
              <a:buClrTx/>
              <a:buFont typeface="+mj-ea"/>
              <a:buAutoNum type="ea1ChtPeriod"/>
            </a:pPr>
            <a:r>
              <a:rPr lang="zh-TW" altLang="en-US" sz="2400" dirty="0" smtClean="0"/>
              <a:t>與客戶約定分享利益或承擔損失，直接或間接要求、期約或收受不當之金錢、財物或其他利益。</a:t>
            </a:r>
            <a:endParaRPr lang="en-US" altLang="zh-TW" sz="2400" dirty="0" smtClean="0"/>
          </a:p>
          <a:p>
            <a:pPr marL="628650" indent="-596900">
              <a:buClrTx/>
              <a:buFont typeface="+mj-ea"/>
              <a:buAutoNum type="ea1ChtPeriod"/>
            </a:pPr>
            <a:r>
              <a:rPr lang="zh-TW" altLang="en-US" sz="2400" dirty="0" smtClean="0"/>
              <a:t>擅自修改或製作相關標準文件交付予客戶。</a:t>
            </a:r>
          </a:p>
          <a:p>
            <a:pPr marL="628650" indent="-596900">
              <a:buClrTx/>
              <a:buFont typeface="+mj-ea"/>
              <a:buAutoNum type="ea1ChtPeriod"/>
            </a:pPr>
            <a:r>
              <a:rPr lang="zh-TW" altLang="en-US" sz="2400" dirty="0" smtClean="0"/>
              <a:t>擅自為客戶進行交易，或私自挪用客戶款項。</a:t>
            </a:r>
          </a:p>
          <a:p>
            <a:pPr marL="628650" indent="-596900">
              <a:buClrTx/>
              <a:buFont typeface="+mj-ea"/>
              <a:buAutoNum type="ea1ChtPeriod"/>
            </a:pPr>
            <a:r>
              <a:rPr lang="zh-TW" altLang="en-US" sz="2400" dirty="0" smtClean="0"/>
              <a:t>引用之資訊有不實、虛偽、隱匿、誇大致客戶誤信之情事。</a:t>
            </a:r>
          </a:p>
          <a:p>
            <a:pPr marL="628650" indent="-596900">
              <a:buClrTx/>
              <a:buFont typeface="+mj-ea"/>
              <a:buAutoNum type="ea1ChtPeriod"/>
            </a:pPr>
            <a:r>
              <a:rPr lang="zh-TW" altLang="en-US" sz="2400" dirty="0" smtClean="0"/>
              <a:t>對所銷售之商品為特定結果之保證。</a:t>
            </a:r>
          </a:p>
          <a:p>
            <a:pPr marL="628650" indent="-596900">
              <a:buClrTx/>
              <a:buFont typeface="+mj-ea"/>
              <a:buAutoNum type="ea1ChtPeriod"/>
            </a:pPr>
            <a:r>
              <a:rPr lang="zh-TW" altLang="en-US" sz="2400" dirty="0" smtClean="0"/>
              <a:t>其他違反法令或自律規章之情事。</a:t>
            </a:r>
          </a:p>
          <a:p>
            <a:pPr lvl="1"/>
            <a:endParaRPr lang="zh-TW" altLang="en-US" dirty="0"/>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商品審查制度</a:t>
            </a:r>
            <a:r>
              <a:rPr lang="en-US" altLang="zh-TW" sz="3000" dirty="0" smtClean="0">
                <a:solidFill>
                  <a:schemeClr val="tx1"/>
                </a:solidFill>
                <a:latin typeface="Verdana" pitchFamily="34" charset="0"/>
              </a:rPr>
              <a:t>(1/2)</a:t>
            </a:r>
            <a:endParaRPr lang="zh-TW" altLang="en-US" sz="3000" dirty="0"/>
          </a:p>
        </p:txBody>
      </p:sp>
      <p:sp>
        <p:nvSpPr>
          <p:cNvPr id="3" name="內容版面配置區 2"/>
          <p:cNvSpPr>
            <a:spLocks noGrp="1"/>
          </p:cNvSpPr>
          <p:nvPr>
            <p:ph idx="1"/>
          </p:nvPr>
        </p:nvSpPr>
        <p:spPr>
          <a:solidFill>
            <a:schemeClr val="bg1"/>
          </a:solidFill>
        </p:spPr>
        <p:txBody>
          <a:bodyPr/>
          <a:lstStyle/>
          <a:p>
            <a:pPr marL="0" indent="0">
              <a:buNone/>
            </a:pPr>
            <a:r>
              <a:rPr lang="zh-TW" altLang="zh-TW" sz="2800" dirty="0" smtClean="0"/>
              <a:t>證券商應建立商品審查制度，其內容至少應包含下列事項：</a:t>
            </a:r>
            <a:r>
              <a:rPr lang="zh-TW" altLang="en-US" sz="2800" dirty="0" smtClean="0"/>
              <a:t>（業務規範第</a:t>
            </a:r>
            <a:r>
              <a:rPr lang="en-US" altLang="zh-TW" sz="2800" dirty="0" smtClean="0"/>
              <a:t>6</a:t>
            </a:r>
            <a:r>
              <a:rPr lang="zh-TW" altLang="en-US" sz="2800" dirty="0" smtClean="0"/>
              <a:t>條）</a:t>
            </a:r>
            <a:endParaRPr lang="en-US" altLang="zh-TW" sz="2800" dirty="0" smtClean="0"/>
          </a:p>
          <a:p>
            <a:pPr marL="534988" indent="-534988">
              <a:buNone/>
            </a:pPr>
            <a:r>
              <a:rPr lang="zh-TW" altLang="zh-TW" sz="2000" dirty="0" smtClean="0"/>
              <a:t>一、</a:t>
            </a:r>
            <a:r>
              <a:rPr lang="en-US" altLang="zh-TW" sz="2000" dirty="0" smtClean="0"/>
              <a:t>	</a:t>
            </a:r>
            <a:r>
              <a:rPr lang="zh-TW" altLang="zh-TW" sz="2000" dirty="0" smtClean="0"/>
              <a:t>審查人員的組成。</a:t>
            </a:r>
          </a:p>
          <a:p>
            <a:pPr marL="534988" indent="-534988">
              <a:buNone/>
            </a:pPr>
            <a:r>
              <a:rPr lang="zh-TW" altLang="zh-TW" sz="2000" dirty="0" smtClean="0"/>
              <a:t>二、</a:t>
            </a:r>
            <a:r>
              <a:rPr lang="en-US" altLang="zh-TW" sz="2000" dirty="0" smtClean="0"/>
              <a:t>	</a:t>
            </a:r>
            <a:r>
              <a:rPr lang="zh-TW" altLang="zh-TW" sz="2000" dirty="0" smtClean="0"/>
              <a:t>審查的程序。</a:t>
            </a:r>
          </a:p>
          <a:p>
            <a:pPr marL="534988" indent="-534988">
              <a:buNone/>
            </a:pPr>
            <a:r>
              <a:rPr lang="zh-TW" altLang="zh-TW" sz="2000" dirty="0" smtClean="0"/>
              <a:t>三、</a:t>
            </a:r>
            <a:r>
              <a:rPr lang="en-US" altLang="zh-TW" sz="2000" dirty="0" smtClean="0"/>
              <a:t>	</a:t>
            </a:r>
            <a:r>
              <a:rPr lang="zh-TW" altLang="zh-TW" sz="2000" dirty="0" smtClean="0"/>
              <a:t>得銷售之商品種類。</a:t>
            </a:r>
          </a:p>
          <a:p>
            <a:pPr marL="534988" indent="-534988">
              <a:buNone/>
            </a:pPr>
            <a:r>
              <a:rPr lang="zh-TW" altLang="zh-TW" sz="2000" dirty="0" smtClean="0"/>
              <a:t>四、</a:t>
            </a:r>
            <a:r>
              <a:rPr lang="en-US" altLang="zh-TW" sz="2000" dirty="0" smtClean="0"/>
              <a:t>	</a:t>
            </a:r>
            <a:r>
              <a:rPr lang="zh-TW" altLang="zh-TW" sz="2000" dirty="0" smtClean="0"/>
              <a:t>商品之合法性。</a:t>
            </a:r>
          </a:p>
          <a:p>
            <a:pPr marL="534988" indent="-534988">
              <a:buNone/>
            </a:pPr>
            <a:r>
              <a:rPr lang="zh-TW" altLang="zh-TW" sz="2000" dirty="0" smtClean="0"/>
              <a:t>五、</a:t>
            </a:r>
            <a:r>
              <a:rPr lang="en-US" altLang="zh-TW" sz="2000" dirty="0" smtClean="0"/>
              <a:t>	</a:t>
            </a:r>
            <a:r>
              <a:rPr lang="zh-TW" altLang="zh-TW" sz="2000" dirty="0" smtClean="0"/>
              <a:t>商品之屬性及適合的投資人屬性。</a:t>
            </a:r>
          </a:p>
          <a:p>
            <a:pPr marL="534988" indent="-534988">
              <a:buNone/>
            </a:pPr>
            <a:r>
              <a:rPr lang="zh-TW" altLang="zh-TW" sz="2000" dirty="0" smtClean="0"/>
              <a:t>六、</a:t>
            </a:r>
            <a:r>
              <a:rPr lang="en-US" altLang="zh-TW" sz="2000" dirty="0" smtClean="0"/>
              <a:t>	</a:t>
            </a:r>
            <a:r>
              <a:rPr lang="zh-TW" altLang="zh-TW" sz="2000" dirty="0" smtClean="0"/>
              <a:t>產品說明書內容之正確性及資訊之充分揭露。</a:t>
            </a:r>
          </a:p>
          <a:p>
            <a:pPr marL="534988" indent="-534988">
              <a:buNone/>
            </a:pPr>
            <a:r>
              <a:rPr lang="zh-TW" altLang="zh-TW" sz="2000" dirty="0" smtClean="0"/>
              <a:t>七、</a:t>
            </a:r>
            <a:r>
              <a:rPr lang="en-US" altLang="zh-TW" sz="2000" dirty="0" smtClean="0"/>
              <a:t>	</a:t>
            </a:r>
            <a:r>
              <a:rPr lang="zh-TW" altLang="zh-TW" sz="2000" dirty="0" smtClean="0"/>
              <a:t>利益衝突之評估。</a:t>
            </a:r>
          </a:p>
          <a:p>
            <a:pPr marL="534988" indent="-534988">
              <a:buNone/>
            </a:pPr>
            <a:r>
              <a:rPr lang="zh-TW" altLang="zh-TW" sz="2000" dirty="0" smtClean="0"/>
              <a:t>八、</a:t>
            </a:r>
            <a:r>
              <a:rPr lang="en-US" altLang="zh-TW" sz="2000" dirty="0" smtClean="0"/>
              <a:t>	</a:t>
            </a:r>
            <a:r>
              <a:rPr lang="zh-TW" altLang="zh-TW" sz="2000" dirty="0" smtClean="0"/>
              <a:t>合宜的獎金或績效評量制度。</a:t>
            </a:r>
            <a:endParaRPr lang="zh-TW" altLang="en-US" sz="2000" dirty="0"/>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28</a:t>
            </a:fld>
            <a:endParaRPr lang="zh-TW" altLang="en-US"/>
          </a:p>
        </p:txBody>
      </p:sp>
      <p:sp>
        <p:nvSpPr>
          <p:cNvPr id="5" name="矩形 4"/>
          <p:cNvSpPr/>
          <p:nvPr/>
        </p:nvSpPr>
        <p:spPr bwMode="auto">
          <a:xfrm>
            <a:off x="6300192" y="3356992"/>
            <a:ext cx="2160240" cy="2664296"/>
          </a:xfrm>
          <a:prstGeom prst="rect">
            <a:avLst/>
          </a:prstGeom>
          <a:gradFill flip="none" rotWithShape="1">
            <a:gsLst>
              <a:gs pos="100000">
                <a:schemeClr val="bg1"/>
              </a:gs>
              <a:gs pos="50000">
                <a:schemeClr val="accent2">
                  <a:tint val="44500"/>
                  <a:satMod val="160000"/>
                </a:schemeClr>
              </a:gs>
              <a:gs pos="100000">
                <a:schemeClr val="accent2">
                  <a:tint val="23500"/>
                  <a:satMod val="160000"/>
                </a:schemeClr>
              </a:gs>
            </a:gsLst>
            <a:path path="circle">
              <a:fillToRect l="100000" b="100000"/>
            </a:path>
            <a:tileRect t="-100000" r="-100000"/>
          </a:gradFill>
          <a:ln w="38100" algn="ctr">
            <a:solidFill>
              <a:srgbClr val="C00000"/>
            </a:solidFill>
            <a:prstDash val="dashDot"/>
            <a:round/>
            <a:headEnd/>
            <a:tailEnd/>
          </a:ln>
          <a:effectLst>
            <a:outerShdw dist="35921" dir="2700000" algn="ctr" rotWithShape="0">
              <a:schemeClr val="bg2"/>
            </a:outerShdw>
          </a:effectLst>
        </p:spPr>
        <p:txBody>
          <a:bodyPr wrap="square" rtlCol="0" anchor="ctr"/>
          <a:lstStyle/>
          <a:p>
            <a:pPr marL="177800" indent="-177800">
              <a:buFont typeface="Arial" pitchFamily="34" charset="0"/>
              <a:buChar char="•"/>
            </a:pPr>
            <a:r>
              <a:rPr lang="zh-TW" altLang="en-US" sz="2000" dirty="0" smtClean="0">
                <a:ea typeface="標楷體" pitchFamily="65" charset="-120"/>
              </a:rPr>
              <a:t>應為</a:t>
            </a:r>
            <a:r>
              <a:rPr lang="en-US" altLang="zh-TW" sz="2000" dirty="0" smtClean="0">
                <a:ea typeface="標楷體" pitchFamily="65" charset="-120"/>
              </a:rPr>
              <a:t>『</a:t>
            </a:r>
            <a:r>
              <a:rPr lang="zh-TW" altLang="en-US" sz="2000" dirty="0" smtClean="0">
                <a:ea typeface="標楷體" pitchFamily="65" charset="-120"/>
              </a:rPr>
              <a:t>逐檔</a:t>
            </a:r>
            <a:r>
              <a:rPr lang="en-US" altLang="zh-TW" sz="2000" dirty="0" smtClean="0">
                <a:ea typeface="標楷體" pitchFamily="65" charset="-120"/>
              </a:rPr>
              <a:t>』</a:t>
            </a:r>
            <a:r>
              <a:rPr lang="zh-TW" altLang="en-US" sz="2000" dirty="0" smtClean="0">
                <a:ea typeface="標楷體" pitchFamily="65" charset="-120"/>
              </a:rPr>
              <a:t>或</a:t>
            </a:r>
            <a:r>
              <a:rPr lang="en-US" altLang="zh-TW" sz="2000" dirty="0" smtClean="0">
                <a:ea typeface="標楷體" pitchFamily="65" charset="-120"/>
              </a:rPr>
              <a:t>『</a:t>
            </a:r>
            <a:r>
              <a:rPr lang="zh-TW" altLang="en-US" sz="2000" dirty="0" smtClean="0">
                <a:ea typeface="標楷體" pitchFamily="65" charset="-120"/>
              </a:rPr>
              <a:t>同類型</a:t>
            </a:r>
            <a:r>
              <a:rPr lang="en-US" altLang="zh-TW" sz="2000" dirty="0" smtClean="0">
                <a:ea typeface="標楷體" pitchFamily="65" charset="-120"/>
              </a:rPr>
              <a:t>』</a:t>
            </a:r>
            <a:r>
              <a:rPr lang="zh-TW" altLang="en-US" sz="2000" dirty="0" smtClean="0">
                <a:ea typeface="標楷體" pitchFamily="65" charset="-120"/>
              </a:rPr>
              <a:t>商品審查。</a:t>
            </a:r>
            <a:endParaRPr lang="en-US" altLang="zh-TW" sz="2000" dirty="0" smtClean="0">
              <a:ea typeface="標楷體" pitchFamily="65" charset="-120"/>
            </a:endParaRPr>
          </a:p>
          <a:p>
            <a:pPr marL="177800" indent="-177800">
              <a:buFont typeface="Arial" pitchFamily="34" charset="0"/>
              <a:buChar char="•"/>
            </a:pPr>
            <a:r>
              <a:rPr lang="zh-TW" altLang="en-US" sz="2000" dirty="0" smtClean="0">
                <a:ea typeface="標楷體" pitchFamily="65" charset="-120"/>
              </a:rPr>
              <a:t>同類型商品指商品結構、幣別、連結標的等性質完全一致者。</a:t>
            </a:r>
            <a:endParaRPr lang="zh-TW" altLang="en-US" sz="2000" dirty="0">
              <a:ea typeface="標楷體" pitchFamily="65" charset="-12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商品審查制度</a:t>
            </a:r>
            <a:r>
              <a:rPr lang="en-US" altLang="zh-TW" sz="3000" dirty="0" smtClean="0">
                <a:solidFill>
                  <a:schemeClr val="tx1"/>
                </a:solidFill>
                <a:latin typeface="Verdana" pitchFamily="34" charset="0"/>
              </a:rPr>
              <a:t>(2/2)</a:t>
            </a:r>
            <a:endParaRPr lang="zh-TW" altLang="en-US" sz="3000" dirty="0"/>
          </a:p>
        </p:txBody>
      </p:sp>
      <p:sp>
        <p:nvSpPr>
          <p:cNvPr id="3" name="內容版面配置區 2"/>
          <p:cNvSpPr>
            <a:spLocks noGrp="1"/>
          </p:cNvSpPr>
          <p:nvPr>
            <p:ph idx="1"/>
          </p:nvPr>
        </p:nvSpPr>
        <p:spPr>
          <a:solidFill>
            <a:schemeClr val="bg1"/>
          </a:solidFill>
        </p:spPr>
        <p:txBody>
          <a:bodyPr/>
          <a:lstStyle/>
          <a:p>
            <a:pPr marL="0" indent="0">
              <a:buNone/>
            </a:pPr>
            <a:r>
              <a:rPr lang="zh-TW" altLang="zh-TW" sz="2800" dirty="0" smtClean="0"/>
              <a:t>合宜的獎金或績效評量制度，應包含下列原則：</a:t>
            </a:r>
            <a:r>
              <a:rPr lang="zh-TW" altLang="en-US" sz="2800" dirty="0" smtClean="0"/>
              <a:t>（業務規範第</a:t>
            </a:r>
            <a:r>
              <a:rPr lang="en-US" altLang="zh-TW" sz="2800" dirty="0" smtClean="0"/>
              <a:t>7</a:t>
            </a:r>
            <a:r>
              <a:rPr lang="zh-TW" altLang="en-US" sz="2800" dirty="0" smtClean="0"/>
              <a:t>條）</a:t>
            </a:r>
            <a:endParaRPr lang="en-US" altLang="zh-TW" sz="2800" dirty="0" smtClean="0"/>
          </a:p>
          <a:p>
            <a:pPr>
              <a:buNone/>
            </a:pPr>
            <a:r>
              <a:rPr lang="zh-TW" altLang="zh-TW" sz="2000" dirty="0" smtClean="0"/>
              <a:t>一、應確保所訂定之獎金制度，不得影響業務人員銷售特定商品予客戶之客觀與公正性。</a:t>
            </a:r>
          </a:p>
          <a:p>
            <a:pPr>
              <a:buNone/>
            </a:pPr>
            <a:r>
              <a:rPr lang="zh-TW" altLang="zh-TW" sz="2000" dirty="0" smtClean="0"/>
              <a:t>二、與其他金融商品之佣金，不得差異過大，避免造成誘引業務人員銷售特定商品之行為。惟金融商品之佣金和其它金融商品差異過大時</a:t>
            </a:r>
            <a:r>
              <a:rPr lang="zh-TW" altLang="en-US" sz="2000" dirty="0" smtClean="0"/>
              <a:t>，</a:t>
            </a:r>
            <a:r>
              <a:rPr lang="zh-TW" altLang="zh-TW" sz="2000" dirty="0" smtClean="0"/>
              <a:t>應進一步衡量該金融商品於不同公司提供類似商品、或不同通路間之相同產品之佣金是否合理，若無不合理之情形，則此種金融商品不受前述佣金不得差異過大之限制。</a:t>
            </a:r>
          </a:p>
          <a:p>
            <a:pPr>
              <a:buNone/>
            </a:pPr>
            <a:r>
              <a:rPr lang="zh-TW" altLang="zh-TW" sz="2000" dirty="0" smtClean="0"/>
              <a:t>三、注意業務人員是否有勸誘客戶於短期間內，以多次提前終止再投資或頻繁交易之方式不當賺取佣金之情事。</a:t>
            </a:r>
            <a:endParaRPr lang="en-US" altLang="zh-TW" sz="2000" dirty="0" smtClean="0"/>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29</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31895140-A934-42DD-953A-83620EA25AEA}" type="slidenum">
              <a:rPr lang="en-US" altLang="zh-TW" sz="1200"/>
              <a:pPr algn="r"/>
              <a:t>3</a:t>
            </a:fld>
            <a:endParaRPr lang="en-US" altLang="zh-TW" sz="1200"/>
          </a:p>
        </p:txBody>
      </p:sp>
      <p:grpSp>
        <p:nvGrpSpPr>
          <p:cNvPr id="2" name="Group 4"/>
          <p:cNvGrpSpPr>
            <a:grpSpLocks/>
          </p:cNvGrpSpPr>
          <p:nvPr/>
        </p:nvGrpSpPr>
        <p:grpSpPr bwMode="auto">
          <a:xfrm>
            <a:off x="611561" y="1772816"/>
            <a:ext cx="7056783" cy="1323521"/>
            <a:chOff x="703" y="935"/>
            <a:chExt cx="4446" cy="454"/>
          </a:xfrm>
        </p:grpSpPr>
        <p:sp>
          <p:nvSpPr>
            <p:cNvPr id="14" name="Rectangle 5"/>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5" name="Rectangle 6"/>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latin typeface="Times New Roman" pitchFamily="18" charset="0"/>
                  <a:ea typeface="標楷體" pitchFamily="65" charset="-120"/>
                  <a:cs typeface="Times New Roman" pitchFamily="18" charset="0"/>
                </a:rPr>
                <a:t>背景說明</a:t>
              </a:r>
              <a:endParaRPr lang="ja-JP" altLang="en-US" sz="3200" dirty="0">
                <a:latin typeface="Times New Roman" pitchFamily="18" charset="0"/>
                <a:ea typeface="標楷體" pitchFamily="65" charset="-120"/>
                <a:cs typeface="Times New Roman" pitchFamily="18" charset="0"/>
              </a:endParaRPr>
            </a:p>
          </p:txBody>
        </p:sp>
      </p:grpSp>
      <p:grpSp>
        <p:nvGrpSpPr>
          <p:cNvPr id="3" name="Group 7"/>
          <p:cNvGrpSpPr>
            <a:grpSpLocks/>
          </p:cNvGrpSpPr>
          <p:nvPr/>
        </p:nvGrpSpPr>
        <p:grpSpPr bwMode="auto">
          <a:xfrm>
            <a:off x="611561" y="3236059"/>
            <a:ext cx="7056783" cy="1323521"/>
            <a:chOff x="703" y="935"/>
            <a:chExt cx="4446" cy="454"/>
          </a:xfrm>
          <a:solidFill>
            <a:srgbClr val="D0CE70">
              <a:alpha val="20000"/>
            </a:srgbClr>
          </a:solidFill>
          <a:effectLst>
            <a:outerShdw blurRad="50800" dist="50800" dir="5400000" algn="ctr" rotWithShape="0">
              <a:schemeClr val="bg1"/>
            </a:outerShdw>
          </a:effectLst>
        </p:grpSpPr>
        <p:sp>
          <p:nvSpPr>
            <p:cNvPr id="12" name="Rectangle 8"/>
            <p:cNvSpPr>
              <a:spLocks noChangeArrowheads="1"/>
            </p:cNvSpPr>
            <p:nvPr/>
          </p:nvSpPr>
          <p:spPr bwMode="auto">
            <a:xfrm>
              <a:off x="703" y="935"/>
              <a:ext cx="454"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3" name="Rectangle 9"/>
            <p:cNvSpPr>
              <a:spLocks noChangeArrowheads="1"/>
            </p:cNvSpPr>
            <p:nvPr/>
          </p:nvSpPr>
          <p:spPr bwMode="auto">
            <a:xfrm>
              <a:off x="1157" y="935"/>
              <a:ext cx="3992"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solidFill>
                    <a:schemeClr val="accent5">
                      <a:lumMod val="75000"/>
                    </a:schemeClr>
                  </a:solidFill>
                  <a:latin typeface="Times New Roman" pitchFamily="18" charset="0"/>
                  <a:ea typeface="標楷體" pitchFamily="65" charset="-120"/>
                  <a:cs typeface="Times New Roman" pitchFamily="18" charset="0"/>
                </a:rPr>
                <a:t>修正重</a:t>
              </a:r>
              <a:r>
                <a:rPr lang="zh-TW" altLang="en-US" sz="3200" dirty="0">
                  <a:solidFill>
                    <a:schemeClr val="accent5">
                      <a:lumMod val="75000"/>
                    </a:schemeClr>
                  </a:solidFill>
                  <a:latin typeface="Times New Roman" pitchFamily="18" charset="0"/>
                  <a:ea typeface="標楷體" pitchFamily="65" charset="-120"/>
                  <a:cs typeface="Times New Roman" pitchFamily="18" charset="0"/>
                </a:rPr>
                <a:t>點</a:t>
              </a:r>
              <a:endParaRPr lang="ja-JP" altLang="en-US" sz="3200" dirty="0">
                <a:solidFill>
                  <a:schemeClr val="accent5">
                    <a:lumMod val="75000"/>
                  </a:schemeClr>
                </a:solidFill>
                <a:latin typeface="Times New Roman" pitchFamily="18" charset="0"/>
                <a:ea typeface="標楷體" pitchFamily="65" charset="-120"/>
                <a:cs typeface="Times New Roman" pitchFamily="18" charset="0"/>
              </a:endParaRPr>
            </a:p>
          </p:txBody>
        </p:sp>
      </p:grpSp>
      <p:grpSp>
        <p:nvGrpSpPr>
          <p:cNvPr id="4" name="Group 10"/>
          <p:cNvGrpSpPr>
            <a:grpSpLocks/>
          </p:cNvGrpSpPr>
          <p:nvPr/>
        </p:nvGrpSpPr>
        <p:grpSpPr bwMode="auto">
          <a:xfrm>
            <a:off x="611561" y="4697767"/>
            <a:ext cx="7056783" cy="1323521"/>
            <a:chOff x="703" y="935"/>
            <a:chExt cx="4446" cy="454"/>
          </a:xfrm>
          <a:solidFill>
            <a:srgbClr val="D0CE70">
              <a:alpha val="20000"/>
            </a:srgbClr>
          </a:solidFill>
        </p:grpSpPr>
        <p:sp>
          <p:nvSpPr>
            <p:cNvPr id="10" name="Rectangle 11"/>
            <p:cNvSpPr>
              <a:spLocks noChangeArrowheads="1"/>
            </p:cNvSpPr>
            <p:nvPr/>
          </p:nvSpPr>
          <p:spPr bwMode="auto">
            <a:xfrm>
              <a:off x="703" y="935"/>
              <a:ext cx="454"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1" name="Rectangle 12"/>
            <p:cNvSpPr>
              <a:spLocks noChangeArrowheads="1"/>
            </p:cNvSpPr>
            <p:nvPr/>
          </p:nvSpPr>
          <p:spPr bwMode="auto">
            <a:xfrm>
              <a:off x="1157" y="935"/>
              <a:ext cx="3992"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solidFill>
                    <a:schemeClr val="accent5">
                      <a:lumMod val="75000"/>
                    </a:schemeClr>
                  </a:solidFill>
                  <a:latin typeface="Times New Roman" pitchFamily="18" charset="0"/>
                  <a:ea typeface="標楷體" pitchFamily="65" charset="-120"/>
                  <a:cs typeface="Times New Roman" pitchFamily="18" charset="0"/>
                </a:rPr>
                <a:t>開放營業員銷售</a:t>
              </a:r>
              <a:endParaRPr lang="ja-JP" altLang="en-US" sz="3200" dirty="0">
                <a:solidFill>
                  <a:schemeClr val="accent5">
                    <a:lumMod val="75000"/>
                  </a:schemeClr>
                </a:solidFill>
                <a:latin typeface="Times New Roman" pitchFamily="18" charset="0"/>
                <a:ea typeface="標楷體" pitchFamily="65" charset="-120"/>
                <a:cs typeface="Times New Roman" pitchFamily="18"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防範內線交易及利益衝突機制</a:t>
            </a:r>
          </a:p>
        </p:txBody>
      </p:sp>
      <p:sp>
        <p:nvSpPr>
          <p:cNvPr id="3" name="內容版面配置區 2"/>
          <p:cNvSpPr>
            <a:spLocks noGrp="1"/>
          </p:cNvSpPr>
          <p:nvPr>
            <p:ph idx="1"/>
          </p:nvPr>
        </p:nvSpPr>
        <p:spPr>
          <a:solidFill>
            <a:schemeClr val="bg1"/>
          </a:solidFill>
        </p:spPr>
        <p:txBody>
          <a:bodyPr/>
          <a:lstStyle/>
          <a:p>
            <a:pPr marL="0" indent="0">
              <a:buNone/>
            </a:pPr>
            <a:r>
              <a:rPr lang="zh-TW" altLang="zh-TW" sz="2800" dirty="0" smtClean="0"/>
              <a:t>應建立防範內線交易及利益衝突之機制，其內容至少應包括下列事項：</a:t>
            </a:r>
            <a:r>
              <a:rPr lang="zh-TW" altLang="en-US" sz="2800" dirty="0" smtClean="0"/>
              <a:t>（業務規範第</a:t>
            </a:r>
            <a:r>
              <a:rPr lang="en-US" altLang="zh-TW" sz="2800" dirty="0" smtClean="0"/>
              <a:t>8</a:t>
            </a:r>
            <a:r>
              <a:rPr lang="zh-TW" altLang="en-US" sz="2800" dirty="0" smtClean="0"/>
              <a:t>條）</a:t>
            </a:r>
            <a:endParaRPr lang="zh-TW" altLang="zh-TW" sz="2800" dirty="0" smtClean="0"/>
          </a:p>
          <a:p>
            <a:pPr marL="534988" indent="-534988">
              <a:buNone/>
            </a:pPr>
            <a:r>
              <a:rPr lang="zh-TW" altLang="zh-TW" sz="2000" dirty="0" smtClean="0"/>
              <a:t>一、</a:t>
            </a:r>
            <a:r>
              <a:rPr lang="en-US" altLang="zh-TW" sz="2000" dirty="0" smtClean="0"/>
              <a:t>	</a:t>
            </a:r>
            <a:r>
              <a:rPr lang="zh-TW" altLang="zh-TW" sz="1600" dirty="0" smtClean="0"/>
              <a:t>建立資訊隔離之機制，以避免不當流用。</a:t>
            </a:r>
          </a:p>
          <a:p>
            <a:pPr marL="534988" indent="-534988">
              <a:buNone/>
            </a:pPr>
            <a:r>
              <a:rPr lang="zh-TW" altLang="zh-TW" sz="1600" dirty="0" smtClean="0"/>
              <a:t>二、</a:t>
            </a:r>
            <a:r>
              <a:rPr lang="en-US" altLang="zh-TW" sz="1600" dirty="0" smtClean="0"/>
              <a:t>	</a:t>
            </a:r>
            <a:r>
              <a:rPr lang="zh-TW" altLang="zh-TW" sz="1600" dirty="0" smtClean="0"/>
              <a:t>充分揭露相關費用。</a:t>
            </a:r>
          </a:p>
          <a:p>
            <a:pPr marL="534988" indent="-534988">
              <a:buNone/>
            </a:pPr>
            <a:r>
              <a:rPr lang="zh-TW" altLang="zh-TW" sz="1600" dirty="0" smtClean="0"/>
              <a:t>三、</a:t>
            </a:r>
            <a:r>
              <a:rPr lang="en-US" altLang="zh-TW" sz="1600" dirty="0" smtClean="0"/>
              <a:t>	</a:t>
            </a:r>
            <a:r>
              <a:rPr lang="zh-TW" altLang="zh-TW" sz="1600" dirty="0" smtClean="0"/>
              <a:t>建立適當的人員教育訓練制度，加強銷售人員之職業道德。</a:t>
            </a:r>
          </a:p>
          <a:p>
            <a:pPr marL="534988" indent="-534988">
              <a:buNone/>
            </a:pPr>
            <a:r>
              <a:rPr lang="zh-TW" altLang="zh-TW" sz="1600" dirty="0" smtClean="0"/>
              <a:t>四、</a:t>
            </a:r>
            <a:r>
              <a:rPr lang="en-US" altLang="zh-TW" sz="1600" dirty="0" smtClean="0"/>
              <a:t>	</a:t>
            </a:r>
            <a:r>
              <a:rPr lang="zh-TW" altLang="zh-TW" sz="1600" dirty="0" smtClean="0"/>
              <a:t>銷售人員應將客戶利益列為優先，衍生性金融商品業務部門主管對於特定之個人交易與客戶利益有衝突之虞而不適當時應不予核准。</a:t>
            </a:r>
          </a:p>
          <a:p>
            <a:pPr marL="534988" indent="-534988">
              <a:buNone/>
            </a:pPr>
            <a:r>
              <a:rPr lang="zh-TW" altLang="zh-TW" sz="1600" dirty="0" smtClean="0"/>
              <a:t>五、</a:t>
            </a:r>
            <a:r>
              <a:rPr lang="en-US" altLang="zh-TW" sz="1600" dirty="0" smtClean="0"/>
              <a:t>	</a:t>
            </a:r>
            <a:r>
              <a:rPr lang="zh-TW" altLang="zh-TW" sz="1600" dirty="0" smtClean="0"/>
              <a:t>銷售人員直接或間接接受客戶或第三人之饋贈應訂定規範標準或管理措施。</a:t>
            </a:r>
          </a:p>
          <a:p>
            <a:pPr marL="534988" indent="-534988">
              <a:buNone/>
            </a:pPr>
            <a:r>
              <a:rPr lang="zh-TW" altLang="zh-TW" sz="1600" dirty="0" smtClean="0"/>
              <a:t>六、</a:t>
            </a:r>
            <a:r>
              <a:rPr lang="en-US" altLang="zh-TW" sz="1600" dirty="0" smtClean="0"/>
              <a:t>	</a:t>
            </a:r>
            <a:r>
              <a:rPr lang="zh-TW" altLang="zh-TW" sz="1600" dirty="0" smtClean="0"/>
              <a:t>銷售人員不得接受客戶不合法交易，從客戶獲知其買賣某標的商品之相關訊息，有利益衝突或不當得利之虞者，不得從事該等標的之買賣。</a:t>
            </a:r>
          </a:p>
          <a:p>
            <a:pPr marL="534988" indent="-534988">
              <a:buNone/>
            </a:pPr>
            <a:r>
              <a:rPr lang="zh-TW" altLang="zh-TW" sz="1600" dirty="0" smtClean="0"/>
              <a:t>七、</a:t>
            </a:r>
            <a:r>
              <a:rPr lang="en-US" altLang="zh-TW" sz="1600" dirty="0" smtClean="0"/>
              <a:t>	</a:t>
            </a:r>
            <a:r>
              <a:rPr lang="zh-TW" altLang="zh-TW" sz="1600" dirty="0" smtClean="0"/>
              <a:t>銷售人員不得以收取佣金多寡為銷售衍生性金融商品之考量，亦不得以特定利益或不實廣告，利誘客戶買賣特定商品。</a:t>
            </a:r>
          </a:p>
          <a:p>
            <a:pPr marL="534988" indent="-534988">
              <a:buNone/>
            </a:pPr>
            <a:r>
              <a:rPr lang="zh-TW" altLang="zh-TW" sz="1600" dirty="0" smtClean="0"/>
              <a:t>八、</a:t>
            </a:r>
            <a:r>
              <a:rPr lang="en-US" altLang="zh-TW" sz="1600" dirty="0" smtClean="0"/>
              <a:t>	</a:t>
            </a:r>
            <a:r>
              <a:rPr lang="zh-TW" altLang="zh-TW" sz="1600" dirty="0" smtClean="0"/>
              <a:t>證券商總分支機構業務人員辦理衍生性金融商品業務，應明確告知客戶其所屬部門，不得有混淆客戶之行為。</a:t>
            </a:r>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業務申請</a:t>
            </a:r>
            <a:r>
              <a:rPr lang="en-US" altLang="zh-TW" sz="3000" dirty="0" smtClean="0">
                <a:latin typeface="+mn-lt"/>
              </a:rPr>
              <a:t>(1/4)</a:t>
            </a:r>
            <a:endParaRPr lang="zh-TW" altLang="en-US" sz="3000" dirty="0">
              <a:latin typeface="+mn-lt"/>
            </a:endParaRPr>
          </a:p>
        </p:txBody>
      </p:sp>
      <p:sp>
        <p:nvSpPr>
          <p:cNvPr id="3" name="內容版面配置區 2"/>
          <p:cNvSpPr>
            <a:spLocks noGrp="1"/>
          </p:cNvSpPr>
          <p:nvPr>
            <p:ph idx="1"/>
          </p:nvPr>
        </p:nvSpPr>
        <p:spPr/>
        <p:txBody>
          <a:bodyPr/>
          <a:lstStyle/>
          <a:p>
            <a:pPr marL="0" indent="0">
              <a:buNone/>
            </a:pPr>
            <a:r>
              <a:rPr lang="zh-TW" altLang="zh-TW" dirty="0" smtClean="0"/>
              <a:t>應於開辦前檢具下列書件，向本中心提出申請：</a:t>
            </a:r>
            <a:r>
              <a:rPr lang="zh-TW" altLang="en-US" dirty="0" smtClean="0"/>
              <a:t>（業務規範第</a:t>
            </a:r>
            <a:r>
              <a:rPr lang="en-US" altLang="zh-TW" dirty="0" smtClean="0"/>
              <a:t>9</a:t>
            </a:r>
            <a:r>
              <a:rPr lang="zh-TW" altLang="en-US" dirty="0" smtClean="0"/>
              <a:t>條）</a:t>
            </a:r>
            <a:endParaRPr lang="zh-TW" altLang="zh-TW" dirty="0" smtClean="0"/>
          </a:p>
          <a:p>
            <a:pPr marL="628650" indent="-628650">
              <a:buNone/>
            </a:pPr>
            <a:r>
              <a:rPr lang="zh-TW" altLang="zh-TW" sz="2400" dirty="0" smtClean="0"/>
              <a:t>一、申請書及聲明書（如附件一）。</a:t>
            </a:r>
          </a:p>
          <a:p>
            <a:pPr marL="628650" indent="-628650">
              <a:buNone/>
            </a:pPr>
            <a:r>
              <a:rPr lang="zh-TW" altLang="zh-TW" sz="2400" dirty="0" smtClean="0"/>
              <a:t>二、董事會核可辦理本項業務議事錄。</a:t>
            </a:r>
          </a:p>
          <a:p>
            <a:pPr marL="628650" indent="-628650">
              <a:buNone/>
            </a:pPr>
            <a:r>
              <a:rPr lang="zh-TW" altLang="zh-TW" sz="2400" dirty="0" smtClean="0"/>
              <a:t>三、營業計畫書：</a:t>
            </a:r>
            <a:endParaRPr lang="en-US" altLang="zh-TW" sz="2400" dirty="0" smtClean="0"/>
          </a:p>
          <a:p>
            <a:pPr marL="985838" indent="-355600">
              <a:buFont typeface="+mj-lt"/>
              <a:buAutoNum type="arabicPeriod"/>
            </a:pPr>
            <a:r>
              <a:rPr lang="zh-TW" altLang="zh-TW" sz="2400" dirty="0" smtClean="0"/>
              <a:t>商品審查制度</a:t>
            </a:r>
            <a:r>
              <a:rPr lang="zh-TW" altLang="en-US" sz="2400" dirty="0" smtClean="0"/>
              <a:t>（含合宜的獎金或績效評量制度）</a:t>
            </a:r>
            <a:endParaRPr lang="en-US" altLang="zh-TW" sz="2400" dirty="0" smtClean="0"/>
          </a:p>
          <a:p>
            <a:pPr marL="985838" indent="-355600">
              <a:buFont typeface="+mj-lt"/>
              <a:buAutoNum type="arabicPeriod"/>
            </a:pPr>
            <a:r>
              <a:rPr lang="zh-TW" altLang="zh-TW" sz="2400" dirty="0" smtClean="0"/>
              <a:t>防範內線交易及利益衝突機制</a:t>
            </a:r>
            <a:endParaRPr lang="en-US" altLang="zh-TW" sz="2400" dirty="0" smtClean="0"/>
          </a:p>
          <a:p>
            <a:pPr marL="985838" indent="-355600">
              <a:buFont typeface="+mj-lt"/>
              <a:buAutoNum type="arabicPeriod"/>
            </a:pPr>
            <a:r>
              <a:rPr lang="zh-TW" altLang="zh-TW" sz="2400" dirty="0" smtClean="0"/>
              <a:t>客戶申訴案件處理程序</a:t>
            </a:r>
            <a:endParaRPr lang="en-US" altLang="zh-TW" sz="2400" dirty="0" smtClean="0"/>
          </a:p>
          <a:p>
            <a:pPr marL="985838" indent="-355600">
              <a:buFont typeface="+mj-lt"/>
              <a:buAutoNum type="arabicPeriod"/>
            </a:pPr>
            <a:r>
              <a:rPr lang="zh-TW" altLang="zh-TW" sz="2400" dirty="0" smtClean="0"/>
              <a:t>內部控制與內部稽核制度</a:t>
            </a:r>
          </a:p>
          <a:p>
            <a:pPr>
              <a:buNone/>
            </a:pPr>
            <a:endParaRPr lang="zh-TW" altLang="en-US" dirty="0"/>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31</a:t>
            </a:fld>
            <a:endParaRPr lang="zh-TW" altLang="en-US"/>
          </a:p>
        </p:txBody>
      </p:sp>
      <p:sp>
        <p:nvSpPr>
          <p:cNvPr id="5" name="矩形 4"/>
          <p:cNvSpPr/>
          <p:nvPr/>
        </p:nvSpPr>
        <p:spPr bwMode="auto">
          <a:xfrm>
            <a:off x="5580112" y="5229200"/>
            <a:ext cx="2952328" cy="864096"/>
          </a:xfrm>
          <a:prstGeom prst="rect">
            <a:avLst/>
          </a:prstGeom>
          <a:gradFill flip="none" rotWithShape="1">
            <a:gsLst>
              <a:gs pos="100000">
                <a:schemeClr val="bg1"/>
              </a:gs>
              <a:gs pos="50000">
                <a:schemeClr val="accent2">
                  <a:tint val="44500"/>
                  <a:satMod val="160000"/>
                </a:schemeClr>
              </a:gs>
              <a:gs pos="100000">
                <a:schemeClr val="accent2">
                  <a:tint val="23500"/>
                  <a:satMod val="160000"/>
                </a:schemeClr>
              </a:gs>
            </a:gsLst>
            <a:path path="circle">
              <a:fillToRect l="100000" b="100000"/>
            </a:path>
            <a:tileRect t="-100000" r="-100000"/>
          </a:gradFill>
          <a:ln w="38100" algn="ctr">
            <a:solidFill>
              <a:srgbClr val="C00000"/>
            </a:solidFill>
            <a:prstDash val="dashDot"/>
            <a:round/>
            <a:headEnd/>
            <a:tailEnd/>
          </a:ln>
          <a:effectLst>
            <a:outerShdw dist="35921" dir="2700000" algn="ctr" rotWithShape="0">
              <a:schemeClr val="bg2"/>
            </a:outerShdw>
          </a:effectLst>
        </p:spPr>
        <p:txBody>
          <a:bodyPr wrap="square" rtlCol="0" anchor="ctr"/>
          <a:lstStyle/>
          <a:p>
            <a:r>
              <a:rPr lang="zh-TW" altLang="en-US" sz="2000" dirty="0" smtClean="0">
                <a:ea typeface="標楷體" pitchFamily="65" charset="-120"/>
              </a:rPr>
              <a:t>內控標準規範未修正前，證券商應自行依規修正。</a:t>
            </a:r>
            <a:endParaRPr lang="en-US" altLang="zh-TW" sz="2000" dirty="0" smtClean="0">
              <a:ea typeface="標楷體" pitchFamily="65"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業務申請</a:t>
            </a:r>
            <a:r>
              <a:rPr lang="en-US" altLang="zh-TW" sz="3000" dirty="0" smtClean="0">
                <a:latin typeface="+mn-lt"/>
              </a:rPr>
              <a:t>(2/4)</a:t>
            </a:r>
            <a:endParaRPr lang="zh-TW" altLang="en-US" sz="3000" dirty="0">
              <a:latin typeface="+mn-lt"/>
            </a:endParaRPr>
          </a:p>
        </p:txBody>
      </p:sp>
      <p:sp>
        <p:nvSpPr>
          <p:cNvPr id="3" name="內容版面配置區 2"/>
          <p:cNvSpPr>
            <a:spLocks noGrp="1"/>
          </p:cNvSpPr>
          <p:nvPr>
            <p:ph idx="1"/>
          </p:nvPr>
        </p:nvSpPr>
        <p:spPr/>
        <p:txBody>
          <a:bodyPr/>
          <a:lstStyle/>
          <a:p>
            <a:pPr marL="0" indent="0">
              <a:buNone/>
            </a:pPr>
            <a:r>
              <a:rPr lang="zh-TW" altLang="zh-TW" dirty="0" smtClean="0"/>
              <a:t>應於開辦前檢具下列書件，向本中心提出申請：</a:t>
            </a:r>
            <a:r>
              <a:rPr lang="zh-TW" altLang="en-US" dirty="0" smtClean="0"/>
              <a:t>（業務規範第</a:t>
            </a:r>
            <a:r>
              <a:rPr lang="en-US" altLang="zh-TW" dirty="0" smtClean="0"/>
              <a:t>9</a:t>
            </a:r>
            <a:r>
              <a:rPr lang="zh-TW" altLang="en-US" dirty="0" smtClean="0"/>
              <a:t>條）</a:t>
            </a:r>
            <a:endParaRPr lang="zh-TW" altLang="zh-TW" dirty="0" smtClean="0"/>
          </a:p>
          <a:p>
            <a:pPr marL="628650" indent="-628650">
              <a:buNone/>
            </a:pPr>
            <a:r>
              <a:rPr lang="zh-TW" altLang="en-US" sz="2400" dirty="0" smtClean="0"/>
              <a:t>四</a:t>
            </a:r>
            <a:r>
              <a:rPr lang="zh-TW" altLang="zh-TW" sz="2400" dirty="0" smtClean="0"/>
              <a:t>、銷售衍生性金融商品業務之總分支機構名稱及業務人員登記清冊。</a:t>
            </a:r>
            <a:endParaRPr lang="en-US" altLang="zh-TW" sz="2400" dirty="0" smtClean="0"/>
          </a:p>
          <a:p>
            <a:pPr marL="985838" indent="-355600">
              <a:buFont typeface="Wingdings" pitchFamily="2" charset="2"/>
              <a:buChar char="n"/>
            </a:pPr>
            <a:r>
              <a:rPr lang="zh-TW" altLang="en-US" sz="2000" dirty="0" smtClean="0"/>
              <a:t>總分支機構名稱：以</a:t>
            </a:r>
            <a:r>
              <a:rPr lang="en-US" altLang="zh-TW" sz="2000" dirty="0" smtClean="0"/>
              <a:t>Excel</a:t>
            </a:r>
            <a:r>
              <a:rPr lang="zh-TW" altLang="en-US" sz="2000" dirty="0" smtClean="0"/>
              <a:t>建檔，</a:t>
            </a:r>
            <a:r>
              <a:rPr lang="zh-TW" altLang="en-US" sz="2000" u="sng" dirty="0" smtClean="0"/>
              <a:t>名稱</a:t>
            </a:r>
            <a:r>
              <a:rPr lang="zh-TW" altLang="en-US" sz="2000" dirty="0" smtClean="0"/>
              <a:t>及</a:t>
            </a:r>
            <a:r>
              <a:rPr lang="zh-TW" altLang="en-US" sz="2000" u="sng" dirty="0" smtClean="0"/>
              <a:t>證券商代號</a:t>
            </a:r>
            <a:r>
              <a:rPr lang="zh-TW" altLang="en-US" sz="2000" dirty="0" smtClean="0"/>
              <a:t>兩欄，並提供電子檔。</a:t>
            </a:r>
            <a:endParaRPr lang="en-US" altLang="zh-TW" sz="2000" dirty="0" smtClean="0"/>
          </a:p>
          <a:p>
            <a:pPr marL="985838" indent="-355600">
              <a:buFont typeface="Wingdings" pitchFamily="2" charset="2"/>
              <a:buChar char="n"/>
            </a:pPr>
            <a:r>
              <a:rPr lang="zh-TW" altLang="en-US" sz="2000" dirty="0" smtClean="0"/>
              <a:t>業務人員清冊：請於</a:t>
            </a:r>
            <a:r>
              <a:rPr lang="en-US" altLang="zh-TW" sz="2000" dirty="0" smtClean="0"/>
              <a:t>『</a:t>
            </a:r>
            <a:r>
              <a:rPr lang="zh-TW" altLang="en-US" sz="2000" dirty="0" smtClean="0"/>
              <a:t>證券商單一窗口</a:t>
            </a:r>
            <a:r>
              <a:rPr lang="en-US" altLang="zh-TW" sz="2000" dirty="0" smtClean="0"/>
              <a:t>』</a:t>
            </a:r>
            <a:r>
              <a:rPr lang="zh-TW" altLang="en-US" sz="2000" dirty="0" smtClean="0"/>
              <a:t>登錄後，於人員登記查詢子系統項下「職稱與職務人員明細查詢」列印。</a:t>
            </a:r>
            <a:endParaRPr lang="zh-TW" altLang="zh-TW" sz="1600" dirty="0" smtClean="0"/>
          </a:p>
          <a:p>
            <a:pPr marL="628650" indent="-628650">
              <a:buNone/>
            </a:pPr>
            <a:r>
              <a:rPr lang="zh-TW" altLang="zh-TW" sz="2400" dirty="0" smtClean="0"/>
              <a:t>五、業務審核表（如附件二）。</a:t>
            </a:r>
            <a:endParaRPr lang="en-US" altLang="zh-TW" sz="2400" dirty="0" smtClean="0"/>
          </a:p>
          <a:p>
            <a:pPr marL="985838" lvl="1" indent="-369888"/>
            <a:r>
              <a:rPr lang="zh-TW" altLang="en-US" sz="2000" dirty="0" smtClean="0"/>
              <a:t>請提供電子檔。</a:t>
            </a:r>
            <a:endParaRPr lang="zh-TW" altLang="zh-TW" sz="2000" dirty="0" smtClean="0"/>
          </a:p>
          <a:p>
            <a:pPr>
              <a:buNone/>
            </a:pPr>
            <a:endParaRPr lang="zh-TW" altLang="en-US" dirty="0"/>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補充：列印人員登記清冊</a:t>
            </a:r>
            <a:endParaRPr lang="zh-TW" altLang="en-US" dirty="0"/>
          </a:p>
        </p:txBody>
      </p:sp>
      <p:sp>
        <p:nvSpPr>
          <p:cNvPr id="3" name="投影片編號版面配置區 2"/>
          <p:cNvSpPr>
            <a:spLocks noGrp="1"/>
          </p:cNvSpPr>
          <p:nvPr>
            <p:ph type="sldNum" sz="quarter" idx="12"/>
          </p:nvPr>
        </p:nvSpPr>
        <p:spPr/>
        <p:txBody>
          <a:bodyPr/>
          <a:lstStyle/>
          <a:p>
            <a:pPr>
              <a:defRPr/>
            </a:pPr>
            <a:fld id="{D1CA5CBE-4653-46D7-BA2A-FA6AD34564C3}" type="slidenum">
              <a:rPr lang="zh-TW" altLang="en-US" smtClean="0"/>
              <a:pPr>
                <a:defRPr/>
              </a:pPr>
              <a:t>33</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323528" y="1772816"/>
            <a:ext cx="8335697" cy="2237606"/>
          </a:xfrm>
          <a:prstGeom prst="rect">
            <a:avLst/>
          </a:prstGeom>
          <a:noFill/>
          <a:ln w="9525">
            <a:solidFill>
              <a:srgbClr val="C00000"/>
            </a:solidFill>
            <a:miter lim="800000"/>
            <a:headEnd/>
            <a:tailEnd/>
          </a:ln>
        </p:spPr>
      </p:pic>
      <p:sp>
        <p:nvSpPr>
          <p:cNvPr id="5" name="橢圓 15"/>
          <p:cNvSpPr>
            <a:spLocks noChangeArrowheads="1"/>
          </p:cNvSpPr>
          <p:nvPr/>
        </p:nvSpPr>
        <p:spPr bwMode="auto">
          <a:xfrm>
            <a:off x="4932040" y="2060848"/>
            <a:ext cx="2232248" cy="1944216"/>
          </a:xfrm>
          <a:prstGeom prst="ellipse">
            <a:avLst/>
          </a:prstGeom>
          <a:noFill/>
          <a:ln w="38100" algn="ctr">
            <a:solidFill>
              <a:srgbClr val="800000"/>
            </a:solidFill>
            <a:round/>
            <a:headEnd/>
            <a:tailEnd/>
          </a:ln>
        </p:spPr>
        <p:txBody>
          <a:bodyPr tIns="180000"/>
          <a:lstStyle/>
          <a:p>
            <a:pPr algn="ctr"/>
            <a:endParaRPr kumimoji="0" lang="zh-TW" altLang="en-US" sz="2400" b="1">
              <a:latin typeface="Verdana" pitchFamily="34" charset="0"/>
            </a:endParaRPr>
          </a:p>
        </p:txBody>
      </p:sp>
      <p:sp>
        <p:nvSpPr>
          <p:cNvPr id="6" name="橢圓 15"/>
          <p:cNvSpPr>
            <a:spLocks noChangeArrowheads="1"/>
          </p:cNvSpPr>
          <p:nvPr/>
        </p:nvSpPr>
        <p:spPr bwMode="auto">
          <a:xfrm>
            <a:off x="179512" y="2348880"/>
            <a:ext cx="1584176" cy="360040"/>
          </a:xfrm>
          <a:prstGeom prst="ellipse">
            <a:avLst/>
          </a:prstGeom>
          <a:noFill/>
          <a:ln w="38100" algn="ctr">
            <a:solidFill>
              <a:srgbClr val="800000"/>
            </a:solidFill>
            <a:round/>
            <a:headEnd/>
            <a:tailEnd/>
          </a:ln>
        </p:spPr>
        <p:txBody>
          <a:bodyPr tIns="180000"/>
          <a:lstStyle/>
          <a:p>
            <a:pPr algn="ctr"/>
            <a:endParaRPr kumimoji="0" lang="zh-TW" altLang="en-US" sz="2400" b="1">
              <a:latin typeface="Verdana" pitchFamily="34" charset="0"/>
            </a:endParaRPr>
          </a:p>
        </p:txBody>
      </p:sp>
      <p:sp>
        <p:nvSpPr>
          <p:cNvPr id="7" name="橢圓 15"/>
          <p:cNvSpPr>
            <a:spLocks noChangeArrowheads="1"/>
          </p:cNvSpPr>
          <p:nvPr/>
        </p:nvSpPr>
        <p:spPr bwMode="auto">
          <a:xfrm>
            <a:off x="331912" y="2069232"/>
            <a:ext cx="1296144" cy="360040"/>
          </a:xfrm>
          <a:prstGeom prst="ellipse">
            <a:avLst/>
          </a:prstGeom>
          <a:noFill/>
          <a:ln w="38100" algn="ctr">
            <a:solidFill>
              <a:srgbClr val="800000"/>
            </a:solidFill>
            <a:round/>
            <a:headEnd/>
            <a:tailEnd/>
          </a:ln>
        </p:spPr>
        <p:txBody>
          <a:bodyPr tIns="180000"/>
          <a:lstStyle/>
          <a:p>
            <a:pPr algn="ctr"/>
            <a:endParaRPr kumimoji="0" lang="zh-TW" altLang="en-US" sz="2400" b="1">
              <a:latin typeface="Verdana" pitchFamily="34" charset="0"/>
            </a:endParaRPr>
          </a:p>
        </p:txBody>
      </p:sp>
      <p:sp>
        <p:nvSpPr>
          <p:cNvPr id="8" name="矩形 7"/>
          <p:cNvSpPr/>
          <p:nvPr/>
        </p:nvSpPr>
        <p:spPr bwMode="auto">
          <a:xfrm>
            <a:off x="4283968" y="4941168"/>
            <a:ext cx="4248472" cy="1080120"/>
          </a:xfrm>
          <a:prstGeom prst="rect">
            <a:avLst/>
          </a:prstGeom>
          <a:gradFill flip="none" rotWithShape="1">
            <a:gsLst>
              <a:gs pos="100000">
                <a:schemeClr val="bg1"/>
              </a:gs>
              <a:gs pos="50000">
                <a:schemeClr val="accent2">
                  <a:tint val="44500"/>
                  <a:satMod val="160000"/>
                </a:schemeClr>
              </a:gs>
              <a:gs pos="100000">
                <a:schemeClr val="accent2">
                  <a:tint val="23500"/>
                  <a:satMod val="160000"/>
                </a:schemeClr>
              </a:gs>
            </a:gsLst>
            <a:path path="circle">
              <a:fillToRect l="100000" b="100000"/>
            </a:path>
            <a:tileRect t="-100000" r="-100000"/>
          </a:gradFill>
          <a:ln w="38100" algn="ctr">
            <a:solidFill>
              <a:srgbClr val="C00000"/>
            </a:solidFill>
            <a:prstDash val="dashDot"/>
            <a:round/>
            <a:headEnd/>
            <a:tailEnd/>
          </a:ln>
          <a:effectLst>
            <a:outerShdw dist="35921" dir="2700000" algn="ctr" rotWithShape="0">
              <a:schemeClr val="bg2"/>
            </a:outerShdw>
          </a:effectLst>
        </p:spPr>
        <p:txBody>
          <a:bodyPr wrap="square" rtlCol="0" anchor="ctr"/>
          <a:lstStyle/>
          <a:p>
            <a:pPr marL="177800" indent="-177800">
              <a:buFont typeface="Arial" pitchFamily="34" charset="0"/>
              <a:buChar char="•"/>
            </a:pPr>
            <a:r>
              <a:rPr lang="en-US" altLang="zh-TW" sz="2000" dirty="0" smtClean="0">
                <a:ea typeface="標楷體" pitchFamily="65" charset="-120"/>
              </a:rPr>
              <a:t>10</a:t>
            </a:r>
            <a:r>
              <a:rPr lang="zh-TW" altLang="en-US" sz="2000" dirty="0" smtClean="0">
                <a:ea typeface="標楷體" pitchFamily="65" charset="-120"/>
              </a:rPr>
              <a:t>月</a:t>
            </a:r>
            <a:r>
              <a:rPr lang="en-US" altLang="zh-TW" sz="2000" dirty="0" smtClean="0">
                <a:ea typeface="標楷體" pitchFamily="65" charset="-120"/>
              </a:rPr>
              <a:t>14</a:t>
            </a:r>
            <a:r>
              <a:rPr lang="zh-TW" altLang="en-US" sz="2000" dirty="0" smtClean="0">
                <a:ea typeface="標楷體" pitchFamily="65" charset="-120"/>
              </a:rPr>
              <a:t>日前，請依單一窗口欄位，以</a:t>
            </a:r>
            <a:r>
              <a:rPr lang="en-US" altLang="zh-TW" sz="2000" dirty="0" smtClean="0">
                <a:ea typeface="標楷體" pitchFamily="65" charset="-120"/>
              </a:rPr>
              <a:t>Excel</a:t>
            </a:r>
            <a:r>
              <a:rPr lang="zh-TW" altLang="en-US" sz="2000" dirty="0" smtClean="0">
                <a:ea typeface="標楷體" pitchFamily="65" charset="-120"/>
              </a:rPr>
              <a:t>建檔，並提供電子檔。</a:t>
            </a:r>
            <a:endParaRPr lang="en-US" altLang="zh-TW" sz="2000" dirty="0" smtClean="0">
              <a:ea typeface="標楷體" pitchFamily="65" charset="-120"/>
            </a:endParaRPr>
          </a:p>
          <a:p>
            <a:pPr marL="177800" indent="-177800">
              <a:buFont typeface="Arial" pitchFamily="34" charset="0"/>
              <a:buChar char="•"/>
            </a:pPr>
            <a:r>
              <a:rPr lang="zh-TW" altLang="en-US" sz="2000" dirty="0" smtClean="0">
                <a:ea typeface="標楷體" pitchFamily="65" charset="-120"/>
              </a:rPr>
              <a:t>應於</a:t>
            </a:r>
            <a:r>
              <a:rPr lang="en-US" altLang="zh-TW" sz="2000" dirty="0" smtClean="0">
                <a:ea typeface="標楷體" pitchFamily="65" charset="-120"/>
              </a:rPr>
              <a:t>10</a:t>
            </a:r>
            <a:r>
              <a:rPr lang="zh-TW" altLang="en-US" sz="2000" dirty="0" smtClean="0">
                <a:ea typeface="標楷體" pitchFamily="65" charset="-120"/>
              </a:rPr>
              <a:t>月</a:t>
            </a:r>
            <a:r>
              <a:rPr lang="en-US" altLang="zh-TW" sz="2000" dirty="0" smtClean="0">
                <a:ea typeface="標楷體" pitchFamily="65" charset="-120"/>
              </a:rPr>
              <a:t>14</a:t>
            </a:r>
            <a:r>
              <a:rPr lang="zh-TW" altLang="en-US" sz="2000" dirty="0" smtClean="0">
                <a:ea typeface="標楷體" pitchFamily="65" charset="-120"/>
              </a:rPr>
              <a:t>日辦理系統補登錄。</a:t>
            </a:r>
            <a:endParaRPr lang="en-US" altLang="zh-TW" sz="2000" dirty="0" smtClean="0">
              <a:ea typeface="標楷體" pitchFamily="65" charset="-12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業務申請</a:t>
            </a:r>
            <a:r>
              <a:rPr lang="en-US" altLang="zh-TW" sz="3000" dirty="0" smtClean="0">
                <a:latin typeface="+mn-lt"/>
              </a:rPr>
              <a:t>(3/4)</a:t>
            </a:r>
            <a:endParaRPr lang="zh-TW" altLang="en-US" sz="3000" dirty="0" smtClean="0">
              <a:latin typeface="+mn-lt"/>
            </a:endParaRPr>
          </a:p>
        </p:txBody>
      </p:sp>
      <p:sp>
        <p:nvSpPr>
          <p:cNvPr id="3" name="內容版面配置區 2"/>
          <p:cNvSpPr>
            <a:spLocks noGrp="1"/>
          </p:cNvSpPr>
          <p:nvPr>
            <p:ph idx="1"/>
          </p:nvPr>
        </p:nvSpPr>
        <p:spPr/>
        <p:txBody>
          <a:bodyPr/>
          <a:lstStyle/>
          <a:p>
            <a:r>
              <a:rPr lang="zh-TW" altLang="en-US" sz="2800" dirty="0" smtClean="0"/>
              <a:t>審查方式：</a:t>
            </a:r>
            <a:r>
              <a:rPr lang="zh-TW" altLang="en-US" sz="2800" u="sng" dirty="0" smtClean="0"/>
              <a:t>書面審查</a:t>
            </a:r>
            <a:r>
              <a:rPr lang="zh-TW" altLang="en-US" sz="2800" dirty="0" smtClean="0"/>
              <a:t>及</a:t>
            </a:r>
            <a:r>
              <a:rPr lang="zh-TW" altLang="en-US" sz="2800" u="sng" dirty="0" smtClean="0"/>
              <a:t>審查會議</a:t>
            </a:r>
            <a:r>
              <a:rPr lang="zh-TW" altLang="en-US" sz="2800" dirty="0" smtClean="0"/>
              <a:t>。</a:t>
            </a:r>
            <a:endParaRPr lang="en-US" altLang="zh-TW" sz="2800" dirty="0" smtClean="0"/>
          </a:p>
          <a:p>
            <a:r>
              <a:rPr lang="zh-TW" altLang="en-US" sz="2800" dirty="0" smtClean="0"/>
              <a:t>申請備查制：</a:t>
            </a:r>
            <a:r>
              <a:rPr lang="zh-TW" altLang="zh-TW" sz="2800" dirty="0" smtClean="0"/>
              <a:t>證券商於申請書件送達本中心之次日起</a:t>
            </a:r>
            <a:r>
              <a:rPr lang="en-US" altLang="zh-TW" sz="2800" dirty="0" smtClean="0"/>
              <a:t>15</a:t>
            </a:r>
            <a:r>
              <a:rPr lang="zh-TW" altLang="zh-TW" sz="2800" dirty="0" smtClean="0"/>
              <a:t>日，未經本中心表示禁止者，即表同意。</a:t>
            </a:r>
          </a:p>
          <a:p>
            <a:r>
              <a:rPr lang="zh-TW" altLang="zh-TW" sz="2800" dirty="0" smtClean="0"/>
              <a:t>銷售衍生性金融商品業務之總分支機構如有異動或新增，應於事實發生之日起</a:t>
            </a:r>
            <a:r>
              <a:rPr lang="en-US" altLang="zh-TW" sz="2800" dirty="0" smtClean="0"/>
              <a:t>15</a:t>
            </a:r>
            <a:r>
              <a:rPr lang="zh-TW" altLang="zh-TW" sz="2800" dirty="0" smtClean="0"/>
              <a:t>日內，函報本中心備查。</a:t>
            </a:r>
            <a:endParaRPr lang="en-US" altLang="zh-TW" sz="2800" dirty="0" smtClean="0"/>
          </a:p>
          <a:p>
            <a:r>
              <a:rPr lang="zh-TW" altLang="zh-TW" sz="2800" dirty="0" smtClean="0"/>
              <a:t>證券商應向本中心繳納審查費新臺幣五萬元整。</a:t>
            </a:r>
            <a:r>
              <a:rPr lang="zh-TW" altLang="en-US" sz="2800" dirty="0" smtClean="0"/>
              <a:t>（業務規範第</a:t>
            </a:r>
            <a:r>
              <a:rPr lang="en-US" altLang="zh-TW" sz="2800" dirty="0" smtClean="0"/>
              <a:t>10</a:t>
            </a:r>
            <a:r>
              <a:rPr lang="zh-TW" altLang="en-US" sz="2800" dirty="0" smtClean="0"/>
              <a:t>條）</a:t>
            </a:r>
            <a:endParaRPr lang="zh-TW" altLang="en-US" sz="2800" dirty="0"/>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34</a:t>
            </a:fld>
            <a:endParaRPr lang="zh-TW"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業務申請</a:t>
            </a:r>
            <a:r>
              <a:rPr lang="en-US" altLang="zh-TW" sz="3000" dirty="0" smtClean="0">
                <a:latin typeface="+mn-lt"/>
              </a:rPr>
              <a:t>(4/4)</a:t>
            </a:r>
            <a:endParaRPr lang="zh-TW" altLang="en-US" sz="3000" dirty="0" smtClean="0">
              <a:latin typeface="+mn-lt"/>
            </a:endParaRPr>
          </a:p>
        </p:txBody>
      </p:sp>
      <p:sp>
        <p:nvSpPr>
          <p:cNvPr id="4" name="投影片編號版面配置區 3"/>
          <p:cNvSpPr>
            <a:spLocks noGrp="1"/>
          </p:cNvSpPr>
          <p:nvPr>
            <p:ph type="sldNum" sz="quarter" idx="12"/>
          </p:nvPr>
        </p:nvSpPr>
        <p:spPr/>
        <p:txBody>
          <a:bodyPr/>
          <a:lstStyle/>
          <a:p>
            <a:pPr>
              <a:defRPr/>
            </a:pPr>
            <a:fld id="{BC1921A6-ECD5-4E61-8DCD-91CC4B29DFAC}" type="slidenum">
              <a:rPr lang="zh-TW" altLang="en-US" smtClean="0"/>
              <a:pPr>
                <a:defRPr/>
              </a:pPr>
              <a:t>35</a:t>
            </a:fld>
            <a:endParaRPr lang="zh-TW" altLang="en-US"/>
          </a:p>
        </p:txBody>
      </p:sp>
      <p:sp>
        <p:nvSpPr>
          <p:cNvPr id="5" name="Rectangle 119"/>
          <p:cNvSpPr>
            <a:spLocks noChangeArrowheads="1"/>
          </p:cNvSpPr>
          <p:nvPr/>
        </p:nvSpPr>
        <p:spPr bwMode="auto">
          <a:xfrm>
            <a:off x="611560" y="2348880"/>
            <a:ext cx="1008112" cy="1584176"/>
          </a:xfrm>
          <a:prstGeom prst="rect">
            <a:avLst/>
          </a:prstGeom>
          <a:solidFill>
            <a:srgbClr val="F0EE90"/>
          </a:solidFill>
          <a:ln w="9525">
            <a:noFill/>
            <a:miter lim="800000"/>
            <a:headEnd/>
            <a:tailEnd/>
          </a:ln>
        </p:spPr>
        <p:txBody>
          <a:bodyPr wrap="square" lIns="36000" tIns="36000" rIns="36000" bIns="36000" anchor="t" anchorCtr="0"/>
          <a:lstStyle/>
          <a:p>
            <a:r>
              <a:rPr lang="zh-TW" altLang="en-US" dirty="0" smtClean="0">
                <a:latin typeface="標楷體" pitchFamily="65" charset="-120"/>
                <a:ea typeface="標楷體" pitchFamily="65" charset="-120"/>
              </a:rPr>
              <a:t>總公司已取得結構型商品業務經營資格</a:t>
            </a:r>
            <a:endParaRPr lang="zh-TW" altLang="en-US" dirty="0">
              <a:latin typeface="標楷體" pitchFamily="65" charset="-120"/>
              <a:ea typeface="標楷體" pitchFamily="65" charset="-120"/>
            </a:endParaRPr>
          </a:p>
        </p:txBody>
      </p:sp>
      <p:sp>
        <p:nvSpPr>
          <p:cNvPr id="6" name="Rectangle 119"/>
          <p:cNvSpPr>
            <a:spLocks noChangeArrowheads="1"/>
          </p:cNvSpPr>
          <p:nvPr/>
        </p:nvSpPr>
        <p:spPr bwMode="auto">
          <a:xfrm>
            <a:off x="1979712" y="2348880"/>
            <a:ext cx="1008112" cy="1584176"/>
          </a:xfrm>
          <a:prstGeom prst="rect">
            <a:avLst/>
          </a:prstGeom>
          <a:solidFill>
            <a:srgbClr val="F0EE90"/>
          </a:solidFill>
          <a:ln w="9525">
            <a:noFill/>
            <a:miter lim="800000"/>
            <a:headEnd/>
            <a:tailEnd/>
          </a:ln>
        </p:spPr>
        <p:txBody>
          <a:bodyPr wrap="square" lIns="36000" tIns="36000" rIns="36000" bIns="36000" anchor="t" anchorCtr="0"/>
          <a:lstStyle/>
          <a:p>
            <a:r>
              <a:rPr lang="zh-TW" altLang="en-US" dirty="0">
                <a:latin typeface="標楷體" pitchFamily="65" charset="-120"/>
                <a:ea typeface="標楷體" pitchFamily="65" charset="-120"/>
              </a:rPr>
              <a:t>檢附書件向本中心申請營業員銷售資格</a:t>
            </a:r>
          </a:p>
        </p:txBody>
      </p:sp>
      <p:sp>
        <p:nvSpPr>
          <p:cNvPr id="7" name="流程圖: 決策 6"/>
          <p:cNvSpPr/>
          <p:nvPr/>
        </p:nvSpPr>
        <p:spPr bwMode="auto">
          <a:xfrm>
            <a:off x="3419872" y="2348880"/>
            <a:ext cx="1584176" cy="1656184"/>
          </a:xfrm>
          <a:prstGeom prst="flowChartDecision">
            <a:avLst/>
          </a:prstGeom>
          <a:solidFill>
            <a:srgbClr val="88B888"/>
          </a:solidFill>
          <a:ln w="9525" algn="ctr">
            <a:noFill/>
            <a:round/>
            <a:headEnd/>
            <a:tailEnd/>
          </a:ln>
          <a:effectLst>
            <a:outerShdw dist="35921" dir="2700000" algn="ctr" rotWithShape="0">
              <a:schemeClr val="bg2"/>
            </a:outerShdw>
          </a:effectLst>
        </p:spPr>
        <p:txBody>
          <a:bodyPr wrap="square" rtlCol="0" anchor="ctr"/>
          <a:lstStyle/>
          <a:p>
            <a:pPr algn="ctr"/>
            <a:r>
              <a:rPr lang="zh-TW" altLang="en-US" dirty="0" smtClean="0">
                <a:ea typeface="標楷體" pitchFamily="65" charset="-120"/>
              </a:rPr>
              <a:t>書面資料是否完備</a:t>
            </a:r>
            <a:endParaRPr lang="zh-TW" altLang="en-US" dirty="0">
              <a:ea typeface="標楷體" pitchFamily="65" charset="-120"/>
            </a:endParaRPr>
          </a:p>
        </p:txBody>
      </p:sp>
      <p:sp>
        <p:nvSpPr>
          <p:cNvPr id="8" name="Rectangle 119"/>
          <p:cNvSpPr>
            <a:spLocks noChangeArrowheads="1"/>
          </p:cNvSpPr>
          <p:nvPr/>
        </p:nvSpPr>
        <p:spPr bwMode="auto">
          <a:xfrm>
            <a:off x="7596336" y="2348880"/>
            <a:ext cx="1008112" cy="1584176"/>
          </a:xfrm>
          <a:prstGeom prst="rect">
            <a:avLst/>
          </a:prstGeom>
          <a:solidFill>
            <a:srgbClr val="F0EE90"/>
          </a:solidFill>
          <a:ln w="9525">
            <a:noFill/>
            <a:miter lim="800000"/>
            <a:headEnd/>
            <a:tailEnd/>
          </a:ln>
        </p:spPr>
        <p:txBody>
          <a:bodyPr wrap="square" lIns="36000" tIns="36000" rIns="36000" bIns="36000" anchor="t" anchorCtr="0"/>
          <a:lstStyle/>
          <a:p>
            <a:r>
              <a:rPr lang="zh-TW" altLang="en-US" dirty="0">
                <a:latin typeface="標楷體" pitchFamily="65" charset="-120"/>
                <a:ea typeface="標楷體" pitchFamily="65" charset="-120"/>
              </a:rPr>
              <a:t>十五日</a:t>
            </a:r>
            <a:r>
              <a:rPr lang="zh-TW" altLang="zh-TW" dirty="0">
                <a:latin typeface="標楷體" pitchFamily="65" charset="-120"/>
                <a:ea typeface="標楷體" pitchFamily="65" charset="-120"/>
              </a:rPr>
              <a:t>內未表示反對者，即可逕行</a:t>
            </a:r>
            <a:r>
              <a:rPr lang="zh-TW" altLang="zh-TW" dirty="0" smtClean="0">
                <a:latin typeface="標楷體" pitchFamily="65" charset="-120"/>
                <a:ea typeface="標楷體" pitchFamily="65" charset="-120"/>
              </a:rPr>
              <a:t>辦理</a:t>
            </a:r>
            <a:endParaRPr lang="zh-TW"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
        <p:nvSpPr>
          <p:cNvPr id="9" name="流程圖: 決策 8"/>
          <p:cNvSpPr/>
          <p:nvPr/>
        </p:nvSpPr>
        <p:spPr bwMode="auto">
          <a:xfrm>
            <a:off x="5436096" y="2348880"/>
            <a:ext cx="1656184" cy="1656184"/>
          </a:xfrm>
          <a:prstGeom prst="flowChartDecision">
            <a:avLst/>
          </a:prstGeom>
          <a:solidFill>
            <a:srgbClr val="88B888"/>
          </a:solidFill>
          <a:ln w="9525" algn="ctr">
            <a:noFill/>
            <a:round/>
            <a:headEnd/>
            <a:tailEnd/>
          </a:ln>
          <a:effectLst>
            <a:outerShdw dist="35921" dir="2700000" algn="ctr" rotWithShape="0">
              <a:schemeClr val="bg2"/>
            </a:outerShdw>
          </a:effectLst>
        </p:spPr>
        <p:txBody>
          <a:bodyPr wrap="square" rtlCol="0" anchor="ctr"/>
          <a:lstStyle/>
          <a:p>
            <a:pPr algn="ctr"/>
            <a:r>
              <a:rPr lang="zh-TW" altLang="en-US" dirty="0" smtClean="0">
                <a:ea typeface="標楷體" pitchFamily="65" charset="-120"/>
              </a:rPr>
              <a:t>內容是否</a:t>
            </a:r>
            <a:endParaRPr lang="en-US" altLang="zh-TW" dirty="0" smtClean="0">
              <a:ea typeface="標楷體" pitchFamily="65" charset="-120"/>
            </a:endParaRPr>
          </a:p>
          <a:p>
            <a:pPr algn="ctr"/>
            <a:r>
              <a:rPr lang="zh-TW" altLang="en-US" dirty="0" smtClean="0">
                <a:ea typeface="標楷體" pitchFamily="65" charset="-120"/>
              </a:rPr>
              <a:t>妥</a:t>
            </a:r>
            <a:r>
              <a:rPr lang="zh-TW" altLang="en-US" dirty="0">
                <a:ea typeface="標楷體" pitchFamily="65" charset="-120"/>
              </a:rPr>
              <a:t>適</a:t>
            </a:r>
          </a:p>
        </p:txBody>
      </p:sp>
      <p:sp>
        <p:nvSpPr>
          <p:cNvPr id="10" name="Rectangle 118"/>
          <p:cNvSpPr>
            <a:spLocks noChangeArrowheads="1"/>
          </p:cNvSpPr>
          <p:nvPr/>
        </p:nvSpPr>
        <p:spPr bwMode="auto">
          <a:xfrm>
            <a:off x="3419872" y="4509120"/>
            <a:ext cx="1512168" cy="692150"/>
          </a:xfrm>
          <a:prstGeom prst="rect">
            <a:avLst/>
          </a:prstGeom>
          <a:solidFill>
            <a:srgbClr val="F0B590"/>
          </a:solidFill>
          <a:ln w="9525">
            <a:noFill/>
            <a:miter lim="800000"/>
            <a:headEnd/>
            <a:tailEnd/>
          </a:ln>
        </p:spPr>
        <p:txBody>
          <a:bodyPr wrap="square" anchor="ctr"/>
          <a:lstStyle/>
          <a:p>
            <a:pPr algn="ctr"/>
            <a:r>
              <a:rPr lang="zh-TW" altLang="en-US" dirty="0" smtClean="0">
                <a:latin typeface="標楷體" pitchFamily="65" charset="-120"/>
                <a:ea typeface="標楷體" pitchFamily="65" charset="-120"/>
              </a:rPr>
              <a:t>通知券商補件或補正</a:t>
            </a:r>
            <a:endParaRPr lang="zh-TW" altLang="en-US" dirty="0">
              <a:latin typeface="標楷體" pitchFamily="65" charset="-120"/>
              <a:ea typeface="標楷體" pitchFamily="65" charset="-120"/>
            </a:endParaRPr>
          </a:p>
        </p:txBody>
      </p:sp>
      <p:sp>
        <p:nvSpPr>
          <p:cNvPr id="12" name="Rectangle 118"/>
          <p:cNvSpPr>
            <a:spLocks noChangeArrowheads="1"/>
          </p:cNvSpPr>
          <p:nvPr/>
        </p:nvSpPr>
        <p:spPr bwMode="auto">
          <a:xfrm>
            <a:off x="5508104" y="4509120"/>
            <a:ext cx="1512168" cy="692150"/>
          </a:xfrm>
          <a:prstGeom prst="rect">
            <a:avLst/>
          </a:prstGeom>
          <a:solidFill>
            <a:srgbClr val="F0B590"/>
          </a:solidFill>
          <a:ln w="9525">
            <a:noFill/>
            <a:miter lim="800000"/>
            <a:headEnd/>
            <a:tailEnd/>
          </a:ln>
        </p:spPr>
        <p:txBody>
          <a:bodyPr wrap="square" anchor="ctr"/>
          <a:lstStyle/>
          <a:p>
            <a:pPr algn="ctr"/>
            <a:r>
              <a:rPr lang="zh-TW" altLang="en-US" dirty="0">
                <a:latin typeface="標楷體" pitchFamily="65" charset="-120"/>
                <a:ea typeface="標楷體" pitchFamily="65" charset="-120"/>
              </a:rPr>
              <a:t>通知</a:t>
            </a:r>
            <a:r>
              <a:rPr lang="zh-TW" altLang="en-US" dirty="0" smtClean="0">
                <a:latin typeface="標楷體" pitchFamily="65" charset="-120"/>
                <a:ea typeface="標楷體" pitchFamily="65" charset="-120"/>
              </a:rPr>
              <a:t>券商補正</a:t>
            </a:r>
            <a:endParaRPr lang="zh-TW" altLang="en-US" dirty="0">
              <a:latin typeface="標楷體" pitchFamily="65" charset="-120"/>
              <a:ea typeface="標楷體" pitchFamily="65" charset="-120"/>
            </a:endParaRPr>
          </a:p>
        </p:txBody>
      </p:sp>
      <p:sp>
        <p:nvSpPr>
          <p:cNvPr id="15" name="AutoShape 11"/>
          <p:cNvSpPr>
            <a:spLocks noChangeArrowheads="1"/>
          </p:cNvSpPr>
          <p:nvPr/>
        </p:nvSpPr>
        <p:spPr bwMode="auto">
          <a:xfrm>
            <a:off x="1668426" y="2924944"/>
            <a:ext cx="359544" cy="500609"/>
          </a:xfrm>
          <a:prstGeom prst="rightArrow">
            <a:avLst>
              <a:gd name="adj1" fmla="val 58926"/>
              <a:gd name="adj2" fmla="val 54167"/>
            </a:avLst>
          </a:prstGeom>
          <a:gradFill rotWithShape="1">
            <a:gsLst>
              <a:gs pos="0">
                <a:srgbClr val="A9EBE9"/>
              </a:gs>
              <a:gs pos="100000">
                <a:srgbClr val="6B9594"/>
              </a:gs>
            </a:gsLst>
            <a:lin ang="0" scaled="1"/>
          </a:gradFill>
          <a:ln w="9525" algn="ctr">
            <a:noFill/>
            <a:miter lim="800000"/>
            <a:headEnd/>
            <a:tailEnd/>
          </a:ln>
        </p:spPr>
        <p:txBody>
          <a:bodyPr wrap="none" anchor="ctr"/>
          <a:lstStyle/>
          <a:p>
            <a:endParaRPr lang="zh-TW" altLang="en-US"/>
          </a:p>
        </p:txBody>
      </p:sp>
      <p:sp>
        <p:nvSpPr>
          <p:cNvPr id="17" name="AutoShape 11"/>
          <p:cNvSpPr>
            <a:spLocks noChangeArrowheads="1"/>
          </p:cNvSpPr>
          <p:nvPr/>
        </p:nvSpPr>
        <p:spPr bwMode="auto">
          <a:xfrm>
            <a:off x="3047957" y="2924944"/>
            <a:ext cx="359544" cy="500609"/>
          </a:xfrm>
          <a:prstGeom prst="rightArrow">
            <a:avLst>
              <a:gd name="adj1" fmla="val 58926"/>
              <a:gd name="adj2" fmla="val 54167"/>
            </a:avLst>
          </a:prstGeom>
          <a:gradFill rotWithShape="1">
            <a:gsLst>
              <a:gs pos="0">
                <a:srgbClr val="A9EBE9"/>
              </a:gs>
              <a:gs pos="100000">
                <a:srgbClr val="6B9594"/>
              </a:gs>
            </a:gsLst>
            <a:lin ang="0" scaled="1"/>
          </a:gradFill>
          <a:ln w="9525" algn="ctr">
            <a:noFill/>
            <a:miter lim="800000"/>
            <a:headEnd/>
            <a:tailEnd/>
          </a:ln>
        </p:spPr>
        <p:txBody>
          <a:bodyPr wrap="none" anchor="ctr"/>
          <a:lstStyle/>
          <a:p>
            <a:endParaRPr lang="zh-TW" altLang="en-US"/>
          </a:p>
        </p:txBody>
      </p:sp>
      <p:sp>
        <p:nvSpPr>
          <p:cNvPr id="18" name="AutoShape 11"/>
          <p:cNvSpPr>
            <a:spLocks noChangeArrowheads="1"/>
          </p:cNvSpPr>
          <p:nvPr/>
        </p:nvSpPr>
        <p:spPr bwMode="auto">
          <a:xfrm>
            <a:off x="5052306" y="2924944"/>
            <a:ext cx="359544" cy="500609"/>
          </a:xfrm>
          <a:prstGeom prst="rightArrow">
            <a:avLst>
              <a:gd name="adj1" fmla="val 58926"/>
              <a:gd name="adj2" fmla="val 54167"/>
            </a:avLst>
          </a:prstGeom>
          <a:gradFill rotWithShape="1">
            <a:gsLst>
              <a:gs pos="0">
                <a:srgbClr val="A9EBE9"/>
              </a:gs>
              <a:gs pos="100000">
                <a:srgbClr val="6B9594"/>
              </a:gs>
            </a:gsLst>
            <a:lin ang="0" scaled="1"/>
          </a:gradFill>
          <a:ln w="9525" algn="ctr">
            <a:noFill/>
            <a:miter lim="800000"/>
            <a:headEnd/>
            <a:tailEnd/>
          </a:ln>
        </p:spPr>
        <p:txBody>
          <a:bodyPr wrap="none" anchor="ctr"/>
          <a:lstStyle/>
          <a:p>
            <a:r>
              <a:rPr lang="zh-TW" altLang="en-US" sz="1200" dirty="0">
                <a:latin typeface="標楷體" pitchFamily="65" charset="-120"/>
                <a:ea typeface="標楷體" pitchFamily="65" charset="-120"/>
              </a:rPr>
              <a:t>是</a:t>
            </a:r>
          </a:p>
        </p:txBody>
      </p:sp>
      <p:sp>
        <p:nvSpPr>
          <p:cNvPr id="20" name="AutoShape 11"/>
          <p:cNvSpPr>
            <a:spLocks noChangeArrowheads="1"/>
          </p:cNvSpPr>
          <p:nvPr/>
        </p:nvSpPr>
        <p:spPr bwMode="auto">
          <a:xfrm rot="5400000">
            <a:off x="3994460" y="4006540"/>
            <a:ext cx="359544" cy="500609"/>
          </a:xfrm>
          <a:prstGeom prst="rightArrow">
            <a:avLst>
              <a:gd name="adj1" fmla="val 58926"/>
              <a:gd name="adj2" fmla="val 54167"/>
            </a:avLst>
          </a:prstGeom>
          <a:solidFill>
            <a:srgbClr val="D0CE70"/>
          </a:solidFill>
          <a:ln w="9525" algn="ctr">
            <a:noFill/>
            <a:miter lim="800000"/>
            <a:headEnd/>
            <a:tailEnd/>
          </a:ln>
        </p:spPr>
        <p:txBody>
          <a:bodyPr vert="vert270" wrap="none" anchor="ctr"/>
          <a:lstStyle/>
          <a:p>
            <a:r>
              <a:rPr lang="zh-TW" altLang="en-US" sz="1400" dirty="0">
                <a:latin typeface="標楷體" pitchFamily="65" charset="-120"/>
                <a:ea typeface="標楷體" pitchFamily="65" charset="-120"/>
              </a:rPr>
              <a:t>否</a:t>
            </a:r>
            <a:endParaRPr lang="zh-TW" altLang="en-US" sz="1400" dirty="0" smtClean="0">
              <a:latin typeface="標楷體" pitchFamily="65" charset="-120"/>
              <a:ea typeface="標楷體" pitchFamily="65" charset="-120"/>
            </a:endParaRPr>
          </a:p>
        </p:txBody>
      </p:sp>
      <p:sp>
        <p:nvSpPr>
          <p:cNvPr id="22" name="AutoShape 11"/>
          <p:cNvSpPr>
            <a:spLocks noChangeArrowheads="1"/>
          </p:cNvSpPr>
          <p:nvPr/>
        </p:nvSpPr>
        <p:spPr bwMode="auto">
          <a:xfrm rot="5400000">
            <a:off x="6082692" y="4006540"/>
            <a:ext cx="359544" cy="500609"/>
          </a:xfrm>
          <a:prstGeom prst="rightArrow">
            <a:avLst>
              <a:gd name="adj1" fmla="val 58926"/>
              <a:gd name="adj2" fmla="val 54167"/>
            </a:avLst>
          </a:prstGeom>
          <a:solidFill>
            <a:srgbClr val="D0CE70"/>
          </a:solidFill>
          <a:ln w="9525" algn="ctr">
            <a:noFill/>
            <a:miter lim="800000"/>
            <a:headEnd/>
            <a:tailEnd/>
          </a:ln>
        </p:spPr>
        <p:txBody>
          <a:bodyPr vert="vert270" wrap="none" anchor="ctr"/>
          <a:lstStyle/>
          <a:p>
            <a:r>
              <a:rPr lang="zh-TW" altLang="en-US" sz="1400" dirty="0">
                <a:latin typeface="標楷體" pitchFamily="65" charset="-120"/>
                <a:ea typeface="標楷體" pitchFamily="65" charset="-120"/>
              </a:rPr>
              <a:t>否</a:t>
            </a:r>
            <a:endParaRPr lang="zh-TW" altLang="en-US" sz="1400" dirty="0" smtClean="0">
              <a:latin typeface="標楷體" pitchFamily="65" charset="-120"/>
              <a:ea typeface="標楷體" pitchFamily="65" charset="-120"/>
            </a:endParaRPr>
          </a:p>
        </p:txBody>
      </p:sp>
      <p:sp>
        <p:nvSpPr>
          <p:cNvPr id="24" name="AutoShape 11"/>
          <p:cNvSpPr>
            <a:spLocks noChangeArrowheads="1"/>
          </p:cNvSpPr>
          <p:nvPr/>
        </p:nvSpPr>
        <p:spPr bwMode="auto">
          <a:xfrm>
            <a:off x="7164288" y="2924944"/>
            <a:ext cx="359544" cy="500609"/>
          </a:xfrm>
          <a:prstGeom prst="rightArrow">
            <a:avLst>
              <a:gd name="adj1" fmla="val 58926"/>
              <a:gd name="adj2" fmla="val 54167"/>
            </a:avLst>
          </a:prstGeom>
          <a:gradFill rotWithShape="1">
            <a:gsLst>
              <a:gs pos="0">
                <a:srgbClr val="A9EBE9"/>
              </a:gs>
              <a:gs pos="100000">
                <a:srgbClr val="6B9594"/>
              </a:gs>
            </a:gsLst>
            <a:lin ang="0" scaled="1"/>
          </a:gradFill>
          <a:ln w="9525" algn="ctr">
            <a:noFill/>
            <a:miter lim="800000"/>
            <a:headEnd/>
            <a:tailEnd/>
          </a:ln>
        </p:spPr>
        <p:txBody>
          <a:bodyPr wrap="none" anchor="ctr"/>
          <a:lstStyle/>
          <a:p>
            <a:r>
              <a:rPr lang="zh-TW" altLang="en-US" sz="1200" dirty="0">
                <a:latin typeface="標楷體" pitchFamily="65" charset="-120"/>
                <a:ea typeface="標楷體" pitchFamily="65" charset="-120"/>
              </a:rPr>
              <a:t>是</a:t>
            </a:r>
          </a:p>
        </p:txBody>
      </p:sp>
      <p:sp>
        <p:nvSpPr>
          <p:cNvPr id="19" name="矩形 18"/>
          <p:cNvSpPr/>
          <p:nvPr/>
        </p:nvSpPr>
        <p:spPr bwMode="auto">
          <a:xfrm>
            <a:off x="611560" y="5589240"/>
            <a:ext cx="7920880" cy="432048"/>
          </a:xfrm>
          <a:prstGeom prst="rect">
            <a:avLst/>
          </a:prstGeom>
          <a:gradFill flip="none" rotWithShape="1">
            <a:gsLst>
              <a:gs pos="100000">
                <a:schemeClr val="bg1"/>
              </a:gs>
              <a:gs pos="50000">
                <a:schemeClr val="accent2">
                  <a:tint val="44500"/>
                  <a:satMod val="160000"/>
                </a:schemeClr>
              </a:gs>
              <a:gs pos="100000">
                <a:schemeClr val="accent2">
                  <a:tint val="23500"/>
                  <a:satMod val="160000"/>
                </a:schemeClr>
              </a:gs>
            </a:gsLst>
            <a:path path="circle">
              <a:fillToRect l="100000" b="100000"/>
            </a:path>
            <a:tileRect t="-100000" r="-100000"/>
          </a:gradFill>
          <a:ln w="38100" algn="ctr">
            <a:solidFill>
              <a:srgbClr val="C00000"/>
            </a:solidFill>
            <a:prstDash val="dashDot"/>
            <a:round/>
            <a:headEnd/>
            <a:tailEnd/>
          </a:ln>
          <a:effectLst>
            <a:outerShdw dist="35921" dir="2700000" algn="ctr" rotWithShape="0">
              <a:schemeClr val="bg2"/>
            </a:outerShdw>
          </a:effectLst>
        </p:spPr>
        <p:txBody>
          <a:bodyPr wrap="square" rtlCol="0" anchor="ctr"/>
          <a:lstStyle/>
          <a:p>
            <a:pPr marL="177800" indent="-177800">
              <a:buFont typeface="Arial" pitchFamily="34" charset="0"/>
              <a:buChar char="•"/>
            </a:pPr>
            <a:r>
              <a:rPr lang="zh-TW" altLang="en-US" sz="2000" dirty="0" smtClean="0">
                <a:latin typeface="Times New Roman" pitchFamily="18" charset="0"/>
                <a:ea typeface="標楷體" pitchFamily="65" charset="-120"/>
                <a:cs typeface="Times New Roman" pitchFamily="18" charset="0"/>
              </a:rPr>
              <a:t>通知補正者，於補正完成後，重新起算</a:t>
            </a:r>
            <a:r>
              <a:rPr lang="en-US" altLang="zh-TW" sz="2000" dirty="0" smtClean="0">
                <a:latin typeface="Times New Roman" pitchFamily="18" charset="0"/>
                <a:ea typeface="標楷體" pitchFamily="65" charset="-120"/>
                <a:cs typeface="Times New Roman" pitchFamily="18" charset="0"/>
              </a:rPr>
              <a:t>15</a:t>
            </a:r>
            <a:r>
              <a:rPr lang="zh-TW" altLang="en-US" sz="2000" dirty="0" smtClean="0">
                <a:latin typeface="Times New Roman" pitchFamily="18" charset="0"/>
                <a:ea typeface="標楷體" pitchFamily="65" charset="-120"/>
                <a:cs typeface="Times New Roman" pitchFamily="18" charset="0"/>
              </a:rPr>
              <a:t>日。</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標題 1"/>
          <p:cNvSpPr>
            <a:spLocks noGrp="1"/>
          </p:cNvSpPr>
          <p:nvPr>
            <p:ph type="subTitle" idx="1"/>
          </p:nvPr>
        </p:nvSpPr>
        <p:spPr>
          <a:xfrm>
            <a:off x="395288" y="333375"/>
            <a:ext cx="8497887" cy="5543550"/>
          </a:xfrm>
        </p:spPr>
        <p:txBody>
          <a:bodyPr>
            <a:normAutofit fontScale="77500" lnSpcReduction="20000"/>
          </a:bodyPr>
          <a:lstStyle/>
          <a:p>
            <a:pPr fontAlgn="auto">
              <a:spcAft>
                <a:spcPts val="0"/>
              </a:spcAft>
              <a:buFont typeface="Wingdings 2"/>
              <a:buNone/>
              <a:defRPr/>
            </a:pPr>
            <a:endParaRPr lang="en-US" altLang="zh-TW" dirty="0" smtClean="0">
              <a:latin typeface="Times New Roman" pitchFamily="18" charset="0"/>
              <a:cs typeface="Times New Roman" pitchFamily="18" charset="0"/>
            </a:endParaRPr>
          </a:p>
          <a:p>
            <a:pPr algn="ctr" fontAlgn="auto">
              <a:spcAft>
                <a:spcPts val="0"/>
              </a:spcAft>
              <a:buFont typeface="Wingdings 2"/>
              <a:buNone/>
              <a:defRPr/>
            </a:pPr>
            <a:r>
              <a:rPr lang="zh-TW" altLang="en-US" sz="7000" dirty="0" smtClean="0">
                <a:latin typeface="Times New Roman" pitchFamily="18" charset="0"/>
                <a:cs typeface="Times New Roman" pitchFamily="18" charset="0"/>
              </a:rPr>
              <a:t>簡報完畢</a:t>
            </a:r>
            <a:endParaRPr lang="en-US" altLang="zh-TW" sz="7000" dirty="0" smtClean="0">
              <a:latin typeface="Times New Roman" pitchFamily="18" charset="0"/>
              <a:cs typeface="Times New Roman" pitchFamily="18" charset="0"/>
            </a:endParaRPr>
          </a:p>
          <a:p>
            <a:pPr algn="ctr" fontAlgn="auto">
              <a:spcAft>
                <a:spcPts val="0"/>
              </a:spcAft>
              <a:buFont typeface="Wingdings 2"/>
              <a:buNone/>
              <a:defRPr/>
            </a:pPr>
            <a:r>
              <a:rPr lang="zh-TW" altLang="en-US" sz="7000" dirty="0" smtClean="0">
                <a:latin typeface="Times New Roman" pitchFamily="18" charset="0"/>
                <a:cs typeface="Times New Roman" pitchFamily="18" charset="0"/>
              </a:rPr>
              <a:t>敬請指教</a:t>
            </a:r>
            <a:endParaRPr lang="en-US" altLang="zh-TW" sz="7000" dirty="0" smtClean="0">
              <a:latin typeface="Times New Roman" pitchFamily="18" charset="0"/>
              <a:cs typeface="Times New Roman" pitchFamily="18" charset="0"/>
            </a:endParaRPr>
          </a:p>
          <a:p>
            <a:pPr algn="ctr" fontAlgn="auto">
              <a:spcAft>
                <a:spcPts val="0"/>
              </a:spcAft>
              <a:buFont typeface="Wingdings 2"/>
              <a:buNone/>
              <a:defRPr/>
            </a:pPr>
            <a:endParaRPr lang="en-US" altLang="zh-TW" sz="7000" dirty="0" smtClean="0">
              <a:latin typeface="Times New Roman" pitchFamily="18" charset="0"/>
              <a:cs typeface="Times New Roman" pitchFamily="18" charset="0"/>
            </a:endParaRPr>
          </a:p>
          <a:p>
            <a:pPr algn="ctr" fontAlgn="auto">
              <a:spcAft>
                <a:spcPts val="0"/>
              </a:spcAft>
              <a:buFont typeface="Wingdings 2"/>
              <a:buNone/>
              <a:defRPr/>
            </a:pPr>
            <a:endParaRPr lang="en-US" altLang="zh-TW" sz="5200" dirty="0" smtClean="0">
              <a:latin typeface="Times New Roman" pitchFamily="18" charset="0"/>
              <a:cs typeface="Times New Roman" pitchFamily="18" charset="0"/>
            </a:endParaRPr>
          </a:p>
          <a:p>
            <a:pPr algn="ctr" fontAlgn="auto">
              <a:spcAft>
                <a:spcPts val="0"/>
              </a:spcAft>
              <a:buFont typeface="Wingdings 2"/>
              <a:buNone/>
              <a:defRPr/>
            </a:pPr>
            <a:endParaRPr lang="en-US" altLang="zh-TW" sz="2900" dirty="0" smtClean="0">
              <a:latin typeface="Times New Roman" pitchFamily="18" charset="0"/>
              <a:cs typeface="Times New Roman" pitchFamily="18" charset="0"/>
            </a:endParaRPr>
          </a:p>
          <a:p>
            <a:pPr fontAlgn="auto">
              <a:spcAft>
                <a:spcPts val="0"/>
              </a:spcAft>
              <a:defRPr/>
            </a:pPr>
            <a:endParaRPr lang="en-US" altLang="zh-TW" sz="2200" dirty="0" smtClean="0">
              <a:latin typeface="Times New Roman" pitchFamily="18" charset="0"/>
              <a:cs typeface="Times New Roman" pitchFamily="18" charset="0"/>
            </a:endParaRPr>
          </a:p>
          <a:p>
            <a:pPr fontAlgn="auto">
              <a:spcAft>
                <a:spcPts val="0"/>
              </a:spcAft>
              <a:defRPr/>
            </a:pPr>
            <a:r>
              <a:rPr lang="zh-TW" altLang="en-US" sz="2200" dirty="0" smtClean="0">
                <a:latin typeface="Times New Roman" pitchFamily="18" charset="0"/>
                <a:cs typeface="Times New Roman" pitchFamily="18" charset="0"/>
              </a:rPr>
              <a:t>聯絡人：櫃買中心債券部劉弟勇組長</a:t>
            </a:r>
            <a:r>
              <a:rPr lang="en-US" altLang="zh-TW" sz="2200" dirty="0" smtClean="0">
                <a:latin typeface="Times New Roman" pitchFamily="18" charset="0"/>
                <a:cs typeface="Times New Roman" pitchFamily="18" charset="0"/>
              </a:rPr>
              <a:t>	</a:t>
            </a:r>
            <a:r>
              <a:rPr lang="en-US" altLang="zh-TW" sz="2200" dirty="0" smtClean="0">
                <a:latin typeface="Times New Roman" pitchFamily="18" charset="0"/>
                <a:cs typeface="Times New Roman" pitchFamily="18" charset="0"/>
                <a:hlinkClick r:id="rId2"/>
              </a:rPr>
              <a:t>TEL: 23666112</a:t>
            </a:r>
            <a:r>
              <a:rPr lang="en-US" altLang="zh-TW" sz="2200" dirty="0" smtClean="0">
                <a:latin typeface="Times New Roman" pitchFamily="18" charset="0"/>
                <a:cs typeface="Times New Roman" pitchFamily="18" charset="0"/>
              </a:rPr>
              <a:t>  e-mail: </a:t>
            </a:r>
            <a:r>
              <a:rPr lang="en-US" altLang="zh-TW" sz="2200" dirty="0" smtClean="0">
                <a:latin typeface="Times New Roman" pitchFamily="18" charset="0"/>
                <a:cs typeface="Times New Roman" pitchFamily="18" charset="0"/>
                <a:hlinkClick r:id="rId3"/>
              </a:rPr>
              <a:t>richard@tpex.org.tw</a:t>
            </a:r>
            <a:endParaRPr lang="en-US" altLang="zh-TW" sz="2200" dirty="0" smtClean="0">
              <a:latin typeface="Times New Roman" pitchFamily="18" charset="0"/>
              <a:cs typeface="Times New Roman" pitchFamily="18" charset="0"/>
              <a:hlinkClick r:id="rId3"/>
            </a:endParaRPr>
          </a:p>
          <a:p>
            <a:pPr fontAlgn="auto">
              <a:spcAft>
                <a:spcPts val="0"/>
              </a:spcAft>
              <a:defRPr/>
            </a:pPr>
            <a:r>
              <a:rPr lang="zh-TW" altLang="en-US" sz="2200" dirty="0" smtClean="0">
                <a:latin typeface="Times New Roman" pitchFamily="18" charset="0"/>
                <a:cs typeface="Times New Roman" pitchFamily="18" charset="0"/>
              </a:rPr>
              <a:t>聯絡人：櫃買中心債券部鄧淑芬專員</a:t>
            </a:r>
            <a:r>
              <a:rPr lang="en-US" altLang="zh-TW" sz="2200" dirty="0" smtClean="0">
                <a:latin typeface="Times New Roman" pitchFamily="18" charset="0"/>
                <a:cs typeface="Times New Roman" pitchFamily="18" charset="0"/>
              </a:rPr>
              <a:t>	</a:t>
            </a:r>
            <a:r>
              <a:rPr lang="en-US" altLang="zh-TW" sz="2200" dirty="0" smtClean="0">
                <a:latin typeface="Times New Roman" pitchFamily="18" charset="0"/>
                <a:cs typeface="Times New Roman" pitchFamily="18" charset="0"/>
                <a:hlinkClick r:id="rId4"/>
              </a:rPr>
              <a:t>TEL: 23668067</a:t>
            </a:r>
            <a:r>
              <a:rPr lang="en-US" altLang="zh-TW" sz="2200" dirty="0" smtClean="0">
                <a:latin typeface="Times New Roman" pitchFamily="18" charset="0"/>
                <a:cs typeface="Times New Roman" pitchFamily="18" charset="0"/>
              </a:rPr>
              <a:t>  e-mail: </a:t>
            </a:r>
            <a:r>
              <a:rPr lang="en-US" altLang="zh-TW" sz="2200" dirty="0" smtClean="0">
                <a:latin typeface="Times New Roman" pitchFamily="18" charset="0"/>
                <a:cs typeface="Times New Roman" pitchFamily="18" charset="0"/>
                <a:hlinkClick r:id="rId3"/>
              </a:rPr>
              <a:t>renee@tpex.org.tw</a:t>
            </a:r>
            <a:endParaRPr lang="en-US" altLang="zh-TW" sz="2200" dirty="0" smtClean="0">
              <a:latin typeface="Times New Roman" pitchFamily="18" charset="0"/>
              <a:cs typeface="Times New Roman" pitchFamily="18" charset="0"/>
            </a:endParaRPr>
          </a:p>
          <a:p>
            <a:pPr fontAlgn="auto">
              <a:spcAft>
                <a:spcPts val="0"/>
              </a:spcAft>
              <a:defRPr/>
            </a:pPr>
            <a:r>
              <a:rPr lang="en-US" altLang="zh-TW" sz="2200" dirty="0" smtClean="0">
                <a:latin typeface="Times New Roman" pitchFamily="18" charset="0"/>
                <a:cs typeface="Times New Roman" pitchFamily="18" charset="0"/>
              </a:rPr>
              <a:t>      </a:t>
            </a:r>
          </a:p>
          <a:p>
            <a:pPr fontAlgn="auto">
              <a:spcAft>
                <a:spcPts val="0"/>
              </a:spcAft>
              <a:defRPr/>
            </a:pPr>
            <a:endParaRPr lang="en-US" altLang="zh-TW" sz="2200" dirty="0" smtClean="0">
              <a:latin typeface="Times New Roman" pitchFamily="18" charset="0"/>
              <a:cs typeface="Times New Roman" pitchFamily="18" charset="0"/>
            </a:endParaRPr>
          </a:p>
          <a:p>
            <a:pPr algn="ctr" fontAlgn="auto">
              <a:spcAft>
                <a:spcPts val="0"/>
              </a:spcAft>
              <a:defRPr/>
            </a:pPr>
            <a:endParaRPr lang="en-US" altLang="zh-TW"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23B442D7-5269-4D89-B74D-29E8C40436FF}" type="slidenum">
              <a:rPr lang="en-US" altLang="zh-TW" sz="1200"/>
              <a:pPr algn="r"/>
              <a:t>37</a:t>
            </a:fld>
            <a:endParaRPr lang="en-US" altLang="zh-TW" sz="1200" dirty="0"/>
          </a:p>
        </p:txBody>
      </p:sp>
      <p:sp>
        <p:nvSpPr>
          <p:cNvPr id="6" name="矩形 5"/>
          <p:cNvSpPr/>
          <p:nvPr/>
        </p:nvSpPr>
        <p:spPr>
          <a:xfrm>
            <a:off x="0" y="476672"/>
            <a:ext cx="9144000" cy="1077218"/>
          </a:xfrm>
          <a:prstGeom prst="rect">
            <a:avLst/>
          </a:prstGeom>
        </p:spPr>
        <p:txBody>
          <a:bodyPr wrap="square">
            <a:spAutoFit/>
          </a:bodyPr>
          <a:lstStyle/>
          <a:p>
            <a:r>
              <a:rPr lang="zh-TW" altLang="en-US" sz="3200" b="1" dirty="0" smtClean="0">
                <a:latin typeface="標楷體" pitchFamily="65" charset="-120"/>
                <a:ea typeface="標楷體" pitchFamily="65" charset="-120"/>
                <a:cs typeface="+mj-cs"/>
              </a:rPr>
              <a:t>附錄：</a:t>
            </a:r>
            <a:r>
              <a:rPr lang="zh-TW" altLang="zh-TW" sz="3200" b="1" dirty="0" smtClean="0">
                <a:latin typeface="標楷體" pitchFamily="65" charset="-120"/>
                <a:ea typeface="標楷體" pitchFamily="65" charset="-120"/>
                <a:cs typeface="+mj-cs"/>
              </a:rPr>
              <a:t>營業員銷售流程圖</a:t>
            </a:r>
            <a:r>
              <a:rPr lang="zh-TW" altLang="en-US" sz="3200" b="1" dirty="0" smtClean="0">
                <a:latin typeface="標楷體" pitchFamily="65" charset="-120"/>
                <a:ea typeface="標楷體" pitchFamily="65" charset="-120"/>
              </a:rPr>
              <a:t>（證券商公會參考範本）</a:t>
            </a:r>
            <a:r>
              <a:rPr lang="en-US" altLang="zh-TW" sz="3200" b="1" dirty="0" smtClean="0">
                <a:latin typeface="標楷體" pitchFamily="65" charset="-120"/>
                <a:ea typeface="標楷體" pitchFamily="65" charset="-120"/>
                <a:cs typeface="+mj-cs"/>
              </a:rPr>
              <a:t>-</a:t>
            </a:r>
            <a:r>
              <a:rPr lang="zh-TW" altLang="zh-TW" sz="3200" b="1" dirty="0" smtClean="0">
                <a:latin typeface="標楷體" pitchFamily="65" charset="-120"/>
                <a:ea typeface="標楷體" pitchFamily="65" charset="-120"/>
              </a:rPr>
              <a:t>簽訂契約</a:t>
            </a:r>
            <a:r>
              <a:rPr lang="zh-TW" altLang="en-US" sz="3200" b="1" dirty="0" smtClean="0">
                <a:latin typeface="標楷體" pitchFamily="65" charset="-120"/>
                <a:ea typeface="標楷體" pitchFamily="65" charset="-120"/>
              </a:rPr>
              <a:t>（或開戶）</a:t>
            </a:r>
            <a:endParaRPr lang="zh-TW" altLang="en-US" sz="3200" b="1" dirty="0">
              <a:latin typeface="標楷體" pitchFamily="65" charset="-120"/>
              <a:ea typeface="標楷體" pitchFamily="65" charset="-120"/>
              <a:cs typeface="+mj-cs"/>
            </a:endParaRPr>
          </a:p>
        </p:txBody>
      </p:sp>
      <p:pic>
        <p:nvPicPr>
          <p:cNvPr id="21509" name="Picture 5"/>
          <p:cNvPicPr>
            <a:picLocks noChangeAspect="1" noChangeArrowheads="1"/>
          </p:cNvPicPr>
          <p:nvPr/>
        </p:nvPicPr>
        <p:blipFill>
          <a:blip r:embed="rId2" cstate="print"/>
          <a:srcRect/>
          <a:stretch>
            <a:fillRect/>
          </a:stretch>
        </p:blipFill>
        <p:spPr bwMode="auto">
          <a:xfrm>
            <a:off x="0" y="1556792"/>
            <a:ext cx="9144000" cy="4968552"/>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0BB53EE1-3E32-4079-A5C2-2D445C113B46}" type="slidenum">
              <a:rPr lang="en-US" altLang="zh-TW" sz="1200"/>
              <a:pPr algn="r"/>
              <a:t>38</a:t>
            </a:fld>
            <a:endParaRPr lang="en-US" altLang="zh-TW" sz="1200"/>
          </a:p>
        </p:txBody>
      </p:sp>
      <p:pic>
        <p:nvPicPr>
          <p:cNvPr id="22532" name="Picture 2"/>
          <p:cNvPicPr>
            <a:picLocks noChangeAspect="1" noChangeArrowheads="1"/>
          </p:cNvPicPr>
          <p:nvPr/>
        </p:nvPicPr>
        <p:blipFill>
          <a:blip r:embed="rId2" cstate="print"/>
          <a:srcRect/>
          <a:stretch>
            <a:fillRect/>
          </a:stretch>
        </p:blipFill>
        <p:spPr bwMode="auto">
          <a:xfrm>
            <a:off x="0" y="1628800"/>
            <a:ext cx="9144000" cy="5229200"/>
          </a:xfrm>
          <a:prstGeom prst="rect">
            <a:avLst/>
          </a:prstGeom>
          <a:noFill/>
          <a:ln w="9525">
            <a:solidFill>
              <a:srgbClr val="C00000"/>
            </a:solidFill>
            <a:miter lim="800000"/>
            <a:headEnd/>
            <a:tailEnd/>
          </a:ln>
        </p:spPr>
      </p:pic>
      <p:sp>
        <p:nvSpPr>
          <p:cNvPr id="5" name="矩形 4"/>
          <p:cNvSpPr/>
          <p:nvPr/>
        </p:nvSpPr>
        <p:spPr>
          <a:xfrm>
            <a:off x="0" y="476672"/>
            <a:ext cx="9144000" cy="1077218"/>
          </a:xfrm>
          <a:prstGeom prst="rect">
            <a:avLst/>
          </a:prstGeom>
        </p:spPr>
        <p:txBody>
          <a:bodyPr wrap="square">
            <a:spAutoFit/>
          </a:bodyPr>
          <a:lstStyle/>
          <a:p>
            <a:r>
              <a:rPr lang="zh-TW" altLang="en-US" sz="3200" b="1" dirty="0" smtClean="0">
                <a:latin typeface="標楷體" pitchFamily="65" charset="-120"/>
                <a:ea typeface="標楷體" pitchFamily="65" charset="-120"/>
                <a:cs typeface="+mj-cs"/>
              </a:rPr>
              <a:t>附錄：</a:t>
            </a:r>
            <a:r>
              <a:rPr lang="zh-TW" altLang="zh-TW" sz="3200" b="1" dirty="0" smtClean="0">
                <a:latin typeface="標楷體" pitchFamily="65" charset="-120"/>
                <a:ea typeface="標楷體" pitchFamily="65" charset="-120"/>
                <a:cs typeface="+mj-cs"/>
              </a:rPr>
              <a:t>營業員銷售流程圖</a:t>
            </a:r>
            <a:r>
              <a:rPr lang="zh-TW" altLang="en-US" sz="3200" b="1" dirty="0" smtClean="0">
                <a:latin typeface="標楷體" pitchFamily="65" charset="-120"/>
                <a:ea typeface="標楷體" pitchFamily="65" charset="-120"/>
              </a:rPr>
              <a:t>（證券商公會參考範本）</a:t>
            </a:r>
            <a:r>
              <a:rPr lang="en-US" altLang="zh-TW" sz="3200" b="1" dirty="0" smtClean="0">
                <a:latin typeface="標楷體" pitchFamily="65" charset="-120"/>
                <a:ea typeface="標楷體" pitchFamily="65" charset="-120"/>
                <a:cs typeface="+mj-cs"/>
              </a:rPr>
              <a:t>-</a:t>
            </a:r>
            <a:r>
              <a:rPr lang="zh-TW" altLang="en-US" sz="3200" b="1" dirty="0" smtClean="0">
                <a:latin typeface="標楷體" pitchFamily="65" charset="-120"/>
                <a:ea typeface="標楷體" pitchFamily="65" charset="-120"/>
              </a:rPr>
              <a:t>交易</a:t>
            </a:r>
            <a:endParaRPr lang="zh-TW" altLang="en-US" sz="3200" b="1" dirty="0">
              <a:latin typeface="標楷體" pitchFamily="65" charset="-120"/>
              <a:ea typeface="標楷體" pitchFamily="65" charset="-12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574675" y="341313"/>
            <a:ext cx="8001000" cy="1216025"/>
          </a:xfrm>
        </p:spPr>
        <p:txBody>
          <a:bodyPr/>
          <a:lstStyle/>
          <a:p>
            <a:pPr eaLnBrk="1" hangingPunct="1"/>
            <a:r>
              <a:rPr lang="zh-TW" altLang="en-US" dirty="0" smtClean="0">
                <a:solidFill>
                  <a:schemeClr val="tx1"/>
                </a:solidFill>
                <a:latin typeface="Verdana" pitchFamily="34" charset="0"/>
              </a:rPr>
              <a:t>背景說明</a:t>
            </a:r>
            <a:r>
              <a:rPr lang="en-US" altLang="zh-TW" sz="3000" dirty="0" smtClean="0">
                <a:solidFill>
                  <a:schemeClr val="tx1"/>
                </a:solidFill>
                <a:latin typeface="Verdana" pitchFamily="34" charset="0"/>
              </a:rPr>
              <a:t>(1/2)</a:t>
            </a:r>
            <a:endParaRPr lang="zh-TW" altLang="en-US" sz="3000" dirty="0" smtClean="0">
              <a:solidFill>
                <a:schemeClr val="tx1"/>
              </a:solidFill>
              <a:latin typeface="Verdana" pitchFamily="34" charset="0"/>
            </a:endParaRPr>
          </a:p>
        </p:txBody>
      </p:sp>
      <p:sp>
        <p:nvSpPr>
          <p:cNvPr id="5123"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1AEE6C81-3586-4837-B463-031615AB88ED}" type="slidenum">
              <a:rPr lang="en-US" altLang="zh-TW" sz="1200"/>
              <a:pPr algn="r"/>
              <a:t>4</a:t>
            </a:fld>
            <a:endParaRPr lang="en-US" altLang="zh-TW" sz="1200"/>
          </a:p>
        </p:txBody>
      </p:sp>
      <p:sp>
        <p:nvSpPr>
          <p:cNvPr id="5124" name="內容版面配置區 5"/>
          <p:cNvSpPr>
            <a:spLocks noGrp="1"/>
          </p:cNvSpPr>
          <p:nvPr>
            <p:ph idx="1"/>
          </p:nvPr>
        </p:nvSpPr>
        <p:spPr>
          <a:xfrm>
            <a:off x="566738" y="1752600"/>
            <a:ext cx="8001000" cy="4412704"/>
          </a:xfrm>
        </p:spPr>
        <p:txBody>
          <a:bodyPr/>
          <a:lstStyle/>
          <a:p>
            <a:r>
              <a:rPr lang="zh-TW" altLang="en-US" sz="2400" dirty="0" smtClean="0">
                <a:latin typeface="Times New Roman" pitchFamily="18" charset="0"/>
                <a:cs typeface="Times New Roman" pitchFamily="18" charset="0"/>
              </a:rPr>
              <a:t>券商公會</a:t>
            </a:r>
            <a:r>
              <a:rPr lang="en-US" altLang="zh-TW" sz="2400" dirty="0" smtClean="0">
                <a:latin typeface="Times New Roman" pitchFamily="18" charset="0"/>
                <a:cs typeface="Times New Roman" pitchFamily="18" charset="0"/>
              </a:rPr>
              <a:t>101</a:t>
            </a:r>
            <a:r>
              <a:rPr lang="zh-TW" altLang="en-US" sz="2400" dirty="0" smtClean="0">
                <a:latin typeface="Times New Roman" pitchFamily="18" charset="0"/>
                <a:cs typeface="Times New Roman" pitchFamily="18" charset="0"/>
              </a:rPr>
              <a:t>年</a:t>
            </a:r>
            <a:r>
              <a:rPr lang="en-US" altLang="zh-TW" sz="2400" dirty="0" smtClean="0">
                <a:latin typeface="Times New Roman" pitchFamily="18" charset="0"/>
                <a:cs typeface="Times New Roman" pitchFamily="18" charset="0"/>
              </a:rPr>
              <a:t>9</a:t>
            </a:r>
            <a:r>
              <a:rPr lang="zh-TW" altLang="en-US" sz="2400" dirty="0" smtClean="0">
                <a:latin typeface="Times New Roman" pitchFamily="18" charset="0"/>
                <a:cs typeface="Times New Roman" pitchFamily="18" charset="0"/>
              </a:rPr>
              <a:t>月</a:t>
            </a:r>
            <a:r>
              <a:rPr lang="en-US" altLang="zh-TW" sz="2400" dirty="0" smtClean="0">
                <a:latin typeface="Times New Roman" pitchFamily="18" charset="0"/>
                <a:cs typeface="Times New Roman" pitchFamily="18" charset="0"/>
              </a:rPr>
              <a:t>21</a:t>
            </a:r>
            <a:r>
              <a:rPr lang="zh-TW" altLang="en-US" sz="2400" dirty="0" smtClean="0">
                <a:latin typeface="Times New Roman" pitchFamily="18" charset="0"/>
                <a:cs typeface="Times New Roman" pitchFamily="18" charset="0"/>
              </a:rPr>
              <a:t>日建議開放分支機構辦理受託買賣有價證券業務人員，得推介客戶予自營部門，承作證券商營業處所經營衍生性金融商品交易。</a:t>
            </a:r>
            <a:endParaRPr lang="en-US" altLang="zh-TW" sz="2400" dirty="0" smtClean="0">
              <a:latin typeface="Times New Roman" pitchFamily="18" charset="0"/>
              <a:cs typeface="Times New Roman" pitchFamily="18" charset="0"/>
            </a:endParaRPr>
          </a:p>
          <a:p>
            <a:r>
              <a:rPr lang="zh-TW" altLang="en-US" sz="2400" dirty="0" smtClean="0"/>
              <a:t>為利業者推展衍生性商品業務，並有效發揮證券商全國分支機構銷售通路的綜效，主管機關</a:t>
            </a:r>
            <a:r>
              <a:rPr lang="en-US" altLang="zh-TW" sz="2400" dirty="0" smtClean="0"/>
              <a:t>101</a:t>
            </a:r>
            <a:r>
              <a:rPr lang="zh-TW" altLang="en-US" sz="2400" dirty="0" smtClean="0"/>
              <a:t>年</a:t>
            </a:r>
            <a:r>
              <a:rPr lang="en-US" altLang="zh-TW" sz="2400" dirty="0" smtClean="0"/>
              <a:t>12</a:t>
            </a:r>
            <a:r>
              <a:rPr lang="zh-TW" altLang="en-US" sz="2400" dirty="0" smtClean="0"/>
              <a:t>月</a:t>
            </a:r>
            <a:r>
              <a:rPr lang="en-US" altLang="zh-TW" sz="2400" dirty="0" smtClean="0"/>
              <a:t>3</a:t>
            </a:r>
            <a:r>
              <a:rPr lang="zh-TW" altLang="en-US" sz="2400" dirty="0" smtClean="0"/>
              <a:t>日指示</a:t>
            </a:r>
            <a:r>
              <a:rPr lang="zh-TW" altLang="en-US" sz="2400" dirty="0" smtClean="0">
                <a:latin typeface="Times New Roman" pitchFamily="18" charset="0"/>
                <a:cs typeface="Times New Roman" pitchFamily="18" charset="0"/>
              </a:rPr>
              <a:t>櫃買中心研議相關配套措施。</a:t>
            </a:r>
            <a:endParaRPr lang="en-US" altLang="zh-TW" sz="2400" dirty="0" smtClean="0">
              <a:latin typeface="Times New Roman" pitchFamily="18" charset="0"/>
              <a:cs typeface="Times New Roman" pitchFamily="18" charset="0"/>
            </a:endParaRPr>
          </a:p>
          <a:p>
            <a:r>
              <a:rPr lang="zh-TW" altLang="en-US" sz="2400" dirty="0" smtClean="0"/>
              <a:t>規劃方向：</a:t>
            </a:r>
            <a:endParaRPr lang="en-US" altLang="zh-TW" sz="2400" dirty="0" smtClean="0"/>
          </a:p>
          <a:p>
            <a:pPr lvl="1"/>
            <a:r>
              <a:rPr lang="zh-TW" altLang="en-US" sz="2000" dirty="0" smtClean="0"/>
              <a:t>不影響現行經紀、自營、承銷分業架構。</a:t>
            </a:r>
            <a:endParaRPr lang="en-US" altLang="zh-TW" sz="2000" dirty="0" smtClean="0"/>
          </a:p>
          <a:p>
            <a:pPr lvl="1"/>
            <a:r>
              <a:rPr lang="zh-TW" altLang="en-US" sz="2000" dirty="0" smtClean="0"/>
              <a:t>基於投資人保護，加強客戶申訴處理之機制。</a:t>
            </a:r>
            <a:endParaRPr lang="en-US" altLang="zh-TW" sz="2000" dirty="0" smtClean="0"/>
          </a:p>
          <a:p>
            <a:pPr lvl="1"/>
            <a:r>
              <a:rPr lang="zh-TW" altLang="en-US" sz="2000" dirty="0" smtClean="0"/>
              <a:t>強化風險控管，並增訂退場機制。</a:t>
            </a:r>
            <a:endParaRPr lang="en-US" altLang="zh-TW"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574675" y="341313"/>
            <a:ext cx="8001000" cy="1216025"/>
          </a:xfrm>
        </p:spPr>
        <p:txBody>
          <a:bodyPr/>
          <a:lstStyle/>
          <a:p>
            <a:pPr eaLnBrk="1" hangingPunct="1"/>
            <a:r>
              <a:rPr lang="zh-TW" altLang="en-US" smtClean="0">
                <a:solidFill>
                  <a:schemeClr val="tx1"/>
                </a:solidFill>
                <a:latin typeface="Verdana" pitchFamily="34" charset="0"/>
              </a:rPr>
              <a:t>背景說明</a:t>
            </a:r>
            <a:r>
              <a:rPr lang="en-US" altLang="zh-TW" sz="3000" smtClean="0">
                <a:solidFill>
                  <a:schemeClr val="tx1"/>
                </a:solidFill>
                <a:latin typeface="Verdana" pitchFamily="34" charset="0"/>
              </a:rPr>
              <a:t>(2/2)</a:t>
            </a:r>
            <a:endParaRPr lang="zh-TW" altLang="en-US" sz="3000" smtClean="0">
              <a:solidFill>
                <a:schemeClr val="tx1"/>
              </a:solidFill>
              <a:latin typeface="Verdana" pitchFamily="34" charset="0"/>
            </a:endParaRPr>
          </a:p>
        </p:txBody>
      </p:sp>
      <p:sp>
        <p:nvSpPr>
          <p:cNvPr id="6147"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46D68286-B8D5-42C4-9A81-045E55CEADCF}" type="slidenum">
              <a:rPr lang="en-US" altLang="zh-TW" sz="1200"/>
              <a:pPr algn="r"/>
              <a:t>5</a:t>
            </a:fld>
            <a:endParaRPr lang="en-US" altLang="zh-TW" sz="1200"/>
          </a:p>
        </p:txBody>
      </p:sp>
      <p:sp>
        <p:nvSpPr>
          <p:cNvPr id="6148" name="內容版面配置區 5"/>
          <p:cNvSpPr>
            <a:spLocks noGrp="1"/>
          </p:cNvSpPr>
          <p:nvPr>
            <p:ph idx="1"/>
          </p:nvPr>
        </p:nvSpPr>
        <p:spPr/>
        <p:txBody>
          <a:bodyPr/>
          <a:lstStyle/>
          <a:p>
            <a:r>
              <a:rPr lang="zh-TW" altLang="en-US" sz="2800" dirty="0" smtClean="0"/>
              <a:t>全案於</a:t>
            </a:r>
            <a:r>
              <a:rPr lang="en-US" altLang="zh-TW" sz="2800" dirty="0" smtClean="0"/>
              <a:t>102</a:t>
            </a:r>
            <a:r>
              <a:rPr lang="zh-TW" altLang="en-US" sz="2800" dirty="0" smtClean="0"/>
              <a:t>年</a:t>
            </a:r>
            <a:r>
              <a:rPr lang="en-US" altLang="zh-TW" sz="2800" dirty="0" smtClean="0"/>
              <a:t>9</a:t>
            </a:r>
            <a:r>
              <a:rPr lang="zh-TW" altLang="en-US" sz="2800" dirty="0" smtClean="0"/>
              <a:t>月</a:t>
            </a:r>
            <a:r>
              <a:rPr lang="en-US" altLang="zh-TW" sz="2800" dirty="0" smtClean="0"/>
              <a:t>5</a:t>
            </a:r>
            <a:r>
              <a:rPr lang="zh-TW" altLang="en-US" sz="2800" dirty="0" smtClean="0"/>
              <a:t>日獲主管機關同意。</a:t>
            </a:r>
            <a:endParaRPr lang="en-US" altLang="zh-TW" sz="2800" dirty="0" smtClean="0"/>
          </a:p>
          <a:p>
            <a:r>
              <a:rPr lang="zh-TW" altLang="en-US" sz="2800" dirty="0" smtClean="0"/>
              <a:t>櫃買中心於</a:t>
            </a:r>
            <a:r>
              <a:rPr lang="en-US" altLang="zh-TW" sz="2800" dirty="0" smtClean="0"/>
              <a:t>102</a:t>
            </a:r>
            <a:r>
              <a:rPr lang="zh-TW" altLang="en-US" sz="2800" dirty="0" smtClean="0"/>
              <a:t>年</a:t>
            </a:r>
            <a:r>
              <a:rPr lang="en-US" altLang="zh-TW" sz="2800" dirty="0" smtClean="0"/>
              <a:t>9</a:t>
            </a:r>
            <a:r>
              <a:rPr lang="zh-TW" altLang="en-US" sz="2800" dirty="0" smtClean="0"/>
              <a:t>月</a:t>
            </a:r>
            <a:r>
              <a:rPr lang="en-US" altLang="zh-TW" sz="2800" dirty="0" smtClean="0"/>
              <a:t>25</a:t>
            </a:r>
            <a:r>
              <a:rPr lang="zh-TW" altLang="en-US" sz="2800" dirty="0" smtClean="0"/>
              <a:t>日公告相關規章修正：</a:t>
            </a:r>
            <a:endParaRPr lang="en-US" altLang="zh-TW" sz="2800" dirty="0" smtClean="0"/>
          </a:p>
          <a:p>
            <a:pPr lvl="1"/>
            <a:r>
              <a:rPr lang="zh-TW" altLang="en-US" sz="2400" dirty="0" smtClean="0"/>
              <a:t>修正「證券商營業處所經營衍生性金融商品交易業務規則」（下稱「業務規則」）</a:t>
            </a:r>
            <a:endParaRPr lang="en-US" altLang="zh-TW" sz="2400" dirty="0" smtClean="0"/>
          </a:p>
          <a:p>
            <a:pPr lvl="1"/>
            <a:r>
              <a:rPr lang="zh-TW" altLang="en-US" sz="2400" dirty="0" smtClean="0"/>
              <a:t>增訂「證券商受託買賣有價證券人員銷售衍生性金融商品業務規範」（下稱「業務規範」）</a:t>
            </a:r>
            <a:endParaRPr lang="en-US" altLang="zh-TW" sz="2400" dirty="0" smtClean="0"/>
          </a:p>
          <a:p>
            <a:pPr lvl="1"/>
            <a:r>
              <a:rPr lang="zh-TW" altLang="en-US" sz="2400" dirty="0" smtClean="0"/>
              <a:t>「證券商內部控制制度標準規範」將配合修正</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投影片編號版面配置區 5"/>
          <p:cNvSpPr txBox="1">
            <a:spLocks/>
          </p:cNvSpPr>
          <p:nvPr/>
        </p:nvSpPr>
        <p:spPr bwMode="auto">
          <a:xfrm>
            <a:off x="6553200" y="6245225"/>
            <a:ext cx="1981200" cy="476250"/>
          </a:xfrm>
          <a:prstGeom prst="rect">
            <a:avLst/>
          </a:prstGeom>
          <a:noFill/>
          <a:ln w="9525">
            <a:noFill/>
            <a:miter lim="800000"/>
            <a:headEnd/>
            <a:tailEnd/>
          </a:ln>
        </p:spPr>
        <p:txBody>
          <a:bodyPr/>
          <a:lstStyle/>
          <a:p>
            <a:pPr algn="r"/>
            <a:fld id="{31895140-A934-42DD-953A-83620EA25AEA}" type="slidenum">
              <a:rPr lang="en-US" altLang="zh-TW" sz="1200"/>
              <a:pPr algn="r"/>
              <a:t>6</a:t>
            </a:fld>
            <a:endParaRPr lang="en-US" altLang="zh-TW" sz="1200"/>
          </a:p>
        </p:txBody>
      </p:sp>
      <p:grpSp>
        <p:nvGrpSpPr>
          <p:cNvPr id="2" name="Group 4"/>
          <p:cNvGrpSpPr>
            <a:grpSpLocks/>
          </p:cNvGrpSpPr>
          <p:nvPr/>
        </p:nvGrpSpPr>
        <p:grpSpPr bwMode="auto">
          <a:xfrm>
            <a:off x="611561" y="1772816"/>
            <a:ext cx="7056783" cy="1323521"/>
            <a:chOff x="703" y="935"/>
            <a:chExt cx="4446" cy="454"/>
          </a:xfrm>
          <a:solidFill>
            <a:srgbClr val="EED8CA">
              <a:alpha val="20000"/>
            </a:srgbClr>
          </a:solidFill>
        </p:grpSpPr>
        <p:sp>
          <p:nvSpPr>
            <p:cNvPr id="14" name="Rectangle 5"/>
            <p:cNvSpPr>
              <a:spLocks noChangeArrowheads="1"/>
            </p:cNvSpPr>
            <p:nvPr/>
          </p:nvSpPr>
          <p:spPr bwMode="auto">
            <a:xfrm>
              <a:off x="703" y="935"/>
              <a:ext cx="454"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5" name="Rectangle 6"/>
            <p:cNvSpPr>
              <a:spLocks noChangeArrowheads="1"/>
            </p:cNvSpPr>
            <p:nvPr/>
          </p:nvSpPr>
          <p:spPr bwMode="auto">
            <a:xfrm>
              <a:off x="1157" y="935"/>
              <a:ext cx="3992"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solidFill>
                    <a:schemeClr val="accent5">
                      <a:lumMod val="75000"/>
                    </a:schemeClr>
                  </a:solidFill>
                  <a:latin typeface="Times New Roman" pitchFamily="18" charset="0"/>
                  <a:ea typeface="標楷體" pitchFamily="65" charset="-120"/>
                  <a:cs typeface="Times New Roman" pitchFamily="18" charset="0"/>
                </a:rPr>
                <a:t>背景說明</a:t>
              </a:r>
              <a:endParaRPr lang="ja-JP" altLang="en-US" sz="3200" dirty="0">
                <a:solidFill>
                  <a:schemeClr val="accent5">
                    <a:lumMod val="75000"/>
                  </a:schemeClr>
                </a:solidFill>
                <a:latin typeface="Times New Roman" pitchFamily="18" charset="0"/>
                <a:ea typeface="標楷體" pitchFamily="65" charset="-120"/>
                <a:cs typeface="Times New Roman" pitchFamily="18" charset="0"/>
              </a:endParaRPr>
            </a:p>
          </p:txBody>
        </p:sp>
      </p:grpSp>
      <p:grpSp>
        <p:nvGrpSpPr>
          <p:cNvPr id="3" name="Group 7"/>
          <p:cNvGrpSpPr>
            <a:grpSpLocks/>
          </p:cNvGrpSpPr>
          <p:nvPr/>
        </p:nvGrpSpPr>
        <p:grpSpPr bwMode="auto">
          <a:xfrm>
            <a:off x="611561" y="3236059"/>
            <a:ext cx="7056783" cy="1323521"/>
            <a:chOff x="703" y="935"/>
            <a:chExt cx="4446" cy="454"/>
          </a:xfrm>
        </p:grpSpPr>
        <p:sp>
          <p:nvSpPr>
            <p:cNvPr id="12" name="Rectangle 8"/>
            <p:cNvSpPr>
              <a:spLocks noChangeArrowheads="1"/>
            </p:cNvSpPr>
            <p:nvPr/>
          </p:nvSpPr>
          <p:spPr bwMode="auto">
            <a:xfrm>
              <a:off x="703" y="935"/>
              <a:ext cx="454" cy="454"/>
            </a:xfrm>
            <a:prstGeom prst="rect">
              <a:avLst/>
            </a:prstGeom>
            <a:solidFill>
              <a:srgbClr val="644B3C"/>
            </a:solid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3" name="Rectangle 9"/>
            <p:cNvSpPr>
              <a:spLocks noChangeArrowheads="1"/>
            </p:cNvSpPr>
            <p:nvPr/>
          </p:nvSpPr>
          <p:spPr bwMode="auto">
            <a:xfrm>
              <a:off x="1157" y="935"/>
              <a:ext cx="3992" cy="454"/>
            </a:xfrm>
            <a:prstGeom prst="rect">
              <a:avLst/>
            </a:prstGeom>
            <a:solidFill>
              <a:srgbClr val="EED8CA"/>
            </a:solid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latin typeface="Times New Roman" pitchFamily="18" charset="0"/>
                  <a:ea typeface="標楷體" pitchFamily="65" charset="-120"/>
                  <a:cs typeface="Times New Roman" pitchFamily="18" charset="0"/>
                </a:rPr>
                <a:t>修正重</a:t>
              </a:r>
              <a:r>
                <a:rPr lang="zh-TW" altLang="en-US" sz="3200" dirty="0">
                  <a:latin typeface="Times New Roman" pitchFamily="18" charset="0"/>
                  <a:ea typeface="標楷體" pitchFamily="65" charset="-120"/>
                  <a:cs typeface="Times New Roman" pitchFamily="18" charset="0"/>
                </a:rPr>
                <a:t>點</a:t>
              </a:r>
              <a:endParaRPr lang="ja-JP" altLang="en-US" sz="3200" dirty="0">
                <a:latin typeface="Times New Roman" pitchFamily="18" charset="0"/>
                <a:ea typeface="標楷體" pitchFamily="65" charset="-120"/>
                <a:cs typeface="Times New Roman" pitchFamily="18" charset="0"/>
              </a:endParaRPr>
            </a:p>
          </p:txBody>
        </p:sp>
      </p:grpSp>
      <p:grpSp>
        <p:nvGrpSpPr>
          <p:cNvPr id="4" name="Group 10"/>
          <p:cNvGrpSpPr>
            <a:grpSpLocks/>
          </p:cNvGrpSpPr>
          <p:nvPr/>
        </p:nvGrpSpPr>
        <p:grpSpPr bwMode="auto">
          <a:xfrm>
            <a:off x="611561" y="4697767"/>
            <a:ext cx="7056783" cy="1323521"/>
            <a:chOff x="703" y="935"/>
            <a:chExt cx="4446" cy="454"/>
          </a:xfrm>
          <a:solidFill>
            <a:srgbClr val="EED8CA">
              <a:alpha val="20000"/>
            </a:srgbClr>
          </a:solidFill>
        </p:grpSpPr>
        <p:sp>
          <p:nvSpPr>
            <p:cNvPr id="10" name="Rectangle 11"/>
            <p:cNvSpPr>
              <a:spLocks noChangeArrowheads="1"/>
            </p:cNvSpPr>
            <p:nvPr/>
          </p:nvSpPr>
          <p:spPr bwMode="auto">
            <a:xfrm>
              <a:off x="703" y="935"/>
              <a:ext cx="454"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lgn="ctr">
                <a:defRPr/>
              </a:pPr>
              <a:r>
                <a:rPr lang="en-US" altLang="ja-JP" sz="3200" b="1" dirty="0" smtClean="0">
                  <a:solidFill>
                    <a:schemeClr val="bg1"/>
                  </a:solidFill>
                  <a:latin typeface="Times New Roman" pitchFamily="18" charset="0"/>
                  <a:ea typeface="標楷體" pitchFamily="65" charset="-120"/>
                  <a:cs typeface="Times New Roman" pitchFamily="18" charset="0"/>
                </a:rPr>
                <a:t>III</a:t>
              </a:r>
              <a:endParaRPr lang="en-US" altLang="ja-JP" sz="3200" b="1" dirty="0">
                <a:solidFill>
                  <a:schemeClr val="bg1"/>
                </a:solidFill>
                <a:latin typeface="Times New Roman" pitchFamily="18" charset="0"/>
                <a:ea typeface="標楷體" pitchFamily="65" charset="-120"/>
                <a:cs typeface="Times New Roman" pitchFamily="18" charset="0"/>
              </a:endParaRPr>
            </a:p>
          </p:txBody>
        </p:sp>
        <p:sp>
          <p:nvSpPr>
            <p:cNvPr id="11" name="Rectangle 12"/>
            <p:cNvSpPr>
              <a:spLocks noChangeArrowheads="1"/>
            </p:cNvSpPr>
            <p:nvPr/>
          </p:nvSpPr>
          <p:spPr bwMode="auto">
            <a:xfrm>
              <a:off x="1157" y="935"/>
              <a:ext cx="3992" cy="454"/>
            </a:xfrm>
            <a:prstGeom prst="rect">
              <a:avLst/>
            </a:prstGeom>
            <a:grpFill/>
            <a:ln w="9525" algn="ctr">
              <a:noFill/>
              <a:miter lim="800000"/>
              <a:headEnd/>
              <a:tailEnd/>
            </a:ln>
            <a:effectLst>
              <a:outerShdw dist="71842" dir="2700000" algn="ctr" rotWithShape="0">
                <a:srgbClr val="800000">
                  <a:alpha val="50000"/>
                </a:srgbClr>
              </a:outerShdw>
            </a:effectLst>
          </p:spPr>
          <p:txBody>
            <a:bodyPr wrap="none" anchor="ctr"/>
            <a:lstStyle/>
            <a:p>
              <a:pPr>
                <a:defRPr/>
              </a:pPr>
              <a:r>
                <a:rPr lang="zh-TW" altLang="en-US" sz="3200" dirty="0" smtClean="0">
                  <a:solidFill>
                    <a:schemeClr val="accent5">
                      <a:lumMod val="75000"/>
                    </a:schemeClr>
                  </a:solidFill>
                  <a:latin typeface="Times New Roman" pitchFamily="18" charset="0"/>
                  <a:ea typeface="標楷體" pitchFamily="65" charset="-120"/>
                  <a:cs typeface="Times New Roman" pitchFamily="18" charset="0"/>
                </a:rPr>
                <a:t>開放營業員銷售</a:t>
              </a:r>
              <a:endParaRPr lang="ja-JP" altLang="en-US" sz="3200" dirty="0">
                <a:solidFill>
                  <a:schemeClr val="accent5">
                    <a:lumMod val="75000"/>
                  </a:schemeClr>
                </a:solidFill>
                <a:latin typeface="Times New Roman" pitchFamily="18" charset="0"/>
                <a:ea typeface="標楷體" pitchFamily="65" charset="-120"/>
                <a:cs typeface="Times New Roman"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修正重點</a:t>
            </a:r>
            <a:endParaRPr lang="zh-TW" altLang="en-US" b="1" dirty="0"/>
          </a:p>
        </p:txBody>
      </p:sp>
      <p:sp>
        <p:nvSpPr>
          <p:cNvPr id="3" name="投影片編號版面配置區 2"/>
          <p:cNvSpPr>
            <a:spLocks noGrp="1"/>
          </p:cNvSpPr>
          <p:nvPr>
            <p:ph type="sldNum" sz="quarter" idx="12"/>
          </p:nvPr>
        </p:nvSpPr>
        <p:spPr/>
        <p:txBody>
          <a:bodyPr/>
          <a:lstStyle/>
          <a:p>
            <a:pPr>
              <a:defRPr/>
            </a:pPr>
            <a:fld id="{D1CA5CBE-4653-46D7-BA2A-FA6AD34564C3}" type="slidenum">
              <a:rPr lang="zh-TW" altLang="en-US" smtClean="0">
                <a:latin typeface="微軟正黑體" pitchFamily="34" charset="-120"/>
                <a:ea typeface="微軟正黑體" pitchFamily="34" charset="-120"/>
              </a:rPr>
              <a:pPr>
                <a:defRPr/>
              </a:pPr>
              <a:t>7</a:t>
            </a:fld>
            <a:endParaRPr lang="zh-TW" altLang="en-US">
              <a:latin typeface="微軟正黑體" pitchFamily="34" charset="-120"/>
              <a:ea typeface="微軟正黑體" pitchFamily="34" charset="-120"/>
            </a:endParaRPr>
          </a:p>
        </p:txBody>
      </p:sp>
      <p:sp>
        <p:nvSpPr>
          <p:cNvPr id="11" name="AutoShape 12"/>
          <p:cNvSpPr>
            <a:spLocks noChangeArrowheads="1"/>
          </p:cNvSpPr>
          <p:nvPr/>
        </p:nvSpPr>
        <p:spPr bwMode="auto">
          <a:xfrm>
            <a:off x="611560" y="1844824"/>
            <a:ext cx="5328592" cy="576064"/>
          </a:xfrm>
          <a:prstGeom prst="homePlate">
            <a:avLst>
              <a:gd name="adj" fmla="val 36730"/>
            </a:avLst>
          </a:prstGeom>
          <a:solidFill>
            <a:srgbClr val="F0B590"/>
          </a:solidFill>
          <a:ln w="9525" algn="ctr">
            <a:noFill/>
            <a:miter lim="800000"/>
            <a:headEnd/>
            <a:tailEnd/>
          </a:ln>
          <a:effectLst>
            <a:outerShdw dist="35921" dir="2700000" algn="ctr" rotWithShape="0">
              <a:schemeClr val="bg2"/>
            </a:outerShdw>
          </a:effectLst>
        </p:spPr>
        <p:txBody>
          <a:bodyPr wrap="none" anchor="ctr"/>
          <a:lstStyle/>
          <a:p>
            <a:pPr>
              <a:defRPr/>
            </a:pPr>
            <a:r>
              <a:rPr lang="zh-TW" altLang="en-US" sz="2800" b="1" dirty="0" smtClean="0">
                <a:latin typeface="微軟正黑體" pitchFamily="34" charset="-120"/>
                <a:ea typeface="微軟正黑體" pitchFamily="34" charset="-120"/>
                <a:cs typeface="Times New Roman" pitchFamily="18" charset="0"/>
              </a:rPr>
              <a:t>一、強化</a:t>
            </a:r>
            <a:r>
              <a:rPr lang="zh-TW" altLang="en-US" sz="2800" b="1" dirty="0">
                <a:latin typeface="微軟正黑體" pitchFamily="34" charset="-120"/>
                <a:ea typeface="微軟正黑體" pitchFamily="34" charset="-120"/>
                <a:cs typeface="Times New Roman" pitchFamily="18" charset="0"/>
              </a:rPr>
              <a:t>客戶申訴處理效能</a:t>
            </a:r>
            <a:endParaRPr lang="zh-TW" altLang="en-US" sz="2800" dirty="0">
              <a:latin typeface="微軟正黑體" pitchFamily="34" charset="-120"/>
              <a:ea typeface="微軟正黑體" pitchFamily="34" charset="-120"/>
            </a:endParaRPr>
          </a:p>
        </p:txBody>
      </p:sp>
      <p:sp>
        <p:nvSpPr>
          <p:cNvPr id="29" name="AutoShape 12"/>
          <p:cNvSpPr>
            <a:spLocks noChangeArrowheads="1"/>
          </p:cNvSpPr>
          <p:nvPr/>
        </p:nvSpPr>
        <p:spPr bwMode="auto">
          <a:xfrm>
            <a:off x="611560" y="2492896"/>
            <a:ext cx="5328592" cy="576064"/>
          </a:xfrm>
          <a:prstGeom prst="homePlate">
            <a:avLst>
              <a:gd name="adj" fmla="val 36730"/>
            </a:avLst>
          </a:prstGeom>
          <a:solidFill>
            <a:srgbClr val="F0B590"/>
          </a:solidFill>
          <a:ln w="9525" algn="ctr">
            <a:noFill/>
            <a:miter lim="800000"/>
            <a:headEnd/>
            <a:tailEnd/>
          </a:ln>
          <a:effectLst>
            <a:outerShdw dist="35921" dir="2700000" algn="ctr" rotWithShape="0">
              <a:schemeClr val="bg2"/>
            </a:outerShdw>
          </a:effectLst>
        </p:spPr>
        <p:txBody>
          <a:bodyPr wrap="none" anchor="ctr"/>
          <a:lstStyle/>
          <a:p>
            <a:pPr>
              <a:defRPr/>
            </a:pPr>
            <a:r>
              <a:rPr lang="zh-TW" altLang="en-US" sz="2800" b="1" dirty="0">
                <a:latin typeface="微軟正黑體" pitchFamily="34" charset="-120"/>
                <a:ea typeface="微軟正黑體" pitchFamily="34" charset="-120"/>
                <a:cs typeface="Times New Roman" pitchFamily="18" charset="0"/>
              </a:rPr>
              <a:t>二</a:t>
            </a:r>
            <a:r>
              <a:rPr lang="zh-TW" altLang="en-US" sz="2800" b="1" dirty="0" smtClean="0">
                <a:latin typeface="微軟正黑體" pitchFamily="34" charset="-120"/>
                <a:ea typeface="微軟正黑體" pitchFamily="34" charset="-120"/>
                <a:cs typeface="Times New Roman" pitchFamily="18" charset="0"/>
              </a:rPr>
              <a:t>、降低對信用評等的依賴</a:t>
            </a:r>
            <a:endParaRPr lang="zh-TW" altLang="en-US" sz="2800" dirty="0">
              <a:latin typeface="微軟正黑體" pitchFamily="34" charset="-120"/>
              <a:ea typeface="微軟正黑體" pitchFamily="34" charset="-120"/>
            </a:endParaRPr>
          </a:p>
        </p:txBody>
      </p:sp>
      <p:sp>
        <p:nvSpPr>
          <p:cNvPr id="30" name="AutoShape 12"/>
          <p:cNvSpPr>
            <a:spLocks noChangeArrowheads="1"/>
          </p:cNvSpPr>
          <p:nvPr/>
        </p:nvSpPr>
        <p:spPr bwMode="auto">
          <a:xfrm>
            <a:off x="611560" y="5301208"/>
            <a:ext cx="5256584" cy="576064"/>
          </a:xfrm>
          <a:prstGeom prst="homePlate">
            <a:avLst>
              <a:gd name="adj" fmla="val 36730"/>
            </a:avLst>
          </a:prstGeom>
          <a:solidFill>
            <a:srgbClr val="F0B590"/>
          </a:solidFill>
          <a:ln w="9525" algn="ctr">
            <a:noFill/>
            <a:miter lim="800000"/>
            <a:headEnd/>
            <a:tailEnd/>
          </a:ln>
          <a:effectLst>
            <a:outerShdw dist="35921" dir="2700000" algn="ctr" rotWithShape="0">
              <a:schemeClr val="bg2"/>
            </a:outerShdw>
          </a:effectLst>
        </p:spPr>
        <p:txBody>
          <a:bodyPr wrap="none" anchor="ctr"/>
          <a:lstStyle/>
          <a:p>
            <a:pPr>
              <a:defRPr/>
            </a:pPr>
            <a:r>
              <a:rPr lang="zh-TW" altLang="en-US" sz="2800" b="1" dirty="0">
                <a:latin typeface="微軟正黑體" pitchFamily="34" charset="-120"/>
                <a:ea typeface="微軟正黑體" pitchFamily="34" charset="-120"/>
                <a:cs typeface="Times New Roman" pitchFamily="18" charset="0"/>
              </a:rPr>
              <a:t>六、</a:t>
            </a:r>
            <a:r>
              <a:rPr lang="zh-TW" altLang="en-US" sz="2800" b="1" dirty="0" smtClean="0">
                <a:latin typeface="微軟正黑體" pitchFamily="34" charset="-120"/>
                <a:ea typeface="微軟正黑體" pitchFamily="34" charset="-120"/>
                <a:cs typeface="Times New Roman" pitchFamily="18" charset="0"/>
              </a:rPr>
              <a:t>開放營業員銷售衍生性商品</a:t>
            </a:r>
            <a:endParaRPr lang="zh-TW" altLang="en-US" sz="2800" b="1" dirty="0">
              <a:latin typeface="微軟正黑體" pitchFamily="34" charset="-120"/>
              <a:ea typeface="微軟正黑體" pitchFamily="34" charset="-120"/>
              <a:cs typeface="Times New Roman" pitchFamily="18" charset="0"/>
            </a:endParaRPr>
          </a:p>
        </p:txBody>
      </p:sp>
      <p:sp>
        <p:nvSpPr>
          <p:cNvPr id="31" name="AutoShape 12"/>
          <p:cNvSpPr>
            <a:spLocks noChangeArrowheads="1"/>
          </p:cNvSpPr>
          <p:nvPr/>
        </p:nvSpPr>
        <p:spPr bwMode="auto">
          <a:xfrm>
            <a:off x="611560" y="4437112"/>
            <a:ext cx="5328592" cy="576064"/>
          </a:xfrm>
          <a:prstGeom prst="homePlate">
            <a:avLst>
              <a:gd name="adj" fmla="val 36730"/>
            </a:avLst>
          </a:prstGeom>
          <a:solidFill>
            <a:srgbClr val="F0B590"/>
          </a:solidFill>
          <a:ln w="9525" algn="ctr">
            <a:noFill/>
            <a:miter lim="800000"/>
            <a:headEnd/>
            <a:tailEnd/>
          </a:ln>
          <a:effectLst>
            <a:outerShdw dist="35921" dir="2700000" algn="ctr" rotWithShape="0">
              <a:schemeClr val="bg2"/>
            </a:outerShdw>
          </a:effectLst>
        </p:spPr>
        <p:txBody>
          <a:bodyPr wrap="none" anchor="ctr"/>
          <a:lstStyle/>
          <a:p>
            <a:pPr>
              <a:defRPr/>
            </a:pPr>
            <a:r>
              <a:rPr lang="zh-TW" altLang="en-US" sz="2800" b="1" dirty="0">
                <a:latin typeface="微軟正黑體" pitchFamily="34" charset="-120"/>
                <a:ea typeface="微軟正黑體" pitchFamily="34" charset="-120"/>
                <a:cs typeface="Times New Roman" pitchFamily="18" charset="0"/>
              </a:rPr>
              <a:t>五、</a:t>
            </a:r>
            <a:r>
              <a:rPr lang="zh-TW" altLang="en-US" sz="2800" b="1" dirty="0" smtClean="0">
                <a:latin typeface="微軟正黑體" pitchFamily="34" charset="-120"/>
                <a:ea typeface="微軟正黑體" pitchFamily="34" charset="-120"/>
                <a:cs typeface="Times New Roman" pitchFamily="18" charset="0"/>
              </a:rPr>
              <a:t>增訂退場</a:t>
            </a:r>
            <a:r>
              <a:rPr lang="zh-TW" altLang="en-US" sz="2800" b="1" dirty="0">
                <a:latin typeface="微軟正黑體" pitchFamily="34" charset="-120"/>
                <a:ea typeface="微軟正黑體" pitchFamily="34" charset="-120"/>
                <a:cs typeface="Times New Roman" pitchFamily="18" charset="0"/>
              </a:rPr>
              <a:t>機制</a:t>
            </a:r>
          </a:p>
        </p:txBody>
      </p:sp>
      <p:sp>
        <p:nvSpPr>
          <p:cNvPr id="32" name="AutoShape 12"/>
          <p:cNvSpPr>
            <a:spLocks noChangeArrowheads="1"/>
          </p:cNvSpPr>
          <p:nvPr/>
        </p:nvSpPr>
        <p:spPr bwMode="auto">
          <a:xfrm>
            <a:off x="611560" y="3789040"/>
            <a:ext cx="5328592" cy="576064"/>
          </a:xfrm>
          <a:prstGeom prst="homePlate">
            <a:avLst>
              <a:gd name="adj" fmla="val 36730"/>
            </a:avLst>
          </a:prstGeom>
          <a:solidFill>
            <a:srgbClr val="F0B590"/>
          </a:solidFill>
          <a:ln w="9525" algn="ctr">
            <a:noFill/>
            <a:miter lim="800000"/>
            <a:headEnd/>
            <a:tailEnd/>
          </a:ln>
          <a:effectLst>
            <a:outerShdw dist="35921" dir="2700000" algn="ctr" rotWithShape="0">
              <a:schemeClr val="bg2"/>
            </a:outerShdw>
          </a:effectLst>
        </p:spPr>
        <p:txBody>
          <a:bodyPr wrap="none" anchor="ctr"/>
          <a:lstStyle/>
          <a:p>
            <a:pPr>
              <a:defRPr/>
            </a:pPr>
            <a:r>
              <a:rPr lang="zh-TW" altLang="en-US" sz="2800" b="1" dirty="0">
                <a:latin typeface="微軟正黑體" pitchFamily="34" charset="-120"/>
                <a:ea typeface="微軟正黑體" pitchFamily="34" charset="-120"/>
                <a:cs typeface="Times New Roman" pitchFamily="18" charset="0"/>
              </a:rPr>
              <a:t>四</a:t>
            </a:r>
            <a:r>
              <a:rPr lang="zh-TW" altLang="en-US" sz="2800" b="1" dirty="0" smtClean="0">
                <a:latin typeface="微軟正黑體" pitchFamily="34" charset="-120"/>
                <a:ea typeface="微軟正黑體" pitchFamily="34" charset="-120"/>
                <a:cs typeface="Times New Roman" pitchFamily="18" charset="0"/>
              </a:rPr>
              <a:t>、處分</a:t>
            </a:r>
            <a:r>
              <a:rPr lang="zh-TW" altLang="en-US" sz="2800" b="1" dirty="0">
                <a:latin typeface="微軟正黑體" pitchFamily="34" charset="-120"/>
                <a:ea typeface="微軟正黑體" pitchFamily="34" charset="-120"/>
                <a:cs typeface="Times New Roman" pitchFamily="18" charset="0"/>
              </a:rPr>
              <a:t>以</a:t>
            </a:r>
            <a:r>
              <a:rPr lang="zh-TW" altLang="en-US" sz="2800" b="1" dirty="0" smtClean="0">
                <a:latin typeface="微軟正黑體" pitchFamily="34" charset="-120"/>
                <a:ea typeface="微軟正黑體" pitchFamily="34" charset="-120"/>
                <a:cs typeface="Times New Roman" pitchFamily="18" charset="0"/>
              </a:rPr>
              <a:t>違反相關業務</a:t>
            </a:r>
            <a:r>
              <a:rPr lang="zh-TW" altLang="en-US" sz="2800" b="1" dirty="0">
                <a:latin typeface="微軟正黑體" pitchFamily="34" charset="-120"/>
                <a:ea typeface="微軟正黑體" pitchFamily="34" charset="-120"/>
                <a:cs typeface="Times New Roman" pitchFamily="18" charset="0"/>
              </a:rPr>
              <a:t>為限</a:t>
            </a:r>
          </a:p>
        </p:txBody>
      </p:sp>
      <p:sp>
        <p:nvSpPr>
          <p:cNvPr id="33" name="AutoShape 12"/>
          <p:cNvSpPr>
            <a:spLocks noChangeArrowheads="1"/>
          </p:cNvSpPr>
          <p:nvPr/>
        </p:nvSpPr>
        <p:spPr bwMode="auto">
          <a:xfrm>
            <a:off x="611560" y="3140968"/>
            <a:ext cx="5328592" cy="576064"/>
          </a:xfrm>
          <a:prstGeom prst="homePlate">
            <a:avLst>
              <a:gd name="adj" fmla="val 36730"/>
            </a:avLst>
          </a:prstGeom>
          <a:solidFill>
            <a:srgbClr val="F0B590"/>
          </a:solidFill>
          <a:ln w="9525" algn="ctr">
            <a:noFill/>
            <a:miter lim="800000"/>
            <a:headEnd/>
            <a:tailEnd/>
          </a:ln>
          <a:effectLst>
            <a:outerShdw dist="35921" dir="2700000" algn="ctr" rotWithShape="0">
              <a:schemeClr val="bg2"/>
            </a:outerShdw>
          </a:effectLst>
        </p:spPr>
        <p:txBody>
          <a:bodyPr wrap="none" anchor="ctr"/>
          <a:lstStyle/>
          <a:p>
            <a:pPr>
              <a:defRPr/>
            </a:pPr>
            <a:r>
              <a:rPr lang="zh-TW" altLang="en-US" sz="2800" b="1" dirty="0">
                <a:latin typeface="微軟正黑體" pitchFamily="34" charset="-120"/>
                <a:ea typeface="微軟正黑體" pitchFamily="34" charset="-120"/>
                <a:cs typeface="Times New Roman" pitchFamily="18" charset="0"/>
              </a:rPr>
              <a:t>三、放寬人員資格條件限制</a:t>
            </a:r>
          </a:p>
        </p:txBody>
      </p:sp>
      <p:grpSp>
        <p:nvGrpSpPr>
          <p:cNvPr id="34" name="Group 4"/>
          <p:cNvGrpSpPr>
            <a:grpSpLocks/>
          </p:cNvGrpSpPr>
          <p:nvPr/>
        </p:nvGrpSpPr>
        <p:grpSpPr bwMode="auto">
          <a:xfrm>
            <a:off x="6012160" y="1556792"/>
            <a:ext cx="2592288" cy="3528392"/>
            <a:chOff x="384" y="816"/>
            <a:chExt cx="2400" cy="3120"/>
          </a:xfrm>
        </p:grpSpPr>
        <p:sp>
          <p:nvSpPr>
            <p:cNvPr id="35" name="AutoShape 5"/>
            <p:cNvSpPr>
              <a:spLocks noChangeArrowheads="1"/>
            </p:cNvSpPr>
            <p:nvPr/>
          </p:nvSpPr>
          <p:spPr bwMode="auto">
            <a:xfrm>
              <a:off x="384" y="1008"/>
              <a:ext cx="2400" cy="2928"/>
            </a:xfrm>
            <a:prstGeom prst="roundRect">
              <a:avLst>
                <a:gd name="adj" fmla="val 7542"/>
              </a:avLst>
            </a:prstGeom>
            <a:gradFill rotWithShape="1">
              <a:gsLst>
                <a:gs pos="0">
                  <a:srgbClr val="F6BABA"/>
                </a:gs>
                <a:gs pos="100000">
                  <a:srgbClr val="FFFFFF"/>
                </a:gs>
              </a:gsLst>
              <a:lin ang="5400000" scaled="1"/>
            </a:gradFill>
            <a:ln w="38100" algn="ctr">
              <a:solidFill>
                <a:srgbClr val="800000"/>
              </a:solidFill>
              <a:round/>
              <a:headEnd/>
              <a:tailEnd/>
            </a:ln>
          </p:spPr>
          <p:txBody>
            <a:bodyPr anchor="ctr"/>
            <a:lstStyle/>
            <a:p>
              <a:pPr algn="ctr"/>
              <a:r>
                <a:rPr lang="zh-TW" altLang="en-US" sz="2200" dirty="0" smtClean="0">
                  <a:latin typeface="微軟正黑體" pitchFamily="34" charset="-120"/>
                  <a:ea typeface="微軟正黑體" pitchFamily="34" charset="-120"/>
                  <a:cs typeface="Times New Roman" pitchFamily="18" charset="0"/>
                </a:rPr>
                <a:t>增訂：第</a:t>
              </a:r>
              <a:r>
                <a:rPr lang="en-US" altLang="zh-TW" sz="2200" dirty="0" smtClean="0">
                  <a:latin typeface="微軟正黑體" pitchFamily="34" charset="-120"/>
                  <a:ea typeface="微軟正黑體" pitchFamily="34" charset="-120"/>
                  <a:cs typeface="Times New Roman" pitchFamily="18" charset="0"/>
                </a:rPr>
                <a:t>16</a:t>
              </a:r>
              <a:r>
                <a:rPr lang="zh-TW" altLang="en-US" sz="2200" dirty="0" smtClean="0">
                  <a:latin typeface="微軟正黑體" pitchFamily="34" charset="-120"/>
                  <a:ea typeface="微軟正黑體" pitchFamily="34" charset="-120"/>
                  <a:cs typeface="Times New Roman" pitchFamily="18" charset="0"/>
                </a:rPr>
                <a:t>條之</a:t>
              </a:r>
              <a:r>
                <a:rPr lang="en-US" altLang="zh-TW" sz="2200" dirty="0" smtClean="0">
                  <a:latin typeface="微軟正黑體" pitchFamily="34" charset="-120"/>
                  <a:ea typeface="微軟正黑體" pitchFamily="34" charset="-120"/>
                  <a:cs typeface="Times New Roman" pitchFamily="18" charset="0"/>
                </a:rPr>
                <a:t>1</a:t>
              </a:r>
            </a:p>
            <a:p>
              <a:pPr algn="ctr"/>
              <a:r>
                <a:rPr lang="zh-TW" altLang="en-US" sz="2200" dirty="0" smtClean="0">
                  <a:latin typeface="微軟正黑體" pitchFamily="34" charset="-120"/>
                  <a:ea typeface="微軟正黑體" pitchFamily="34" charset="-120"/>
                  <a:cs typeface="Times New Roman" pitchFamily="18" charset="0"/>
                </a:rPr>
                <a:t>修正：第</a:t>
              </a:r>
              <a:r>
                <a:rPr lang="en-US" altLang="zh-TW" sz="2200" dirty="0" smtClean="0">
                  <a:latin typeface="微軟正黑體" pitchFamily="34" charset="-120"/>
                  <a:ea typeface="微軟正黑體" pitchFamily="34" charset="-120"/>
                  <a:cs typeface="Times New Roman" pitchFamily="18" charset="0"/>
                </a:rPr>
                <a:t>41</a:t>
              </a:r>
              <a:r>
                <a:rPr lang="zh-TW" altLang="en-US" sz="2200" dirty="0" smtClean="0">
                  <a:latin typeface="微軟正黑體" pitchFamily="34" charset="-120"/>
                  <a:ea typeface="微軟正黑體" pitchFamily="34" charset="-120"/>
                  <a:cs typeface="Times New Roman" pitchFamily="18" charset="0"/>
                </a:rPr>
                <a:t>條、第</a:t>
              </a:r>
              <a:r>
                <a:rPr lang="en-US" altLang="zh-TW" sz="2200" dirty="0" smtClean="0">
                  <a:latin typeface="微軟正黑體" pitchFamily="34" charset="-120"/>
                  <a:ea typeface="微軟正黑體" pitchFamily="34" charset="-120"/>
                  <a:cs typeface="Times New Roman" pitchFamily="18" charset="0"/>
                </a:rPr>
                <a:t>57</a:t>
              </a:r>
              <a:r>
                <a:rPr lang="zh-TW" altLang="en-US" sz="2200" dirty="0" smtClean="0">
                  <a:latin typeface="微軟正黑體" pitchFamily="34" charset="-120"/>
                  <a:ea typeface="微軟正黑體" pitchFamily="34" charset="-120"/>
                  <a:cs typeface="Times New Roman" pitchFamily="18" charset="0"/>
                </a:rPr>
                <a:t>條、第</a:t>
              </a:r>
              <a:r>
                <a:rPr lang="en-US" altLang="zh-TW" sz="2200" dirty="0" smtClean="0">
                  <a:latin typeface="微軟正黑體" pitchFamily="34" charset="-120"/>
                  <a:ea typeface="微軟正黑體" pitchFamily="34" charset="-120"/>
                  <a:cs typeface="Times New Roman" pitchFamily="18" charset="0"/>
                </a:rPr>
                <a:t>61</a:t>
              </a:r>
              <a:r>
                <a:rPr lang="zh-TW" altLang="en-US" sz="2200" dirty="0" smtClean="0">
                  <a:latin typeface="微軟正黑體" pitchFamily="34" charset="-120"/>
                  <a:ea typeface="微軟正黑體" pitchFamily="34" charset="-120"/>
                  <a:cs typeface="Times New Roman" pitchFamily="18" charset="0"/>
                </a:rPr>
                <a:t>條、第</a:t>
              </a:r>
              <a:r>
                <a:rPr lang="en-US" altLang="zh-TW" sz="2200" dirty="0" smtClean="0">
                  <a:latin typeface="微軟正黑體" pitchFamily="34" charset="-120"/>
                  <a:ea typeface="微軟正黑體" pitchFamily="34" charset="-120"/>
                  <a:cs typeface="Times New Roman" pitchFamily="18" charset="0"/>
                </a:rPr>
                <a:t>62</a:t>
              </a:r>
              <a:r>
                <a:rPr lang="zh-TW" altLang="en-US" sz="2200" dirty="0" smtClean="0">
                  <a:latin typeface="微軟正黑體" pitchFamily="34" charset="-120"/>
                  <a:ea typeface="微軟正黑體" pitchFamily="34" charset="-120"/>
                  <a:cs typeface="Times New Roman" pitchFamily="18" charset="0"/>
                </a:rPr>
                <a:t>條、第</a:t>
              </a:r>
              <a:r>
                <a:rPr lang="en-US" altLang="zh-TW" sz="2200" dirty="0" smtClean="0">
                  <a:latin typeface="微軟正黑體" pitchFamily="34" charset="-120"/>
                  <a:ea typeface="微軟正黑體" pitchFamily="34" charset="-120"/>
                  <a:cs typeface="Times New Roman" pitchFamily="18" charset="0"/>
                </a:rPr>
                <a:t>67</a:t>
              </a:r>
              <a:r>
                <a:rPr lang="zh-TW" altLang="en-US" sz="2200" dirty="0" smtClean="0">
                  <a:latin typeface="微軟正黑體" pitchFamily="34" charset="-120"/>
                  <a:ea typeface="微軟正黑體" pitchFamily="34" charset="-120"/>
                  <a:cs typeface="Times New Roman" pitchFamily="18" charset="0"/>
                </a:rPr>
                <a:t>條</a:t>
              </a:r>
              <a:endParaRPr lang="ja-JP" altLang="en-US" sz="2200" dirty="0">
                <a:latin typeface="微軟正黑體" pitchFamily="34" charset="-120"/>
                <a:ea typeface="微軟正黑體" pitchFamily="34" charset="-120"/>
                <a:cs typeface="Times New Roman" pitchFamily="18" charset="0"/>
              </a:endParaRPr>
            </a:p>
          </p:txBody>
        </p:sp>
        <p:sp>
          <p:nvSpPr>
            <p:cNvPr id="36" name="AutoShape 6"/>
            <p:cNvSpPr>
              <a:spLocks noChangeArrowheads="1"/>
            </p:cNvSpPr>
            <p:nvPr/>
          </p:nvSpPr>
          <p:spPr bwMode="auto">
            <a:xfrm>
              <a:off x="720" y="816"/>
              <a:ext cx="1728" cy="384"/>
            </a:xfrm>
            <a:prstGeom prst="roundRect">
              <a:avLst>
                <a:gd name="adj" fmla="val 16667"/>
              </a:avLst>
            </a:prstGeom>
            <a:solidFill>
              <a:srgbClr val="800000"/>
            </a:solidFill>
            <a:ln w="9525" algn="ctr">
              <a:noFill/>
              <a:round/>
              <a:headEnd/>
              <a:tailEnd/>
            </a:ln>
          </p:spPr>
          <p:txBody>
            <a:bodyPr wrap="none" anchor="ctr"/>
            <a:lstStyle/>
            <a:p>
              <a:pPr algn="ctr"/>
              <a:r>
                <a:rPr lang="zh-TW" altLang="en-US" sz="2400" dirty="0" smtClean="0">
                  <a:solidFill>
                    <a:schemeClr val="bg1"/>
                  </a:solidFill>
                  <a:latin typeface="微軟正黑體" pitchFamily="34" charset="-120"/>
                  <a:ea typeface="微軟正黑體" pitchFamily="34" charset="-120"/>
                </a:rPr>
                <a:t>業務規則</a:t>
              </a:r>
              <a:endParaRPr lang="en-US" altLang="ja-JP" sz="2400" dirty="0">
                <a:solidFill>
                  <a:schemeClr val="bg1"/>
                </a:solidFill>
                <a:latin typeface="微軟正黑體" pitchFamily="34" charset="-120"/>
                <a:ea typeface="微軟正黑體" pitchFamily="34" charset="-120"/>
              </a:endParaRPr>
            </a:p>
          </p:txBody>
        </p:sp>
      </p:grpSp>
      <p:sp>
        <p:nvSpPr>
          <p:cNvPr id="38" name="AutoShape 5"/>
          <p:cNvSpPr>
            <a:spLocks noChangeArrowheads="1"/>
          </p:cNvSpPr>
          <p:nvPr/>
        </p:nvSpPr>
        <p:spPr bwMode="auto">
          <a:xfrm>
            <a:off x="6012160" y="5219746"/>
            <a:ext cx="2592288" cy="953942"/>
          </a:xfrm>
          <a:prstGeom prst="roundRect">
            <a:avLst>
              <a:gd name="adj" fmla="val 7542"/>
            </a:avLst>
          </a:prstGeom>
          <a:gradFill>
            <a:gsLst>
              <a:gs pos="0">
                <a:srgbClr val="88BA88"/>
              </a:gs>
              <a:gs pos="100000">
                <a:srgbClr val="FFFFFF"/>
              </a:gs>
            </a:gsLst>
            <a:lin ang="5400000" scaled="1"/>
          </a:gradFill>
          <a:ln w="38100" algn="ctr">
            <a:solidFill>
              <a:srgbClr val="006600"/>
            </a:solidFill>
            <a:round/>
            <a:headEnd/>
            <a:tailEnd/>
          </a:ln>
        </p:spPr>
        <p:txBody>
          <a:bodyPr anchor="ctr"/>
          <a:lstStyle/>
          <a:p>
            <a:pPr algn="ctr"/>
            <a:endParaRPr lang="en-US" altLang="zh-TW" sz="2800" dirty="0" smtClean="0">
              <a:latin typeface="微軟正黑體" pitchFamily="34" charset="-120"/>
              <a:ea typeface="微軟正黑體" pitchFamily="34" charset="-120"/>
              <a:cs typeface="Times New Roman" pitchFamily="18" charset="0"/>
            </a:endParaRPr>
          </a:p>
          <a:p>
            <a:pPr algn="ctr"/>
            <a:r>
              <a:rPr lang="zh-TW" altLang="en-US" sz="2200" dirty="0" smtClean="0">
                <a:latin typeface="微軟正黑體" pitchFamily="34" charset="-120"/>
                <a:ea typeface="微軟正黑體" pitchFamily="34" charset="-120"/>
                <a:cs typeface="Times New Roman" pitchFamily="18" charset="0"/>
              </a:rPr>
              <a:t>增訂共</a:t>
            </a:r>
            <a:r>
              <a:rPr lang="en-US" altLang="zh-TW" sz="2200" dirty="0" smtClean="0">
                <a:latin typeface="微軟正黑體" pitchFamily="34" charset="-120"/>
                <a:ea typeface="微軟正黑體" pitchFamily="34" charset="-120"/>
                <a:cs typeface="Times New Roman" pitchFamily="18" charset="0"/>
              </a:rPr>
              <a:t>11</a:t>
            </a:r>
            <a:r>
              <a:rPr lang="zh-TW" altLang="en-US" sz="2200" dirty="0">
                <a:latin typeface="微軟正黑體" pitchFamily="34" charset="-120"/>
                <a:ea typeface="微軟正黑體" pitchFamily="34" charset="-120"/>
                <a:cs typeface="Times New Roman" pitchFamily="18" charset="0"/>
              </a:rPr>
              <a:t>條</a:t>
            </a:r>
            <a:endParaRPr lang="en-US" altLang="zh-TW" sz="2200" dirty="0" smtClean="0">
              <a:latin typeface="微軟正黑體" pitchFamily="34" charset="-120"/>
              <a:ea typeface="微軟正黑體" pitchFamily="34" charset="-120"/>
              <a:cs typeface="Times New Roman" pitchFamily="18" charset="0"/>
            </a:endParaRPr>
          </a:p>
        </p:txBody>
      </p:sp>
      <p:sp>
        <p:nvSpPr>
          <p:cNvPr id="39" name="AutoShape 6"/>
          <p:cNvSpPr>
            <a:spLocks noChangeArrowheads="1"/>
          </p:cNvSpPr>
          <p:nvPr/>
        </p:nvSpPr>
        <p:spPr bwMode="auto">
          <a:xfrm>
            <a:off x="6375080" y="5157192"/>
            <a:ext cx="1866447" cy="432048"/>
          </a:xfrm>
          <a:prstGeom prst="roundRect">
            <a:avLst>
              <a:gd name="adj" fmla="val 16667"/>
            </a:avLst>
          </a:prstGeom>
          <a:solidFill>
            <a:srgbClr val="339933"/>
          </a:solidFill>
          <a:ln w="9525" algn="ctr">
            <a:noFill/>
            <a:round/>
            <a:headEnd/>
            <a:tailEnd/>
          </a:ln>
        </p:spPr>
        <p:txBody>
          <a:bodyPr wrap="none" anchor="ctr"/>
          <a:lstStyle/>
          <a:p>
            <a:pPr algn="ctr"/>
            <a:r>
              <a:rPr lang="zh-TW" altLang="en-US" sz="2400" dirty="0" smtClean="0">
                <a:solidFill>
                  <a:schemeClr val="bg1"/>
                </a:solidFill>
                <a:latin typeface="微軟正黑體" pitchFamily="34" charset="-120"/>
                <a:ea typeface="微軟正黑體" pitchFamily="34" charset="-120"/>
              </a:rPr>
              <a:t>業務規範</a:t>
            </a:r>
            <a:endParaRPr lang="en-US" altLang="ja-JP" sz="2400" dirty="0">
              <a:solidFill>
                <a:schemeClr val="bg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574674" y="304800"/>
            <a:ext cx="8317806" cy="1216025"/>
          </a:xfrm>
        </p:spPr>
        <p:txBody>
          <a:bodyPr/>
          <a:lstStyle/>
          <a:p>
            <a:r>
              <a:rPr lang="zh-TW" altLang="en-US" dirty="0" smtClean="0"/>
              <a:t>一、強化客戶申訴處理效能</a:t>
            </a:r>
            <a:r>
              <a:rPr lang="en-US" altLang="zh-TW" dirty="0" smtClean="0"/>
              <a:t/>
            </a:r>
            <a:br>
              <a:rPr lang="en-US" altLang="zh-TW" dirty="0" smtClean="0"/>
            </a:b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第</a:t>
            </a:r>
            <a:r>
              <a:rPr lang="en-US" altLang="zh-TW" sz="3000" dirty="0" smtClean="0">
                <a:solidFill>
                  <a:schemeClr val="tx1"/>
                </a:solidFill>
                <a:latin typeface="Verdana" pitchFamily="34" charset="0"/>
              </a:rPr>
              <a:t>16</a:t>
            </a:r>
            <a:r>
              <a:rPr lang="zh-TW" altLang="en-US" sz="3000" dirty="0" smtClean="0">
                <a:solidFill>
                  <a:schemeClr val="tx1"/>
                </a:solidFill>
                <a:latin typeface="Verdana" pitchFamily="34" charset="0"/>
              </a:rPr>
              <a:t>條之</a:t>
            </a:r>
            <a:r>
              <a:rPr lang="en-US" altLang="zh-TW" sz="3000" dirty="0" smtClean="0">
                <a:solidFill>
                  <a:schemeClr val="tx1"/>
                </a:solidFill>
                <a:latin typeface="Verdana" pitchFamily="34" charset="0"/>
              </a:rPr>
              <a:t>1)</a:t>
            </a:r>
            <a:endParaRPr lang="zh-TW" altLang="en-US" sz="3000" dirty="0" smtClean="0"/>
          </a:p>
        </p:txBody>
      </p:sp>
      <p:sp>
        <p:nvSpPr>
          <p:cNvPr id="4" name="內容版面配置區 3"/>
          <p:cNvSpPr>
            <a:spLocks noGrp="1"/>
          </p:cNvSpPr>
          <p:nvPr>
            <p:ph idx="1"/>
          </p:nvPr>
        </p:nvSpPr>
        <p:spPr>
          <a:xfrm>
            <a:off x="566738" y="1752600"/>
            <a:ext cx="8001000" cy="4340696"/>
          </a:xfrm>
        </p:spPr>
        <p:txBody>
          <a:bodyPr/>
          <a:lstStyle/>
          <a:p>
            <a:pPr marL="355600" indent="-355600">
              <a:defRPr/>
            </a:pPr>
            <a:r>
              <a:rPr lang="zh-TW" altLang="en-US" sz="2800" dirty="0" smtClean="0"/>
              <a:t>證券商應基於客戶權益保障之目的，以公平、合理、有效之方式處理客戶申訴案件。</a:t>
            </a:r>
            <a:endParaRPr lang="en-US" altLang="zh-TW" sz="2800" dirty="0" smtClean="0"/>
          </a:p>
          <a:p>
            <a:pPr marL="355600" indent="-355600">
              <a:defRPr/>
            </a:pPr>
            <a:r>
              <a:rPr lang="zh-TW" altLang="en-US" sz="2800" dirty="0" smtClean="0"/>
              <a:t>證券商與一般客戶承作衍生性金融商品交易，應訂定客戶申訴案件之處理程序，其內容應包含：</a:t>
            </a:r>
          </a:p>
          <a:p>
            <a:pPr marL="895350" lvl="1" indent="-539750" defTabSz="808038">
              <a:buClrTx/>
              <a:buFont typeface="+mj-ea"/>
              <a:buAutoNum type="ea1ChtPeriod"/>
              <a:defRPr/>
            </a:pPr>
            <a:r>
              <a:rPr lang="zh-TW" altLang="en-US" sz="2200" dirty="0" smtClean="0"/>
              <a:t>設立客戶意見反映與申訴管道。</a:t>
            </a:r>
            <a:endParaRPr lang="en-US" altLang="zh-TW" sz="2200" dirty="0" smtClean="0"/>
          </a:p>
          <a:p>
            <a:pPr marL="895350" lvl="1" indent="-539750" defTabSz="808038">
              <a:buClrTx/>
              <a:buFont typeface="+mj-ea"/>
              <a:buAutoNum type="ea1ChtPeriod"/>
              <a:defRPr/>
            </a:pPr>
            <a:r>
              <a:rPr lang="zh-TW" altLang="en-US" sz="2200" dirty="0" smtClean="0"/>
              <a:t>訂定適當的申訴案調查之方式及流程。</a:t>
            </a:r>
            <a:endParaRPr lang="en-US" altLang="zh-TW" sz="2200" dirty="0" smtClean="0"/>
          </a:p>
          <a:p>
            <a:pPr marL="895350" lvl="1" indent="-539750" defTabSz="808038">
              <a:buClrTx/>
              <a:buFont typeface="+mj-ea"/>
              <a:buAutoNum type="ea1ChtPeriod"/>
              <a:defRPr/>
            </a:pPr>
            <a:r>
              <a:rPr lang="zh-TW" altLang="en-US" sz="2200" dirty="0" smtClean="0"/>
              <a:t>訂定負責調查之單位或人員之權責。</a:t>
            </a:r>
            <a:endParaRPr lang="en-US" altLang="zh-TW" sz="2200" dirty="0" smtClean="0"/>
          </a:p>
          <a:p>
            <a:pPr marL="895350" lvl="1" indent="-539750" defTabSz="808038">
              <a:buClrTx/>
              <a:buFont typeface="+mj-ea"/>
              <a:buAutoNum type="ea1ChtPeriod"/>
              <a:defRPr/>
            </a:pPr>
            <a:r>
              <a:rPr lang="zh-TW" altLang="en-US" sz="2200" dirty="0" smtClean="0"/>
              <a:t>建立回應申訴之方式、流程及追蹤管理程序，並應符合金融消費者保護法之規定。</a:t>
            </a:r>
          </a:p>
          <a:p>
            <a:pPr>
              <a:buFont typeface="Wingdings" pitchFamily="2" charset="2"/>
              <a:buNone/>
              <a:defRPr/>
            </a:pPr>
            <a:endParaRPr lang="zh-TW" altLang="en-US" sz="2800" dirty="0"/>
          </a:p>
        </p:txBody>
      </p:sp>
      <p:sp>
        <p:nvSpPr>
          <p:cNvPr id="8196" name="投影片編號版面配置區 2"/>
          <p:cNvSpPr>
            <a:spLocks noGrp="1"/>
          </p:cNvSpPr>
          <p:nvPr>
            <p:ph type="sldNum" sz="quarter" idx="12"/>
          </p:nvPr>
        </p:nvSpPr>
        <p:spPr>
          <a:noFill/>
        </p:spPr>
        <p:txBody>
          <a:bodyPr/>
          <a:lstStyle/>
          <a:p>
            <a:fld id="{4247720B-8601-43CC-83EA-953926A261EF}" type="slidenum">
              <a:rPr lang="zh-TW" altLang="en-US" smtClean="0">
                <a:ea typeface="新細明體" pitchFamily="18" charset="-120"/>
              </a:rPr>
              <a:pPr/>
              <a:t>8</a:t>
            </a:fld>
            <a:endParaRPr lang="zh-TW" altLang="en-US" smtClean="0">
              <a:ea typeface="新細明體" pitchFamily="18"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574674" y="304800"/>
            <a:ext cx="8245798" cy="1216025"/>
          </a:xfrm>
        </p:spPr>
        <p:txBody>
          <a:bodyPr/>
          <a:lstStyle/>
          <a:p>
            <a:r>
              <a:rPr lang="zh-TW" altLang="en-US" dirty="0" smtClean="0"/>
              <a:t>一、強化客戶申訴處理效能</a:t>
            </a:r>
            <a:r>
              <a:rPr lang="en-US" altLang="zh-TW" dirty="0" smtClean="0"/>
              <a:t/>
            </a:r>
            <a:br>
              <a:rPr lang="en-US" altLang="zh-TW" dirty="0" smtClean="0"/>
            </a:br>
            <a:r>
              <a:rPr lang="en-US" altLang="zh-TW" sz="3000" dirty="0" smtClean="0">
                <a:solidFill>
                  <a:schemeClr val="tx1"/>
                </a:solidFill>
                <a:latin typeface="Verdana" pitchFamily="34" charset="0"/>
              </a:rPr>
              <a:t>(</a:t>
            </a:r>
            <a:r>
              <a:rPr lang="zh-TW" altLang="en-US" sz="3000" dirty="0" smtClean="0">
                <a:solidFill>
                  <a:schemeClr val="tx1"/>
                </a:solidFill>
                <a:latin typeface="Verdana" pitchFamily="34" charset="0"/>
              </a:rPr>
              <a:t>第</a:t>
            </a:r>
            <a:r>
              <a:rPr lang="en-US" altLang="zh-TW" sz="3000" dirty="0" smtClean="0">
                <a:solidFill>
                  <a:schemeClr val="tx1"/>
                </a:solidFill>
                <a:latin typeface="Verdana" pitchFamily="34" charset="0"/>
              </a:rPr>
              <a:t>16</a:t>
            </a:r>
            <a:r>
              <a:rPr lang="zh-TW" altLang="en-US" sz="3000" dirty="0" smtClean="0">
                <a:solidFill>
                  <a:schemeClr val="tx1"/>
                </a:solidFill>
                <a:latin typeface="Verdana" pitchFamily="34" charset="0"/>
              </a:rPr>
              <a:t>條之</a:t>
            </a:r>
            <a:r>
              <a:rPr lang="en-US" altLang="zh-TW" sz="3000" dirty="0" smtClean="0">
                <a:solidFill>
                  <a:schemeClr val="tx1"/>
                </a:solidFill>
                <a:latin typeface="Verdana" pitchFamily="34" charset="0"/>
              </a:rPr>
              <a:t>1)</a:t>
            </a:r>
            <a:endParaRPr lang="zh-TW" altLang="en-US" sz="3000" dirty="0" smtClean="0"/>
          </a:p>
        </p:txBody>
      </p:sp>
      <p:sp>
        <p:nvSpPr>
          <p:cNvPr id="9219" name="內容版面配置區 3"/>
          <p:cNvSpPr>
            <a:spLocks noGrp="1"/>
          </p:cNvSpPr>
          <p:nvPr>
            <p:ph idx="1"/>
          </p:nvPr>
        </p:nvSpPr>
        <p:spPr/>
        <p:txBody>
          <a:bodyPr/>
          <a:lstStyle/>
          <a:p>
            <a:pPr marL="355600" indent="-355600"/>
            <a:r>
              <a:rPr lang="zh-TW" altLang="en-US" sz="2800" dirty="0" smtClean="0"/>
              <a:t>客戶申訴案件未結案累積件數達五件以上者：</a:t>
            </a:r>
            <a:endParaRPr lang="en-US" altLang="zh-TW" sz="2800" dirty="0" smtClean="0"/>
          </a:p>
          <a:p>
            <a:pPr marL="793750" lvl="1" indent="-355600"/>
            <a:r>
              <a:rPr lang="zh-TW" altLang="en-US" sz="2400" dirty="0" smtClean="0"/>
              <a:t>應由其總經理召開內部會議，研提解決方案及降低客戶申訴案件之具體計畫。</a:t>
            </a:r>
            <a:endParaRPr lang="en-US" altLang="zh-TW" sz="2400" dirty="0" smtClean="0"/>
          </a:p>
          <a:p>
            <a:pPr marL="793750" lvl="1" indent="-355600"/>
            <a:r>
              <a:rPr lang="zh-TW" altLang="en-US" sz="2400" dirty="0" smtClean="0"/>
              <a:t>就相關內容、執行情形及效益評估做成紀錄，向董事會報告。</a:t>
            </a:r>
            <a:endParaRPr lang="en-US" altLang="zh-TW" sz="2400" dirty="0" smtClean="0"/>
          </a:p>
          <a:p>
            <a:pPr marL="793750" lvl="1" indent="-355600"/>
            <a:r>
              <a:rPr lang="zh-TW" altLang="en-US" sz="2400" dirty="0" smtClean="0"/>
              <a:t>於董事會報告後二週內函報本中心。</a:t>
            </a:r>
            <a:endParaRPr lang="en-US" altLang="zh-TW" sz="2400" dirty="0" smtClean="0"/>
          </a:p>
          <a:p>
            <a:pPr marL="355600" indent="-355600"/>
            <a:r>
              <a:rPr lang="zh-TW" altLang="en-US" sz="2800" dirty="0" smtClean="0"/>
              <a:t>違反本條規定本中心得限期補正改善，未改善者，得再予以警告處分。</a:t>
            </a:r>
            <a:endParaRPr lang="en-US" altLang="zh-TW" sz="2800" dirty="0" smtClean="0"/>
          </a:p>
        </p:txBody>
      </p:sp>
      <p:sp>
        <p:nvSpPr>
          <p:cNvPr id="9220" name="投影片編號版面配置區 2"/>
          <p:cNvSpPr>
            <a:spLocks noGrp="1"/>
          </p:cNvSpPr>
          <p:nvPr>
            <p:ph type="sldNum" sz="quarter" idx="12"/>
          </p:nvPr>
        </p:nvSpPr>
        <p:spPr>
          <a:noFill/>
        </p:spPr>
        <p:txBody>
          <a:bodyPr/>
          <a:lstStyle/>
          <a:p>
            <a:fld id="{646174CA-26A0-45B5-91BA-FD1B132721E6}" type="slidenum">
              <a:rPr lang="zh-TW" altLang="en-US" smtClean="0">
                <a:ea typeface="新細明體" pitchFamily="18" charset="-120"/>
              </a:rPr>
              <a:pPr/>
              <a:t>9</a:t>
            </a:fld>
            <a:endParaRPr lang="zh-TW" altLang="en-US" smtClean="0">
              <a:ea typeface="新細明體" pitchFamily="18"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新細明體"/>
        <a:cs typeface=""/>
      </a:majorFont>
      <a:minorFont>
        <a:latin typeface="Verdan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8B888"/>
        </a:solidFill>
        <a:ln w="9525" algn="ctr">
          <a:noFill/>
          <a:round/>
          <a:headEnd/>
          <a:tailEnd/>
        </a:ln>
        <a:effectLst>
          <a:outerShdw dist="35921" dir="2700000" algn="ctr" rotWithShape="0">
            <a:schemeClr val="bg2"/>
          </a:outerShdw>
        </a:effectLst>
      </a:spPr>
      <a:bodyPr wrap="none" anchor="ctr"/>
      <a:lstStyle>
        <a:defPPr algn="ctr">
          <a:defRPr sz="2400">
            <a:ea typeface="標楷體" pitchFamily="65" charset="-120"/>
          </a:defRPr>
        </a:defPPr>
      </a:lstStyle>
    </a:spDef>
    <a:lnDef>
      <a:spPr bwMode="auto">
        <a:xfrm>
          <a:off x="0" y="0"/>
          <a:ext cx="1" cy="1"/>
        </a:xfrm>
        <a:custGeom>
          <a:avLst/>
          <a:gdLst/>
          <a:ahLst/>
          <a:cxnLst/>
          <a:rect l="0" t="0" r="0" b="0"/>
          <a:pathLst/>
        </a:custGeom>
        <a:gradFill rotWithShape="1">
          <a:gsLst>
            <a:gs pos="0">
              <a:srgbClr val="F6BABA"/>
            </a:gs>
            <a:gs pos="100000">
              <a:srgbClr val="FFFFFF"/>
            </a:gs>
          </a:gsLst>
          <a:lin ang="5400000" scaled="1"/>
        </a:gradFill>
        <a:ln w="38100" cap="flat" cmpd="sng" algn="ctr">
          <a:solidFill>
            <a:srgbClr val="800000"/>
          </a:solidFill>
          <a:prstDash val="solid"/>
          <a:round/>
          <a:headEnd type="none" w="med" len="med"/>
          <a:tailEnd type="none" w="med" len="med"/>
        </a:ln>
        <a:effectLst/>
      </a:spPr>
      <a:bodyPr vert="horz" wrap="square" lIns="91440" tIns="18000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TW" altLang="en-US" sz="2400" b="1" i="0" u="none" strike="noStrike" cap="none" normalizeH="0" baseline="0" smtClean="0">
            <a:ln>
              <a:noFill/>
            </a:ln>
            <a:solidFill>
              <a:schemeClr val="tx1"/>
            </a:solidFill>
            <a:effectLst/>
            <a:latin typeface="Verdana" pitchFamily="34" charset="0"/>
            <a:ea typeface="新細明體" pitchFamily="18" charset="-12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佈景主題1</Template>
  <TotalTime>5656</TotalTime>
  <Words>3469</Words>
  <Application>Microsoft Office PowerPoint</Application>
  <PresentationFormat>如螢幕大小 (4:3)</PresentationFormat>
  <Paragraphs>331</Paragraphs>
  <Slides>38</Slides>
  <Notes>13</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38</vt:i4>
      </vt:variant>
    </vt:vector>
  </HeadingPairs>
  <TitlesOfParts>
    <vt:vector size="49" baseType="lpstr">
      <vt:lpstr>微軟正黑體</vt:lpstr>
      <vt:lpstr>新細明體</vt:lpstr>
      <vt:lpstr>標楷體</vt:lpstr>
      <vt:lpstr>Arial</vt:lpstr>
      <vt:lpstr>Calibri</vt:lpstr>
      <vt:lpstr>Cambria</vt:lpstr>
      <vt:lpstr>Times New Roman</vt:lpstr>
      <vt:lpstr>Verdana</vt:lpstr>
      <vt:lpstr>Wingdings</vt:lpstr>
      <vt:lpstr>Wingdings 2</vt:lpstr>
      <vt:lpstr>Profile</vt:lpstr>
      <vt:lpstr>證券商受託買賣人員銷售衍生性金融商品宣導說明會</vt:lpstr>
      <vt:lpstr>簡報大綱</vt:lpstr>
      <vt:lpstr>PowerPoint 簡報</vt:lpstr>
      <vt:lpstr>背景說明(1/2)</vt:lpstr>
      <vt:lpstr>背景說明(2/2)</vt:lpstr>
      <vt:lpstr>PowerPoint 簡報</vt:lpstr>
      <vt:lpstr>修正重點</vt:lpstr>
      <vt:lpstr>一、強化客戶申訴處理效能 (第16條之1)</vt:lpstr>
      <vt:lpstr>一、強化客戶申訴處理效能 (第16條之1)</vt:lpstr>
      <vt:lpstr>二、降低對信用評等的依賴 (第41條)</vt:lpstr>
      <vt:lpstr>二、降低對信用評等的依賴 (第61、62條)</vt:lpstr>
      <vt:lpstr>三、放寬人員資格條件限制 (第57條)</vt:lpstr>
      <vt:lpstr>三、放寬人員資格條件限制 (第57條)</vt:lpstr>
      <vt:lpstr>補充：央行函釋</vt:lpstr>
      <vt:lpstr>四、處分以違反相關業務為限 (第67條)</vt:lpstr>
      <vt:lpstr>五、增訂退場機制(第67條)</vt:lpstr>
      <vt:lpstr>PowerPoint 簡報</vt:lpstr>
      <vt:lpstr>開放營業員銷售(增訂業務規範共11條)</vt:lpstr>
      <vt:lpstr>業務範圍 (1/3)</vt:lpstr>
      <vt:lpstr>業務範圍 (2/3)</vt:lpstr>
      <vt:lpstr>業務範圍 (3/3)</vt:lpstr>
      <vt:lpstr>人員資格條件及登錄作業 (1/3)</vt:lpstr>
      <vt:lpstr>人員資格條件及登錄作業 (2/3)</vt:lpstr>
      <vt:lpstr>PowerPoint 簡報</vt:lpstr>
      <vt:lpstr>PowerPoint 簡報</vt:lpstr>
      <vt:lpstr>人員資格條件及登錄作業 (3/3)</vt:lpstr>
      <vt:lpstr>銷售行為規範</vt:lpstr>
      <vt:lpstr>商品審查制度(1/2)</vt:lpstr>
      <vt:lpstr>商品審查制度(2/2)</vt:lpstr>
      <vt:lpstr>防範內線交易及利益衝突機制</vt:lpstr>
      <vt:lpstr>業務申請(1/4)</vt:lpstr>
      <vt:lpstr>業務申請(2/4)</vt:lpstr>
      <vt:lpstr>補充：列印人員登記清冊</vt:lpstr>
      <vt:lpstr>業務申請(3/4)</vt:lpstr>
      <vt:lpstr>業務申請(4/4)</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櫃買中心店頭衍生性金融商品交易資訊儲存制度規劃報告</dc:title>
  <dc:creator>Lenovo User</dc:creator>
  <cp:lastModifiedBy>鄧淑芬</cp:lastModifiedBy>
  <cp:revision>708</cp:revision>
  <dcterms:created xsi:type="dcterms:W3CDTF">2011-02-25T06:26:56Z</dcterms:created>
  <dcterms:modified xsi:type="dcterms:W3CDTF">2015-03-12T02:33:50Z</dcterms:modified>
</cp:coreProperties>
</file>