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8414" r:id="rId1"/>
  </p:sldMasterIdLst>
  <p:notesMasterIdLst>
    <p:notesMasterId r:id="rId25"/>
  </p:notesMasterIdLst>
  <p:handoutMasterIdLst>
    <p:handoutMasterId r:id="rId26"/>
  </p:handoutMasterIdLst>
  <p:sldIdLst>
    <p:sldId id="482" r:id="rId2"/>
    <p:sldId id="483" r:id="rId3"/>
    <p:sldId id="481" r:id="rId4"/>
    <p:sldId id="459" r:id="rId5"/>
    <p:sldId id="460" r:id="rId6"/>
    <p:sldId id="462" r:id="rId7"/>
    <p:sldId id="463" r:id="rId8"/>
    <p:sldId id="464" r:id="rId9"/>
    <p:sldId id="465" r:id="rId10"/>
    <p:sldId id="466" r:id="rId11"/>
    <p:sldId id="467" r:id="rId12"/>
    <p:sldId id="468" r:id="rId13"/>
    <p:sldId id="469" r:id="rId14"/>
    <p:sldId id="470" r:id="rId15"/>
    <p:sldId id="471" r:id="rId16"/>
    <p:sldId id="473" r:id="rId17"/>
    <p:sldId id="474" r:id="rId18"/>
    <p:sldId id="475" r:id="rId19"/>
    <p:sldId id="476" r:id="rId20"/>
    <p:sldId id="477" r:id="rId21"/>
    <p:sldId id="478" r:id="rId22"/>
    <p:sldId id="479" r:id="rId23"/>
    <p:sldId id="458" r:id="rId24"/>
  </p:sldIdLst>
  <p:sldSz cx="9144000" cy="6858000" type="screen4x3"/>
  <p:notesSz cx="6797675" cy="9928225"/>
  <p:defaultTextStyle>
    <a:defPPr>
      <a:defRPr lang="zh-TW"/>
    </a:defPPr>
    <a:lvl1pPr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002060"/>
    <a:srgbClr val="303030"/>
    <a:srgbClr val="660066"/>
    <a:srgbClr val="FFFF00"/>
    <a:srgbClr val="080808"/>
    <a:srgbClr val="5723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19" autoAdjust="0"/>
    <p:restoredTop sz="91795" autoAdjust="0"/>
  </p:normalViewPr>
  <p:slideViewPr>
    <p:cSldViewPr>
      <p:cViewPr varScale="1">
        <p:scale>
          <a:sx n="60" d="100"/>
          <a:sy n="60" d="100"/>
        </p:scale>
        <p:origin x="992" y="48"/>
      </p:cViewPr>
      <p:guideLst>
        <p:guide orient="horz" pos="2160"/>
        <p:guide pos="2880"/>
      </p:guideLst>
    </p:cSldViewPr>
  </p:slideViewPr>
  <p:outlineViewPr>
    <p:cViewPr>
      <p:scale>
        <a:sx n="33" d="100"/>
        <a:sy n="33" d="100"/>
      </p:scale>
      <p:origin x="0" y="-4018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94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6.xml.rels><?xml version="1.0" encoding="UTF-8" standalone="yes"?>
<Relationships xmlns="http://schemas.openxmlformats.org/package/2006/relationships"><Relationship Id="rId2" Type="http://schemas.openxmlformats.org/officeDocument/2006/relationships/hyperlink" Target="http://mops.twse.com.tw/mops/web/index" TargetMode="External"/><Relationship Id="rId1" Type="http://schemas.openxmlformats.org/officeDocument/2006/relationships/hyperlink" Target="http://mis.twse.com.tw/" TargetMode="Externa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本中心</a:t>
          </a:r>
          <a:r>
            <a:rPr kumimoji="1" lang="zh-TW" altLang="en-US" sz="2800" b="1" kern="1200" dirty="0" smtClean="0">
              <a:solidFill>
                <a:srgbClr val="0000CC"/>
              </a:solidFill>
              <a:latin typeface="Verdana" pitchFamily="34" charset="0"/>
              <a:ea typeface="標楷體" pitchFamily="65" charset="-120"/>
            </a:rPr>
            <a:t>資訊申報作業辦法修正草案</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4BACBE4D-BB96-41A5-966C-42B142C312DE}">
      <dgm:prSet custT="1"/>
      <dgm:spPr/>
      <dgm:t>
        <a:bodyPr/>
        <a:lstStyle/>
        <a:p>
          <a:pPr rtl="0"/>
          <a:endParaRPr lang="en-US" sz="2400" dirty="0">
            <a:solidFill>
              <a:srgbClr val="0070C0"/>
            </a:solidFill>
            <a:latin typeface="標楷體" pitchFamily="65" charset="-120"/>
            <a:ea typeface="標楷體" pitchFamily="65" charset="-120"/>
          </a:endParaRPr>
        </a:p>
      </dgm:t>
    </dgm:pt>
    <dgm:pt modelId="{FBCEE342-A557-4858-926E-7162873AC8E8}" type="parTrans" cxnId="{07CEC334-2EED-435A-9721-0F1C19564A66}">
      <dgm:prSet/>
      <dgm:spPr/>
      <dgm:t>
        <a:bodyPr/>
        <a:lstStyle/>
        <a:p>
          <a:endParaRPr lang="zh-TW" altLang="en-US"/>
        </a:p>
      </dgm:t>
    </dgm:pt>
    <dgm:pt modelId="{7CF5B4C9-C232-43B5-84EB-9F9C567E9CC9}" type="sibTrans" cxnId="{07CEC334-2EED-435A-9721-0F1C19564A66}">
      <dgm:prSet/>
      <dgm:spPr/>
      <dgm:t>
        <a:bodyPr/>
        <a:lstStyle/>
        <a:p>
          <a:endParaRPr lang="zh-TW" altLang="en-US"/>
        </a:p>
      </dgm:t>
    </dgm:pt>
    <dgm:pt modelId="{7CF8A2FF-4977-4299-96A4-65A267F65753}">
      <dgm:prSet custT="1"/>
      <dgm:spPr/>
      <dgm:t>
        <a:bodyPr/>
        <a:lstStyle/>
        <a:p>
          <a:pPr rtl="0"/>
          <a:endParaRPr lang="en-US" sz="2400" dirty="0">
            <a:solidFill>
              <a:srgbClr val="0070C0"/>
            </a:solidFill>
            <a:latin typeface="標楷體" pitchFamily="65" charset="-120"/>
            <a:ea typeface="標楷體" pitchFamily="65" charset="-120"/>
          </a:endParaRPr>
        </a:p>
      </dgm:t>
    </dgm:pt>
    <dgm:pt modelId="{610BCF6A-7E1C-47F4-9FA6-B12C88C1AD3C}" type="parTrans" cxnId="{DB991B45-B404-4302-A2C6-123EE1AA6B85}">
      <dgm:prSet/>
      <dgm:spPr/>
      <dgm:t>
        <a:bodyPr/>
        <a:lstStyle/>
        <a:p>
          <a:endParaRPr lang="zh-TW" altLang="en-US"/>
        </a:p>
      </dgm:t>
    </dgm:pt>
    <dgm:pt modelId="{64767DA2-90DB-4B48-91D7-198776EAE572}" type="sibTrans" cxnId="{DB991B45-B404-4302-A2C6-123EE1AA6B85}">
      <dgm:prSet/>
      <dgm:spPr/>
      <dgm:t>
        <a:bodyPr/>
        <a:lstStyle/>
        <a:p>
          <a:endParaRPr lang="zh-TW" altLang="en-US"/>
        </a:p>
      </dgm:t>
    </dgm:pt>
    <dgm:pt modelId="{F3879489-4645-4605-8AFB-4BBAD56E6FA4}">
      <dgm:prSet custT="1"/>
      <dgm:spPr/>
      <dgm:t>
        <a:bodyPr/>
        <a:lstStyle/>
        <a:p>
          <a:pPr rtl="0"/>
          <a:r>
            <a:rPr lang="zh-TW" sz="2400" u="none" dirty="0" smtClean="0">
              <a:latin typeface="標楷體" panose="03000509000000000000" pitchFamily="65" charset="-120"/>
              <a:ea typeface="標楷體" panose="03000509000000000000" pitchFamily="65" charset="-120"/>
            </a:rPr>
            <a:t>有價證券上櫃公司違反本辦法或於申報期限截止後自行發現申報之資訊有錯誤申請更正者，本中心得處以新台幣一萬元之違約金；其錯漏如係由主管機關、本中心或投資人發現經查屬實者，得依個案處以新台幣參萬元之違約金，惟其於最近一年內累計課處次數達二次以上（含本次）者，該次即處以伍萬元之違約金，相關違反情事經本中心評估對股東權益或證券價格具重大影響性者，最高得處以一百萬元之違約金</a:t>
          </a:r>
          <a:endParaRPr lang="en-US" sz="2400" u="none"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1155768E-2DB8-42EE-8089-8D91583FBF4C}">
      <dgm:prSet custT="1"/>
      <dgm:spPr/>
      <dgm:t>
        <a:bodyPr/>
        <a:lstStyle/>
        <a:p>
          <a:pPr rtl="0"/>
          <a:r>
            <a:rPr lang="zh-TW" altLang="en-US" sz="2400" u="none" dirty="0" smtClean="0">
              <a:solidFill>
                <a:srgbClr val="0070C0"/>
              </a:solidFill>
              <a:latin typeface="標楷體" pitchFamily="65" charset="-120"/>
              <a:ea typeface="標楷體" pitchFamily="65" charset="-120"/>
            </a:rPr>
            <a:t>現行條文</a:t>
          </a:r>
          <a:endParaRPr lang="en-US" sz="2400" u="none" dirty="0">
            <a:solidFill>
              <a:srgbClr val="0070C0"/>
            </a:solidFill>
            <a:latin typeface="標楷體" pitchFamily="65" charset="-120"/>
            <a:ea typeface="標楷體" pitchFamily="65" charset="-120"/>
          </a:endParaRPr>
        </a:p>
      </dgm:t>
    </dgm:pt>
    <dgm:pt modelId="{7C18499B-7B3C-47CC-98AE-40022375B35D}" type="parTrans" cxnId="{58BA7CC1-EF1A-46FA-BADD-1643CAE46710}">
      <dgm:prSet/>
      <dgm:spPr/>
    </dgm:pt>
    <dgm:pt modelId="{0159C131-BFD1-4EA4-B6FD-45FE69071136}" type="sibTrans" cxnId="{58BA7CC1-EF1A-46FA-BADD-1643CAE46710}">
      <dgm:prSet/>
      <dgm:spPr/>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7203" custScaleY="145592"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Ang="0" custScaleY="1339468" custLinFactNeighborY="2348">
        <dgm:presLayoutVars>
          <dgm:bulletEnabled val="1"/>
        </dgm:presLayoutVars>
      </dgm:prSet>
      <dgm:spPr/>
      <dgm:t>
        <a:bodyPr/>
        <a:lstStyle/>
        <a:p>
          <a:endParaRPr lang="zh-TW" altLang="en-US"/>
        </a:p>
      </dgm:t>
    </dgm:pt>
  </dgm:ptLst>
  <dgm:cxnLst>
    <dgm:cxn modelId="{A4143AE6-46D2-4BE3-AFB2-DB40D21FA135}" type="presOf" srcId="{6CA4A35E-393F-46CF-9B9D-EC2527F7F829}" destId="{2D76D21F-54D8-4851-96B4-7E79CF1F0174}" srcOrd="0" destOrd="6" presId="urn:microsoft.com/office/officeart/2005/8/layout/vList2"/>
    <dgm:cxn modelId="{07CEC334-2EED-435A-9721-0F1C19564A66}" srcId="{A966A031-8A4E-4E11-A6CB-4DB187EC1E40}" destId="{4BACBE4D-BB96-41A5-966C-42B142C312DE}" srcOrd="4" destOrd="0" parTransId="{FBCEE342-A557-4858-926E-7162873AC8E8}" sibTransId="{7CF5B4C9-C232-43B5-84EB-9F9C567E9CC9}"/>
    <dgm:cxn modelId="{76238A32-46A9-408A-B6D9-27256FACD93A}" srcId="{A966A031-8A4E-4E11-A6CB-4DB187EC1E40}" destId="{F3879489-4645-4605-8AFB-4BBAD56E6FA4}" srcOrd="2" destOrd="0" parTransId="{37F491EB-5FA3-4800-BF0A-7F738D3EE6A1}" sibTransId="{DC15E4F9-6CB7-4B9B-AB79-5659C313F725}"/>
    <dgm:cxn modelId="{3B75E7D2-64EA-478A-8EB8-3F0854937DDC}" type="presOf" srcId="{4BACBE4D-BB96-41A5-966C-42B142C312DE}" destId="{2D76D21F-54D8-4851-96B4-7E79CF1F0174}" srcOrd="0" destOrd="4"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3FC122C3-E042-4128-A709-111DD32B6581}" srcId="{A966A031-8A4E-4E11-A6CB-4DB187EC1E40}" destId="{6CA4A35E-393F-46CF-9B9D-EC2527F7F829}" srcOrd="6" destOrd="0" parTransId="{81129939-28F0-4442-B9F5-5D49863A0CBA}" sibTransId="{00A9DC6F-F92B-461E-9536-1482D16C8AF3}"/>
    <dgm:cxn modelId="{2CA7BA20-8670-4AB4-8579-4C19D3CF92D7}" type="presOf" srcId="{2C28E7DE-34EA-400F-B7A5-C03E0DB19B93}" destId="{2D76D21F-54D8-4851-96B4-7E79CF1F0174}" srcOrd="0" destOrd="5" presId="urn:microsoft.com/office/officeart/2005/8/layout/vList2"/>
    <dgm:cxn modelId="{D5C55CD9-4B54-44E6-B8DA-A9630A7B3092}" type="presOf" srcId="{996E0E08-8AE7-4CB4-AD17-59429B406352}" destId="{2D76D21F-54D8-4851-96B4-7E79CF1F0174}" srcOrd="0" destOrd="0" presId="urn:microsoft.com/office/officeart/2005/8/layout/vList2"/>
    <dgm:cxn modelId="{BDD71296-9B02-4D7B-84B5-725C9E7054A3}" type="presOf" srcId="{BF48EE7C-AEB8-4231-AF0C-C18CA4A2148C}" destId="{6DF5F0E4-F3DA-4C18-B552-BE498FDF63DA}" srcOrd="0" destOrd="0"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9D2E3C8C-5B3B-4E1B-B2C4-6E0087C7A472}" type="presOf" srcId="{1155768E-2DB8-42EE-8089-8D91583FBF4C}" destId="{2D76D21F-54D8-4851-96B4-7E79CF1F0174}" srcOrd="0" destOrd="1" presId="urn:microsoft.com/office/officeart/2005/8/layout/vList2"/>
    <dgm:cxn modelId="{B08D558B-36F5-47E9-AD63-8A248BA24B1F}" srcId="{A966A031-8A4E-4E11-A6CB-4DB187EC1E40}" destId="{2C28E7DE-34EA-400F-B7A5-C03E0DB19B93}" srcOrd="5" destOrd="0" parTransId="{E6C1D521-B238-4E4E-ABBF-2F6E8158B761}" sibTransId="{83593794-F109-4A58-A801-680575A10C42}"/>
    <dgm:cxn modelId="{58BA7CC1-EF1A-46FA-BADD-1643CAE46710}" srcId="{A966A031-8A4E-4E11-A6CB-4DB187EC1E40}" destId="{1155768E-2DB8-42EE-8089-8D91583FBF4C}" srcOrd="1" destOrd="0" parTransId="{7C18499B-7B3C-47CC-98AE-40022375B35D}" sibTransId="{0159C131-BFD1-4EA4-B6FD-45FE69071136}"/>
    <dgm:cxn modelId="{F1D79034-91FC-42F7-B6A4-9B46920F049E}" type="presOf" srcId="{7CF8A2FF-4977-4299-96A4-65A267F65753}" destId="{2D76D21F-54D8-4851-96B4-7E79CF1F0174}" srcOrd="0" destOrd="3" presId="urn:microsoft.com/office/officeart/2005/8/layout/vList2"/>
    <dgm:cxn modelId="{7B50CF26-9FAC-4E3A-8726-39AE70977A9E}" type="presOf" srcId="{F3879489-4645-4605-8AFB-4BBAD56E6FA4}" destId="{2D76D21F-54D8-4851-96B4-7E79CF1F0174}" srcOrd="0" destOrd="2" presId="urn:microsoft.com/office/officeart/2005/8/layout/vList2"/>
    <dgm:cxn modelId="{DB991B45-B404-4302-A2C6-123EE1AA6B85}" srcId="{A966A031-8A4E-4E11-A6CB-4DB187EC1E40}" destId="{7CF8A2FF-4977-4299-96A4-65A267F65753}" srcOrd="3" destOrd="0" parTransId="{610BCF6A-7E1C-47F4-9FA6-B12C88C1AD3C}" sibTransId="{64767DA2-90DB-4B48-91D7-198776EAE572}"/>
    <dgm:cxn modelId="{D3AED3F8-CB83-4054-9B0A-6C9DFDC4E138}" type="presOf" srcId="{A966A031-8A4E-4E11-A6CB-4DB187EC1E40}" destId="{5BF6FD7D-B6DA-4486-8E04-8C93B50D1468}" srcOrd="0" destOrd="0" presId="urn:microsoft.com/office/officeart/2005/8/layout/vList2"/>
    <dgm:cxn modelId="{54528BC3-DB31-457B-B7C5-4B4AA40D784F}" type="presParOf" srcId="{6DF5F0E4-F3DA-4C18-B552-BE498FDF63DA}" destId="{5BF6FD7D-B6DA-4486-8E04-8C93B50D1468}" srcOrd="0" destOrd="0" presId="urn:microsoft.com/office/officeart/2005/8/layout/vList2"/>
    <dgm:cxn modelId="{EFC8426C-BF55-49DD-AB32-AD1DB64393E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400" b="1" kern="1200" dirty="0" smtClean="0">
              <a:solidFill>
                <a:srgbClr val="0000FF"/>
              </a:solidFill>
              <a:latin typeface="標楷體" panose="03000509000000000000" pitchFamily="65" charset="-120"/>
              <a:ea typeface="標楷體" panose="03000509000000000000" pitchFamily="65" charset="-120"/>
            </a:rPr>
            <a:t>上櫃公司於非上班時間申請暫停交易時之處理程序</a:t>
          </a:r>
          <a:endParaRPr lang="zh-TW" altLang="en-US" sz="24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3366FF"/>
              </a:solidFill>
              <a:effectLst/>
              <a:ea typeface="標楷體"/>
              <a:cs typeface="+mn-cs"/>
            </a:rPr>
            <a:t>公務門號</a:t>
          </a:r>
          <a:r>
            <a:rPr lang="en-US" sz="2400" dirty="0" smtClean="0">
              <a:solidFill>
                <a:srgbClr val="3366FF"/>
              </a:solidFill>
              <a:effectLst/>
              <a:ea typeface="標楷體"/>
              <a:cs typeface="+mn-cs"/>
            </a:rPr>
            <a:t>(0905025626)</a:t>
          </a:r>
          <a:r>
            <a:rPr lang="zh-TW" sz="2400" dirty="0" smtClean="0">
              <a:solidFill>
                <a:srgbClr val="3366FF"/>
              </a:solidFill>
              <a:effectLst/>
              <a:ea typeface="標楷體"/>
              <a:cs typeface="+mn-cs"/>
            </a:rPr>
            <a:t>係櫃買中心供非上班時間與上櫃公司間緊急事項簡訊聯繫使用，相關簡訊會傳送至櫃買中心服務窗口，故務請告知上櫃公司聯絡人員姓名及聯絡電話</a:t>
          </a:r>
          <a:r>
            <a:rPr lang="en-US" sz="2400" dirty="0" smtClean="0">
              <a:solidFill>
                <a:srgbClr val="3366FF"/>
              </a:solidFill>
              <a:effectLst/>
              <a:ea typeface="標楷體"/>
              <a:cs typeface="+mn-cs"/>
            </a:rPr>
            <a:t>(</a:t>
          </a:r>
          <a:r>
            <a:rPr lang="zh-TW" sz="2400" dirty="0" smtClean="0">
              <a:solidFill>
                <a:srgbClr val="3366FF"/>
              </a:solidFill>
              <a:effectLst/>
              <a:ea typeface="標楷體"/>
              <a:cs typeface="+mn-cs"/>
            </a:rPr>
            <a:t>建議</a:t>
          </a:r>
          <a:r>
            <a:rPr lang="en-US" sz="2400" dirty="0" smtClean="0">
              <a:solidFill>
                <a:srgbClr val="3366FF"/>
              </a:solidFill>
              <a:effectLst/>
              <a:ea typeface="標楷體"/>
              <a:cs typeface="+mn-cs"/>
            </a:rPr>
            <a:t>2</a:t>
          </a:r>
          <a:r>
            <a:rPr lang="zh-TW" sz="2400" dirty="0" smtClean="0">
              <a:solidFill>
                <a:srgbClr val="3366FF"/>
              </a:solidFill>
              <a:effectLst/>
              <a:ea typeface="標楷體"/>
              <a:cs typeface="+mn-cs"/>
            </a:rPr>
            <a:t>名</a:t>
          </a:r>
          <a:r>
            <a:rPr lang="en-US" sz="2400" dirty="0" smtClean="0">
              <a:solidFill>
                <a:srgbClr val="3366FF"/>
              </a:solidFill>
              <a:effectLst/>
              <a:ea typeface="標楷體"/>
              <a:cs typeface="+mn-cs"/>
            </a:rPr>
            <a:t>)</a:t>
          </a:r>
          <a:r>
            <a:rPr lang="zh-TW" sz="2400" smtClean="0">
              <a:solidFill>
                <a:srgbClr val="3366FF"/>
              </a:solidFill>
              <a:effectLst/>
              <a:ea typeface="標楷體"/>
              <a:cs typeface="+mn-cs"/>
            </a:rPr>
            <a:t>，俾</a:t>
          </a:r>
          <a:r>
            <a:rPr lang="zh-TW" altLang="en-US" sz="2400" smtClean="0">
              <a:solidFill>
                <a:srgbClr val="3366FF"/>
              </a:solidFill>
              <a:effectLst/>
              <a:ea typeface="標楷體"/>
              <a:cs typeface="+mn-cs"/>
            </a:rPr>
            <a:t>櫃買中心</a:t>
          </a:r>
          <a:r>
            <a:rPr lang="zh-TW" sz="2400" smtClean="0">
              <a:solidFill>
                <a:srgbClr val="3366FF"/>
              </a:solidFill>
              <a:effectLst/>
              <a:ea typeface="標楷體"/>
              <a:cs typeface="+mn-cs"/>
            </a:rPr>
            <a:t>服務</a:t>
          </a:r>
          <a:r>
            <a:rPr lang="zh-TW" sz="2400" dirty="0" smtClean="0">
              <a:solidFill>
                <a:srgbClr val="3366FF"/>
              </a:solidFill>
              <a:effectLst/>
              <a:ea typeface="標楷體"/>
              <a:cs typeface="+mn-cs"/>
            </a:rPr>
            <a:t>同仁迅即與上櫃公司聯絡，以利辦理後續作業。</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64618" custLinFactNeighborY="2348">
        <dgm:presLayoutVars>
          <dgm:bulletEnabled val="1"/>
        </dgm:presLayoutVars>
      </dgm:prSet>
      <dgm:spPr/>
      <dgm:t>
        <a:bodyPr/>
        <a:lstStyle/>
        <a:p>
          <a:endParaRPr lang="zh-TW" altLang="en-US"/>
        </a:p>
      </dgm:t>
    </dgm:pt>
  </dgm:ptLst>
  <dgm:cxnLst>
    <dgm:cxn modelId="{DAE3C733-8E90-43FA-9A8C-0F15035BC15D}" srcId="{BF48EE7C-AEB8-4231-AF0C-C18CA4A2148C}" destId="{A966A031-8A4E-4E11-A6CB-4DB187EC1E40}" srcOrd="0" destOrd="0" parTransId="{618F2D8C-3BA5-4869-A8E0-718C441CE852}" sibTransId="{22DC77D6-DB7D-4D03-B105-31A48D957B0E}"/>
    <dgm:cxn modelId="{FCEB89DE-C27F-481B-A653-4951D8673C1C}" type="presOf" srcId="{996E0E08-8AE7-4CB4-AD17-59429B406352}" destId="{2D76D21F-54D8-4851-96B4-7E79CF1F0174}" srcOrd="0" destOrd="0"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3FC122C3-E042-4128-A709-111DD32B6581}" srcId="{A966A031-8A4E-4E11-A6CB-4DB187EC1E40}" destId="{6CA4A35E-393F-46CF-9B9D-EC2527F7F829}" srcOrd="2" destOrd="0" parTransId="{81129939-28F0-4442-B9F5-5D49863A0CBA}" sibTransId="{00A9DC6F-F92B-461E-9536-1482D16C8AF3}"/>
    <dgm:cxn modelId="{C0029C34-59E9-4BCF-937D-22ED9B562166}" type="presOf" srcId="{F3879489-4645-4605-8AFB-4BBAD56E6FA4}" destId="{2D76D21F-54D8-4851-96B4-7E79CF1F0174}" srcOrd="0" destOrd="1" presId="urn:microsoft.com/office/officeart/2005/8/layout/vList2"/>
    <dgm:cxn modelId="{A831A2A1-19D3-44A9-B915-34047D393B83}" type="presOf" srcId="{6CA4A35E-393F-46CF-9B9D-EC2527F7F829}" destId="{2D76D21F-54D8-4851-96B4-7E79CF1F0174}" srcOrd="0" destOrd="2" presId="urn:microsoft.com/office/officeart/2005/8/layout/vList2"/>
    <dgm:cxn modelId="{DE48B053-6854-457A-A86F-74ED8E540435}" type="presOf" srcId="{A966A031-8A4E-4E11-A6CB-4DB187EC1E40}" destId="{5BF6FD7D-B6DA-4486-8E04-8C93B50D1468}" srcOrd="0" destOrd="0" presId="urn:microsoft.com/office/officeart/2005/8/layout/vList2"/>
    <dgm:cxn modelId="{C2266C03-3912-4857-943B-024B5E11DF8F}" type="presOf" srcId="{BF48EE7C-AEB8-4231-AF0C-C18CA4A2148C}" destId="{6DF5F0E4-F3DA-4C18-B552-BE498FDF63DA}" srcOrd="0" destOrd="0" presId="urn:microsoft.com/office/officeart/2005/8/layout/vList2"/>
    <dgm:cxn modelId="{76238A32-46A9-408A-B6D9-27256FACD93A}" srcId="{A966A031-8A4E-4E11-A6CB-4DB187EC1E40}" destId="{F3879489-4645-4605-8AFB-4BBAD56E6FA4}" srcOrd="1" destOrd="0" parTransId="{37F491EB-5FA3-4800-BF0A-7F738D3EE6A1}" sibTransId="{DC15E4F9-6CB7-4B9B-AB79-5659C313F725}"/>
    <dgm:cxn modelId="{DF0C0FE8-3BD3-4307-986A-F7B346E3C44A}" type="presParOf" srcId="{6DF5F0E4-F3DA-4C18-B552-BE498FDF63DA}" destId="{5BF6FD7D-B6DA-4486-8E04-8C93B50D1468}" srcOrd="0" destOrd="0" presId="urn:microsoft.com/office/officeart/2005/8/layout/vList2"/>
    <dgm:cxn modelId="{F9B57520-C3CA-45A9-BA43-643BD7EBD49F}"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032CE8C-AD43-4F23-9153-CD61BC702290}" type="doc">
      <dgm:prSet loTypeId="urn:microsoft.com/office/officeart/2005/8/layout/vList5" loCatId="list" qsTypeId="urn:microsoft.com/office/officeart/2005/8/quickstyle/3d3" qsCatId="3D" csTypeId="urn:microsoft.com/office/officeart/2005/8/colors/colorful1#5" csCatId="colorful" phldr="1"/>
      <dgm:spPr/>
      <dgm:t>
        <a:bodyPr/>
        <a:lstStyle/>
        <a:p>
          <a:endParaRPr lang="zh-TW" altLang="en-US"/>
        </a:p>
      </dgm:t>
    </dgm:pt>
    <dgm:pt modelId="{BFF93C82-0620-487A-BEF5-0A0EFFB9382B}">
      <dgm:prSet phldrT="[文字]"/>
      <dgm:spPr/>
      <dgm:t>
        <a:bodyPr/>
        <a:lstStyle/>
        <a:p>
          <a:r>
            <a:rPr lang="en-US" altLang="zh-TW" b="1" dirty="0" smtClean="0">
              <a:latin typeface="標楷體" pitchFamily="65" charset="-120"/>
              <a:ea typeface="標楷體" pitchFamily="65" charset="-120"/>
            </a:rPr>
            <a:t>4/1</a:t>
          </a:r>
          <a:r>
            <a:rPr lang="zh-TW" altLang="en-US" b="1" dirty="0" smtClean="0">
              <a:latin typeface="標楷體" pitchFamily="65" charset="-120"/>
              <a:ea typeface="標楷體" pitchFamily="65" charset="-120"/>
            </a:rPr>
            <a:t> 下午</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點公司召開董事會討論重大合併案</a:t>
          </a:r>
          <a:endParaRPr lang="zh-TW" altLang="en-US" b="1" dirty="0">
            <a:latin typeface="標楷體" pitchFamily="65" charset="-120"/>
            <a:ea typeface="標楷體" pitchFamily="65" charset="-120"/>
          </a:endParaRPr>
        </a:p>
      </dgm:t>
    </dgm:pt>
    <dgm:pt modelId="{35ED9DA1-496F-41D7-AEE4-3C9C742AEDB6}" type="parTrans" cxnId="{ED0E3FFB-9518-43F5-8B29-6EAFD42A0B91}">
      <dgm:prSet/>
      <dgm:spPr/>
      <dgm:t>
        <a:bodyPr/>
        <a:lstStyle/>
        <a:p>
          <a:endParaRPr lang="zh-TW" altLang="en-US"/>
        </a:p>
      </dgm:t>
    </dgm:pt>
    <dgm:pt modelId="{5D103810-A36F-4960-A581-938290F31522}" type="sibTrans" cxnId="{ED0E3FFB-9518-43F5-8B29-6EAFD42A0B91}">
      <dgm:prSet/>
      <dgm:spPr/>
      <dgm:t>
        <a:bodyPr/>
        <a:lstStyle/>
        <a:p>
          <a:endParaRPr lang="zh-TW" altLang="en-US"/>
        </a:p>
      </dgm:t>
    </dgm:pt>
    <dgm:pt modelId="{80EAD668-8C04-4E82-9F8A-EF9E874FFDF8}" type="pres">
      <dgm:prSet presAssocID="{0032CE8C-AD43-4F23-9153-CD61BC702290}" presName="Name0" presStyleCnt="0">
        <dgm:presLayoutVars>
          <dgm:dir/>
          <dgm:animLvl val="lvl"/>
          <dgm:resizeHandles val="exact"/>
        </dgm:presLayoutVars>
      </dgm:prSet>
      <dgm:spPr/>
      <dgm:t>
        <a:bodyPr/>
        <a:lstStyle/>
        <a:p>
          <a:endParaRPr lang="zh-TW" altLang="en-US"/>
        </a:p>
      </dgm:t>
    </dgm:pt>
    <dgm:pt modelId="{0DA27BF3-9D76-4D0B-BD3E-B2A4F0D588A2}" type="pres">
      <dgm:prSet presAssocID="{BFF93C82-0620-487A-BEF5-0A0EFFB9382B}" presName="linNode" presStyleCnt="0"/>
      <dgm:spPr/>
    </dgm:pt>
    <dgm:pt modelId="{4272CD67-4558-47D2-BB74-FF0783B7BA43}" type="pres">
      <dgm:prSet presAssocID="{BFF93C82-0620-487A-BEF5-0A0EFFB9382B}" presName="parentText" presStyleLbl="node1" presStyleIdx="0" presStyleCnt="1" custScaleX="262576" custLinFactNeighborX="-14855" custLinFactNeighborY="-4227">
        <dgm:presLayoutVars>
          <dgm:chMax val="1"/>
          <dgm:bulletEnabled val="1"/>
        </dgm:presLayoutVars>
      </dgm:prSet>
      <dgm:spPr/>
      <dgm:t>
        <a:bodyPr/>
        <a:lstStyle/>
        <a:p>
          <a:endParaRPr lang="zh-TW" altLang="en-US"/>
        </a:p>
      </dgm:t>
    </dgm:pt>
  </dgm:ptLst>
  <dgm:cxnLst>
    <dgm:cxn modelId="{9D464B67-82A6-4F51-A956-51DBD8695B13}" type="presOf" srcId="{0032CE8C-AD43-4F23-9153-CD61BC702290}" destId="{80EAD668-8C04-4E82-9F8A-EF9E874FFDF8}" srcOrd="0" destOrd="0" presId="urn:microsoft.com/office/officeart/2005/8/layout/vList5"/>
    <dgm:cxn modelId="{644F639F-C5D2-4E2C-A648-6C23D9A7F624}" type="presOf" srcId="{BFF93C82-0620-487A-BEF5-0A0EFFB9382B}" destId="{4272CD67-4558-47D2-BB74-FF0783B7BA43}" srcOrd="0" destOrd="0" presId="urn:microsoft.com/office/officeart/2005/8/layout/vList5"/>
    <dgm:cxn modelId="{ED0E3FFB-9518-43F5-8B29-6EAFD42A0B91}" srcId="{0032CE8C-AD43-4F23-9153-CD61BC702290}" destId="{BFF93C82-0620-487A-BEF5-0A0EFFB9382B}" srcOrd="0" destOrd="0" parTransId="{35ED9DA1-496F-41D7-AEE4-3C9C742AEDB6}" sibTransId="{5D103810-A36F-4960-A581-938290F31522}"/>
    <dgm:cxn modelId="{C1BC0069-3E9B-4199-A4C9-56838CB96838}" type="presParOf" srcId="{80EAD668-8C04-4E82-9F8A-EF9E874FFDF8}" destId="{0DA27BF3-9D76-4D0B-BD3E-B2A4F0D588A2}" srcOrd="0" destOrd="0" presId="urn:microsoft.com/office/officeart/2005/8/layout/vList5"/>
    <dgm:cxn modelId="{31BEFF22-1868-4E53-98C0-C72F8613D866}" type="presParOf" srcId="{0DA27BF3-9D76-4D0B-BD3E-B2A4F0D588A2}" destId="{4272CD67-4558-47D2-BB74-FF0783B7BA43}"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endParaRPr lang="en-US" altLang="zh-TW" sz="2800" b="1" dirty="0" smtClean="0">
            <a:latin typeface="標楷體" pitchFamily="65" charset="-120"/>
            <a:ea typeface="標楷體" pitchFamily="65" charset="-120"/>
          </a:endParaRPr>
        </a:p>
        <a:p>
          <a:r>
            <a:rPr lang="zh-TW" altLang="en-US" sz="2800" b="1" dirty="0" smtClean="0">
              <a:latin typeface="標楷體" pitchFamily="65" charset="-120"/>
              <a:ea typeface="標楷體" pitchFamily="65" charset="-120"/>
            </a:rPr>
            <a:t>本中心「對有價證券上櫃公司重大訊息之查證暨公開處理程序」</a:t>
          </a:r>
          <a:r>
            <a:rPr lang="en-US" altLang="zh-TW" sz="2800" b="1" dirty="0" smtClean="0">
              <a:latin typeface="標楷體" pitchFamily="65" charset="-120"/>
              <a:ea typeface="標楷體" pitchFamily="65" charset="-120"/>
            </a:rPr>
            <a:t>-105</a:t>
          </a:r>
          <a:r>
            <a:rPr lang="zh-TW" altLang="zh-TW" sz="2800" b="1" dirty="0" smtClean="0">
              <a:latin typeface="標楷體" pitchFamily="65" charset="-120"/>
              <a:ea typeface="標楷體" pitchFamily="65" charset="-120"/>
            </a:rPr>
            <a:t>年</a:t>
          </a:r>
          <a:r>
            <a:rPr lang="en-US" altLang="zh-TW" sz="2800" b="1" dirty="0" smtClean="0">
              <a:latin typeface="標楷體" pitchFamily="65" charset="-120"/>
              <a:ea typeface="標楷體" pitchFamily="65" charset="-120"/>
            </a:rPr>
            <a:t>1</a:t>
          </a:r>
          <a:r>
            <a:rPr lang="zh-TW" altLang="zh-TW" sz="2800" b="1" dirty="0" smtClean="0">
              <a:latin typeface="標楷體" pitchFamily="65" charset="-120"/>
              <a:ea typeface="標楷體" pitchFamily="65" charset="-120"/>
            </a:rPr>
            <a:t>月</a:t>
          </a:r>
          <a:r>
            <a:rPr lang="en-US" altLang="zh-TW" sz="2800" b="1" dirty="0" smtClean="0">
              <a:latin typeface="標楷體" pitchFamily="65" charset="-120"/>
              <a:ea typeface="標楷體" pitchFamily="65" charset="-120"/>
            </a:rPr>
            <a:t>15</a:t>
          </a:r>
          <a:r>
            <a:rPr lang="zh-TW" altLang="zh-TW" sz="2800" b="1" dirty="0" smtClean="0">
              <a:latin typeface="標楷體" pitchFamily="65" charset="-120"/>
              <a:ea typeface="標楷體" pitchFamily="65" charset="-120"/>
            </a:rPr>
            <a:t>日起實施</a:t>
          </a:r>
        </a:p>
        <a:p>
          <a:endParaRPr lang="zh-TW" altLang="en-US" sz="2800" dirty="0"/>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AF78AD99-BD72-4F9A-8669-F01E84BF329C}">
      <dgm:prSet custT="1"/>
      <dgm:spPr/>
      <dgm:t>
        <a:bodyPr/>
        <a:lstStyle/>
        <a:p>
          <a:pPr rtl="0"/>
          <a:r>
            <a:rPr lang="zh-TW" altLang="en-US" sz="2400" dirty="0" smtClean="0">
              <a:latin typeface="標楷體" pitchFamily="65" charset="-120"/>
              <a:ea typeface="標楷體" pitchFamily="65" charset="-120"/>
            </a:rPr>
            <a:t>上櫃公司應由董事會通過</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申請暫停及恢復交易作業程序</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作為內部作業規範</a:t>
          </a:r>
          <a:r>
            <a:rPr lang="zh-TW" altLang="zh-TW" sz="2400" dirty="0" smtClean="0">
              <a:latin typeface="標楷體" pitchFamily="65" charset="-120"/>
              <a:ea typeface="標楷體" pitchFamily="65" charset="-120"/>
            </a:rPr>
            <a:t>。</a:t>
          </a:r>
          <a:endParaRPr lang="en-US" sz="2400" dirty="0">
            <a:latin typeface="標楷體" pitchFamily="65" charset="-120"/>
            <a:ea typeface="標楷體" pitchFamily="65" charset="-120"/>
          </a:endParaRPr>
        </a:p>
      </dgm:t>
    </dgm:pt>
    <dgm:pt modelId="{FB1B36D9-F320-4EFC-91A8-993A7F9EAE34}" type="sibTrans" cxnId="{6FC7678A-4467-4F79-98AD-B6924A6014EF}">
      <dgm:prSet/>
      <dgm:spPr/>
      <dgm:t>
        <a:bodyPr/>
        <a:lstStyle/>
        <a:p>
          <a:endParaRPr lang="zh-TW" altLang="en-US"/>
        </a:p>
      </dgm:t>
    </dgm:pt>
    <dgm:pt modelId="{23CF8237-3EC4-45A1-9A0E-1BC13C552C1F}" type="parTrans" cxnId="{6FC7678A-4467-4F79-98AD-B6924A6014EF}">
      <dgm:prSet/>
      <dgm:spPr/>
      <dgm:t>
        <a:bodyPr/>
        <a:lstStyle/>
        <a:p>
          <a:endParaRPr lang="zh-TW" altLang="en-US"/>
        </a:p>
      </dgm:t>
    </dgm:pt>
    <dgm:pt modelId="{2D269CF3-61EC-4394-99AE-96E3C56F210C}">
      <dgm:prSet custT="1"/>
      <dgm:spPr/>
      <dgm:t>
        <a:bodyPr/>
        <a:lstStyle/>
        <a:p>
          <a:pPr rtl="0"/>
          <a:r>
            <a:rPr lang="zh-TW" altLang="en-US" sz="2400" dirty="0" smtClean="0">
              <a:latin typeface="標楷體" pitchFamily="65" charset="-120"/>
              <a:ea typeface="標楷體" pitchFamily="65" charset="-120"/>
            </a:rPr>
            <a:t>就未依規申請暫停交易公司為違約金之處置。</a:t>
          </a:r>
          <a:endParaRPr lang="en-US" sz="2400" dirty="0">
            <a:latin typeface="標楷體" pitchFamily="65" charset="-120"/>
            <a:ea typeface="標楷體" pitchFamily="65" charset="-120"/>
          </a:endParaRPr>
        </a:p>
      </dgm:t>
    </dgm:pt>
    <dgm:pt modelId="{D7A64B47-2FFC-4CC1-B7C1-71E16862D846}" type="sibTrans" cxnId="{D2D503B1-AAD9-45D9-8430-91740E57E663}">
      <dgm:prSet/>
      <dgm:spPr/>
      <dgm:t>
        <a:bodyPr/>
        <a:lstStyle/>
        <a:p>
          <a:endParaRPr lang="zh-TW" altLang="en-US"/>
        </a:p>
      </dgm:t>
    </dgm:pt>
    <dgm:pt modelId="{ADC23999-5777-47BA-B079-8470EBB93377}" type="parTrans" cxnId="{D2D503B1-AAD9-45D9-8430-91740E57E663}">
      <dgm:prSet/>
      <dgm:spPr/>
      <dgm:t>
        <a:bodyPr/>
        <a:lstStyle/>
        <a:p>
          <a:endParaRPr lang="zh-TW" altLang="en-US"/>
        </a:p>
      </dgm:t>
    </dgm:pt>
    <dgm:pt modelId="{F3879489-4645-4605-8AFB-4BBAD56E6FA4}">
      <dgm:prSet custT="1"/>
      <dgm:spPr/>
      <dgm:t>
        <a:bodyPr/>
        <a:lstStyle/>
        <a:p>
          <a:pPr rtl="0"/>
          <a:r>
            <a:rPr lang="zh-TW" sz="2400" dirty="0" smtClean="0">
              <a:latin typeface="標楷體" pitchFamily="65" charset="-120"/>
              <a:ea typeface="標楷體" pitchFamily="65" charset="-120"/>
            </a:rPr>
            <a:t>將</a:t>
          </a:r>
          <a:r>
            <a:rPr lang="zh-TW" altLang="en-US" sz="2400" dirty="0" smtClean="0">
              <a:latin typeface="標楷體" pitchFamily="65" charset="-120"/>
              <a:ea typeface="標楷體" pitchFamily="65" charset="-120"/>
            </a:rPr>
            <a:t>重大訊息</a:t>
          </a:r>
          <a:r>
            <a:rPr lang="zh-TW" sz="2400" dirty="0" smtClean="0">
              <a:latin typeface="標楷體" pitchFamily="65" charset="-120"/>
              <a:ea typeface="標楷體" pitchFamily="65" charset="-120"/>
            </a:rPr>
            <a:t>公告時點由</a:t>
          </a:r>
          <a:r>
            <a:rPr lang="zh-TW" altLang="en-US" sz="2400" dirty="0" smtClean="0">
              <a:latin typeface="標楷體" pitchFamily="65" charset="-120"/>
              <a:ea typeface="標楷體" pitchFamily="65" charset="-120"/>
            </a:rPr>
            <a:t>原次一營業日交易時間開始</a:t>
          </a:r>
          <a:r>
            <a:rPr lang="zh-TW" sz="2400" dirty="0" smtClean="0">
              <a:latin typeface="標楷體" pitchFamily="65" charset="-120"/>
              <a:ea typeface="標楷體" pitchFamily="65" charset="-120"/>
            </a:rPr>
            <a:t>前</a:t>
          </a:r>
          <a:r>
            <a:rPr lang="en-US" sz="2400" dirty="0" smtClean="0">
              <a:latin typeface="標楷體" pitchFamily="65" charset="-120"/>
              <a:ea typeface="標楷體" pitchFamily="65" charset="-120"/>
            </a:rPr>
            <a:t>(9:00)</a:t>
          </a:r>
          <a:r>
            <a:rPr lang="zh-TW" sz="2400" dirty="0" smtClean="0">
              <a:latin typeface="標楷體" pitchFamily="65" charset="-120"/>
              <a:ea typeface="標楷體" pitchFamily="65" charset="-120"/>
            </a:rPr>
            <a:t>提前</a:t>
          </a:r>
          <a:r>
            <a:rPr lang="zh-TW" altLang="en-US" sz="2400" dirty="0" smtClean="0">
              <a:latin typeface="標楷體" pitchFamily="65" charset="-120"/>
              <a:ea typeface="標楷體" pitchFamily="65" charset="-120"/>
            </a:rPr>
            <a:t>至</a:t>
          </a:r>
          <a:r>
            <a:rPr lang="zh-TW" altLang="en-US" sz="2400" b="1" dirty="0" smtClean="0">
              <a:solidFill>
                <a:srgbClr val="FF0000"/>
              </a:solidFill>
              <a:latin typeface="標楷體" pitchFamily="65" charset="-120"/>
              <a:ea typeface="標楷體" pitchFamily="65" charset="-120"/>
            </a:rPr>
            <a:t>次一營業日</a:t>
          </a:r>
          <a:r>
            <a:rPr lang="en-US" altLang="zh-TW" sz="2400" b="1" dirty="0" smtClean="0">
              <a:solidFill>
                <a:srgbClr val="FF0000"/>
              </a:solidFill>
              <a:latin typeface="標楷體" pitchFamily="65" charset="-120"/>
              <a:ea typeface="標楷體" pitchFamily="65" charset="-120"/>
            </a:rPr>
            <a:t>7</a:t>
          </a:r>
          <a:r>
            <a:rPr lang="en-US" sz="2400" b="1" dirty="0" smtClean="0">
              <a:solidFill>
                <a:srgbClr val="FF0000"/>
              </a:solidFill>
              <a:latin typeface="標楷體" pitchFamily="65" charset="-120"/>
              <a:ea typeface="標楷體" pitchFamily="65" charset="-120"/>
            </a:rPr>
            <a:t>:</a:t>
          </a:r>
          <a:r>
            <a:rPr lang="en-US" altLang="zh-TW" sz="2400" b="1" dirty="0" smtClean="0">
              <a:solidFill>
                <a:srgbClr val="FF0000"/>
              </a:solidFill>
              <a:latin typeface="標楷體" pitchFamily="65" charset="-120"/>
              <a:ea typeface="標楷體" pitchFamily="65" charset="-120"/>
            </a:rPr>
            <a:t>0</a:t>
          </a:r>
          <a:r>
            <a:rPr lang="en-US" sz="2400" b="1" dirty="0" smtClean="0">
              <a:solidFill>
                <a:srgbClr val="FF0000"/>
              </a:solidFill>
              <a:latin typeface="標楷體" pitchFamily="65" charset="-120"/>
              <a:ea typeface="標楷體" pitchFamily="65" charset="-120"/>
            </a:rPr>
            <a:t>0</a:t>
          </a:r>
          <a:r>
            <a:rPr lang="zh-TW" altLang="en-US" sz="2400" b="0" dirty="0" smtClean="0">
              <a:latin typeface="標楷體" pitchFamily="65" charset="-120"/>
              <a:ea typeface="標楷體" pitchFamily="65" charset="-120"/>
            </a:rPr>
            <a:t>前，俾</a:t>
          </a:r>
          <a:r>
            <a:rPr lang="zh-TW" altLang="zh-TW" sz="2400" dirty="0" smtClean="0">
              <a:latin typeface="標楷體" pitchFamily="65" charset="-120"/>
              <a:ea typeface="標楷體" pitchFamily="65" charset="-120"/>
            </a:rPr>
            <a:t>予投資人</a:t>
          </a:r>
          <a:r>
            <a:rPr lang="zh-TW" altLang="en-US" sz="2400" dirty="0" smtClean="0">
              <a:latin typeface="標楷體" pitchFamily="65" charset="-120"/>
              <a:ea typeface="標楷體" pitchFamily="65" charset="-120"/>
            </a:rPr>
            <a:t>有充分時間解讀</a:t>
          </a:r>
          <a:r>
            <a:rPr lang="zh-TW" altLang="zh-TW" sz="2400" dirty="0" smtClean="0">
              <a:latin typeface="標楷體" pitchFamily="65" charset="-120"/>
              <a:ea typeface="標楷體" pitchFamily="65" charset="-120"/>
            </a:rPr>
            <a:t>訊息。</a:t>
          </a:r>
          <a:endParaRPr lang="en-US" sz="2400" dirty="0">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r>
            <a:rPr lang="zh-TW" altLang="en-US" sz="2400" dirty="0" smtClean="0">
              <a:latin typeface="標楷體" pitchFamily="65" charset="-120"/>
              <a:ea typeface="標楷體" pitchFamily="65" charset="-120"/>
            </a:rPr>
            <a:t>增訂第四章「暫停及恢復交易」專章，並配合該機制修正相關條文。</a:t>
          </a:r>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C060BBFC-7B52-47AC-B39C-3E29AB23D9BE}">
      <dgm:prSet custT="1"/>
      <dgm:spPr/>
      <dgm:t>
        <a:bodyPr/>
        <a:lstStyle/>
        <a:p>
          <a:endParaRPr lang="zh-TW" altLang="zh-TW" sz="2400" dirty="0" smtClean="0">
            <a:latin typeface="標楷體" pitchFamily="65" charset="-120"/>
            <a:ea typeface="標楷體" pitchFamily="65" charset="-120"/>
          </a:endParaRPr>
        </a:p>
      </dgm:t>
    </dgm:pt>
    <dgm:pt modelId="{9EDD38D6-60AD-4D78-9ED5-1B0625FB5EC9}" type="parTrans" cxnId="{4A847468-F83E-4A18-846E-6CFEB732D9CE}">
      <dgm:prSet/>
      <dgm:spPr/>
      <dgm:t>
        <a:bodyPr/>
        <a:lstStyle/>
        <a:p>
          <a:endParaRPr lang="zh-TW" altLang="en-US"/>
        </a:p>
      </dgm:t>
    </dgm:pt>
    <dgm:pt modelId="{5636B65C-F980-49C0-A5A1-1573BF4AA520}" type="sibTrans" cxnId="{4A847468-F83E-4A18-846E-6CFEB732D9CE}">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Ang="0" custScaleX="93153" custScaleY="79114" custLinFactNeighborY="-1226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LinFactNeighborY="2348">
        <dgm:presLayoutVars>
          <dgm:bulletEnabled val="1"/>
        </dgm:presLayoutVars>
      </dgm:prSet>
      <dgm:spPr/>
      <dgm:t>
        <a:bodyPr/>
        <a:lstStyle/>
        <a:p>
          <a:endParaRPr lang="zh-TW" altLang="en-US"/>
        </a:p>
      </dgm:t>
    </dgm:pt>
  </dgm:ptLst>
  <dgm:cxnLst>
    <dgm:cxn modelId="{76238A32-46A9-408A-B6D9-27256FACD93A}" srcId="{A966A031-8A4E-4E11-A6CB-4DB187EC1E40}" destId="{F3879489-4645-4605-8AFB-4BBAD56E6FA4}" srcOrd="1" destOrd="0" parTransId="{37F491EB-5FA3-4800-BF0A-7F738D3EE6A1}" sibTransId="{DC15E4F9-6CB7-4B9B-AB79-5659C313F725}"/>
    <dgm:cxn modelId="{5BE0C815-4924-440D-8FDD-1A16202BF9CA}" srcId="{A966A031-8A4E-4E11-A6CB-4DB187EC1E40}" destId="{996E0E08-8AE7-4CB4-AD17-59429B406352}" srcOrd="0" destOrd="0" parTransId="{701FFFE4-875A-40D6-8870-0086481408FB}" sibTransId="{8E728C55-F5B3-4B47-8339-ADBE7A9A6DD4}"/>
    <dgm:cxn modelId="{C715D7B9-29C9-45F6-98B7-A1392C3471F9}" type="presOf" srcId="{F3879489-4645-4605-8AFB-4BBAD56E6FA4}" destId="{2D76D21F-54D8-4851-96B4-7E79CF1F0174}" srcOrd="0" destOrd="1" presId="urn:microsoft.com/office/officeart/2005/8/layout/vList2"/>
    <dgm:cxn modelId="{6FC7678A-4467-4F79-98AD-B6924A6014EF}" srcId="{A966A031-8A4E-4E11-A6CB-4DB187EC1E40}" destId="{AF78AD99-BD72-4F9A-8669-F01E84BF329C}" srcOrd="3" destOrd="0" parTransId="{23CF8237-3EC4-45A1-9A0E-1BC13C552C1F}" sibTransId="{FB1B36D9-F320-4EFC-91A8-993A7F9EAE34}"/>
    <dgm:cxn modelId="{CC8E107E-9E72-46F5-B38D-F797DC65A54F}" type="presOf" srcId="{BF48EE7C-AEB8-4231-AF0C-C18CA4A2148C}" destId="{6DF5F0E4-F3DA-4C18-B552-BE498FDF63DA}" srcOrd="0" destOrd="0" presId="urn:microsoft.com/office/officeart/2005/8/layout/vList2"/>
    <dgm:cxn modelId="{AFB5A09C-8399-43FB-8B9A-046EBF04D70F}" type="presOf" srcId="{996E0E08-8AE7-4CB4-AD17-59429B406352}" destId="{2D76D21F-54D8-4851-96B4-7E79CF1F0174}" srcOrd="0" destOrd="0"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4A847468-F83E-4A18-846E-6CFEB732D9CE}" srcId="{A966A031-8A4E-4E11-A6CB-4DB187EC1E40}" destId="{C060BBFC-7B52-47AC-B39C-3E29AB23D9BE}" srcOrd="4" destOrd="0" parTransId="{9EDD38D6-60AD-4D78-9ED5-1B0625FB5EC9}" sibTransId="{5636B65C-F980-49C0-A5A1-1573BF4AA520}"/>
    <dgm:cxn modelId="{8B594510-DA5C-4825-B5CF-537B42E58347}" type="presOf" srcId="{2D269CF3-61EC-4394-99AE-96E3C56F210C}" destId="{2D76D21F-54D8-4851-96B4-7E79CF1F0174}" srcOrd="0" destOrd="2" presId="urn:microsoft.com/office/officeart/2005/8/layout/vList2"/>
    <dgm:cxn modelId="{CFC890E3-E44D-4690-B06D-62A466E89FA1}" type="presOf" srcId="{C060BBFC-7B52-47AC-B39C-3E29AB23D9BE}" destId="{2D76D21F-54D8-4851-96B4-7E79CF1F0174}" srcOrd="0" destOrd="4" presId="urn:microsoft.com/office/officeart/2005/8/layout/vList2"/>
    <dgm:cxn modelId="{D2D503B1-AAD9-45D9-8430-91740E57E663}" srcId="{A966A031-8A4E-4E11-A6CB-4DB187EC1E40}" destId="{2D269CF3-61EC-4394-99AE-96E3C56F210C}" srcOrd="2" destOrd="0" parTransId="{ADC23999-5777-47BA-B079-8470EBB93377}" sibTransId="{D7A64B47-2FFC-4CC1-B7C1-71E16862D846}"/>
    <dgm:cxn modelId="{F10724A1-FCE6-46F4-87DC-AF43B2EE7051}" type="presOf" srcId="{A966A031-8A4E-4E11-A6CB-4DB187EC1E40}" destId="{5BF6FD7D-B6DA-4486-8E04-8C93B50D1468}" srcOrd="0" destOrd="0" presId="urn:microsoft.com/office/officeart/2005/8/layout/vList2"/>
    <dgm:cxn modelId="{7A3ADA90-01BD-4CF1-8512-618922C44405}" type="presOf" srcId="{AF78AD99-BD72-4F9A-8669-F01E84BF329C}" destId="{2D76D21F-54D8-4851-96B4-7E79CF1F0174}" srcOrd="0" destOrd="3" presId="urn:microsoft.com/office/officeart/2005/8/layout/vList2"/>
    <dgm:cxn modelId="{D025B052-6763-4A3D-B5F7-DFFA79329D7F}" type="presParOf" srcId="{6DF5F0E4-F3DA-4C18-B552-BE498FDF63DA}" destId="{5BF6FD7D-B6DA-4486-8E04-8C93B50D1468}" srcOrd="0" destOrd="0" presId="urn:microsoft.com/office/officeart/2005/8/layout/vList2"/>
    <dgm:cxn modelId="{B074E3CB-F220-462F-8C03-2D3B269F9939}"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暫停交易之標的及期間</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0070C0"/>
              </a:solidFill>
              <a:latin typeface="標楷體" panose="03000509000000000000" pitchFamily="65" charset="-120"/>
              <a:ea typeface="標楷體" panose="03000509000000000000" pitchFamily="65" charset="-120"/>
            </a:rPr>
            <a:t>上市櫃公司上市櫃之有價證券</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如普通股、特別股等</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3508BA1D-14A0-4994-B149-E650A3794EA3}">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前開上市櫃公司發行與其股權連結之商品</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如可轉換公司債、附認股權公司債或債券換股權利證書</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，並於櫃買中心交易者。</a:t>
          </a:r>
        </a:p>
      </dgm:t>
    </dgm:pt>
    <dgm:pt modelId="{5D67D2C4-761D-402B-8A5A-EDDBBB995721}" type="parTrans" cxnId="{1A33B1EC-03A1-4141-B64C-CFF8B5190758}">
      <dgm:prSet/>
      <dgm:spPr/>
      <dgm:t>
        <a:bodyPr/>
        <a:lstStyle/>
        <a:p>
          <a:endParaRPr lang="zh-TW" altLang="en-US"/>
        </a:p>
      </dgm:t>
    </dgm:pt>
    <dgm:pt modelId="{326C0AE2-2DDB-4BCA-87A7-CFC38E60DA81}" type="sibTrans" cxnId="{1A33B1EC-03A1-4141-B64C-CFF8B5190758}">
      <dgm:prSet/>
      <dgm:spPr/>
      <dgm:t>
        <a:bodyPr/>
        <a:lstStyle/>
        <a:p>
          <a:endParaRPr lang="zh-TW" altLang="en-US"/>
        </a:p>
      </dgm:t>
    </dgm:pt>
    <dgm:pt modelId="{324EFE5A-3E57-4715-99C7-696C38DCF1D9}">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第三方發行與前開上市櫃公司股權連結之商品</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如交換公司債 、權證、個股選擇權、個股期貨</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，並於證交所、櫃買中心或臺灣期貨交易所交易者。</a:t>
          </a:r>
        </a:p>
      </dgm:t>
    </dgm:pt>
    <dgm:pt modelId="{AA71E7D9-0A0E-4759-9079-EC02598762D4}" type="parTrans" cxnId="{9AA484FC-2A8C-4038-B332-1A9FC141A24A}">
      <dgm:prSet/>
      <dgm:spPr/>
      <dgm:t>
        <a:bodyPr/>
        <a:lstStyle/>
        <a:p>
          <a:endParaRPr lang="zh-TW" altLang="en-US"/>
        </a:p>
      </dgm:t>
    </dgm:pt>
    <dgm:pt modelId="{FBEF9FA5-E8A7-4C4F-B183-E9EC1764F402}" type="sibTrans" cxnId="{9AA484FC-2A8C-4038-B332-1A9FC141A24A}">
      <dgm:prSet/>
      <dgm:spPr/>
      <dgm:t>
        <a:bodyPr/>
        <a:lstStyle/>
        <a:p>
          <a:endParaRPr lang="zh-TW" altLang="en-US"/>
        </a:p>
      </dgm:t>
    </dgm:pt>
    <dgm:pt modelId="{C8E53E16-3F62-4F39-BADE-67EACDA4DC2E}">
      <dgm:prSet custT="1"/>
      <dgm:spPr/>
      <dgm:t>
        <a:bodyPr/>
        <a:lstStyle/>
        <a:p>
          <a:endParaRPr lang="zh-TW" altLang="en-US" sz="2400" dirty="0" smtClean="0">
            <a:solidFill>
              <a:srgbClr val="0070C0"/>
            </a:solidFill>
            <a:latin typeface="標楷體" panose="03000509000000000000" pitchFamily="65" charset="-120"/>
            <a:ea typeface="標楷體" panose="03000509000000000000" pitchFamily="65" charset="-120"/>
          </a:endParaRPr>
        </a:p>
      </dgm:t>
    </dgm:pt>
    <dgm:pt modelId="{7DBF0C6D-4FA6-435A-A817-5FA4A0A270C9}" type="parTrans" cxnId="{62BF511E-44CD-4980-AAA3-265CA82DA013}">
      <dgm:prSet/>
      <dgm:spPr/>
      <dgm:t>
        <a:bodyPr/>
        <a:lstStyle/>
        <a:p>
          <a:endParaRPr lang="zh-TW" altLang="en-US"/>
        </a:p>
      </dgm:t>
    </dgm:pt>
    <dgm:pt modelId="{1479371F-42D7-41EF-975E-ED272B6DFE93}" type="sibTrans" cxnId="{62BF511E-44CD-4980-AAA3-265CA82DA013}">
      <dgm:prSet/>
      <dgm:spPr/>
      <dgm:t>
        <a:bodyPr/>
        <a:lstStyle/>
        <a:p>
          <a:endParaRPr lang="zh-TW" altLang="en-US"/>
        </a:p>
      </dgm:t>
    </dgm:pt>
    <dgm:pt modelId="{1FDF1D1C-4C63-4E41-A43E-4F1FCD0E1659}">
      <dgm:prSet custT="1"/>
      <dgm:spPr/>
      <dgm:t>
        <a:bodyPr/>
        <a:lstStyle/>
        <a:p>
          <a:r>
            <a:rPr lang="zh-TW" sz="2400" dirty="0" smtClean="0">
              <a:solidFill>
                <a:srgbClr val="0070C0"/>
              </a:solidFill>
              <a:latin typeface="標楷體" panose="03000509000000000000" pitchFamily="65" charset="-120"/>
              <a:ea typeface="標楷體" panose="03000509000000000000" pitchFamily="65" charset="-120"/>
            </a:rPr>
            <a:t>暫停交易以一個營業日為原則，三個營業日為上限，必要時證交所或櫃買中心得持續執行之</a:t>
          </a:r>
          <a:r>
            <a:rPr lang="zh-TW" altLang="en-US" sz="2400" dirty="0" smtClean="0">
              <a:solidFill>
                <a:srgbClr val="0070C0"/>
              </a:solidFill>
              <a:latin typeface="標楷體" panose="03000509000000000000" pitchFamily="65" charset="-120"/>
              <a:ea typeface="標楷體" panose="03000509000000000000" pitchFamily="65" charset="-120"/>
            </a:rPr>
            <a:t>。</a:t>
          </a:r>
        </a:p>
      </dgm:t>
    </dgm:pt>
    <dgm:pt modelId="{023699C5-9803-4220-BC2C-20F76B88DD07}" type="parTrans" cxnId="{2E595D86-CFB9-4621-91F8-3BDAC58B42E6}">
      <dgm:prSet/>
      <dgm:spPr/>
      <dgm:t>
        <a:bodyPr/>
        <a:lstStyle/>
        <a:p>
          <a:endParaRPr lang="zh-TW" altLang="en-US"/>
        </a:p>
      </dgm:t>
    </dgm:pt>
    <dgm:pt modelId="{83AE9953-571D-4F33-A4ED-60A49972C655}" type="sibTrans" cxnId="{2E595D86-CFB9-4621-91F8-3BDAC58B42E6}">
      <dgm:prSet/>
      <dgm:spPr/>
      <dgm:t>
        <a:bodyPr/>
        <a:lstStyle/>
        <a:p>
          <a:endParaRPr lang="zh-TW" altLang="en-US"/>
        </a:p>
      </dgm:t>
    </dgm:pt>
    <dgm:pt modelId="{879FF297-7C6B-4F90-8D67-A0B2416ABF1B}">
      <dgm:prSet custT="1"/>
      <dgm:spPr/>
      <dgm:t>
        <a:bodyPr/>
        <a:lstStyle/>
        <a:p>
          <a:endParaRPr lang="zh-TW" altLang="en-US" sz="2400" dirty="0" smtClean="0">
            <a:solidFill>
              <a:srgbClr val="0070C0"/>
            </a:solidFill>
            <a:latin typeface="標楷體" panose="03000509000000000000" pitchFamily="65" charset="-120"/>
            <a:ea typeface="標楷體" panose="03000509000000000000" pitchFamily="65" charset="-120"/>
          </a:endParaRPr>
        </a:p>
      </dgm:t>
    </dgm:pt>
    <dgm:pt modelId="{5538283E-ADFD-47A4-A6CB-4F438A955336}" type="parTrans" cxnId="{454BC519-A976-45BB-9798-D9C13E0AC647}">
      <dgm:prSet/>
      <dgm:spPr/>
      <dgm:t>
        <a:bodyPr/>
        <a:lstStyle/>
        <a:p>
          <a:endParaRPr lang="zh-TW" altLang="en-US"/>
        </a:p>
      </dgm:t>
    </dgm:pt>
    <dgm:pt modelId="{5FB2D372-D67E-4FAE-91B7-F0347C086238}" type="sibTrans" cxnId="{454BC519-A976-45BB-9798-D9C13E0AC647}">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111787" custScaleY="179378"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76238A32-46A9-408A-B6D9-27256FACD93A}" srcId="{A966A031-8A4E-4E11-A6CB-4DB187EC1E40}" destId="{F3879489-4645-4605-8AFB-4BBAD56E6FA4}" srcOrd="1" destOrd="0" parTransId="{37F491EB-5FA3-4800-BF0A-7F738D3EE6A1}" sibTransId="{DC15E4F9-6CB7-4B9B-AB79-5659C313F725}"/>
    <dgm:cxn modelId="{E8280622-FDF0-4D4B-893C-321A6E33F7B1}" type="presOf" srcId="{BF48EE7C-AEB8-4231-AF0C-C18CA4A2148C}" destId="{6DF5F0E4-F3DA-4C18-B552-BE498FDF63DA}" srcOrd="0" destOrd="0"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1A33B1EC-03A1-4141-B64C-CFF8B5190758}" srcId="{A966A031-8A4E-4E11-A6CB-4DB187EC1E40}" destId="{3508BA1D-14A0-4994-B149-E650A3794EA3}" srcOrd="2" destOrd="0" parTransId="{5D67D2C4-761D-402B-8A5A-EDDBBB995721}" sibTransId="{326C0AE2-2DDB-4BCA-87A7-CFC38E60DA81}"/>
    <dgm:cxn modelId="{3FC122C3-E042-4128-A709-111DD32B6581}" srcId="{A966A031-8A4E-4E11-A6CB-4DB187EC1E40}" destId="{6CA4A35E-393F-46CF-9B9D-EC2527F7F829}" srcOrd="8" destOrd="0" parTransId="{81129939-28F0-4442-B9F5-5D49863A0CBA}" sibTransId="{00A9DC6F-F92B-461E-9536-1482D16C8AF3}"/>
    <dgm:cxn modelId="{B31E09B2-16A1-47E8-AC4E-7542F51743B6}" type="presOf" srcId="{2C28E7DE-34EA-400F-B7A5-C03E0DB19B93}" destId="{2D76D21F-54D8-4851-96B4-7E79CF1F0174}" srcOrd="0" destOrd="7" presId="urn:microsoft.com/office/officeart/2005/8/layout/vList2"/>
    <dgm:cxn modelId="{771A1E66-0419-47AA-8973-D2B910F49A43}" type="presOf" srcId="{C8E53E16-3F62-4F39-BADE-67EACDA4DC2E}" destId="{2D76D21F-54D8-4851-96B4-7E79CF1F0174}" srcOrd="0" destOrd="6" presId="urn:microsoft.com/office/officeart/2005/8/layout/vList2"/>
    <dgm:cxn modelId="{9AA484FC-2A8C-4038-B332-1A9FC141A24A}" srcId="{A966A031-8A4E-4E11-A6CB-4DB187EC1E40}" destId="{324EFE5A-3E57-4715-99C7-696C38DCF1D9}" srcOrd="3" destOrd="0" parTransId="{AA71E7D9-0A0E-4759-9079-EC02598762D4}" sibTransId="{FBEF9FA5-E8A7-4C4F-B183-E9EC1764F402}"/>
    <dgm:cxn modelId="{62BF511E-44CD-4980-AAA3-265CA82DA013}" srcId="{A966A031-8A4E-4E11-A6CB-4DB187EC1E40}" destId="{C8E53E16-3F62-4F39-BADE-67EACDA4DC2E}" srcOrd="6" destOrd="0" parTransId="{7DBF0C6D-4FA6-435A-A817-5FA4A0A270C9}" sibTransId="{1479371F-42D7-41EF-975E-ED272B6DFE93}"/>
    <dgm:cxn modelId="{DAE3C733-8E90-43FA-9A8C-0F15035BC15D}" srcId="{BF48EE7C-AEB8-4231-AF0C-C18CA4A2148C}" destId="{A966A031-8A4E-4E11-A6CB-4DB187EC1E40}" srcOrd="0" destOrd="0" parTransId="{618F2D8C-3BA5-4869-A8E0-718C441CE852}" sibTransId="{22DC77D6-DB7D-4D03-B105-31A48D957B0E}"/>
    <dgm:cxn modelId="{2E595D86-CFB9-4621-91F8-3BDAC58B42E6}" srcId="{A966A031-8A4E-4E11-A6CB-4DB187EC1E40}" destId="{1FDF1D1C-4C63-4E41-A43E-4F1FCD0E1659}" srcOrd="4" destOrd="0" parTransId="{023699C5-9803-4220-BC2C-20F76B88DD07}" sibTransId="{83AE9953-571D-4F33-A4ED-60A49972C655}"/>
    <dgm:cxn modelId="{D943DB7A-8BF1-4F19-A34E-FE6BA5ED612A}" type="presOf" srcId="{6CA4A35E-393F-46CF-9B9D-EC2527F7F829}" destId="{2D76D21F-54D8-4851-96B4-7E79CF1F0174}" srcOrd="0" destOrd="8" presId="urn:microsoft.com/office/officeart/2005/8/layout/vList2"/>
    <dgm:cxn modelId="{27F5353F-A9FD-4401-BBAD-3AEE9B3DAEE5}" type="presOf" srcId="{3508BA1D-14A0-4994-B149-E650A3794EA3}" destId="{2D76D21F-54D8-4851-96B4-7E79CF1F0174}" srcOrd="0" destOrd="2" presId="urn:microsoft.com/office/officeart/2005/8/layout/vList2"/>
    <dgm:cxn modelId="{454BC519-A976-45BB-9798-D9C13E0AC647}" srcId="{A966A031-8A4E-4E11-A6CB-4DB187EC1E40}" destId="{879FF297-7C6B-4F90-8D67-A0B2416ABF1B}" srcOrd="5" destOrd="0" parTransId="{5538283E-ADFD-47A4-A6CB-4F438A955336}" sibTransId="{5FB2D372-D67E-4FAE-91B7-F0347C086238}"/>
    <dgm:cxn modelId="{8F242BFA-32DA-4C75-89EF-7C59D1DB653A}" type="presOf" srcId="{A966A031-8A4E-4E11-A6CB-4DB187EC1E40}" destId="{5BF6FD7D-B6DA-4486-8E04-8C93B50D1468}" srcOrd="0" destOrd="0" presId="urn:microsoft.com/office/officeart/2005/8/layout/vList2"/>
    <dgm:cxn modelId="{B08D558B-36F5-47E9-AD63-8A248BA24B1F}" srcId="{A966A031-8A4E-4E11-A6CB-4DB187EC1E40}" destId="{2C28E7DE-34EA-400F-B7A5-C03E0DB19B93}" srcOrd="7" destOrd="0" parTransId="{E6C1D521-B238-4E4E-ABBF-2F6E8158B761}" sibTransId="{83593794-F109-4A58-A801-680575A10C42}"/>
    <dgm:cxn modelId="{557853E0-7B3B-4186-B05A-B69D279B213B}" type="presOf" srcId="{1FDF1D1C-4C63-4E41-A43E-4F1FCD0E1659}" destId="{2D76D21F-54D8-4851-96B4-7E79CF1F0174}" srcOrd="0" destOrd="4" presId="urn:microsoft.com/office/officeart/2005/8/layout/vList2"/>
    <dgm:cxn modelId="{673276A1-A045-4A82-AD76-1AC3B820A24B}" type="presOf" srcId="{879FF297-7C6B-4F90-8D67-A0B2416ABF1B}" destId="{2D76D21F-54D8-4851-96B4-7E79CF1F0174}" srcOrd="0" destOrd="5" presId="urn:microsoft.com/office/officeart/2005/8/layout/vList2"/>
    <dgm:cxn modelId="{ABFEECA9-88C4-4EBA-91B4-1E9E408781D4}" type="presOf" srcId="{324EFE5A-3E57-4715-99C7-696C38DCF1D9}" destId="{2D76D21F-54D8-4851-96B4-7E79CF1F0174}" srcOrd="0" destOrd="3" presId="urn:microsoft.com/office/officeart/2005/8/layout/vList2"/>
    <dgm:cxn modelId="{9356AC31-2459-44DC-BBB0-F7B1EB15E0E2}" type="presOf" srcId="{996E0E08-8AE7-4CB4-AD17-59429B406352}" destId="{2D76D21F-54D8-4851-96B4-7E79CF1F0174}" srcOrd="0" destOrd="0" presId="urn:microsoft.com/office/officeart/2005/8/layout/vList2"/>
    <dgm:cxn modelId="{3F8A74DE-3C43-4EF5-9EEB-4F06BF36E248}" type="presOf" srcId="{F3879489-4645-4605-8AFB-4BBAD56E6FA4}" destId="{2D76D21F-54D8-4851-96B4-7E79CF1F0174}" srcOrd="0" destOrd="1" presId="urn:microsoft.com/office/officeart/2005/8/layout/vList2"/>
    <dgm:cxn modelId="{A9600E1E-894D-416B-84A1-415D06AA92FE}" type="presParOf" srcId="{6DF5F0E4-F3DA-4C18-B552-BE498FDF63DA}" destId="{5BF6FD7D-B6DA-4486-8E04-8C93B50D1468}" srcOrd="0" destOrd="0" presId="urn:microsoft.com/office/officeart/2005/8/layout/vList2"/>
    <dgm:cxn modelId="{D95370D8-CBCE-4904-90A3-4FE2518FD59B}"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有價證券暫停交易或恢復交易時，配合暫停或恢復之交易種類為何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配合暫停或恢復交易之各項交易如下：</a:t>
          </a:r>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DCD17314-5332-4B76-A243-741797E274BF}">
      <dgm:prSet custT="1"/>
      <dgm:spPr/>
      <dgm:t>
        <a:bodyPr/>
        <a:lstStyle/>
        <a:p>
          <a:endParaRPr lang="zh-TW" altLang="en-US" sz="2400" dirty="0" smtClean="0">
            <a:solidFill>
              <a:srgbClr val="0000FF"/>
            </a:solidFill>
            <a:latin typeface="標楷體" panose="03000509000000000000" pitchFamily="65" charset="-120"/>
            <a:ea typeface="標楷體" panose="03000509000000000000" pitchFamily="65" charset="-120"/>
          </a:endParaRPr>
        </a:p>
      </dgm:t>
    </dgm:pt>
    <dgm:pt modelId="{BE2E1E03-0977-4C97-96E5-D44CA5F71112}" type="parTrans" cxnId="{AE1BF31E-82F9-4DDC-996C-D50C172AADE9}">
      <dgm:prSet/>
      <dgm:spPr/>
      <dgm:t>
        <a:bodyPr/>
        <a:lstStyle/>
        <a:p>
          <a:endParaRPr lang="zh-TW" altLang="en-US"/>
        </a:p>
      </dgm:t>
    </dgm:pt>
    <dgm:pt modelId="{75CE17CE-CC8C-4247-A35D-56479A839072}" type="sibTrans" cxnId="{AE1BF31E-82F9-4DDC-996C-D50C172AADE9}">
      <dgm:prSet/>
      <dgm:spPr/>
      <dgm:t>
        <a:bodyPr/>
        <a:lstStyle/>
        <a:p>
          <a:endParaRPr lang="zh-TW" altLang="en-US"/>
        </a:p>
      </dgm:t>
    </dgm:pt>
    <dgm:pt modelId="{EFC805FD-9EC6-454E-8251-33CEB76A11B8}">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其他交易：鉅額交易、盤後定價交易、零股、拍賣及一般標購等。</a:t>
          </a:r>
          <a:endParaRPr lang="zh-TW" altLang="en-US" sz="2400" dirty="0"/>
        </a:p>
      </dgm:t>
    </dgm:pt>
    <dgm:pt modelId="{9B8CD596-FDEF-42D3-8FCC-01C8CCB23F96}" type="parTrans" cxnId="{D468FB09-30D2-46D3-BC54-E6C4C5A1EF74}">
      <dgm:prSet/>
      <dgm:spPr/>
      <dgm:t>
        <a:bodyPr/>
        <a:lstStyle/>
        <a:p>
          <a:endParaRPr lang="zh-TW" altLang="en-US"/>
        </a:p>
      </dgm:t>
    </dgm:pt>
    <dgm:pt modelId="{45654C40-64CD-4EB4-A956-E1F483BD99CF}" type="sibTrans" cxnId="{D468FB09-30D2-46D3-BC54-E6C4C5A1EF74}">
      <dgm:prSet/>
      <dgm:spPr/>
      <dgm:t>
        <a:bodyPr/>
        <a:lstStyle/>
        <a:p>
          <a:endParaRPr lang="zh-TW" altLang="en-US"/>
        </a:p>
      </dgm:t>
    </dgm:pt>
    <dgm:pt modelId="{27C4E578-FF58-4B67-93E4-545427709EA5}">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一般交易。</a:t>
          </a:r>
          <a:endParaRPr lang="zh-TW" altLang="en-US" sz="2400" dirty="0"/>
        </a:p>
      </dgm:t>
    </dgm:pt>
    <dgm:pt modelId="{97F93971-1050-403B-9FE3-F4E5409CB17D}" type="parTrans" cxnId="{6A267D3F-5DA7-4502-8FE3-59CBDFB8561A}">
      <dgm:prSet/>
      <dgm:spPr/>
      <dgm:t>
        <a:bodyPr/>
        <a:lstStyle/>
        <a:p>
          <a:endParaRPr lang="zh-TW" altLang="en-US"/>
        </a:p>
      </dgm:t>
    </dgm:pt>
    <dgm:pt modelId="{8A3E14E3-1B3B-4CBB-B10E-28F8CD39E3C6}" type="sibTrans" cxnId="{6A267D3F-5DA7-4502-8FE3-59CBDFB8561A}">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281698" custLinFactNeighborY="2348">
        <dgm:presLayoutVars>
          <dgm:bulletEnabled val="1"/>
        </dgm:presLayoutVars>
      </dgm:prSet>
      <dgm:spPr/>
      <dgm:t>
        <a:bodyPr/>
        <a:lstStyle/>
        <a:p>
          <a:endParaRPr lang="zh-TW" altLang="en-US"/>
        </a:p>
      </dgm:t>
    </dgm:pt>
  </dgm:ptLst>
  <dgm:cxnLst>
    <dgm:cxn modelId="{5BE0C815-4924-440D-8FDD-1A16202BF9CA}" srcId="{A966A031-8A4E-4E11-A6CB-4DB187EC1E40}" destId="{996E0E08-8AE7-4CB4-AD17-59429B406352}" srcOrd="0" destOrd="0" parTransId="{701FFFE4-875A-40D6-8870-0086481408FB}" sibTransId="{8E728C55-F5B3-4B47-8339-ADBE7A9A6DD4}"/>
    <dgm:cxn modelId="{38DDDE7D-C293-478A-BBF1-99AB05FB5AB7}" type="presOf" srcId="{DCD17314-5332-4B76-A243-741797E274BF}" destId="{2D76D21F-54D8-4851-96B4-7E79CF1F0174}" srcOrd="0" destOrd="3" presId="urn:microsoft.com/office/officeart/2005/8/layout/vList2"/>
    <dgm:cxn modelId="{B38D8EE1-F6DC-40B2-8C1D-475A737CE688}" type="presOf" srcId="{BF48EE7C-AEB8-4231-AF0C-C18CA4A2148C}" destId="{6DF5F0E4-F3DA-4C18-B552-BE498FDF63DA}" srcOrd="0" destOrd="0" presId="urn:microsoft.com/office/officeart/2005/8/layout/vList2"/>
    <dgm:cxn modelId="{AE1BF31E-82F9-4DDC-996C-D50C172AADE9}" srcId="{A966A031-8A4E-4E11-A6CB-4DB187EC1E40}" destId="{DCD17314-5332-4B76-A243-741797E274BF}" srcOrd="3" destOrd="0" parTransId="{BE2E1E03-0977-4C97-96E5-D44CA5F71112}" sibTransId="{75CE17CE-CC8C-4247-A35D-56479A839072}"/>
    <dgm:cxn modelId="{144C6876-3503-47BC-AEA6-756F8A300702}" type="presOf" srcId="{27C4E578-FF58-4B67-93E4-545427709EA5}" destId="{2D76D21F-54D8-4851-96B4-7E79CF1F0174}" srcOrd="0" destOrd="1"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6A267D3F-5DA7-4502-8FE3-59CBDFB8561A}" srcId="{A966A031-8A4E-4E11-A6CB-4DB187EC1E40}" destId="{27C4E578-FF58-4B67-93E4-545427709EA5}" srcOrd="1" destOrd="0" parTransId="{97F93971-1050-403B-9FE3-F4E5409CB17D}" sibTransId="{8A3E14E3-1B3B-4CBB-B10E-28F8CD39E3C6}"/>
    <dgm:cxn modelId="{C21C713D-B6F3-4BA9-9744-D85B31F8E26C}" type="presOf" srcId="{EFC805FD-9EC6-454E-8251-33CEB76A11B8}" destId="{2D76D21F-54D8-4851-96B4-7E79CF1F0174}" srcOrd="0" destOrd="2" presId="urn:microsoft.com/office/officeart/2005/8/layout/vList2"/>
    <dgm:cxn modelId="{01E6E579-048C-4754-9902-686B13D98C4F}" type="presOf" srcId="{996E0E08-8AE7-4CB4-AD17-59429B406352}" destId="{2D76D21F-54D8-4851-96B4-7E79CF1F0174}" srcOrd="0" destOrd="0" presId="urn:microsoft.com/office/officeart/2005/8/layout/vList2"/>
    <dgm:cxn modelId="{0A53271B-0DB5-4338-922B-4FE9312C1609}" type="presOf" srcId="{A966A031-8A4E-4E11-A6CB-4DB187EC1E40}" destId="{5BF6FD7D-B6DA-4486-8E04-8C93B50D1468}" srcOrd="0" destOrd="0" presId="urn:microsoft.com/office/officeart/2005/8/layout/vList2"/>
    <dgm:cxn modelId="{D468FB09-30D2-46D3-BC54-E6C4C5A1EF74}" srcId="{A966A031-8A4E-4E11-A6CB-4DB187EC1E40}" destId="{EFC805FD-9EC6-454E-8251-33CEB76A11B8}" srcOrd="2" destOrd="0" parTransId="{9B8CD596-FDEF-42D3-8FCC-01C8CCB23F96}" sibTransId="{45654C40-64CD-4EB4-A956-E1F483BD99CF}"/>
    <dgm:cxn modelId="{6F0DC938-00D2-4395-9D5B-9916493473BD}" type="presParOf" srcId="{6DF5F0E4-F3DA-4C18-B552-BE498FDF63DA}" destId="{5BF6FD7D-B6DA-4486-8E04-8C93B50D1468}" srcOrd="0" destOrd="0" presId="urn:microsoft.com/office/officeart/2005/8/layout/vList2"/>
    <dgm:cxn modelId="{6E3905B1-E8B8-498A-AFD5-65D3BDE1BF91}"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有價證券暫停交易時，當日執行暫停交易之時間為何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全日</a:t>
          </a:r>
          <a:r>
            <a:rPr lang="en-US" alt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anose="03000509000000000000" pitchFamily="65" charset="-120"/>
              <a:ea typeface="標楷體" panose="03000509000000000000" pitchFamily="65" charset="-120"/>
            </a:rPr>
            <a:t>上午</a:t>
          </a:r>
          <a:r>
            <a:rPr lang="en-US" altLang="en-US" sz="2400" dirty="0" smtClean="0">
              <a:solidFill>
                <a:srgbClr val="0000FF"/>
              </a:solidFill>
              <a:latin typeface="標楷體" panose="03000509000000000000" pitchFamily="65" charset="-120"/>
              <a:ea typeface="標楷體" panose="03000509000000000000" pitchFamily="65" charset="-120"/>
            </a:rPr>
            <a:t>8</a:t>
          </a:r>
          <a:r>
            <a:rPr lang="zh-TW" altLang="en-US" sz="2400" dirty="0" smtClean="0">
              <a:solidFill>
                <a:srgbClr val="0000FF"/>
              </a:solidFill>
              <a:latin typeface="標楷體" panose="03000509000000000000" pitchFamily="65" charset="-120"/>
              <a:ea typeface="標楷體" panose="03000509000000000000" pitchFamily="65" charset="-120"/>
            </a:rPr>
            <a:t>時至下午</a:t>
          </a:r>
          <a:r>
            <a:rPr lang="en-US" altLang="en-US" sz="2400" dirty="0" smtClean="0">
              <a:solidFill>
                <a:srgbClr val="0000FF"/>
              </a:solidFill>
              <a:latin typeface="標楷體" panose="03000509000000000000" pitchFamily="65" charset="-120"/>
              <a:ea typeface="標楷體" panose="03000509000000000000" pitchFamily="65" charset="-120"/>
            </a:rPr>
            <a:t>5</a:t>
          </a:r>
          <a:r>
            <a:rPr lang="zh-TW" altLang="en-US" sz="2400" dirty="0" smtClean="0">
              <a:solidFill>
                <a:srgbClr val="0000FF"/>
              </a:solidFill>
              <a:latin typeface="標楷體" panose="03000509000000000000" pitchFamily="65" charset="-120"/>
              <a:ea typeface="標楷體" panose="03000509000000000000" pitchFamily="65" charset="-120"/>
            </a:rPr>
            <a:t>時</a:t>
          </a:r>
          <a:r>
            <a:rPr lang="en-US" alt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anose="03000509000000000000" pitchFamily="65" charset="-120"/>
              <a:ea typeface="標楷體" panose="03000509000000000000" pitchFamily="65" charset="-120"/>
            </a:rPr>
            <a:t>執行暫停交易。因暫停交易時除一般交易（上午</a:t>
          </a:r>
          <a:r>
            <a:rPr lang="en-US" altLang="en-US" sz="2400" dirty="0" smtClean="0">
              <a:solidFill>
                <a:srgbClr val="0000FF"/>
              </a:solidFill>
              <a:latin typeface="標楷體" panose="03000509000000000000" pitchFamily="65" charset="-120"/>
              <a:ea typeface="標楷體" panose="03000509000000000000" pitchFamily="65" charset="-120"/>
            </a:rPr>
            <a:t>8</a:t>
          </a:r>
          <a:r>
            <a:rPr lang="zh-TW" altLang="en-US" sz="2400" dirty="0" smtClean="0">
              <a:solidFill>
                <a:srgbClr val="0000FF"/>
              </a:solidFill>
              <a:latin typeface="標楷體" panose="03000509000000000000" pitchFamily="65" charset="-120"/>
              <a:ea typeface="標楷體" panose="03000509000000000000" pitchFamily="65" charset="-120"/>
            </a:rPr>
            <a:t>時</a:t>
          </a:r>
          <a:r>
            <a:rPr lang="en-US" altLang="en-US" sz="2400" dirty="0" smtClean="0">
              <a:solidFill>
                <a:srgbClr val="0000FF"/>
              </a:solidFill>
              <a:latin typeface="標楷體" panose="03000509000000000000" pitchFamily="65" charset="-120"/>
              <a:ea typeface="標楷體" panose="03000509000000000000" pitchFamily="65" charset="-120"/>
            </a:rPr>
            <a:t>30</a:t>
          </a:r>
          <a:r>
            <a:rPr lang="zh-TW" altLang="en-US" sz="2400" dirty="0" smtClean="0">
              <a:solidFill>
                <a:srgbClr val="0000FF"/>
              </a:solidFill>
              <a:latin typeface="標楷體" panose="03000509000000000000" pitchFamily="65" charset="-120"/>
              <a:ea typeface="標楷體" panose="03000509000000000000" pitchFamily="65" charset="-120"/>
            </a:rPr>
            <a:t>分至下午</a:t>
          </a:r>
          <a:r>
            <a:rPr lang="en-US" altLang="en-US" sz="2400" dirty="0" smtClean="0">
              <a:solidFill>
                <a:srgbClr val="0000FF"/>
              </a:solidFill>
              <a:latin typeface="標楷體" panose="03000509000000000000" pitchFamily="65" charset="-120"/>
              <a:ea typeface="標楷體" panose="03000509000000000000" pitchFamily="65" charset="-120"/>
            </a:rPr>
            <a:t>1</a:t>
          </a:r>
          <a:r>
            <a:rPr lang="zh-TW" altLang="en-US" sz="2400" dirty="0" smtClean="0">
              <a:solidFill>
                <a:srgbClr val="0000FF"/>
              </a:solidFill>
              <a:latin typeface="標楷體" panose="03000509000000000000" pitchFamily="65" charset="-120"/>
              <a:ea typeface="標楷體" panose="03000509000000000000" pitchFamily="65" charset="-120"/>
            </a:rPr>
            <a:t>時</a:t>
          </a:r>
          <a:r>
            <a:rPr lang="en-US" altLang="en-US" sz="2400" dirty="0" smtClean="0">
              <a:solidFill>
                <a:srgbClr val="0000FF"/>
              </a:solidFill>
              <a:latin typeface="標楷體" panose="03000509000000000000" pitchFamily="65" charset="-120"/>
              <a:ea typeface="標楷體" panose="03000509000000000000" pitchFamily="65" charset="-120"/>
            </a:rPr>
            <a:t>30</a:t>
          </a:r>
          <a:r>
            <a:rPr lang="zh-TW" altLang="en-US" sz="2400" dirty="0" smtClean="0">
              <a:solidFill>
                <a:srgbClr val="0000FF"/>
              </a:solidFill>
              <a:latin typeface="標楷體" panose="03000509000000000000" pitchFamily="65" charset="-120"/>
              <a:ea typeface="標楷體" panose="03000509000000000000" pitchFamily="65" charset="-120"/>
            </a:rPr>
            <a:t>分之交易）外，其他交易亦暫停，其中鉅額配對交易最早自上午</a:t>
          </a:r>
          <a:r>
            <a:rPr lang="en-US" altLang="en-US" sz="2400" dirty="0" smtClean="0">
              <a:solidFill>
                <a:srgbClr val="0000FF"/>
              </a:solidFill>
              <a:latin typeface="標楷體" panose="03000509000000000000" pitchFamily="65" charset="-120"/>
              <a:ea typeface="標楷體" panose="03000509000000000000" pitchFamily="65" charset="-120"/>
            </a:rPr>
            <a:t>8</a:t>
          </a:r>
          <a:r>
            <a:rPr lang="zh-TW" altLang="en-US" sz="2400" dirty="0" smtClean="0">
              <a:solidFill>
                <a:srgbClr val="0000FF"/>
              </a:solidFill>
              <a:latin typeface="標楷體" panose="03000509000000000000" pitchFamily="65" charset="-120"/>
              <a:ea typeface="標楷體" panose="03000509000000000000" pitchFamily="65" charset="-120"/>
            </a:rPr>
            <a:t>時開始，最晚可至下午</a:t>
          </a:r>
          <a:r>
            <a:rPr lang="en-US" altLang="en-US" sz="2400" dirty="0" smtClean="0">
              <a:solidFill>
                <a:srgbClr val="0000FF"/>
              </a:solidFill>
              <a:latin typeface="標楷體" panose="03000509000000000000" pitchFamily="65" charset="-120"/>
              <a:ea typeface="標楷體" panose="03000509000000000000" pitchFamily="65" charset="-120"/>
            </a:rPr>
            <a:t>5</a:t>
          </a:r>
          <a:r>
            <a:rPr lang="zh-TW" altLang="en-US" sz="2400" dirty="0" smtClean="0">
              <a:solidFill>
                <a:srgbClr val="0000FF"/>
              </a:solidFill>
              <a:latin typeface="標楷體" panose="03000509000000000000" pitchFamily="65" charset="-120"/>
              <a:ea typeface="標楷體" panose="03000509000000000000" pitchFamily="65" charset="-120"/>
            </a:rPr>
            <a:t>時結束。</a:t>
          </a:r>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DCD17314-5332-4B76-A243-741797E274BF}">
      <dgm:prSet custT="1"/>
      <dgm:spPr/>
      <dgm:t>
        <a:bodyPr/>
        <a:lstStyle/>
        <a:p>
          <a:endParaRPr lang="zh-TW" altLang="en-US" sz="2400" dirty="0" smtClean="0">
            <a:solidFill>
              <a:srgbClr val="0000FF"/>
            </a:solidFill>
            <a:latin typeface="標楷體" panose="03000509000000000000" pitchFamily="65" charset="-120"/>
            <a:ea typeface="標楷體" panose="03000509000000000000" pitchFamily="65" charset="-120"/>
          </a:endParaRPr>
        </a:p>
      </dgm:t>
    </dgm:pt>
    <dgm:pt modelId="{BE2E1E03-0977-4C97-96E5-D44CA5F71112}" type="parTrans" cxnId="{AE1BF31E-82F9-4DDC-996C-D50C172AADE9}">
      <dgm:prSet/>
      <dgm:spPr/>
      <dgm:t>
        <a:bodyPr/>
        <a:lstStyle/>
        <a:p>
          <a:endParaRPr lang="zh-TW" altLang="en-US"/>
        </a:p>
      </dgm:t>
    </dgm:pt>
    <dgm:pt modelId="{75CE17CE-CC8C-4247-A35D-56479A839072}" type="sibTrans" cxnId="{AE1BF31E-82F9-4DDC-996C-D50C172AADE9}">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281698" custLinFactNeighborX="6723" custLinFactNeighborY="11776">
        <dgm:presLayoutVars>
          <dgm:bulletEnabled val="1"/>
        </dgm:presLayoutVars>
      </dgm:prSet>
      <dgm:spPr/>
      <dgm:t>
        <a:bodyPr/>
        <a:lstStyle/>
        <a:p>
          <a:endParaRPr lang="zh-TW" altLang="en-US"/>
        </a:p>
      </dgm:t>
    </dgm:pt>
  </dgm:ptLst>
  <dgm:cxnLst>
    <dgm:cxn modelId="{DAE3C733-8E90-43FA-9A8C-0F15035BC15D}" srcId="{BF48EE7C-AEB8-4231-AF0C-C18CA4A2148C}" destId="{A966A031-8A4E-4E11-A6CB-4DB187EC1E40}" srcOrd="0" destOrd="0" parTransId="{618F2D8C-3BA5-4869-A8E0-718C441CE852}" sibTransId="{22DC77D6-DB7D-4D03-B105-31A48D957B0E}"/>
    <dgm:cxn modelId="{0BBA0FD8-2C0F-42BD-8503-9E1817768F00}" type="presOf" srcId="{A966A031-8A4E-4E11-A6CB-4DB187EC1E40}" destId="{5BF6FD7D-B6DA-4486-8E04-8C93B50D1468}" srcOrd="0" destOrd="0"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8AE53B28-5B54-4669-BEEA-503511E262DE}" type="presOf" srcId="{996E0E08-8AE7-4CB4-AD17-59429B406352}" destId="{2D76D21F-54D8-4851-96B4-7E79CF1F0174}" srcOrd="0" destOrd="0" presId="urn:microsoft.com/office/officeart/2005/8/layout/vList2"/>
    <dgm:cxn modelId="{AE1BF31E-82F9-4DDC-996C-D50C172AADE9}" srcId="{A966A031-8A4E-4E11-A6CB-4DB187EC1E40}" destId="{DCD17314-5332-4B76-A243-741797E274BF}" srcOrd="1" destOrd="0" parTransId="{BE2E1E03-0977-4C97-96E5-D44CA5F71112}" sibTransId="{75CE17CE-CC8C-4247-A35D-56479A839072}"/>
    <dgm:cxn modelId="{633B519D-F925-4A6D-87D3-DB1CC55910B4}" type="presOf" srcId="{DCD17314-5332-4B76-A243-741797E274BF}" destId="{2D76D21F-54D8-4851-96B4-7E79CF1F0174}" srcOrd="0" destOrd="1" presId="urn:microsoft.com/office/officeart/2005/8/layout/vList2"/>
    <dgm:cxn modelId="{19C4DF61-27C3-4F08-8266-1C8EE27F1F7C}" type="presOf" srcId="{BF48EE7C-AEB8-4231-AF0C-C18CA4A2148C}" destId="{6DF5F0E4-F3DA-4C18-B552-BE498FDF63DA}" srcOrd="0" destOrd="0" presId="urn:microsoft.com/office/officeart/2005/8/layout/vList2"/>
    <dgm:cxn modelId="{E9B26F7C-1D57-4860-92CC-0A99C8DCF834}" type="presParOf" srcId="{6DF5F0E4-F3DA-4C18-B552-BE498FDF63DA}" destId="{5BF6FD7D-B6DA-4486-8E04-8C93B50D1468}" srcOrd="0" destOrd="0" presId="urn:microsoft.com/office/officeart/2005/8/layout/vList2"/>
    <dgm:cxn modelId="{5FA657B3-5B96-4A0E-9141-B41D48F5A071}"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FF"/>
              </a:solidFill>
              <a:latin typeface="標楷體" panose="03000509000000000000" pitchFamily="65" charset="-120"/>
              <a:ea typeface="標楷體" panose="03000509000000000000" pitchFamily="65" charset="-120"/>
            </a:rPr>
            <a:t>如何查詢或得知暫停交易上市櫃公司之訊息與名單</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0000FF"/>
              </a:solidFill>
              <a:latin typeface="標楷體" panose="03000509000000000000" pitchFamily="65" charset="-120"/>
              <a:ea typeface="標楷體" panose="03000509000000000000" pitchFamily="65" charset="-120"/>
            </a:rPr>
            <a:t>基本市況報導網站</a:t>
          </a:r>
          <a:r>
            <a:rPr lang="en-US" sz="2400" dirty="0" smtClean="0">
              <a:solidFill>
                <a:srgbClr val="0000FF"/>
              </a:solidFill>
              <a:latin typeface="標楷體" panose="03000509000000000000" pitchFamily="65" charset="-120"/>
              <a:ea typeface="標楷體" panose="03000509000000000000" pitchFamily="65" charset="-120"/>
            </a:rPr>
            <a:t>(</a:t>
          </a:r>
          <a:r>
            <a:rPr lang="en-US" sz="24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1"/>
            </a:rPr>
            <a:t>http://mis.twse.com.tw/</a:t>
          </a:r>
          <a:r>
            <a:rPr 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itchFamily="65" charset="-120"/>
              <a:ea typeface="標楷體" pitchFamily="65" charset="-120"/>
            </a:rPr>
            <a:t>。</a:t>
          </a:r>
          <a:endParaRPr lang="en-US" sz="2400" dirty="0">
            <a:solidFill>
              <a:srgbClr val="0000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3A8D612E-9392-48C6-9791-0F5494395DB9}">
      <dgm:prSet custT="1"/>
      <dgm:spPr/>
      <dgm:t>
        <a:bodyPr/>
        <a:lstStyle/>
        <a:p>
          <a:pPr rtl="0"/>
          <a:r>
            <a:rPr lang="zh-TW" sz="2400" dirty="0" smtClean="0">
              <a:solidFill>
                <a:srgbClr val="0000FF"/>
              </a:solidFill>
              <a:latin typeface="標楷體" panose="03000509000000000000" pitchFamily="65" charset="-120"/>
              <a:ea typeface="標楷體" panose="03000509000000000000" pitchFamily="65" charset="-120"/>
            </a:rPr>
            <a:t>公開資訊觀測站</a:t>
          </a:r>
          <a:r>
            <a:rPr lang="en-US" sz="2400" dirty="0" smtClean="0">
              <a:solidFill>
                <a:srgbClr val="0000FF"/>
              </a:solidFill>
              <a:latin typeface="標楷體" panose="03000509000000000000" pitchFamily="65" charset="-120"/>
              <a:ea typeface="標楷體" panose="03000509000000000000" pitchFamily="65" charset="-120"/>
            </a:rPr>
            <a:t>(</a:t>
          </a:r>
          <a:r>
            <a:rPr lang="en-US" sz="24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2"/>
            </a:rPr>
            <a:t>http://mops.twse.com.tw/mops/web/index</a:t>
          </a:r>
          <a:r>
            <a:rPr lang="en-US" sz="2400" dirty="0" smtClean="0">
              <a:solidFill>
                <a:srgbClr val="0000FF"/>
              </a:solidFill>
              <a:latin typeface="標楷體" panose="03000509000000000000" pitchFamily="65" charset="-120"/>
              <a:ea typeface="標楷體" panose="03000509000000000000" pitchFamily="65" charset="-120"/>
            </a:rPr>
            <a:t>)</a:t>
          </a:r>
          <a:endParaRPr lang="en-US" sz="2400" dirty="0">
            <a:solidFill>
              <a:srgbClr val="0000FF"/>
            </a:solidFill>
            <a:latin typeface="標楷體" pitchFamily="65" charset="-120"/>
            <a:ea typeface="標楷體" pitchFamily="65" charset="-120"/>
          </a:endParaRPr>
        </a:p>
      </dgm:t>
    </dgm:pt>
    <dgm:pt modelId="{008A7EFC-53C1-4B5E-BFC1-980EDA0D4745}" type="parTrans" cxnId="{3278495F-BCAB-44AF-863F-90E93C824C15}">
      <dgm:prSet/>
      <dgm:spPr/>
      <dgm:t>
        <a:bodyPr/>
        <a:lstStyle/>
        <a:p>
          <a:endParaRPr lang="zh-TW" altLang="en-US"/>
        </a:p>
      </dgm:t>
    </dgm:pt>
    <dgm:pt modelId="{0576A9CD-0F8B-4EAB-BA97-E88D5096741E}" type="sibTrans" cxnId="{3278495F-BCAB-44AF-863F-90E93C824C15}">
      <dgm:prSet/>
      <dgm:spPr/>
      <dgm:t>
        <a:bodyPr/>
        <a:lstStyle/>
        <a:p>
          <a:endParaRPr lang="zh-TW" altLang="en-US"/>
        </a:p>
      </dgm:t>
    </dgm:pt>
    <dgm:pt modelId="{D9953FFD-8AA0-4DD9-B5F3-9E0A63D3C195}">
      <dgm:prSet custT="1"/>
      <dgm:spPr/>
      <dgm:t>
        <a:bodyPr/>
        <a:lstStyle/>
        <a:p>
          <a:pPr rtl="0"/>
          <a:r>
            <a:rPr lang="zh-TW" altLang="en-US" sz="2400" dirty="0" smtClean="0">
              <a:solidFill>
                <a:srgbClr val="0000FF"/>
              </a:solidFill>
              <a:latin typeface="標楷體" pitchFamily="65" charset="-120"/>
              <a:ea typeface="標楷體" pitchFamily="65" charset="-120"/>
            </a:rPr>
            <a:t>證交所官網</a:t>
          </a:r>
          <a:r>
            <a:rPr lang="en-US" altLang="zh-TW" sz="2400" dirty="0" smtClean="0">
              <a:solidFill>
                <a:srgbClr val="0000FF"/>
              </a:solidFill>
              <a:latin typeface="標楷體" pitchFamily="65" charset="-120"/>
              <a:ea typeface="標楷體" pitchFamily="65" charset="-120"/>
            </a:rPr>
            <a:t>(http//www.twse.com.tw):</a:t>
          </a:r>
          <a:endParaRPr lang="en-US" sz="2400" dirty="0">
            <a:solidFill>
              <a:srgbClr val="0000FF"/>
            </a:solidFill>
            <a:latin typeface="標楷體" pitchFamily="65" charset="-120"/>
            <a:ea typeface="標楷體" pitchFamily="65" charset="-120"/>
          </a:endParaRPr>
        </a:p>
      </dgm:t>
    </dgm:pt>
    <dgm:pt modelId="{58F14FDE-58CE-44BC-A4C9-B9B0301AABA2}" type="parTrans" cxnId="{83BBAE4F-CF63-4145-8442-CD0D45FF7A3D}">
      <dgm:prSet/>
      <dgm:spPr/>
      <dgm:t>
        <a:bodyPr/>
        <a:lstStyle/>
        <a:p>
          <a:endParaRPr lang="zh-TW" altLang="en-US"/>
        </a:p>
      </dgm:t>
    </dgm:pt>
    <dgm:pt modelId="{AF797A9E-9A49-49B1-8836-95F72E58B611}" type="sibTrans" cxnId="{83BBAE4F-CF63-4145-8442-CD0D45FF7A3D}">
      <dgm:prSet/>
      <dgm:spPr/>
      <dgm:t>
        <a:bodyPr/>
        <a:lstStyle/>
        <a:p>
          <a:endParaRPr lang="zh-TW" altLang="en-US"/>
        </a:p>
      </dgm:t>
    </dgm:pt>
    <dgm:pt modelId="{E02A49D4-89E7-48AA-B79A-3B684B21A826}">
      <dgm:prSet custT="1"/>
      <dgm:spPr/>
      <dgm:t>
        <a:bodyPr/>
        <a:lstStyle/>
        <a:p>
          <a:pPr rtl="0"/>
          <a:r>
            <a:rPr lang="zh-TW" altLang="en-US" sz="2400" dirty="0" smtClean="0">
              <a:solidFill>
                <a:srgbClr val="0000FF"/>
              </a:solidFill>
              <a:latin typeface="標楷體" pitchFamily="65" charset="-120"/>
              <a:ea typeface="標楷體" pitchFamily="65" charset="-120"/>
            </a:rPr>
            <a:t>櫃買中心官網</a:t>
          </a:r>
          <a:r>
            <a:rPr lang="en-US" altLang="zh-TW" sz="2400" dirty="0" smtClean="0">
              <a:solidFill>
                <a:srgbClr val="0000FF"/>
              </a:solidFill>
              <a:latin typeface="標楷體" pitchFamily="65" charset="-120"/>
              <a:ea typeface="標楷體" pitchFamily="65" charset="-120"/>
            </a:rPr>
            <a:t>(http//www.tpex.com.tw)</a:t>
          </a:r>
          <a:endParaRPr lang="en-US" sz="2400" dirty="0">
            <a:solidFill>
              <a:srgbClr val="0000FF"/>
            </a:solidFill>
            <a:latin typeface="標楷體" pitchFamily="65" charset="-120"/>
            <a:ea typeface="標楷體" pitchFamily="65" charset="-120"/>
          </a:endParaRPr>
        </a:p>
      </dgm:t>
    </dgm:pt>
    <dgm:pt modelId="{72988D26-A75B-4A60-990D-0622ACF02FFD}" type="parTrans" cxnId="{81506DE6-6628-4E34-9D5B-DBE1C681D3F6}">
      <dgm:prSet/>
      <dgm:spPr/>
      <dgm:t>
        <a:bodyPr/>
        <a:lstStyle/>
        <a:p>
          <a:endParaRPr lang="zh-TW" altLang="en-US"/>
        </a:p>
      </dgm:t>
    </dgm:pt>
    <dgm:pt modelId="{AD0B7EF9-70F9-49C4-BF89-74F35E7E7486}" type="sibTrans" cxnId="{81506DE6-6628-4E34-9D5B-DBE1C681D3F6}">
      <dgm:prSet/>
      <dgm:spPr/>
      <dgm:t>
        <a:bodyPr/>
        <a:lstStyle/>
        <a:p>
          <a:endParaRPr lang="zh-TW" altLang="en-US"/>
        </a:p>
      </dgm:t>
    </dgm:pt>
    <dgm:pt modelId="{513614FC-B55A-439E-B093-26DC6D96613F}">
      <dgm:prSet custT="1"/>
      <dgm:spPr/>
      <dgm:t>
        <a:bodyPr/>
        <a:lstStyle/>
        <a:p>
          <a:pPr rtl="0"/>
          <a:r>
            <a:rPr lang="zh-TW" altLang="en-US" sz="2400" dirty="0" smtClean="0">
              <a:solidFill>
                <a:srgbClr val="0000FF"/>
              </a:solidFill>
              <a:latin typeface="標楷體" pitchFamily="65" charset="-120"/>
              <a:ea typeface="標楷體" pitchFamily="65" charset="-120"/>
            </a:rPr>
            <a:t>資訊公司系統</a:t>
          </a:r>
          <a:endParaRPr lang="en-US" sz="2400" dirty="0">
            <a:solidFill>
              <a:srgbClr val="0000FF"/>
            </a:solidFill>
            <a:latin typeface="標楷體" pitchFamily="65" charset="-120"/>
            <a:ea typeface="標楷體" pitchFamily="65" charset="-120"/>
          </a:endParaRPr>
        </a:p>
      </dgm:t>
    </dgm:pt>
    <dgm:pt modelId="{A4BBA404-3635-4914-A829-03C47FB41331}" type="parTrans" cxnId="{5C68CF36-46D9-4364-960B-5B80AF928AAD}">
      <dgm:prSet/>
      <dgm:spPr/>
      <dgm:t>
        <a:bodyPr/>
        <a:lstStyle/>
        <a:p>
          <a:endParaRPr lang="zh-TW" altLang="en-US"/>
        </a:p>
      </dgm:t>
    </dgm:pt>
    <dgm:pt modelId="{A59E8BBA-54AB-400C-8A2D-FE9B2AD13F6B}" type="sibTrans" cxnId="{5C68CF36-46D9-4364-960B-5B80AF928AAD}">
      <dgm:prSet/>
      <dgm:spPr/>
      <dgm:t>
        <a:bodyPr/>
        <a:lstStyle/>
        <a:p>
          <a:endParaRPr lang="zh-TW" altLang="en-US"/>
        </a:p>
      </dgm:t>
    </dgm:pt>
    <dgm:pt modelId="{98B02D81-F7AF-4C12-A141-20F9FDC3CBF1}">
      <dgm:prSet custT="1"/>
      <dgm:spPr/>
      <dgm:t>
        <a:bodyPr/>
        <a:lstStyle/>
        <a:p>
          <a:pPr rtl="0"/>
          <a:r>
            <a:rPr lang="zh-TW" altLang="en-US" sz="2400" dirty="0" smtClean="0">
              <a:solidFill>
                <a:srgbClr val="0000FF"/>
              </a:solidFill>
              <a:latin typeface="標楷體" pitchFamily="65" charset="-120"/>
              <a:ea typeface="標楷體" pitchFamily="65" charset="-120"/>
            </a:rPr>
            <a:t>證券商處</a:t>
          </a:r>
          <a:r>
            <a:rPr lang="en-US" altLang="zh-TW" sz="2400" dirty="0" smtClean="0">
              <a:solidFill>
                <a:srgbClr val="0000FF"/>
              </a:solidFill>
              <a:latin typeface="標楷體" pitchFamily="65" charset="-120"/>
              <a:ea typeface="標楷體" pitchFamily="65" charset="-120"/>
            </a:rPr>
            <a:t>(</a:t>
          </a:r>
          <a:r>
            <a:rPr lang="zh-TW" sz="2400" dirty="0" smtClean="0">
              <a:solidFill>
                <a:srgbClr val="0000FF"/>
              </a:solidFill>
              <a:latin typeface="標楷體" panose="03000509000000000000" pitchFamily="65" charset="-120"/>
              <a:ea typeface="標楷體" panose="03000509000000000000" pitchFamily="65" charset="-120"/>
            </a:rPr>
            <a:t>交所或櫃買中心會傳送訊息面暫停</a:t>
          </a:r>
          <a:r>
            <a:rPr lang="en-US" sz="2400" dirty="0" smtClean="0">
              <a:solidFill>
                <a:srgbClr val="0000FF"/>
              </a:solidFill>
              <a:latin typeface="標楷體" panose="03000509000000000000" pitchFamily="65" charset="-120"/>
              <a:ea typeface="標楷體" panose="03000509000000000000" pitchFamily="65" charset="-120"/>
            </a:rPr>
            <a:t>/</a:t>
          </a:r>
          <a:r>
            <a:rPr lang="zh-TW" sz="2400" dirty="0" smtClean="0">
              <a:solidFill>
                <a:srgbClr val="0000FF"/>
              </a:solidFill>
              <a:latin typeface="標楷體" panose="03000509000000000000" pitchFamily="65" charset="-120"/>
              <a:ea typeface="標楷體" panose="03000509000000000000" pitchFamily="65" charset="-120"/>
            </a:rPr>
            <a:t>恢復交易訊息予證券商</a:t>
          </a:r>
          <a:r>
            <a:rPr lang="en-US" altLang="zh-TW" sz="2400" dirty="0" smtClean="0">
              <a:solidFill>
                <a:srgbClr val="0000FF"/>
              </a:solidFill>
              <a:latin typeface="標楷體" panose="03000509000000000000" pitchFamily="65" charset="-120"/>
              <a:ea typeface="標楷體" panose="03000509000000000000" pitchFamily="65" charset="-120"/>
            </a:rPr>
            <a:t>)</a:t>
          </a:r>
          <a:endParaRPr lang="en-US" sz="2400" dirty="0">
            <a:solidFill>
              <a:srgbClr val="0000FF"/>
            </a:solidFill>
            <a:latin typeface="標楷體" pitchFamily="65" charset="-120"/>
            <a:ea typeface="標楷體" pitchFamily="65" charset="-120"/>
          </a:endParaRPr>
        </a:p>
      </dgm:t>
    </dgm:pt>
    <dgm:pt modelId="{67262B41-702F-438D-AA1B-E000F67F3A56}" type="parTrans" cxnId="{16965217-C84B-434A-8332-1CAC4CF882D2}">
      <dgm:prSet/>
      <dgm:spPr/>
      <dgm:t>
        <a:bodyPr/>
        <a:lstStyle/>
        <a:p>
          <a:endParaRPr lang="zh-TW" altLang="en-US"/>
        </a:p>
      </dgm:t>
    </dgm:pt>
    <dgm:pt modelId="{0346FBB0-58F7-4B74-A007-02A2E3DBBF8D}" type="sibTrans" cxnId="{16965217-C84B-434A-8332-1CAC4CF882D2}">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81506DE6-6628-4E34-9D5B-DBE1C681D3F6}" srcId="{A966A031-8A4E-4E11-A6CB-4DB187EC1E40}" destId="{E02A49D4-89E7-48AA-B79A-3B684B21A826}" srcOrd="4" destOrd="0" parTransId="{72988D26-A75B-4A60-990D-0622ACF02FFD}" sibTransId="{AD0B7EF9-70F9-49C4-BF89-74F35E7E7486}"/>
    <dgm:cxn modelId="{5BE0C815-4924-440D-8FDD-1A16202BF9CA}" srcId="{A966A031-8A4E-4E11-A6CB-4DB187EC1E40}" destId="{996E0E08-8AE7-4CB4-AD17-59429B406352}" srcOrd="0" destOrd="0" parTransId="{701FFFE4-875A-40D6-8870-0086481408FB}" sibTransId="{8E728C55-F5B3-4B47-8339-ADBE7A9A6DD4}"/>
    <dgm:cxn modelId="{16965217-C84B-434A-8332-1CAC4CF882D2}" srcId="{A966A031-8A4E-4E11-A6CB-4DB187EC1E40}" destId="{98B02D81-F7AF-4C12-A141-20F9FDC3CBF1}" srcOrd="6" destOrd="0" parTransId="{67262B41-702F-438D-AA1B-E000F67F3A56}" sibTransId="{0346FBB0-58F7-4B74-A007-02A2E3DBBF8D}"/>
    <dgm:cxn modelId="{E6F4FC6B-8A69-4BA6-8840-6957F0D60B3E}" type="presOf" srcId="{E02A49D4-89E7-48AA-B79A-3B684B21A826}" destId="{2D76D21F-54D8-4851-96B4-7E79CF1F0174}" srcOrd="0" destOrd="4" presId="urn:microsoft.com/office/officeart/2005/8/layout/vList2"/>
    <dgm:cxn modelId="{C8DAEC02-461B-4C66-AEAB-42D762F3F831}" type="presOf" srcId="{BF48EE7C-AEB8-4231-AF0C-C18CA4A2148C}" destId="{6DF5F0E4-F3DA-4C18-B552-BE498FDF63DA}" srcOrd="0" destOrd="0" presId="urn:microsoft.com/office/officeart/2005/8/layout/vList2"/>
    <dgm:cxn modelId="{027616E7-3F69-4534-B89E-2F44C13A028A}" type="presOf" srcId="{513614FC-B55A-439E-B093-26DC6D96613F}" destId="{2D76D21F-54D8-4851-96B4-7E79CF1F0174}" srcOrd="0" destOrd="5" presId="urn:microsoft.com/office/officeart/2005/8/layout/vList2"/>
    <dgm:cxn modelId="{5C68CF36-46D9-4364-960B-5B80AF928AAD}" srcId="{A966A031-8A4E-4E11-A6CB-4DB187EC1E40}" destId="{513614FC-B55A-439E-B093-26DC6D96613F}" srcOrd="5" destOrd="0" parTransId="{A4BBA404-3635-4914-A829-03C47FB41331}" sibTransId="{A59E8BBA-54AB-400C-8A2D-FE9B2AD13F6B}"/>
    <dgm:cxn modelId="{83BBAE4F-CF63-4145-8442-CD0D45FF7A3D}" srcId="{A966A031-8A4E-4E11-A6CB-4DB187EC1E40}" destId="{D9953FFD-8AA0-4DD9-B5F3-9E0A63D3C195}" srcOrd="3" destOrd="0" parTransId="{58F14FDE-58CE-44BC-A4C9-B9B0301AABA2}" sibTransId="{AF797A9E-9A49-49B1-8836-95F72E58B611}"/>
    <dgm:cxn modelId="{7290D8C5-D73E-44E4-BA79-469BD85D5C79}" type="presOf" srcId="{F3879489-4645-4605-8AFB-4BBAD56E6FA4}" destId="{2D76D21F-54D8-4851-96B4-7E79CF1F0174}" srcOrd="0" destOrd="1"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986DB9C0-86F0-42EB-8388-614A71AFE1C5}" type="presOf" srcId="{D9953FFD-8AA0-4DD9-B5F3-9E0A63D3C195}" destId="{2D76D21F-54D8-4851-96B4-7E79CF1F0174}" srcOrd="0" destOrd="3" presId="urn:microsoft.com/office/officeart/2005/8/layout/vList2"/>
    <dgm:cxn modelId="{3278495F-BCAB-44AF-863F-90E93C824C15}" srcId="{A966A031-8A4E-4E11-A6CB-4DB187EC1E40}" destId="{3A8D612E-9392-48C6-9791-0F5494395DB9}" srcOrd="2" destOrd="0" parTransId="{008A7EFC-53C1-4B5E-BFC1-980EDA0D4745}" sibTransId="{0576A9CD-0F8B-4EAB-BA97-E88D5096741E}"/>
    <dgm:cxn modelId="{D1D04833-FAB4-4B69-BA5A-E47A3359A028}" type="presOf" srcId="{996E0E08-8AE7-4CB4-AD17-59429B406352}" destId="{2D76D21F-54D8-4851-96B4-7E79CF1F0174}" srcOrd="0" destOrd="0" presId="urn:microsoft.com/office/officeart/2005/8/layout/vList2"/>
    <dgm:cxn modelId="{5D152263-2A44-4EB1-9A74-31005A834501}" type="presOf" srcId="{3A8D612E-9392-48C6-9791-0F5494395DB9}" destId="{2D76D21F-54D8-4851-96B4-7E79CF1F0174}" srcOrd="0" destOrd="2" presId="urn:microsoft.com/office/officeart/2005/8/layout/vList2"/>
    <dgm:cxn modelId="{C73DAE77-4161-4CC2-8D49-77EFD91368BF}" type="presOf" srcId="{98B02D81-F7AF-4C12-A141-20F9FDC3CBF1}" destId="{2D76D21F-54D8-4851-96B4-7E79CF1F0174}" srcOrd="0" destOrd="6" presId="urn:microsoft.com/office/officeart/2005/8/layout/vList2"/>
    <dgm:cxn modelId="{E61A7885-8078-4118-9214-427229CC4057}" type="presOf" srcId="{A966A031-8A4E-4E11-A6CB-4DB187EC1E40}" destId="{5BF6FD7D-B6DA-4486-8E04-8C93B50D1468}" srcOrd="0" destOrd="0" presId="urn:microsoft.com/office/officeart/2005/8/layout/vList2"/>
    <dgm:cxn modelId="{CB32CDB0-AC43-4D3B-A711-F3B42FB63AE4}" type="presParOf" srcId="{6DF5F0E4-F3DA-4C18-B552-BE498FDF63DA}" destId="{5BF6FD7D-B6DA-4486-8E04-8C93B50D1468}" srcOrd="0" destOrd="0" presId="urn:microsoft.com/office/officeart/2005/8/layout/vList2"/>
    <dgm:cxn modelId="{7431A96D-FA09-456E-8C4D-8B2984CF292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本中心</a:t>
          </a:r>
          <a:r>
            <a:rPr kumimoji="1" lang="zh-TW" altLang="en-US" sz="2800" b="1" kern="1200" dirty="0" smtClean="0">
              <a:solidFill>
                <a:srgbClr val="0000CC"/>
              </a:solidFill>
              <a:latin typeface="Verdana" pitchFamily="34" charset="0"/>
              <a:ea typeface="標楷體" pitchFamily="65" charset="-120"/>
            </a:rPr>
            <a:t>資訊申報作業辦法修正草案</a:t>
          </a:r>
          <a:r>
            <a:rPr kumimoji="1" lang="en-US" altLang="zh-TW" sz="2800" b="1" kern="1200" dirty="0" smtClean="0">
              <a:solidFill>
                <a:srgbClr val="0000CC"/>
              </a:solidFill>
              <a:latin typeface="Verdana" pitchFamily="34" charset="0"/>
              <a:ea typeface="標楷體" pitchFamily="65" charset="-120"/>
            </a:rPr>
            <a:t>-</a:t>
          </a:r>
          <a:r>
            <a:rPr kumimoji="1" lang="zh-TW" altLang="en-US" sz="2800" b="1" kern="1200" dirty="0" smtClean="0">
              <a:solidFill>
                <a:srgbClr val="0000CC"/>
              </a:solidFill>
              <a:latin typeface="Verdana" pitchFamily="34" charset="0"/>
              <a:ea typeface="標楷體" pitchFamily="65" charset="-120"/>
            </a:rPr>
            <a:t>續</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r>
            <a:rPr lang="zh-TW" altLang="en-US" sz="2400" dirty="0" smtClean="0">
              <a:solidFill>
                <a:srgbClr val="FF0000"/>
              </a:solidFill>
              <a:latin typeface="標楷體" panose="03000509000000000000" pitchFamily="65" charset="-120"/>
              <a:ea typeface="標楷體" panose="03000509000000000000" pitchFamily="65" charset="-120"/>
            </a:rPr>
            <a:t>修正草案</a:t>
          </a:r>
          <a:endParaRPr lang="zh-TW" altLang="en-US" sz="2400" dirty="0">
            <a:solidFill>
              <a:srgbClr val="FF0000"/>
            </a:solidFill>
            <a:latin typeface="標楷體" panose="03000509000000000000" pitchFamily="65" charset="-120"/>
            <a:ea typeface="標楷體" panose="03000509000000000000" pitchFamily="65" charset="-120"/>
          </a:endParaRPr>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4BACBE4D-BB96-41A5-966C-42B142C312DE}">
      <dgm:prSet custT="1"/>
      <dgm:spPr/>
      <dgm:t>
        <a:bodyPr/>
        <a:lstStyle/>
        <a:p>
          <a:pPr rtl="0"/>
          <a:endParaRPr lang="en-US" sz="1800" dirty="0">
            <a:solidFill>
              <a:srgbClr val="0070C0"/>
            </a:solidFill>
            <a:latin typeface="標楷體" pitchFamily="65" charset="-120"/>
            <a:ea typeface="標楷體" pitchFamily="65" charset="-120"/>
          </a:endParaRPr>
        </a:p>
      </dgm:t>
    </dgm:pt>
    <dgm:pt modelId="{FBCEE342-A557-4858-926E-7162873AC8E8}" type="parTrans" cxnId="{07CEC334-2EED-435A-9721-0F1C19564A66}">
      <dgm:prSet/>
      <dgm:spPr/>
      <dgm:t>
        <a:bodyPr/>
        <a:lstStyle/>
        <a:p>
          <a:endParaRPr lang="zh-TW" altLang="en-US"/>
        </a:p>
      </dgm:t>
    </dgm:pt>
    <dgm:pt modelId="{7CF5B4C9-C232-43B5-84EB-9F9C567E9CC9}" type="sibTrans" cxnId="{07CEC334-2EED-435A-9721-0F1C19564A66}">
      <dgm:prSet/>
      <dgm:spPr/>
      <dgm:t>
        <a:bodyPr/>
        <a:lstStyle/>
        <a:p>
          <a:endParaRPr lang="zh-TW" altLang="en-US"/>
        </a:p>
      </dgm:t>
    </dgm:pt>
    <dgm:pt modelId="{7CF8A2FF-4977-4299-96A4-65A267F65753}">
      <dgm:prSet custT="1"/>
      <dgm:spPr/>
      <dgm:t>
        <a:bodyPr/>
        <a:lstStyle/>
        <a:p>
          <a:pPr rtl="0"/>
          <a:r>
            <a:rPr lang="zh-TW" sz="2200" u="none" dirty="0" smtClean="0">
              <a:latin typeface="標楷體" panose="03000509000000000000" pitchFamily="65" charset="-120"/>
              <a:ea typeface="標楷體" panose="03000509000000000000" pitchFamily="65" charset="-120"/>
            </a:rPr>
            <a:t>有價證券上櫃公司違反本作業辦法或申報之資訊有錯誤者，本中心得處新臺幣一萬元違約金。但其錯漏如係由主管機關、本中心或投資人發現經查屬實者，得處新臺幣三萬元違約金。</a:t>
          </a:r>
          <a:endParaRPr lang="en-US" sz="2200" u="none" dirty="0">
            <a:solidFill>
              <a:srgbClr val="0070C0"/>
            </a:solidFill>
            <a:latin typeface="標楷體" pitchFamily="65" charset="-120"/>
            <a:ea typeface="標楷體" pitchFamily="65" charset="-120"/>
          </a:endParaRPr>
        </a:p>
      </dgm:t>
    </dgm:pt>
    <dgm:pt modelId="{610BCF6A-7E1C-47F4-9FA6-B12C88C1AD3C}" type="parTrans" cxnId="{DB991B45-B404-4302-A2C6-123EE1AA6B85}">
      <dgm:prSet/>
      <dgm:spPr/>
      <dgm:t>
        <a:bodyPr/>
        <a:lstStyle/>
        <a:p>
          <a:endParaRPr lang="zh-TW" altLang="en-US"/>
        </a:p>
      </dgm:t>
    </dgm:pt>
    <dgm:pt modelId="{64767DA2-90DB-4B48-91D7-198776EAE572}" type="sibTrans" cxnId="{DB991B45-B404-4302-A2C6-123EE1AA6B85}">
      <dgm:prSet/>
      <dgm:spPr/>
      <dgm:t>
        <a:bodyPr/>
        <a:lstStyle/>
        <a:p>
          <a:endParaRPr lang="zh-TW" altLang="en-US"/>
        </a:p>
      </dgm:t>
    </dgm:pt>
    <dgm:pt modelId="{BC905882-8DAC-4678-BF68-746E0BC48E5C}">
      <dgm:prSet custT="1"/>
      <dgm:spPr/>
      <dgm:t>
        <a:bodyPr/>
        <a:lstStyle/>
        <a:p>
          <a:pPr rtl="0"/>
          <a:r>
            <a:rPr lang="zh-TW" sz="2200" u="none" dirty="0" smtClean="0">
              <a:latin typeface="標楷體" panose="03000509000000000000" pitchFamily="65" charset="-120"/>
              <a:ea typeface="標楷體" panose="03000509000000000000" pitchFamily="65" charset="-120"/>
            </a:rPr>
            <a:t>有價證券上櫃公司有前項應處以違約金情事者，依個案情節，本中心得按其情節依下列各款規定處違約金</a:t>
          </a:r>
          <a:r>
            <a:rPr lang="en-US" sz="2200" u="none" dirty="0" smtClean="0">
              <a:latin typeface="標楷體" panose="03000509000000000000" pitchFamily="65" charset="-120"/>
              <a:ea typeface="標楷體" panose="03000509000000000000" pitchFamily="65" charset="-120"/>
            </a:rPr>
            <a:t>:</a:t>
          </a:r>
          <a:endParaRPr lang="en-US" sz="2200" u="none" dirty="0">
            <a:solidFill>
              <a:srgbClr val="0070C0"/>
            </a:solidFill>
            <a:latin typeface="標楷體" pitchFamily="65" charset="-120"/>
            <a:ea typeface="標楷體" pitchFamily="65" charset="-120"/>
          </a:endParaRPr>
        </a:p>
      </dgm:t>
    </dgm:pt>
    <dgm:pt modelId="{50E8B452-5A1D-4B72-BDA4-B8A8817A5201}" type="parTrans" cxnId="{514CCC2F-EE58-432C-9B59-5DFE09B0D379}">
      <dgm:prSet/>
      <dgm:spPr/>
      <dgm:t>
        <a:bodyPr/>
        <a:lstStyle/>
        <a:p>
          <a:endParaRPr lang="zh-TW" altLang="en-US"/>
        </a:p>
      </dgm:t>
    </dgm:pt>
    <dgm:pt modelId="{201F600B-B780-413D-B17E-5E034C49C894}" type="sibTrans" cxnId="{514CCC2F-EE58-432C-9B59-5DFE09B0D379}">
      <dgm:prSet/>
      <dgm:spPr/>
      <dgm:t>
        <a:bodyPr/>
        <a:lstStyle/>
        <a:p>
          <a:endParaRPr lang="zh-TW" altLang="en-US"/>
        </a:p>
      </dgm:t>
    </dgm:pt>
    <dgm:pt modelId="{3E15416C-39B3-4ABC-B1E2-22B181DD8573}">
      <dgm:prSet custT="1"/>
      <dgm:spPr/>
      <dgm:t>
        <a:bodyPr/>
        <a:lstStyle/>
        <a:p>
          <a:r>
            <a:rPr lang="zh-TW" altLang="en-US" sz="2200" u="none" dirty="0" smtClean="0">
              <a:latin typeface="標楷體" panose="03000509000000000000" pitchFamily="65" charset="-120"/>
              <a:ea typeface="標楷體" panose="03000509000000000000" pitchFamily="65" charset="-120"/>
            </a:rPr>
            <a:t>一、最近一年內累計課處次數達二次者，處新臺幣</a:t>
          </a:r>
          <a:r>
            <a:rPr lang="zh-TW" altLang="en-US" sz="2200" dirty="0" smtClean="0">
              <a:latin typeface="標楷體" panose="03000509000000000000" pitchFamily="65" charset="-120"/>
              <a:ea typeface="標楷體" panose="03000509000000000000" pitchFamily="65" charset="-120"/>
            </a:rPr>
            <a:t>五萬元違約金。</a:t>
          </a:r>
          <a:endParaRPr lang="zh-TW" altLang="en-US" sz="2200" dirty="0">
            <a:latin typeface="標楷體" panose="03000509000000000000" pitchFamily="65" charset="-120"/>
            <a:ea typeface="標楷體" panose="03000509000000000000" pitchFamily="65" charset="-120"/>
          </a:endParaRPr>
        </a:p>
      </dgm:t>
    </dgm:pt>
    <dgm:pt modelId="{FFC44029-0906-4F66-9630-C135AFA2CF59}" type="parTrans" cxnId="{230FE415-631E-41DD-A1A5-9838E85276DA}">
      <dgm:prSet/>
      <dgm:spPr/>
      <dgm:t>
        <a:bodyPr/>
        <a:lstStyle/>
        <a:p>
          <a:endParaRPr lang="zh-TW" altLang="en-US"/>
        </a:p>
      </dgm:t>
    </dgm:pt>
    <dgm:pt modelId="{53F7F263-8767-4508-8696-CC4B12C6424D}" type="sibTrans" cxnId="{230FE415-631E-41DD-A1A5-9838E85276DA}">
      <dgm:prSet/>
      <dgm:spPr/>
      <dgm:t>
        <a:bodyPr/>
        <a:lstStyle/>
        <a:p>
          <a:endParaRPr lang="zh-TW" altLang="en-US"/>
        </a:p>
      </dgm:t>
    </dgm:pt>
    <dgm:pt modelId="{647C0590-1F25-4072-B026-385271E831D7}">
      <dgm:prSet custT="1"/>
      <dgm:spPr/>
      <dgm:t>
        <a:bodyPr/>
        <a:lstStyle/>
        <a:p>
          <a:r>
            <a:rPr lang="zh-TW" altLang="en-US" sz="2200" u="sng" dirty="0" smtClean="0">
              <a:latin typeface="標楷體" panose="03000509000000000000" pitchFamily="65" charset="-120"/>
              <a:ea typeface="標楷體" panose="03000509000000000000" pitchFamily="65" charset="-120"/>
            </a:rPr>
            <a:t>二、最近一年內累計課處次數達三次以上或個案情節出於故意或重大缺失者，得逕處新臺幣五萬元以上二十萬元以下違約金。</a:t>
          </a:r>
          <a:endParaRPr lang="zh-TW" altLang="en-US" sz="2200" dirty="0">
            <a:latin typeface="標楷體" panose="03000509000000000000" pitchFamily="65" charset="-120"/>
            <a:ea typeface="標楷體" panose="03000509000000000000" pitchFamily="65" charset="-120"/>
          </a:endParaRPr>
        </a:p>
      </dgm:t>
    </dgm:pt>
    <dgm:pt modelId="{05C6E188-239B-4D58-AA5E-5F673B202DA0}" type="parTrans" cxnId="{C110DB34-32E5-4F14-B088-BE7236DB774F}">
      <dgm:prSet/>
      <dgm:spPr/>
      <dgm:t>
        <a:bodyPr/>
        <a:lstStyle/>
        <a:p>
          <a:endParaRPr lang="zh-TW" altLang="en-US"/>
        </a:p>
      </dgm:t>
    </dgm:pt>
    <dgm:pt modelId="{E77D4CFF-C272-4811-B7DA-FE1C26202951}" type="sibTrans" cxnId="{C110DB34-32E5-4F14-B088-BE7236DB774F}">
      <dgm:prSet/>
      <dgm:spPr/>
      <dgm:t>
        <a:bodyPr/>
        <a:lstStyle/>
        <a:p>
          <a:endParaRPr lang="zh-TW" altLang="en-US"/>
        </a:p>
      </dgm:t>
    </dgm:pt>
    <dgm:pt modelId="{7652AA73-9C53-47FF-A50C-470581B2792E}">
      <dgm:prSet custT="1"/>
      <dgm:spPr/>
      <dgm:t>
        <a:bodyPr/>
        <a:lstStyle/>
        <a:p>
          <a:r>
            <a:rPr lang="zh-TW" altLang="en-US" sz="2200" dirty="0" smtClean="0">
              <a:latin typeface="標楷體" panose="03000509000000000000" pitchFamily="65" charset="-120"/>
              <a:ea typeface="標楷體" panose="03000509000000000000" pitchFamily="65" charset="-120"/>
            </a:rPr>
            <a:t>三、經本中心評估對股東權益或證券價格具重大影響性者，最高得逕處新</a:t>
          </a:r>
          <a:r>
            <a:rPr lang="zh-TW" altLang="en-US" sz="2200" u="none" dirty="0" smtClean="0">
              <a:latin typeface="標楷體" panose="03000509000000000000" pitchFamily="65" charset="-120"/>
              <a:ea typeface="標楷體" panose="03000509000000000000" pitchFamily="65" charset="-120"/>
            </a:rPr>
            <a:t>臺</a:t>
          </a:r>
          <a:r>
            <a:rPr lang="zh-TW" altLang="en-US" sz="2200" dirty="0" smtClean="0">
              <a:latin typeface="標楷體" panose="03000509000000000000" pitchFamily="65" charset="-120"/>
              <a:ea typeface="標楷體" panose="03000509000000000000" pitchFamily="65" charset="-120"/>
            </a:rPr>
            <a:t>幣一百萬元違約金。</a:t>
          </a:r>
          <a:endParaRPr lang="zh-TW" altLang="en-US" sz="2200" dirty="0">
            <a:latin typeface="標楷體" panose="03000509000000000000" pitchFamily="65" charset="-120"/>
            <a:ea typeface="標楷體" panose="03000509000000000000" pitchFamily="65" charset="-120"/>
          </a:endParaRPr>
        </a:p>
      </dgm:t>
    </dgm:pt>
    <dgm:pt modelId="{2F0E7730-7371-4039-BEAA-1F936F1AB021}" type="parTrans" cxnId="{42FDB69C-380C-4F5D-A57E-3F6F12C65DC8}">
      <dgm:prSet/>
      <dgm:spPr/>
      <dgm:t>
        <a:bodyPr/>
        <a:lstStyle/>
        <a:p>
          <a:endParaRPr lang="zh-TW" altLang="en-US"/>
        </a:p>
      </dgm:t>
    </dgm:pt>
    <dgm:pt modelId="{B4C819F5-CEEF-4229-8C76-11E28E8599F5}" type="sibTrans" cxnId="{42FDB69C-380C-4F5D-A57E-3F6F12C65DC8}">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7203" custScaleY="145592"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Ang="0" custScaleY="1339468" custLinFactNeighborY="2348">
        <dgm:presLayoutVars>
          <dgm:bulletEnabled val="1"/>
        </dgm:presLayoutVars>
      </dgm:prSet>
      <dgm:spPr/>
      <dgm:t>
        <a:bodyPr/>
        <a:lstStyle/>
        <a:p>
          <a:endParaRPr lang="zh-TW" altLang="en-US"/>
        </a:p>
      </dgm:t>
    </dgm:pt>
  </dgm:ptLst>
  <dgm:cxnLst>
    <dgm:cxn modelId="{07CEC334-2EED-435A-9721-0F1C19564A66}" srcId="{A966A031-8A4E-4E11-A6CB-4DB187EC1E40}" destId="{4BACBE4D-BB96-41A5-966C-42B142C312DE}" srcOrd="6" destOrd="0" parTransId="{FBCEE342-A557-4858-926E-7162873AC8E8}" sibTransId="{7CF5B4C9-C232-43B5-84EB-9F9C567E9CC9}"/>
    <dgm:cxn modelId="{BE45D903-5275-405C-AF3C-BB6526A67E8C}" type="presOf" srcId="{A966A031-8A4E-4E11-A6CB-4DB187EC1E40}" destId="{5BF6FD7D-B6DA-4486-8E04-8C93B50D1468}" srcOrd="0" destOrd="0"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C9AF3F31-6500-4E86-B340-B822F4FA87E3}" type="presOf" srcId="{BF48EE7C-AEB8-4231-AF0C-C18CA4A2148C}" destId="{6DF5F0E4-F3DA-4C18-B552-BE498FDF63DA}" srcOrd="0" destOrd="0" presId="urn:microsoft.com/office/officeart/2005/8/layout/vList2"/>
    <dgm:cxn modelId="{2B0311F4-7084-4851-A595-E350DCFD469F}" type="presOf" srcId="{7652AA73-9C53-47FF-A50C-470581B2792E}" destId="{2D76D21F-54D8-4851-96B4-7E79CF1F0174}" srcOrd="0" destOrd="5" presId="urn:microsoft.com/office/officeart/2005/8/layout/vList2"/>
    <dgm:cxn modelId="{3FC122C3-E042-4128-A709-111DD32B6581}" srcId="{A966A031-8A4E-4E11-A6CB-4DB187EC1E40}" destId="{6CA4A35E-393F-46CF-9B9D-EC2527F7F829}" srcOrd="8" destOrd="0" parTransId="{81129939-28F0-4442-B9F5-5D49863A0CBA}" sibTransId="{00A9DC6F-F92B-461E-9536-1482D16C8AF3}"/>
    <dgm:cxn modelId="{9E1F0381-5F02-4698-B026-6CE4961E1FF9}" type="presOf" srcId="{6CA4A35E-393F-46CF-9B9D-EC2527F7F829}" destId="{2D76D21F-54D8-4851-96B4-7E79CF1F0174}" srcOrd="0" destOrd="8" presId="urn:microsoft.com/office/officeart/2005/8/layout/vList2"/>
    <dgm:cxn modelId="{42FDB69C-380C-4F5D-A57E-3F6F12C65DC8}" srcId="{A966A031-8A4E-4E11-A6CB-4DB187EC1E40}" destId="{7652AA73-9C53-47FF-A50C-470581B2792E}" srcOrd="5" destOrd="0" parTransId="{2F0E7730-7371-4039-BEAA-1F936F1AB021}" sibTransId="{B4C819F5-CEEF-4229-8C76-11E28E8599F5}"/>
    <dgm:cxn modelId="{DAE3C733-8E90-43FA-9A8C-0F15035BC15D}" srcId="{BF48EE7C-AEB8-4231-AF0C-C18CA4A2148C}" destId="{A966A031-8A4E-4E11-A6CB-4DB187EC1E40}" srcOrd="0" destOrd="0" parTransId="{618F2D8C-3BA5-4869-A8E0-718C441CE852}" sibTransId="{22DC77D6-DB7D-4D03-B105-31A48D957B0E}"/>
    <dgm:cxn modelId="{D73A9FC3-4C6B-4FD3-8325-7FF3B6505DFA}" type="presOf" srcId="{7CF8A2FF-4977-4299-96A4-65A267F65753}" destId="{2D76D21F-54D8-4851-96B4-7E79CF1F0174}" srcOrd="0" destOrd="1" presId="urn:microsoft.com/office/officeart/2005/8/layout/vList2"/>
    <dgm:cxn modelId="{514CCC2F-EE58-432C-9B59-5DFE09B0D379}" srcId="{A966A031-8A4E-4E11-A6CB-4DB187EC1E40}" destId="{BC905882-8DAC-4678-BF68-746E0BC48E5C}" srcOrd="2" destOrd="0" parTransId="{50E8B452-5A1D-4B72-BDA4-B8A8817A5201}" sibTransId="{201F600B-B780-413D-B17E-5E034C49C894}"/>
    <dgm:cxn modelId="{C110DB34-32E5-4F14-B088-BE7236DB774F}" srcId="{A966A031-8A4E-4E11-A6CB-4DB187EC1E40}" destId="{647C0590-1F25-4072-B026-385271E831D7}" srcOrd="4" destOrd="0" parTransId="{05C6E188-239B-4D58-AA5E-5F673B202DA0}" sibTransId="{E77D4CFF-C272-4811-B7DA-FE1C26202951}"/>
    <dgm:cxn modelId="{1A1F86A5-8DBF-4CCB-BF06-CAA6F7B64A91}" type="presOf" srcId="{BC905882-8DAC-4678-BF68-746E0BC48E5C}" destId="{2D76D21F-54D8-4851-96B4-7E79CF1F0174}" srcOrd="0" destOrd="2" presId="urn:microsoft.com/office/officeart/2005/8/layout/vList2"/>
    <dgm:cxn modelId="{B08D558B-36F5-47E9-AD63-8A248BA24B1F}" srcId="{A966A031-8A4E-4E11-A6CB-4DB187EC1E40}" destId="{2C28E7DE-34EA-400F-B7A5-C03E0DB19B93}" srcOrd="7" destOrd="0" parTransId="{E6C1D521-B238-4E4E-ABBF-2F6E8158B761}" sibTransId="{83593794-F109-4A58-A801-680575A10C42}"/>
    <dgm:cxn modelId="{01C13942-8C93-4208-A391-30D93F4CC55A}" type="presOf" srcId="{647C0590-1F25-4072-B026-385271E831D7}" destId="{2D76D21F-54D8-4851-96B4-7E79CF1F0174}" srcOrd="0" destOrd="4" presId="urn:microsoft.com/office/officeart/2005/8/layout/vList2"/>
    <dgm:cxn modelId="{9642CC7D-4CDA-485D-8BAF-1C5B6944D010}" type="presOf" srcId="{996E0E08-8AE7-4CB4-AD17-59429B406352}" destId="{2D76D21F-54D8-4851-96B4-7E79CF1F0174}" srcOrd="0" destOrd="0" presId="urn:microsoft.com/office/officeart/2005/8/layout/vList2"/>
    <dgm:cxn modelId="{629B74AA-7BC7-4A82-B9DE-B712FD764905}" type="presOf" srcId="{3E15416C-39B3-4ABC-B1E2-22B181DD8573}" destId="{2D76D21F-54D8-4851-96B4-7E79CF1F0174}" srcOrd="0" destOrd="3" presId="urn:microsoft.com/office/officeart/2005/8/layout/vList2"/>
    <dgm:cxn modelId="{230FE415-631E-41DD-A1A5-9838E85276DA}" srcId="{A966A031-8A4E-4E11-A6CB-4DB187EC1E40}" destId="{3E15416C-39B3-4ABC-B1E2-22B181DD8573}" srcOrd="3" destOrd="0" parTransId="{FFC44029-0906-4F66-9630-C135AFA2CF59}" sibTransId="{53F7F263-8767-4508-8696-CC4B12C6424D}"/>
    <dgm:cxn modelId="{4153B00F-EBB7-4057-9414-AA0A57A456F6}" type="presOf" srcId="{4BACBE4D-BB96-41A5-966C-42B142C312DE}" destId="{2D76D21F-54D8-4851-96B4-7E79CF1F0174}" srcOrd="0" destOrd="6" presId="urn:microsoft.com/office/officeart/2005/8/layout/vList2"/>
    <dgm:cxn modelId="{DB991B45-B404-4302-A2C6-123EE1AA6B85}" srcId="{A966A031-8A4E-4E11-A6CB-4DB187EC1E40}" destId="{7CF8A2FF-4977-4299-96A4-65A267F65753}" srcOrd="1" destOrd="0" parTransId="{610BCF6A-7E1C-47F4-9FA6-B12C88C1AD3C}" sibTransId="{64767DA2-90DB-4B48-91D7-198776EAE572}"/>
    <dgm:cxn modelId="{AC62BEC6-32E1-48E1-99D5-FF1B8992DAF9}" type="presOf" srcId="{2C28E7DE-34EA-400F-B7A5-C03E0DB19B93}" destId="{2D76D21F-54D8-4851-96B4-7E79CF1F0174}" srcOrd="0" destOrd="7" presId="urn:microsoft.com/office/officeart/2005/8/layout/vList2"/>
    <dgm:cxn modelId="{38294A8E-706E-4FAB-A6A4-B7DE4A0A6488}" type="presParOf" srcId="{6DF5F0E4-F3DA-4C18-B552-BE498FDF63DA}" destId="{5BF6FD7D-B6DA-4486-8E04-8C93B50D1468}" srcOrd="0" destOrd="0" presId="urn:microsoft.com/office/officeart/2005/8/layout/vList2"/>
    <dgm:cxn modelId="{0E28E5B0-0249-4D98-A88F-E23FCD0E101F}"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3200" b="1" kern="1200" dirty="0" smtClean="0">
              <a:solidFill>
                <a:srgbClr val="3366FF"/>
              </a:solidFill>
              <a:latin typeface="標楷體" panose="03000509000000000000" pitchFamily="65" charset="-120"/>
              <a:ea typeface="標楷體" panose="03000509000000000000" pitchFamily="65" charset="-120"/>
              <a:cs typeface="+mn-cs"/>
            </a:rPr>
            <a:t>我國導入暫停交易制度之緣由</a:t>
          </a:r>
          <a:endParaRPr lang="zh-TW" altLang="en-US" sz="3200" b="1" kern="1200" dirty="0">
            <a:solidFill>
              <a:srgbClr val="3366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3366FF"/>
              </a:solidFill>
              <a:latin typeface="標楷體" pitchFamily="65" charset="-120"/>
              <a:ea typeface="標楷體" pitchFamily="65" charset="-120"/>
            </a:rPr>
            <a:t>實務上仍有發生對財務業務有重大影響之事件，而上市櫃公司無法即時於第一時間內發布重大訊息說明，或有說明不完整之情形，可能影響投資人權益，為降低資訊不對稱之情事，櫃買中心及證交所參酌國際主要證券市場作法，並考量國內實務，規劃暫停交易機制。</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46DD592C-722A-42D3-920E-5973955855E7}">
      <dgm:prSet custT="1"/>
      <dgm:spPr/>
      <dgm:t>
        <a:bodyPr/>
        <a:lstStyle/>
        <a:p>
          <a:pPr rtl="0"/>
          <a:endParaRPr lang="en-US" sz="2400" dirty="0">
            <a:solidFill>
              <a:srgbClr val="3366FF"/>
            </a:solidFill>
            <a:latin typeface="標楷體" pitchFamily="65" charset="-120"/>
            <a:ea typeface="標楷體" pitchFamily="65" charset="-120"/>
          </a:endParaRPr>
        </a:p>
      </dgm:t>
    </dgm:pt>
    <dgm:pt modelId="{D5EEF20E-23BC-4BF3-BFF4-B2811A25580B}" type="parTrans" cxnId="{FCD298CD-8B77-4D06-97D3-722B10899988}">
      <dgm:prSet/>
      <dgm:spPr/>
      <dgm:t>
        <a:bodyPr/>
        <a:lstStyle/>
        <a:p>
          <a:endParaRPr lang="zh-TW" altLang="en-US"/>
        </a:p>
      </dgm:t>
    </dgm:pt>
    <dgm:pt modelId="{3D0143C5-ECFF-41BC-A860-64D8B64C42BC}" type="sibTrans" cxnId="{FCD298CD-8B77-4D06-97D3-722B10899988}">
      <dgm:prSet/>
      <dgm:spPr/>
      <dgm:t>
        <a:bodyPr/>
        <a:lstStyle/>
        <a:p>
          <a:endParaRPr lang="zh-TW" altLang="en-US"/>
        </a:p>
      </dgm:t>
    </dgm:pt>
    <dgm:pt modelId="{E687469B-3BEF-4746-8D59-86618B6479A5}">
      <dgm:prSet custT="1"/>
      <dgm:spPr/>
      <dgm:t>
        <a:bodyPr/>
        <a:lstStyle/>
        <a:p>
          <a:pPr rtl="0"/>
          <a:r>
            <a:rPr lang="zh-TW" altLang="en-US" sz="2400" dirty="0" smtClean="0">
              <a:solidFill>
                <a:srgbClr val="3366FF"/>
              </a:solidFill>
              <a:latin typeface="標楷體" pitchFamily="65" charset="-120"/>
              <a:ea typeface="標楷體" pitchFamily="65" charset="-120"/>
            </a:rPr>
            <a:t>適用對象</a:t>
          </a:r>
          <a:r>
            <a:rPr lang="en-US" altLang="zh-TW"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上市櫃公司</a:t>
          </a:r>
          <a:r>
            <a:rPr lang="en-US" altLang="zh-TW"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不含興櫃公司</a:t>
          </a:r>
          <a:r>
            <a:rPr lang="en-US" altLang="zh-TW" sz="2400" dirty="0" smtClean="0">
              <a:solidFill>
                <a:srgbClr val="3366FF"/>
              </a:solidFill>
              <a:latin typeface="標楷體" pitchFamily="65" charset="-120"/>
              <a:ea typeface="標楷體" pitchFamily="65" charset="-120"/>
            </a:rPr>
            <a:t>)</a:t>
          </a:r>
          <a:endParaRPr lang="en-US" sz="2400" dirty="0">
            <a:solidFill>
              <a:srgbClr val="3366FF"/>
            </a:solidFill>
            <a:latin typeface="標楷體" pitchFamily="65" charset="-120"/>
            <a:ea typeface="標楷體" pitchFamily="65" charset="-120"/>
          </a:endParaRPr>
        </a:p>
      </dgm:t>
    </dgm:pt>
    <dgm:pt modelId="{E8E82AA4-A7B9-4AA5-B01E-2AC7E2C8F049}" type="parTrans" cxnId="{3093A4E4-0448-441B-BB2E-2DB499D62C7B}">
      <dgm:prSet/>
      <dgm:spPr/>
      <dgm:t>
        <a:bodyPr/>
        <a:lstStyle/>
        <a:p>
          <a:endParaRPr lang="zh-TW" altLang="en-US"/>
        </a:p>
      </dgm:t>
    </dgm:pt>
    <dgm:pt modelId="{CC5F4B17-E39F-4891-B17D-000E9AF12ADA}" type="sibTrans" cxnId="{3093A4E4-0448-441B-BB2E-2DB499D62C7B}">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76471"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LinFactNeighborY="2348">
        <dgm:presLayoutVars>
          <dgm:bulletEnabled val="1"/>
        </dgm:presLayoutVars>
      </dgm:prSet>
      <dgm:spPr/>
      <dgm:t>
        <a:bodyPr/>
        <a:lstStyle/>
        <a:p>
          <a:endParaRPr lang="zh-TW" altLang="en-US"/>
        </a:p>
      </dgm:t>
    </dgm:pt>
  </dgm:ptLst>
  <dgm:cxnLst>
    <dgm:cxn modelId="{5BE0C815-4924-440D-8FDD-1A16202BF9CA}" srcId="{A966A031-8A4E-4E11-A6CB-4DB187EC1E40}" destId="{996E0E08-8AE7-4CB4-AD17-59429B406352}" srcOrd="0" destOrd="0" parTransId="{701FFFE4-875A-40D6-8870-0086481408FB}" sibTransId="{8E728C55-F5B3-4B47-8339-ADBE7A9A6DD4}"/>
    <dgm:cxn modelId="{DF5D3AD2-8229-42C3-8A45-61059A8D59DF}" type="presOf" srcId="{996E0E08-8AE7-4CB4-AD17-59429B406352}" destId="{2D76D21F-54D8-4851-96B4-7E79CF1F0174}" srcOrd="0" destOrd="0" presId="urn:microsoft.com/office/officeart/2005/8/layout/vList2"/>
    <dgm:cxn modelId="{3093A4E4-0448-441B-BB2E-2DB499D62C7B}" srcId="{A966A031-8A4E-4E11-A6CB-4DB187EC1E40}" destId="{E687469B-3BEF-4746-8D59-86618B6479A5}" srcOrd="2" destOrd="0" parTransId="{E8E82AA4-A7B9-4AA5-B01E-2AC7E2C8F049}" sibTransId="{CC5F4B17-E39F-4891-B17D-000E9AF12ADA}"/>
    <dgm:cxn modelId="{B99C1A36-B1ED-48A9-88B6-8EB94A9D4993}" type="presOf" srcId="{E687469B-3BEF-4746-8D59-86618B6479A5}" destId="{2D76D21F-54D8-4851-96B4-7E79CF1F0174}" srcOrd="0" destOrd="2"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0E0114BF-1936-4437-9457-AD941A8D1802}" type="presOf" srcId="{BF48EE7C-AEB8-4231-AF0C-C18CA4A2148C}" destId="{6DF5F0E4-F3DA-4C18-B552-BE498FDF63DA}" srcOrd="0" destOrd="0" presId="urn:microsoft.com/office/officeart/2005/8/layout/vList2"/>
    <dgm:cxn modelId="{FCD298CD-8B77-4D06-97D3-722B10899988}" srcId="{A966A031-8A4E-4E11-A6CB-4DB187EC1E40}" destId="{46DD592C-722A-42D3-920E-5973955855E7}" srcOrd="3" destOrd="0" parTransId="{D5EEF20E-23BC-4BF3-BFF4-B2811A25580B}" sibTransId="{3D0143C5-ECFF-41BC-A860-64D8B64C42BC}"/>
    <dgm:cxn modelId="{D38DF986-18A6-404F-BA69-8A246F1A300F}" type="presOf" srcId="{A966A031-8A4E-4E11-A6CB-4DB187EC1E40}" destId="{5BF6FD7D-B6DA-4486-8E04-8C93B50D1468}" srcOrd="0" destOrd="0" presId="urn:microsoft.com/office/officeart/2005/8/layout/vList2"/>
    <dgm:cxn modelId="{A9FF0B28-81DA-47B2-9D1B-55205EF9B833}" type="presOf" srcId="{46DD592C-722A-42D3-920E-5973955855E7}" destId="{2D76D21F-54D8-4851-96B4-7E79CF1F0174}" srcOrd="0" destOrd="3" presId="urn:microsoft.com/office/officeart/2005/8/layout/vList2"/>
    <dgm:cxn modelId="{DFEB1784-AA13-4741-9DAC-5C980D7FE0DB}" type="presOf" srcId="{F3879489-4645-4605-8AFB-4BBAD56E6FA4}" destId="{2D76D21F-54D8-4851-96B4-7E79CF1F0174}" srcOrd="0" destOrd="1" presId="urn:microsoft.com/office/officeart/2005/8/layout/vList2"/>
    <dgm:cxn modelId="{7D4E040C-C0E1-4CA2-9E3C-5B0006E93320}" type="presParOf" srcId="{6DF5F0E4-F3DA-4C18-B552-BE498FDF63DA}" destId="{5BF6FD7D-B6DA-4486-8E04-8C93B50D1468}" srcOrd="0" destOrd="0" presId="urn:microsoft.com/office/officeart/2005/8/layout/vList2"/>
    <dgm:cxn modelId="{578DCD59-0B8D-46F4-92FB-5BE972768707}"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上櫃公司於營業日下午</a:t>
          </a:r>
          <a:r>
            <a:rPr lang="en-US" altLang="en-US" sz="2800" b="1" kern="1200" dirty="0" smtClean="0">
              <a:solidFill>
                <a:srgbClr val="0000FF"/>
              </a:solidFill>
              <a:latin typeface="標楷體" panose="03000509000000000000" pitchFamily="65" charset="-120"/>
              <a:ea typeface="標楷體" panose="03000509000000000000" pitchFamily="65" charset="-120"/>
            </a:rPr>
            <a:t>5</a:t>
          </a:r>
          <a:r>
            <a:rPr lang="zh-TW" altLang="en-US" sz="2800" b="1" kern="1200" dirty="0" smtClean="0">
              <a:solidFill>
                <a:srgbClr val="0000FF"/>
              </a:solidFill>
              <a:latin typeface="標楷體" panose="03000509000000000000" pitchFamily="65" charset="-120"/>
              <a:ea typeface="標楷體" panose="03000509000000000000" pitchFamily="65" charset="-120"/>
            </a:rPr>
            <a:t>時前公開或召開董事會決議特定重大事件，作為申請暫停交易要件之原因</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0070C0"/>
              </a:solidFill>
              <a:latin typeface="標楷體" panose="03000509000000000000" pitchFamily="65" charset="-120"/>
              <a:ea typeface="標楷體" panose="03000509000000000000" pitchFamily="65" charset="-120"/>
            </a:rPr>
            <a:t>上</a:t>
          </a:r>
          <a:r>
            <a:rPr lang="zh-TW" altLang="en-US" sz="2400" dirty="0" smtClean="0">
              <a:solidFill>
                <a:srgbClr val="0070C0"/>
              </a:solidFill>
              <a:latin typeface="標楷體" panose="03000509000000000000" pitchFamily="65" charset="-120"/>
              <a:ea typeface="標楷體" panose="03000509000000000000" pitchFamily="65" charset="-120"/>
            </a:rPr>
            <a:t>櫃</a:t>
          </a:r>
          <a:r>
            <a:rPr lang="zh-TW" sz="2400" dirty="0" smtClean="0">
              <a:solidFill>
                <a:srgbClr val="0070C0"/>
              </a:solidFill>
              <a:latin typeface="標楷體" panose="03000509000000000000" pitchFamily="65" charset="-120"/>
              <a:ea typeface="標楷體" panose="03000509000000000000" pitchFamily="65" charset="-120"/>
            </a:rPr>
            <a:t>有價證券一般交易時間雖至下午</a:t>
          </a:r>
          <a:r>
            <a:rPr lang="en-US" sz="2400" dirty="0" smtClean="0">
              <a:solidFill>
                <a:srgbClr val="0070C0"/>
              </a:solidFill>
              <a:latin typeface="標楷體" panose="03000509000000000000" pitchFamily="65" charset="-120"/>
              <a:ea typeface="標楷體" panose="03000509000000000000" pitchFamily="65" charset="-120"/>
            </a:rPr>
            <a:t>1</a:t>
          </a:r>
          <a:r>
            <a:rPr lang="zh-TW" sz="2400" dirty="0" smtClean="0">
              <a:solidFill>
                <a:srgbClr val="0070C0"/>
              </a:solidFill>
              <a:latin typeface="標楷體" panose="03000509000000000000" pitchFamily="65" charset="-120"/>
              <a:ea typeface="標楷體" panose="03000509000000000000" pitchFamily="65" charset="-120"/>
            </a:rPr>
            <a:t>時</a:t>
          </a:r>
          <a:r>
            <a:rPr lang="en-US" sz="2400" dirty="0" smtClean="0">
              <a:solidFill>
                <a:srgbClr val="0070C0"/>
              </a:solidFill>
              <a:latin typeface="標楷體" panose="03000509000000000000" pitchFamily="65" charset="-120"/>
              <a:ea typeface="標楷體" panose="03000509000000000000" pitchFamily="65" charset="-120"/>
            </a:rPr>
            <a:t>30</a:t>
          </a:r>
          <a:r>
            <a:rPr lang="zh-TW" sz="2400" dirty="0" smtClean="0">
              <a:solidFill>
                <a:srgbClr val="0070C0"/>
              </a:solidFill>
              <a:latin typeface="標楷體" panose="03000509000000000000" pitchFamily="65" charset="-120"/>
              <a:ea typeface="標楷體" panose="03000509000000000000" pitchFamily="65" charset="-120"/>
            </a:rPr>
            <a:t>分止，惟考量鉅額交易時間係至下午</a:t>
          </a:r>
          <a:r>
            <a:rPr lang="en-US" sz="2400" dirty="0" smtClean="0">
              <a:solidFill>
                <a:srgbClr val="0070C0"/>
              </a:solidFill>
              <a:latin typeface="標楷體" panose="03000509000000000000" pitchFamily="65" charset="-120"/>
              <a:ea typeface="標楷體" panose="03000509000000000000" pitchFamily="65" charset="-120"/>
            </a:rPr>
            <a:t>5</a:t>
          </a:r>
          <a:r>
            <a:rPr lang="zh-TW" sz="2400" dirty="0" smtClean="0">
              <a:solidFill>
                <a:srgbClr val="0070C0"/>
              </a:solidFill>
              <a:latin typeface="標楷體" panose="03000509000000000000" pitchFamily="65" charset="-120"/>
              <a:ea typeface="標楷體" panose="03000509000000000000" pitchFamily="65" charset="-120"/>
            </a:rPr>
            <a:t>時止，是以上櫃公司於營業日下午</a:t>
          </a:r>
          <a:r>
            <a:rPr lang="en-US" sz="2400" dirty="0" smtClean="0">
              <a:solidFill>
                <a:srgbClr val="0070C0"/>
              </a:solidFill>
              <a:latin typeface="標楷體" panose="03000509000000000000" pitchFamily="65" charset="-120"/>
              <a:ea typeface="標楷體" panose="03000509000000000000" pitchFamily="65" charset="-120"/>
            </a:rPr>
            <a:t>5</a:t>
          </a:r>
          <a:r>
            <a:rPr lang="zh-TW" sz="2400" dirty="0" smtClean="0">
              <a:solidFill>
                <a:srgbClr val="0070C0"/>
              </a:solidFill>
              <a:latin typeface="標楷體" panose="03000509000000000000" pitchFamily="65" charset="-120"/>
              <a:ea typeface="標楷體" panose="03000509000000000000" pitchFamily="65" charset="-120"/>
            </a:rPr>
            <a:t>時前公開或召開董事會決議特定重大事件，仍屬在交易時間內所為，故以該時點作為上櫃公司應否申請暫停交易之要件</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7937" custScaleY="489357"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76238A32-46A9-408A-B6D9-27256FACD93A}" srcId="{A966A031-8A4E-4E11-A6CB-4DB187EC1E40}" destId="{F3879489-4645-4605-8AFB-4BBAD56E6FA4}" srcOrd="1" destOrd="0" parTransId="{37F491EB-5FA3-4800-BF0A-7F738D3EE6A1}" sibTransId="{DC15E4F9-6CB7-4B9B-AB79-5659C313F725}"/>
    <dgm:cxn modelId="{5BE0C815-4924-440D-8FDD-1A16202BF9CA}" srcId="{A966A031-8A4E-4E11-A6CB-4DB187EC1E40}" destId="{996E0E08-8AE7-4CB4-AD17-59429B406352}" srcOrd="0" destOrd="0" parTransId="{701FFFE4-875A-40D6-8870-0086481408FB}" sibTransId="{8E728C55-F5B3-4B47-8339-ADBE7A9A6DD4}"/>
    <dgm:cxn modelId="{3FC122C3-E042-4128-A709-111DD32B6581}" srcId="{A966A031-8A4E-4E11-A6CB-4DB187EC1E40}" destId="{6CA4A35E-393F-46CF-9B9D-EC2527F7F829}" srcOrd="3" destOrd="0" parTransId="{81129939-28F0-4442-B9F5-5D49863A0CBA}" sibTransId="{00A9DC6F-F92B-461E-9536-1482D16C8AF3}"/>
    <dgm:cxn modelId="{7B885E7A-0FD0-42A3-8997-E9355876C383}" type="presOf" srcId="{BF48EE7C-AEB8-4231-AF0C-C18CA4A2148C}" destId="{6DF5F0E4-F3DA-4C18-B552-BE498FDF63DA}" srcOrd="0" destOrd="0" presId="urn:microsoft.com/office/officeart/2005/8/layout/vList2"/>
    <dgm:cxn modelId="{809120E1-FCD3-45CB-813E-18F2DE0BEA82}" type="presOf" srcId="{A966A031-8A4E-4E11-A6CB-4DB187EC1E40}" destId="{5BF6FD7D-B6DA-4486-8E04-8C93B50D1468}" srcOrd="0" destOrd="0"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CFDCD81C-6FB8-44AF-BAEB-70A496922FCC}" type="presOf" srcId="{996E0E08-8AE7-4CB4-AD17-59429B406352}" destId="{2D76D21F-54D8-4851-96B4-7E79CF1F0174}" srcOrd="0" destOrd="0" presId="urn:microsoft.com/office/officeart/2005/8/layout/vList2"/>
    <dgm:cxn modelId="{20908999-067A-4A7F-BE9D-DC0B8044CA29}" type="presOf" srcId="{6CA4A35E-393F-46CF-9B9D-EC2527F7F829}" destId="{2D76D21F-54D8-4851-96B4-7E79CF1F0174}" srcOrd="0" destOrd="3" presId="urn:microsoft.com/office/officeart/2005/8/layout/vList2"/>
    <dgm:cxn modelId="{B08D558B-36F5-47E9-AD63-8A248BA24B1F}" srcId="{A966A031-8A4E-4E11-A6CB-4DB187EC1E40}" destId="{2C28E7DE-34EA-400F-B7A5-C03E0DB19B93}" srcOrd="2" destOrd="0" parTransId="{E6C1D521-B238-4E4E-ABBF-2F6E8158B761}" sibTransId="{83593794-F109-4A58-A801-680575A10C42}"/>
    <dgm:cxn modelId="{E5F8CD4C-28B6-43AA-801E-3856F7E6E6F2}" type="presOf" srcId="{2C28E7DE-34EA-400F-B7A5-C03E0DB19B93}" destId="{2D76D21F-54D8-4851-96B4-7E79CF1F0174}" srcOrd="0" destOrd="2" presId="urn:microsoft.com/office/officeart/2005/8/layout/vList2"/>
    <dgm:cxn modelId="{EE09BCAC-B4AB-487B-9A1F-FFDC34007814}" type="presOf" srcId="{F3879489-4645-4605-8AFB-4BBAD56E6FA4}" destId="{2D76D21F-54D8-4851-96B4-7E79CF1F0174}" srcOrd="0" destOrd="1" presId="urn:microsoft.com/office/officeart/2005/8/layout/vList2"/>
    <dgm:cxn modelId="{5BC9519E-FAA9-473D-9785-7458D11FFF45}" type="presParOf" srcId="{6DF5F0E4-F3DA-4C18-B552-BE498FDF63DA}" destId="{5BF6FD7D-B6DA-4486-8E04-8C93B50D1468}" srcOrd="0" destOrd="0" presId="urn:microsoft.com/office/officeart/2005/8/layout/vList2"/>
    <dgm:cxn modelId="{7C01C68E-8806-4297-94E1-51EFBD0464E9}"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訊息面暫停交易之原則</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4BACBE4D-BB96-41A5-966C-42B142C312DE}">
      <dgm:prSet custT="1"/>
      <dgm:spPr/>
      <dgm:t>
        <a:bodyPr/>
        <a:lstStyle/>
        <a:p>
          <a:pPr rtl="0"/>
          <a:endParaRPr lang="en-US" sz="2400" dirty="0">
            <a:solidFill>
              <a:srgbClr val="0070C0"/>
            </a:solidFill>
            <a:latin typeface="標楷體" pitchFamily="65" charset="-120"/>
            <a:ea typeface="標楷體" pitchFamily="65" charset="-120"/>
          </a:endParaRPr>
        </a:p>
      </dgm:t>
    </dgm:pt>
    <dgm:pt modelId="{FBCEE342-A557-4858-926E-7162873AC8E8}" type="parTrans" cxnId="{07CEC334-2EED-435A-9721-0F1C19564A66}">
      <dgm:prSet/>
      <dgm:spPr/>
      <dgm:t>
        <a:bodyPr/>
        <a:lstStyle/>
        <a:p>
          <a:endParaRPr lang="zh-TW" altLang="en-US"/>
        </a:p>
      </dgm:t>
    </dgm:pt>
    <dgm:pt modelId="{7CF5B4C9-C232-43B5-84EB-9F9C567E9CC9}" type="sibTrans" cxnId="{07CEC334-2EED-435A-9721-0F1C19564A66}">
      <dgm:prSet/>
      <dgm:spPr/>
      <dgm:t>
        <a:bodyPr/>
        <a:lstStyle/>
        <a:p>
          <a:endParaRPr lang="zh-TW" altLang="en-US"/>
        </a:p>
      </dgm:t>
    </dgm:pt>
    <dgm:pt modelId="{7CF8A2FF-4977-4299-96A4-65A267F65753}">
      <dgm:prSet custT="1"/>
      <dgm:spPr/>
      <dgm:t>
        <a:bodyPr/>
        <a:lstStyle/>
        <a:p>
          <a:pPr rtl="0"/>
          <a:endParaRPr lang="en-US" sz="2400" dirty="0">
            <a:solidFill>
              <a:srgbClr val="0070C0"/>
            </a:solidFill>
            <a:latin typeface="標楷體" pitchFamily="65" charset="-120"/>
            <a:ea typeface="標楷體" pitchFamily="65" charset="-120"/>
          </a:endParaRPr>
        </a:p>
      </dgm:t>
    </dgm:pt>
    <dgm:pt modelId="{610BCF6A-7E1C-47F4-9FA6-B12C88C1AD3C}" type="parTrans" cxnId="{DB991B45-B404-4302-A2C6-123EE1AA6B85}">
      <dgm:prSet/>
      <dgm:spPr/>
      <dgm:t>
        <a:bodyPr/>
        <a:lstStyle/>
        <a:p>
          <a:endParaRPr lang="zh-TW" altLang="en-US"/>
        </a:p>
      </dgm:t>
    </dgm:pt>
    <dgm:pt modelId="{64767DA2-90DB-4B48-91D7-198776EAE572}" type="sibTrans" cxnId="{DB991B45-B404-4302-A2C6-123EE1AA6B85}">
      <dgm:prSet/>
      <dgm:spPr/>
      <dgm:t>
        <a:bodyPr/>
        <a:lstStyle/>
        <a:p>
          <a:endParaRPr lang="zh-TW" altLang="en-US"/>
        </a:p>
      </dgm:t>
    </dgm:pt>
    <dgm:pt modelId="{1A5AF8D5-4128-4A3E-9F86-3580E56D7A9B}">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dirty="0" smtClean="0">
              <a:solidFill>
                <a:srgbClr val="0070C0"/>
              </a:solidFill>
              <a:latin typeface="標楷體" panose="03000509000000000000" pitchFamily="65" charset="-120"/>
              <a:ea typeface="標楷體" panose="03000509000000000000" pitchFamily="65" charset="-120"/>
            </a:rPr>
            <a:t>下午</a:t>
          </a:r>
          <a:r>
            <a:rPr lang="en-US" altLang="en-US" sz="2400" u="sng" dirty="0" smtClean="0">
              <a:solidFill>
                <a:srgbClr val="0070C0"/>
              </a:solidFill>
              <a:latin typeface="標楷體" panose="03000509000000000000" pitchFamily="65" charset="-120"/>
              <a:ea typeface="標楷體" panose="03000509000000000000" pitchFamily="65" charset="-120"/>
            </a:rPr>
            <a:t>5</a:t>
          </a:r>
          <a:r>
            <a:rPr lang="zh-TW" altLang="en-US" sz="2400" u="sng" dirty="0" smtClean="0">
              <a:solidFill>
                <a:srgbClr val="0070C0"/>
              </a:solidFill>
              <a:latin typeface="標楷體" panose="03000509000000000000" pitchFamily="65" charset="-120"/>
              <a:ea typeface="標楷體" panose="03000509000000000000" pitchFamily="65" charset="-120"/>
            </a:rPr>
            <a:t>點後</a:t>
          </a:r>
          <a:r>
            <a:rPr lang="zh-TW" altLang="en-US" sz="2400" dirty="0" smtClean="0">
              <a:solidFill>
                <a:srgbClr val="0070C0"/>
              </a:solidFill>
              <a:latin typeface="標楷體" panose="03000509000000000000" pitchFamily="65" charset="-120"/>
              <a:ea typeface="標楷體" panose="03000509000000000000" pitchFamily="65" charset="-120"/>
            </a:rPr>
            <a:t>有公開處理程序第</a:t>
          </a:r>
          <a:r>
            <a:rPr lang="en-US" altLang="en-US" sz="2400" dirty="0" smtClean="0">
              <a:solidFill>
                <a:srgbClr val="0070C0"/>
              </a:solidFill>
              <a:latin typeface="標楷體" panose="03000509000000000000" pitchFamily="65" charset="-120"/>
              <a:ea typeface="標楷體" panose="03000509000000000000" pitchFamily="65" charset="-120"/>
            </a:rPr>
            <a:t>13</a:t>
          </a:r>
          <a:r>
            <a:rPr lang="zh-TW" altLang="en-US" sz="2400" dirty="0" smtClean="0">
              <a:solidFill>
                <a:srgbClr val="0070C0"/>
              </a:solidFill>
              <a:latin typeface="標楷體" panose="03000509000000000000" pitchFamily="65" charset="-120"/>
              <a:ea typeface="標楷體" panose="03000509000000000000" pitchFamily="65" charset="-120"/>
            </a:rPr>
            <a:t>條之</a:t>
          </a:r>
          <a:r>
            <a:rPr lang="en-US" altLang="en-US" sz="2400" dirty="0" smtClean="0">
              <a:solidFill>
                <a:srgbClr val="0070C0"/>
              </a:solidFill>
              <a:latin typeface="標楷體" panose="03000509000000000000" pitchFamily="65" charset="-120"/>
              <a:ea typeface="標楷體" panose="03000509000000000000" pitchFamily="65" charset="-120"/>
            </a:rPr>
            <a:t>1</a:t>
          </a:r>
          <a:r>
            <a:rPr lang="zh-TW" altLang="en-US" sz="2400" dirty="0" smtClean="0">
              <a:solidFill>
                <a:srgbClr val="0070C0"/>
              </a:solidFill>
              <a:latin typeface="標楷體" panose="03000509000000000000" pitchFamily="65" charset="-120"/>
              <a:ea typeface="標楷體" panose="03000509000000000000" pitchFamily="65" charset="-120"/>
            </a:rPr>
            <a:t>所定之事由時，因訊息已有充份時間供投資人知悉，且非屬交易時段，故無需申請暫停交易</a:t>
          </a:r>
          <a:endParaRPr lang="zh-TW" altLang="en-US" dirty="0"/>
        </a:p>
      </dgm:t>
    </dgm:pt>
    <dgm:pt modelId="{89632962-A27A-4123-8C04-94A66A72D413}" type="sibTrans" cxnId="{C3527E94-143C-4F07-B145-9E6179223602}">
      <dgm:prSet/>
      <dgm:spPr/>
      <dgm:t>
        <a:bodyPr/>
        <a:lstStyle/>
        <a:p>
          <a:endParaRPr lang="zh-TW" altLang="en-US"/>
        </a:p>
      </dgm:t>
    </dgm:pt>
    <dgm:pt modelId="{99A69461-1B58-49C1-8FF3-6EC725E3B794}" type="parTrans" cxnId="{C3527E94-143C-4F07-B145-9E6179223602}">
      <dgm:prSet/>
      <dgm:spPr/>
      <dgm:t>
        <a:bodyPr/>
        <a:lstStyle/>
        <a:p>
          <a:endParaRPr lang="zh-TW" altLang="en-US"/>
        </a:p>
      </dgm:t>
    </dgm:pt>
    <dgm:pt modelId="{F3879489-4645-4605-8AFB-4BBAD56E6FA4}">
      <dgm:prSet custT="1"/>
      <dgm:spPr/>
      <dgm:t>
        <a:bodyPr/>
        <a:lstStyle/>
        <a:p>
          <a:pPr rtl="0"/>
          <a:r>
            <a:rPr lang="zh-TW" altLang="en-US" sz="24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dirty="0" smtClean="0">
              <a:solidFill>
                <a:srgbClr val="0070C0"/>
              </a:solidFill>
              <a:latin typeface="標楷體" panose="03000509000000000000" pitchFamily="65" charset="-120"/>
              <a:ea typeface="標楷體" panose="03000509000000000000" pitchFamily="65" charset="-120"/>
            </a:rPr>
            <a:t>下午</a:t>
          </a:r>
          <a:r>
            <a:rPr lang="en-US" altLang="zh-TW" sz="2400" u="sng" dirty="0" smtClean="0">
              <a:solidFill>
                <a:srgbClr val="0070C0"/>
              </a:solidFill>
              <a:latin typeface="標楷體" panose="03000509000000000000" pitchFamily="65" charset="-120"/>
              <a:ea typeface="標楷體" panose="03000509000000000000" pitchFamily="65" charset="-120"/>
            </a:rPr>
            <a:t>5</a:t>
          </a:r>
          <a:r>
            <a:rPr lang="zh-TW" altLang="en-US" sz="2400" u="sng" dirty="0" smtClean="0">
              <a:solidFill>
                <a:srgbClr val="0070C0"/>
              </a:solidFill>
              <a:latin typeface="標楷體" panose="03000509000000000000" pitchFamily="65" charset="-120"/>
              <a:ea typeface="標楷體" panose="03000509000000000000" pitchFamily="65" charset="-120"/>
            </a:rPr>
            <a:t>點前</a:t>
          </a:r>
          <a:r>
            <a:rPr lang="zh-TW" altLang="en-US" sz="2400" dirty="0" smtClean="0">
              <a:solidFill>
                <a:srgbClr val="0070C0"/>
              </a:solidFill>
              <a:latin typeface="標楷體" panose="03000509000000000000" pitchFamily="65" charset="-120"/>
              <a:ea typeface="標楷體" panose="03000509000000000000" pitchFamily="65" charset="-120"/>
            </a:rPr>
            <a:t>有公開處理程序第</a:t>
          </a:r>
          <a:r>
            <a:rPr lang="en-US" altLang="zh-TW" sz="2400" dirty="0" smtClean="0">
              <a:solidFill>
                <a:srgbClr val="0070C0"/>
              </a:solidFill>
              <a:latin typeface="標楷體" panose="03000509000000000000" pitchFamily="65" charset="-120"/>
              <a:ea typeface="標楷體" panose="03000509000000000000" pitchFamily="65" charset="-120"/>
            </a:rPr>
            <a:t>13</a:t>
          </a:r>
          <a:r>
            <a:rPr lang="zh-TW" altLang="en-US" sz="2400" dirty="0" smtClean="0">
              <a:solidFill>
                <a:srgbClr val="0070C0"/>
              </a:solidFill>
              <a:latin typeface="標楷體" panose="03000509000000000000" pitchFamily="65" charset="-120"/>
              <a:ea typeface="標楷體" panose="03000509000000000000" pitchFamily="65" charset="-120"/>
            </a:rPr>
            <a:t>條之</a:t>
          </a:r>
          <a:r>
            <a:rPr lang="en-US" altLang="zh-TW" sz="2400" dirty="0" smtClean="0">
              <a:solidFill>
                <a:srgbClr val="0070C0"/>
              </a:solidFill>
              <a:latin typeface="標楷體" panose="03000509000000000000" pitchFamily="65" charset="-120"/>
              <a:ea typeface="標楷體" panose="03000509000000000000" pitchFamily="65" charset="-120"/>
            </a:rPr>
            <a:t>1</a:t>
          </a:r>
          <a:r>
            <a:rPr lang="zh-TW" altLang="en-US" sz="2400" dirty="0" smtClean="0">
              <a:solidFill>
                <a:srgbClr val="0070C0"/>
              </a:solidFill>
              <a:latin typeface="標楷體" panose="03000509000000000000" pitchFamily="65" charset="-120"/>
              <a:ea typeface="標楷體" panose="03000509000000000000" pitchFamily="65" charset="-120"/>
            </a:rPr>
            <a:t>所定之事由時，為使前開訊息能讓投資人有時間知悉，並避免於交易時段對有價證券價量造成過度波動，故應申請暫停交易</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7203" custScaleY="145592"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Ang="0" custScaleY="1339468" custLinFactNeighborY="2348">
        <dgm:presLayoutVars>
          <dgm:bulletEnabled val="1"/>
        </dgm:presLayoutVars>
      </dgm:prSet>
      <dgm:spPr/>
      <dgm:t>
        <a:bodyPr/>
        <a:lstStyle/>
        <a:p>
          <a:endParaRPr lang="zh-TW" altLang="en-US"/>
        </a:p>
      </dgm:t>
    </dgm:pt>
  </dgm:ptLst>
  <dgm:cxnLst>
    <dgm:cxn modelId="{07CEC334-2EED-435A-9721-0F1C19564A66}" srcId="{A966A031-8A4E-4E11-A6CB-4DB187EC1E40}" destId="{4BACBE4D-BB96-41A5-966C-42B142C312DE}" srcOrd="4" destOrd="0" parTransId="{FBCEE342-A557-4858-926E-7162873AC8E8}" sibTransId="{7CF5B4C9-C232-43B5-84EB-9F9C567E9CC9}"/>
    <dgm:cxn modelId="{76238A32-46A9-408A-B6D9-27256FACD93A}" srcId="{A966A031-8A4E-4E11-A6CB-4DB187EC1E40}" destId="{F3879489-4645-4605-8AFB-4BBAD56E6FA4}" srcOrd="1" destOrd="0" parTransId="{37F491EB-5FA3-4800-BF0A-7F738D3EE6A1}" sibTransId="{DC15E4F9-6CB7-4B9B-AB79-5659C313F725}"/>
    <dgm:cxn modelId="{5BE0C815-4924-440D-8FDD-1A16202BF9CA}" srcId="{A966A031-8A4E-4E11-A6CB-4DB187EC1E40}" destId="{996E0E08-8AE7-4CB4-AD17-59429B406352}" srcOrd="0" destOrd="0" parTransId="{701FFFE4-875A-40D6-8870-0086481408FB}" sibTransId="{8E728C55-F5B3-4B47-8339-ADBE7A9A6DD4}"/>
    <dgm:cxn modelId="{B4616EF5-081F-472D-A2AD-A939DE074752}" type="presOf" srcId="{2C28E7DE-34EA-400F-B7A5-C03E0DB19B93}" destId="{2D76D21F-54D8-4851-96B4-7E79CF1F0174}" srcOrd="0" destOrd="5" presId="urn:microsoft.com/office/officeart/2005/8/layout/vList2"/>
    <dgm:cxn modelId="{3FC122C3-E042-4128-A709-111DD32B6581}" srcId="{A966A031-8A4E-4E11-A6CB-4DB187EC1E40}" destId="{6CA4A35E-393F-46CF-9B9D-EC2527F7F829}" srcOrd="6" destOrd="0" parTransId="{81129939-28F0-4442-B9F5-5D49863A0CBA}" sibTransId="{00A9DC6F-F92B-461E-9536-1482D16C8AF3}"/>
    <dgm:cxn modelId="{686B780A-E3A4-4676-8E9F-FF65748E5039}" type="presOf" srcId="{A966A031-8A4E-4E11-A6CB-4DB187EC1E40}" destId="{5BF6FD7D-B6DA-4486-8E04-8C93B50D1468}" srcOrd="0" destOrd="0" presId="urn:microsoft.com/office/officeart/2005/8/layout/vList2"/>
    <dgm:cxn modelId="{7C6AA431-F4BF-4B9C-A1AF-AD1A4CBAC83F}" type="presOf" srcId="{F3879489-4645-4605-8AFB-4BBAD56E6FA4}" destId="{2D76D21F-54D8-4851-96B4-7E79CF1F0174}" srcOrd="0" destOrd="1" presId="urn:microsoft.com/office/officeart/2005/8/layout/vList2"/>
    <dgm:cxn modelId="{F608E52C-CCB0-477C-9E52-DEFC1DBDC882}" type="presOf" srcId="{1A5AF8D5-4128-4A3E-9F86-3580E56D7A9B}" destId="{2D76D21F-54D8-4851-96B4-7E79CF1F0174}" srcOrd="0" destOrd="2" presId="urn:microsoft.com/office/officeart/2005/8/layout/vList2"/>
    <dgm:cxn modelId="{D4AB93CE-2F25-4204-A17B-BF1C060B6099}" type="presOf" srcId="{6CA4A35E-393F-46CF-9B9D-EC2527F7F829}" destId="{2D76D21F-54D8-4851-96B4-7E79CF1F0174}" srcOrd="0" destOrd="6"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4586B25C-F63E-4570-90A5-0B67B4A2DA52}" type="presOf" srcId="{4BACBE4D-BB96-41A5-966C-42B142C312DE}" destId="{2D76D21F-54D8-4851-96B4-7E79CF1F0174}" srcOrd="0" destOrd="4" presId="urn:microsoft.com/office/officeart/2005/8/layout/vList2"/>
    <dgm:cxn modelId="{94BD4C05-EF1D-4F8A-8FA5-AAD30224867C}" type="presOf" srcId="{7CF8A2FF-4977-4299-96A4-65A267F65753}" destId="{2D76D21F-54D8-4851-96B4-7E79CF1F0174}" srcOrd="0" destOrd="3" presId="urn:microsoft.com/office/officeart/2005/8/layout/vList2"/>
    <dgm:cxn modelId="{B08D558B-36F5-47E9-AD63-8A248BA24B1F}" srcId="{A966A031-8A4E-4E11-A6CB-4DB187EC1E40}" destId="{2C28E7DE-34EA-400F-B7A5-C03E0DB19B93}" srcOrd="5" destOrd="0" parTransId="{E6C1D521-B238-4E4E-ABBF-2F6E8158B761}" sibTransId="{83593794-F109-4A58-A801-680575A10C42}"/>
    <dgm:cxn modelId="{DB991B45-B404-4302-A2C6-123EE1AA6B85}" srcId="{A966A031-8A4E-4E11-A6CB-4DB187EC1E40}" destId="{7CF8A2FF-4977-4299-96A4-65A267F65753}" srcOrd="3" destOrd="0" parTransId="{610BCF6A-7E1C-47F4-9FA6-B12C88C1AD3C}" sibTransId="{64767DA2-90DB-4B48-91D7-198776EAE572}"/>
    <dgm:cxn modelId="{C3527E94-143C-4F07-B145-9E6179223602}" srcId="{A966A031-8A4E-4E11-A6CB-4DB187EC1E40}" destId="{1A5AF8D5-4128-4A3E-9F86-3580E56D7A9B}" srcOrd="2" destOrd="0" parTransId="{99A69461-1B58-49C1-8FF3-6EC725E3B794}" sibTransId="{89632962-A27A-4123-8C04-94A66A72D413}"/>
    <dgm:cxn modelId="{FF23611C-531F-437F-9352-5387CE9FEF1F}" type="presOf" srcId="{996E0E08-8AE7-4CB4-AD17-59429B406352}" destId="{2D76D21F-54D8-4851-96B4-7E79CF1F0174}" srcOrd="0" destOrd="0" presId="urn:microsoft.com/office/officeart/2005/8/layout/vList2"/>
    <dgm:cxn modelId="{80DFBF53-8DE1-4941-B769-A6192B1F1F40}" type="presOf" srcId="{BF48EE7C-AEB8-4231-AF0C-C18CA4A2148C}" destId="{6DF5F0E4-F3DA-4C18-B552-BE498FDF63DA}" srcOrd="0" destOrd="0" presId="urn:microsoft.com/office/officeart/2005/8/layout/vList2"/>
    <dgm:cxn modelId="{06B73F43-544F-4BD6-896B-6DDDB8C08A3E}" type="presParOf" srcId="{6DF5F0E4-F3DA-4C18-B552-BE498FDF63DA}" destId="{5BF6FD7D-B6DA-4486-8E04-8C93B50D1468}" srcOrd="0" destOrd="0" presId="urn:microsoft.com/office/officeart/2005/8/layout/vList2"/>
    <dgm:cxn modelId="{79BE0A1D-0187-46FA-86D6-6F18E59B49E3}"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CC"/>
              </a:solidFill>
              <a:latin typeface="標楷體" panose="03000509000000000000" pitchFamily="65" charset="-120"/>
              <a:ea typeface="標楷體" panose="03000509000000000000" pitchFamily="65" charset="-120"/>
            </a:rPr>
            <a:t>處理程序第</a:t>
          </a:r>
          <a:r>
            <a:rPr lang="en-US" sz="2800" b="1" kern="1200" dirty="0" smtClean="0">
              <a:solidFill>
                <a:srgbClr val="0000CC"/>
              </a:solidFill>
              <a:latin typeface="標楷體" panose="03000509000000000000" pitchFamily="65" charset="-120"/>
              <a:ea typeface="標楷體" panose="03000509000000000000" pitchFamily="65" charset="-120"/>
            </a:rPr>
            <a:t>13</a:t>
          </a:r>
          <a:r>
            <a:rPr lang="zh-TW" sz="2800" b="1" kern="1200" dirty="0" smtClean="0">
              <a:solidFill>
                <a:srgbClr val="0000CC"/>
              </a:solidFill>
              <a:latin typeface="標楷體" panose="03000509000000000000" pitchFamily="65" charset="-120"/>
              <a:ea typeface="標楷體" panose="03000509000000000000" pitchFamily="65" charset="-120"/>
            </a:rPr>
            <a:t>條之</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第</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項第</a:t>
          </a:r>
          <a:r>
            <a:rPr lang="en-US" sz="2800" b="1" kern="1200" dirty="0" smtClean="0">
              <a:solidFill>
                <a:srgbClr val="0000CC"/>
              </a:solidFill>
              <a:latin typeface="標楷體" panose="03000509000000000000" pitchFamily="65" charset="-120"/>
              <a:ea typeface="標楷體" panose="03000509000000000000" pitchFamily="65" charset="-120"/>
            </a:rPr>
            <a:t>5</a:t>
          </a:r>
          <a:r>
            <a:rPr lang="zh-TW" sz="2800" b="1" kern="1200" dirty="0" smtClean="0">
              <a:solidFill>
                <a:srgbClr val="0000CC"/>
              </a:solidFill>
              <a:latin typeface="標楷體" panose="03000509000000000000" pitchFamily="65" charset="-120"/>
              <a:ea typeface="標楷體" panose="03000509000000000000" pitchFamily="65" charset="-120"/>
            </a:rPr>
            <a:t>款</a:t>
          </a:r>
          <a:r>
            <a:rPr lang="zh-TW" altLang="en-US" sz="2800" b="1" kern="1200" dirty="0" smtClean="0">
              <a:solidFill>
                <a:srgbClr val="0000CC"/>
              </a:solidFill>
              <a:latin typeface="標楷體" pitchFamily="65" charset="-120"/>
              <a:ea typeface="標楷體" pitchFamily="65" charset="-120"/>
            </a:rPr>
            <a:t>新產品、</a:t>
          </a:r>
          <a:endParaRPr lang="en-US" altLang="zh-TW" sz="2800" b="1" kern="1200" dirty="0" smtClean="0">
            <a:solidFill>
              <a:srgbClr val="0000CC"/>
            </a:solidFill>
            <a:latin typeface="標楷體" pitchFamily="65" charset="-120"/>
            <a:ea typeface="標楷體" pitchFamily="65" charset="-120"/>
          </a:endParaRPr>
        </a:p>
        <a:p>
          <a:r>
            <a:rPr lang="zh-TW" altLang="en-US" sz="2800" b="1" kern="1200" dirty="0" smtClean="0">
              <a:solidFill>
                <a:srgbClr val="0000CC"/>
              </a:solidFill>
              <a:latin typeface="標楷體" pitchFamily="65" charset="-120"/>
              <a:ea typeface="標楷體" pitchFamily="65" charset="-120"/>
            </a:rPr>
            <a:t>   新技術之開發進度有重大進展者</a:t>
          </a:r>
          <a:r>
            <a:rPr lang="zh-TW" sz="2800" b="1" kern="1200" dirty="0" smtClean="0">
              <a:solidFill>
                <a:srgbClr val="0000CC"/>
              </a:solidFill>
              <a:latin typeface="標楷體" panose="03000509000000000000" pitchFamily="65" charset="-120"/>
              <a:ea typeface="標楷體" panose="03000509000000000000" pitchFamily="65" charset="-120"/>
            </a:rPr>
            <a:t>之意涵</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000" dirty="0" smtClean="0">
              <a:solidFill>
                <a:srgbClr val="0070C0"/>
              </a:solidFill>
              <a:effectLst/>
              <a:ea typeface="標楷體"/>
              <a:cs typeface="+mn-cs"/>
            </a:rPr>
            <a:t>完成新產品開發，試驗之產品已開發成功且正式進入量產階段</a:t>
          </a:r>
          <a:r>
            <a:rPr lang="en-US" altLang="zh-TW" sz="2000" dirty="0" smtClean="0">
              <a:solidFill>
                <a:srgbClr val="0070C0"/>
              </a:solidFill>
              <a:effectLst/>
              <a:ea typeface="標楷體"/>
              <a:cs typeface="+mn-cs"/>
            </a:rPr>
            <a:t>:</a:t>
          </a:r>
          <a:r>
            <a:rPr lang="zh-TW" altLang="en-US" sz="2000" dirty="0" smtClean="0">
              <a:solidFill>
                <a:srgbClr val="0070C0"/>
              </a:solidFill>
              <a:effectLst/>
              <a:ea typeface="標楷體"/>
              <a:cs typeface="+mn-cs"/>
            </a:rPr>
            <a:t>係指公司研發之新產品已達技術可行性後進入量產階段，經評估該產品之銷售量、授權金或其他由該產品衍生之未來經濟效益對公司財務或業務有重大影響，且有相關客觀事實依據可資佐證評估者。</a:t>
          </a:r>
          <a:endParaRPr lang="en-US" sz="20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r>
            <a:rPr lang="zh-TW" sz="2000" dirty="0" smtClean="0">
              <a:solidFill>
                <a:srgbClr val="0070C0"/>
              </a:solidFill>
              <a:latin typeface="標楷體" panose="03000509000000000000" pitchFamily="65" charset="-120"/>
              <a:ea typeface="標楷體" panose="03000509000000000000" pitchFamily="65" charset="-120"/>
            </a:rPr>
            <a:t>新產品或新技術之重要開發進度</a:t>
          </a:r>
          <a:r>
            <a:rPr lang="en-US" sz="2000" dirty="0" smtClean="0">
              <a:solidFill>
                <a:srgbClr val="0070C0"/>
              </a:solidFill>
              <a:latin typeface="標楷體" panose="03000509000000000000" pitchFamily="65" charset="-120"/>
              <a:ea typeface="標楷體" panose="03000509000000000000" pitchFamily="65" charset="-120"/>
            </a:rPr>
            <a:t>:</a:t>
          </a:r>
          <a:r>
            <a:rPr lang="zh-TW" sz="2000" dirty="0" smtClean="0">
              <a:solidFill>
                <a:srgbClr val="0070C0"/>
              </a:solidFill>
              <a:latin typeface="標楷體" panose="03000509000000000000" pitchFamily="65" charset="-120"/>
              <a:ea typeface="標楷體" panose="03000509000000000000" pitchFamily="65" charset="-120"/>
            </a:rPr>
            <a:t>係指新藥研發、高科技新創等公司因其產品之研發具有開發時程長、投入經費高之特性，產品或技術開發雖尚未完成，惟仍可能已具有可觀之技轉、授權或出售價值，上開類型公司應本諸事實，評估新產品或新技術最終研發成果</a:t>
          </a:r>
          <a:r>
            <a:rPr lang="en-US" sz="2000" dirty="0" smtClean="0">
              <a:solidFill>
                <a:srgbClr val="0070C0"/>
              </a:solidFill>
              <a:latin typeface="標楷體" panose="03000509000000000000" pitchFamily="65" charset="-120"/>
              <a:ea typeface="標楷體" panose="03000509000000000000" pitchFamily="65" charset="-120"/>
            </a:rPr>
            <a:t>(</a:t>
          </a:r>
          <a:r>
            <a:rPr lang="zh-TW" sz="2000" dirty="0" smtClean="0">
              <a:solidFill>
                <a:srgbClr val="0070C0"/>
              </a:solidFill>
              <a:latin typeface="標楷體" panose="03000509000000000000" pitchFamily="65" charset="-120"/>
              <a:ea typeface="標楷體" panose="03000509000000000000" pitchFamily="65" charset="-120"/>
            </a:rPr>
            <a:t>如新藥公司主要研發之新藥第三期臨床實驗或其期中分析結果、高科技新創等公司之重要研發結果</a:t>
          </a:r>
          <a:r>
            <a:rPr lang="en-US" sz="2000" dirty="0" smtClean="0">
              <a:solidFill>
                <a:srgbClr val="0070C0"/>
              </a:solidFill>
              <a:latin typeface="標楷體" panose="03000509000000000000" pitchFamily="65" charset="-120"/>
              <a:ea typeface="標楷體" panose="03000509000000000000" pitchFamily="65" charset="-120"/>
            </a:rPr>
            <a:t>)</a:t>
          </a:r>
          <a:r>
            <a:rPr lang="zh-TW" sz="2000" dirty="0" smtClean="0">
              <a:solidFill>
                <a:srgbClr val="0070C0"/>
              </a:solidFill>
              <a:latin typeface="標楷體" panose="03000509000000000000" pitchFamily="65" charset="-120"/>
              <a:ea typeface="標楷體" panose="03000509000000000000" pitchFamily="65" charset="-120"/>
            </a:rPr>
            <a:t>是否對公司股東權益或證券價格有重大影響。</a:t>
          </a:r>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B08D558B-36F5-47E9-AD63-8A248BA24B1F}" srcId="{A966A031-8A4E-4E11-A6CB-4DB187EC1E40}" destId="{2C28E7DE-34EA-400F-B7A5-C03E0DB19B93}" srcOrd="2" destOrd="0" parTransId="{E6C1D521-B238-4E4E-ABBF-2F6E8158B761}" sibTransId="{83593794-F109-4A58-A801-680575A10C42}"/>
    <dgm:cxn modelId="{5BE0C815-4924-440D-8FDD-1A16202BF9CA}" srcId="{A966A031-8A4E-4E11-A6CB-4DB187EC1E40}" destId="{996E0E08-8AE7-4CB4-AD17-59429B406352}" srcOrd="0" destOrd="0" parTransId="{701FFFE4-875A-40D6-8870-0086481408FB}" sibTransId="{8E728C55-F5B3-4B47-8339-ADBE7A9A6DD4}"/>
    <dgm:cxn modelId="{EB1F61EC-7E7D-4EAA-85C1-B0D4AE5B84A3}" type="presOf" srcId="{6CA4A35E-393F-46CF-9B9D-EC2527F7F829}" destId="{2D76D21F-54D8-4851-96B4-7E79CF1F0174}" srcOrd="0" destOrd="3" presId="urn:microsoft.com/office/officeart/2005/8/layout/vList2"/>
    <dgm:cxn modelId="{32C03CC0-529E-444A-8550-E546EF2934EA}" type="presOf" srcId="{F3879489-4645-4605-8AFB-4BBAD56E6FA4}" destId="{2D76D21F-54D8-4851-96B4-7E79CF1F0174}" srcOrd="0" destOrd="1"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F13EEEE6-174C-4C9E-AF55-E27650A6184F}" type="presOf" srcId="{2C28E7DE-34EA-400F-B7A5-C03E0DB19B93}" destId="{2D76D21F-54D8-4851-96B4-7E79CF1F0174}" srcOrd="0" destOrd="2" presId="urn:microsoft.com/office/officeart/2005/8/layout/vList2"/>
    <dgm:cxn modelId="{EC509153-96EC-4370-832D-F9C451F852DC}" type="presOf" srcId="{BF48EE7C-AEB8-4231-AF0C-C18CA4A2148C}" destId="{6DF5F0E4-F3DA-4C18-B552-BE498FDF63DA}" srcOrd="0" destOrd="0" presId="urn:microsoft.com/office/officeart/2005/8/layout/vList2"/>
    <dgm:cxn modelId="{DDCA2321-7902-4D3B-B6CC-6B95249C9586}" type="presOf" srcId="{A966A031-8A4E-4E11-A6CB-4DB187EC1E40}" destId="{5BF6FD7D-B6DA-4486-8E04-8C93B50D1468}" srcOrd="0" destOrd="0" presId="urn:microsoft.com/office/officeart/2005/8/layout/vList2"/>
    <dgm:cxn modelId="{3FC122C3-E042-4128-A709-111DD32B6581}" srcId="{A966A031-8A4E-4E11-A6CB-4DB187EC1E40}" destId="{6CA4A35E-393F-46CF-9B9D-EC2527F7F829}" srcOrd="3" destOrd="0" parTransId="{81129939-28F0-4442-B9F5-5D49863A0CBA}" sibTransId="{00A9DC6F-F92B-461E-9536-1482D16C8AF3}"/>
    <dgm:cxn modelId="{17CE18F3-0502-45D8-914B-F1059F12C5AF}" type="presOf" srcId="{996E0E08-8AE7-4CB4-AD17-59429B406352}" destId="{2D76D21F-54D8-4851-96B4-7E79CF1F0174}" srcOrd="0" destOrd="0" presId="urn:microsoft.com/office/officeart/2005/8/layout/vList2"/>
    <dgm:cxn modelId="{41295873-0C8D-452E-9159-CD1438957F65}" type="presParOf" srcId="{6DF5F0E4-F3DA-4C18-B552-BE498FDF63DA}" destId="{5BF6FD7D-B6DA-4486-8E04-8C93B50D1468}" srcOrd="0" destOrd="0" presId="urn:microsoft.com/office/officeart/2005/8/layout/vList2"/>
    <dgm:cxn modelId="{4867AFF4-DAC9-4436-AF35-07B6C5F1EA03}"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4877C0-C255-4EB7-89FE-DC0406D71BBA}" type="doc">
      <dgm:prSet loTypeId="urn:microsoft.com/office/officeart/2005/8/layout/list1" loCatId="list" qsTypeId="urn:microsoft.com/office/officeart/2005/8/quickstyle/simple1" qsCatId="simple" csTypeId="urn:microsoft.com/office/officeart/2005/8/colors/colorful1#3" csCatId="colorful" phldr="1"/>
      <dgm:spPr/>
      <dgm:t>
        <a:bodyPr/>
        <a:lstStyle/>
        <a:p>
          <a:endParaRPr lang="zh-TW" altLang="en-US"/>
        </a:p>
      </dgm:t>
    </dgm:pt>
    <dgm:pt modelId="{C4F994E1-875E-4239-ACF9-C9B25D566738}">
      <dgm:prSet phldrT="[文字]" custT="1"/>
      <dgm:spPr/>
      <dgm:t>
        <a:bodyPr/>
        <a:lstStyle/>
        <a:p>
          <a:r>
            <a:rPr lang="zh-TW" altLang="en-US" sz="2800" b="1" dirty="0" smtClean="0">
              <a:effectLst>
                <a:outerShdw blurRad="38100" dist="38100" dir="2700000" algn="tl">
                  <a:srgbClr val="000000">
                    <a:alpha val="43137"/>
                  </a:srgbClr>
                </a:outerShdw>
              </a:effectLst>
              <a:latin typeface="Book Antiqua" pitchFamily="18" charset="0"/>
              <a:ea typeface="標楷體" pitchFamily="65" charset="-120"/>
            </a:rPr>
            <a:t>暫停交易</a:t>
          </a:r>
          <a:endParaRPr lang="zh-TW" altLang="en-US" sz="2800" b="1" dirty="0">
            <a:effectLst>
              <a:outerShdw blurRad="38100" dist="38100" dir="2700000" algn="tl">
                <a:srgbClr val="000000">
                  <a:alpha val="43137"/>
                </a:srgbClr>
              </a:outerShdw>
            </a:effectLst>
            <a:latin typeface="Book Antiqua" pitchFamily="18" charset="0"/>
            <a:ea typeface="標楷體" pitchFamily="65" charset="-120"/>
          </a:endParaRPr>
        </a:p>
      </dgm:t>
    </dgm:pt>
    <dgm:pt modelId="{CC873151-8D09-4212-B1B5-94AE701B67DF}" type="parTrans" cxnId="{BE8E2707-4F7A-4F9E-AE31-C10FAD05D0BC}">
      <dgm:prSet/>
      <dgm:spPr/>
      <dgm:t>
        <a:bodyPr/>
        <a:lstStyle/>
        <a:p>
          <a:endParaRPr lang="zh-TW" altLang="en-US">
            <a:latin typeface="Book Antiqua" pitchFamily="18" charset="0"/>
            <a:ea typeface="標楷體" pitchFamily="65" charset="-120"/>
          </a:endParaRPr>
        </a:p>
      </dgm:t>
    </dgm:pt>
    <dgm:pt modelId="{46FCEEF2-2ECE-4F93-9570-BBB686DCD69F}" type="sibTrans" cxnId="{BE8E2707-4F7A-4F9E-AE31-C10FAD05D0BC}">
      <dgm:prSet/>
      <dgm:spPr/>
      <dgm:t>
        <a:bodyPr/>
        <a:lstStyle/>
        <a:p>
          <a:endParaRPr lang="zh-TW" altLang="en-US">
            <a:latin typeface="Book Antiqua" pitchFamily="18" charset="0"/>
            <a:ea typeface="標楷體" pitchFamily="65" charset="-120"/>
          </a:endParaRPr>
        </a:p>
      </dgm:t>
    </dgm:pt>
    <dgm:pt modelId="{540CC5D1-8AFD-421B-96B2-FE7FBCDBD401}">
      <dgm:prSet phldrT="[文字]" custT="1"/>
      <dgm:spPr/>
      <dgm:t>
        <a:bodyPr lIns="468000" tIns="432000" rIns="468000" bIns="108000"/>
        <a:lstStyle/>
        <a:p>
          <a:pPr algn="l"/>
          <a:r>
            <a:rPr lang="zh-TW" altLang="en-US" sz="2000" dirty="0" smtClean="0">
              <a:latin typeface="Book Antiqua" pitchFamily="18" charset="0"/>
              <a:ea typeface="標楷體" pitchFamily="65" charset="-120"/>
            </a:rPr>
            <a:t>公司申請</a:t>
          </a:r>
          <a:r>
            <a:rPr lang="en-US" altLang="zh-TW" sz="2000" dirty="0" smtClean="0">
              <a:latin typeface="Book Antiqua" pitchFamily="18" charset="0"/>
              <a:ea typeface="標楷體" pitchFamily="65" charset="-120"/>
            </a:rPr>
            <a:t>:</a:t>
          </a:r>
          <a:r>
            <a:rPr lang="zh-TW" sz="2000" u="none" dirty="0" smtClean="0">
              <a:latin typeface="標楷體" pitchFamily="65" charset="-120"/>
              <a:ea typeface="標楷體" pitchFamily="65" charset="-120"/>
            </a:rPr>
            <a:t>原則為</a:t>
          </a:r>
          <a:r>
            <a:rPr lang="en-US" altLang="zh-TW" sz="2000" b="1" u="sng" dirty="0" smtClean="0">
              <a:solidFill>
                <a:srgbClr val="FF0000"/>
              </a:solidFill>
              <a:latin typeface="標楷體" pitchFamily="65" charset="-120"/>
              <a:ea typeface="標楷體" pitchFamily="65" charset="-120"/>
            </a:rPr>
            <a:t>T-1</a:t>
          </a:r>
          <a:r>
            <a:rPr lang="zh-TW" altLang="en-US" sz="2000" b="1" u="sng" dirty="0" smtClean="0">
              <a:solidFill>
                <a:srgbClr val="FF0000"/>
              </a:solidFill>
              <a:latin typeface="標楷體" pitchFamily="65" charset="-120"/>
              <a:ea typeface="標楷體" pitchFamily="65" charset="-120"/>
            </a:rPr>
            <a:t>日</a:t>
          </a:r>
          <a:r>
            <a:rPr lang="zh-TW" sz="2000" u="none" dirty="0" smtClean="0">
              <a:latin typeface="標楷體" pitchFamily="65" charset="-120"/>
              <a:ea typeface="標楷體" pitchFamily="65" charset="-120"/>
            </a:rPr>
            <a:t>申請</a:t>
          </a:r>
          <a:r>
            <a:rPr lang="zh-TW" altLang="en-US" sz="2000" u="none" dirty="0" smtClean="0">
              <a:latin typeface="標楷體" pitchFamily="65" charset="-120"/>
              <a:ea typeface="標楷體" pitchFamily="65" charset="-120"/>
            </a:rPr>
            <a:t>，本中心</a:t>
          </a:r>
          <a:r>
            <a:rPr lang="zh-TW" sz="2000" u="none" dirty="0" smtClean="0">
              <a:latin typeface="標楷體" pitchFamily="65" charset="-120"/>
              <a:ea typeface="標楷體" pitchFamily="65" charset="-120"/>
            </a:rPr>
            <a:t>審查</a:t>
          </a:r>
          <a:r>
            <a:rPr lang="zh-TW" altLang="en-US" sz="2000" u="none" dirty="0" smtClean="0">
              <a:latin typeface="標楷體" pitchFamily="65" charset="-120"/>
              <a:ea typeface="標楷體" pitchFamily="65" charset="-120"/>
            </a:rPr>
            <a:t>並</a:t>
          </a:r>
          <a:r>
            <a:rPr lang="zh-TW" sz="2000" u="none" dirty="0" smtClean="0">
              <a:latin typeface="標楷體" pitchFamily="65" charset="-120"/>
              <a:ea typeface="標楷體" pitchFamily="65" charset="-120"/>
            </a:rPr>
            <a:t>公</a:t>
          </a:r>
          <a:r>
            <a:rPr lang="zh-TW" altLang="en-US" sz="2000" u="none" dirty="0" smtClean="0">
              <a:latin typeface="標楷體" pitchFamily="65" charset="-120"/>
              <a:ea typeface="標楷體" pitchFamily="65" charset="-120"/>
            </a:rPr>
            <a:t>告</a:t>
          </a:r>
          <a:r>
            <a:rPr lang="en-US" altLang="zh-TW" sz="2000" b="1" u="sng" dirty="0" smtClean="0">
              <a:solidFill>
                <a:srgbClr val="FF0000"/>
              </a:solidFill>
              <a:latin typeface="標楷體" pitchFamily="65" charset="-120"/>
              <a:ea typeface="標楷體" pitchFamily="65" charset="-120"/>
            </a:rPr>
            <a:t>T</a:t>
          </a:r>
          <a:r>
            <a:rPr lang="zh-TW" altLang="en-US" sz="2000" b="1" u="sng" dirty="0" smtClean="0">
              <a:solidFill>
                <a:srgbClr val="FF0000"/>
              </a:solidFill>
              <a:latin typeface="標楷體" pitchFamily="65" charset="-120"/>
              <a:ea typeface="標楷體" pitchFamily="65" charset="-120"/>
            </a:rPr>
            <a:t>日</a:t>
          </a:r>
          <a:r>
            <a:rPr lang="zh-TW" sz="2000" b="1" u="sng" dirty="0" smtClean="0">
              <a:solidFill>
                <a:srgbClr val="FF0000"/>
              </a:solidFill>
              <a:latin typeface="標楷體" pitchFamily="65" charset="-120"/>
              <a:ea typeface="標楷體" pitchFamily="65" charset="-120"/>
            </a:rPr>
            <a:t>暫停</a:t>
          </a:r>
          <a:r>
            <a:rPr lang="zh-TW" altLang="en-US" sz="2000" b="1" u="sng" dirty="0" smtClean="0">
              <a:solidFill>
                <a:srgbClr val="FF0000"/>
              </a:solidFill>
              <a:latin typeface="標楷體" pitchFamily="65" charset="-120"/>
              <a:ea typeface="標楷體" pitchFamily="65" charset="-120"/>
            </a:rPr>
            <a:t>交易</a:t>
          </a:r>
          <a:r>
            <a:rPr lang="zh-TW" altLang="en-US" sz="2000" u="none" dirty="0" smtClean="0">
              <a:latin typeface="標楷體" pitchFamily="65" charset="-120"/>
              <a:ea typeface="標楷體" pitchFamily="65" charset="-120"/>
            </a:rPr>
            <a:t>。遇緊急情事者，</a:t>
          </a:r>
          <a:r>
            <a:rPr lang="zh-TW" sz="2000" dirty="0" smtClean="0">
              <a:latin typeface="標楷體" pitchFamily="65" charset="-120"/>
              <a:ea typeface="標楷體" pitchFamily="65" charset="-120"/>
            </a:rPr>
            <a:t>得</a:t>
          </a:r>
          <a:r>
            <a:rPr lang="zh-TW" altLang="en-US" sz="2000" dirty="0" smtClean="0">
              <a:latin typeface="標楷體" pitchFamily="65" charset="-120"/>
              <a:ea typeface="標楷體" pitchFamily="65" charset="-120"/>
            </a:rPr>
            <a:t>於</a:t>
          </a:r>
          <a:r>
            <a:rPr lang="zh-TW" sz="2000" b="1" u="sng" dirty="0" smtClean="0">
              <a:solidFill>
                <a:srgbClr val="FF0000"/>
              </a:solidFill>
              <a:latin typeface="標楷體" pitchFamily="65" charset="-120"/>
              <a:ea typeface="標楷體" pitchFamily="65" charset="-120"/>
            </a:rPr>
            <a:t>當日</a:t>
          </a:r>
          <a:r>
            <a:rPr lang="en-US" altLang="zh-TW" sz="2000" b="1" u="sng" dirty="0" smtClean="0">
              <a:solidFill>
                <a:srgbClr val="FF0000"/>
              </a:solidFill>
              <a:latin typeface="標楷體" pitchFamily="65" charset="-120"/>
              <a:ea typeface="標楷體" pitchFamily="65" charset="-120"/>
            </a:rPr>
            <a:t>(T</a:t>
          </a:r>
          <a:r>
            <a:rPr lang="zh-TW" altLang="en-US" sz="2000" b="1" u="sng" dirty="0" smtClean="0">
              <a:solidFill>
                <a:srgbClr val="FF0000"/>
              </a:solidFill>
              <a:latin typeface="標楷體" pitchFamily="65" charset="-120"/>
              <a:ea typeface="標楷體" pitchFamily="65" charset="-120"/>
            </a:rPr>
            <a:t>日</a:t>
          </a:r>
          <a:r>
            <a:rPr lang="en-US" altLang="zh-TW" sz="2000" b="1" u="sng" dirty="0" smtClean="0">
              <a:solidFill>
                <a:srgbClr val="FF0000"/>
              </a:solidFill>
              <a:latin typeface="標楷體" pitchFamily="65" charset="-120"/>
              <a:ea typeface="標楷體" pitchFamily="65" charset="-120"/>
            </a:rPr>
            <a:t>)7</a:t>
          </a:r>
          <a:r>
            <a:rPr lang="en-US" sz="2000" b="1" u="sng" dirty="0" smtClean="0">
              <a:solidFill>
                <a:srgbClr val="FF0000"/>
              </a:solidFill>
              <a:latin typeface="標楷體" pitchFamily="65" charset="-120"/>
              <a:ea typeface="標楷體" pitchFamily="65" charset="-120"/>
            </a:rPr>
            <a:t>:0</a:t>
          </a:r>
          <a:r>
            <a:rPr lang="en-US" altLang="zh-TW" sz="2000" b="1" u="sng" dirty="0" smtClean="0">
              <a:solidFill>
                <a:srgbClr val="FF0000"/>
              </a:solidFill>
              <a:latin typeface="標楷體" pitchFamily="65" charset="-120"/>
              <a:ea typeface="標楷體" pitchFamily="65" charset="-120"/>
            </a:rPr>
            <a:t>0</a:t>
          </a:r>
          <a:r>
            <a:rPr lang="zh-TW" sz="2000" b="1" u="sng" dirty="0" smtClean="0">
              <a:solidFill>
                <a:srgbClr val="FF0000"/>
              </a:solidFill>
              <a:latin typeface="標楷體" pitchFamily="65" charset="-120"/>
              <a:ea typeface="標楷體" pitchFamily="65" charset="-120"/>
            </a:rPr>
            <a:t>前</a:t>
          </a:r>
          <a:r>
            <a:rPr lang="zh-TW" sz="2000" u="none" dirty="0" smtClean="0">
              <a:latin typeface="標楷體" pitchFamily="65" charset="-120"/>
              <a:ea typeface="標楷體" pitchFamily="65" charset="-120"/>
            </a:rPr>
            <a:t>申請</a:t>
          </a:r>
          <a:r>
            <a:rPr lang="zh-TW" altLang="en-US" sz="2000" b="1" u="sng" dirty="0" smtClean="0">
              <a:solidFill>
                <a:srgbClr val="FF0000"/>
              </a:solidFill>
              <a:latin typeface="標楷體" pitchFamily="65" charset="-120"/>
              <a:ea typeface="標楷體" pitchFamily="65" charset="-120"/>
            </a:rPr>
            <a:t>當日</a:t>
          </a:r>
          <a:r>
            <a:rPr lang="en-US" altLang="zh-TW" sz="2000" b="1" u="sng" dirty="0" smtClean="0">
              <a:solidFill>
                <a:srgbClr val="FF0000"/>
              </a:solidFill>
              <a:latin typeface="標楷體" pitchFamily="65" charset="-120"/>
              <a:ea typeface="標楷體" pitchFamily="65" charset="-120"/>
            </a:rPr>
            <a:t>(T</a:t>
          </a:r>
          <a:r>
            <a:rPr lang="zh-TW" altLang="en-US" sz="2000" b="1" u="sng" dirty="0" smtClean="0">
              <a:solidFill>
                <a:srgbClr val="FF0000"/>
              </a:solidFill>
              <a:latin typeface="標楷體" pitchFamily="65" charset="-120"/>
              <a:ea typeface="標楷體" pitchFamily="65" charset="-120"/>
            </a:rPr>
            <a:t>日</a:t>
          </a:r>
          <a:r>
            <a:rPr lang="en-US" altLang="zh-TW" sz="2000" b="1" u="sng" dirty="0" smtClean="0">
              <a:solidFill>
                <a:srgbClr val="FF0000"/>
              </a:solidFill>
              <a:latin typeface="標楷體" pitchFamily="65" charset="-120"/>
              <a:ea typeface="標楷體" pitchFamily="65" charset="-120"/>
            </a:rPr>
            <a:t>)</a:t>
          </a:r>
          <a:r>
            <a:rPr lang="zh-TW" sz="2000" u="none" dirty="0" smtClean="0">
              <a:latin typeface="標楷體" pitchFamily="65" charset="-120"/>
              <a:ea typeface="標楷體" pitchFamily="65" charset="-120"/>
            </a:rPr>
            <a:t>暫停交易</a:t>
          </a:r>
          <a:r>
            <a:rPr lang="zh-TW" altLang="en-US" sz="2000" u="none" dirty="0" smtClean="0">
              <a:latin typeface="標楷體" pitchFamily="65" charset="-120"/>
              <a:ea typeface="標楷體" pitchFamily="65" charset="-120"/>
            </a:rPr>
            <a:t>。</a:t>
          </a:r>
          <a:endParaRPr lang="zh-TW" altLang="en-US" sz="2000" dirty="0" smtClean="0">
            <a:latin typeface="Book Antiqua" pitchFamily="18" charset="0"/>
            <a:ea typeface="標楷體" pitchFamily="65" charset="-120"/>
          </a:endParaRPr>
        </a:p>
      </dgm:t>
    </dgm:pt>
    <dgm:pt modelId="{3C5865FB-D288-4CB7-808A-4F452A5F855D}" type="parTrans" cxnId="{8C7C9916-7ECC-4C45-A5AD-DB7D9804A0F2}">
      <dgm:prSet/>
      <dgm:spPr/>
      <dgm:t>
        <a:bodyPr/>
        <a:lstStyle/>
        <a:p>
          <a:endParaRPr lang="zh-TW" altLang="en-US">
            <a:latin typeface="Book Antiqua" pitchFamily="18" charset="0"/>
            <a:ea typeface="標楷體" pitchFamily="65" charset="-120"/>
          </a:endParaRPr>
        </a:p>
      </dgm:t>
    </dgm:pt>
    <dgm:pt modelId="{769C58CC-F2DF-43A4-BF40-48DB4D4797DB}" type="sibTrans" cxnId="{8C7C9916-7ECC-4C45-A5AD-DB7D9804A0F2}">
      <dgm:prSet/>
      <dgm:spPr/>
      <dgm:t>
        <a:bodyPr/>
        <a:lstStyle/>
        <a:p>
          <a:endParaRPr lang="zh-TW" altLang="en-US">
            <a:latin typeface="Book Antiqua" pitchFamily="18" charset="0"/>
            <a:ea typeface="標楷體" pitchFamily="65" charset="-120"/>
          </a:endParaRPr>
        </a:p>
      </dgm:t>
    </dgm:pt>
    <dgm:pt modelId="{AC28FEFD-B4CD-4CF3-AEB9-BEF11656C067}">
      <dgm:prSet phldrT="[文字]" custT="1"/>
      <dgm:spPr/>
      <dgm:t>
        <a:bodyPr lIns="468000" tIns="432000" rIns="468000" bIns="108000"/>
        <a:lstStyle/>
        <a:p>
          <a:pPr algn="l"/>
          <a:r>
            <a:rPr lang="zh-TW" altLang="en-US" sz="2000" dirty="0" smtClean="0">
              <a:latin typeface="Book Antiqua" pitchFamily="18" charset="0"/>
              <a:ea typeface="標楷體" pitchFamily="65" charset="-120"/>
            </a:rPr>
            <a:t>本中心執行</a:t>
          </a:r>
          <a:r>
            <a:rPr lang="en-US" altLang="zh-TW" sz="2000" dirty="0" smtClean="0">
              <a:latin typeface="Book Antiqua" pitchFamily="18" charset="0"/>
              <a:ea typeface="標楷體" pitchFamily="65" charset="-120"/>
            </a:rPr>
            <a:t>:</a:t>
          </a:r>
          <a:r>
            <a:rPr lang="zh-TW" altLang="en-US" sz="2000" b="1" u="sng" dirty="0" smtClean="0">
              <a:solidFill>
                <a:srgbClr val="FF0000"/>
              </a:solidFill>
              <a:latin typeface="標楷體" pitchFamily="65" charset="-120"/>
              <a:ea typeface="標楷體" pitchFamily="65" charset="-120"/>
            </a:rPr>
            <a:t>決議後次一營業日</a:t>
          </a:r>
          <a:r>
            <a:rPr lang="zh-TW" altLang="en-US" sz="2000" dirty="0" smtClean="0">
              <a:latin typeface="標楷體" pitchFamily="65" charset="-120"/>
              <a:ea typeface="標楷體" pitchFamily="65" charset="-120"/>
            </a:rPr>
            <a:t>實施暫停交易。</a:t>
          </a:r>
          <a:endParaRPr lang="zh-TW" altLang="en-US" sz="2000" dirty="0">
            <a:latin typeface="Book Antiqua" pitchFamily="18" charset="0"/>
            <a:ea typeface="標楷體" pitchFamily="65" charset="-120"/>
          </a:endParaRPr>
        </a:p>
      </dgm:t>
    </dgm:pt>
    <dgm:pt modelId="{1FACC65C-706E-4390-8714-BA3B69EAF90F}" type="parTrans" cxnId="{F1D37F17-E2AE-4145-A688-A6FDAFC50582}">
      <dgm:prSet/>
      <dgm:spPr/>
      <dgm:t>
        <a:bodyPr/>
        <a:lstStyle/>
        <a:p>
          <a:endParaRPr lang="zh-TW" altLang="en-US">
            <a:latin typeface="Book Antiqua" pitchFamily="18" charset="0"/>
            <a:ea typeface="標楷體" pitchFamily="65" charset="-120"/>
          </a:endParaRPr>
        </a:p>
      </dgm:t>
    </dgm:pt>
    <dgm:pt modelId="{6E2BE020-9F1F-4D14-8E39-E29947C23D8E}" type="sibTrans" cxnId="{F1D37F17-E2AE-4145-A688-A6FDAFC50582}">
      <dgm:prSet/>
      <dgm:spPr/>
      <dgm:t>
        <a:bodyPr/>
        <a:lstStyle/>
        <a:p>
          <a:endParaRPr lang="zh-TW" altLang="en-US">
            <a:latin typeface="Book Antiqua" pitchFamily="18" charset="0"/>
            <a:ea typeface="標楷體" pitchFamily="65" charset="-120"/>
          </a:endParaRPr>
        </a:p>
      </dgm:t>
    </dgm:pt>
    <dgm:pt modelId="{64000A3B-E911-4827-9D9A-35ED7E84F9DC}">
      <dgm:prSet phldrT="[文字]" custT="1"/>
      <dgm:spPr/>
      <dgm:t>
        <a:bodyPr lIns="468000" tIns="432000" rIns="468000" bIns="108000"/>
        <a:lstStyle/>
        <a:p>
          <a:pPr algn="l"/>
          <a:r>
            <a:rPr lang="zh-TW" altLang="en-US" sz="2000" dirty="0" smtClean="0">
              <a:latin typeface="Book Antiqua" pitchFamily="18" charset="0"/>
              <a:ea typeface="標楷體" pitchFamily="65" charset="-120"/>
            </a:rPr>
            <a:t>每次暫停交易期間以一個營業日為原則，三個營業日為上限，必要時得持續執行之。</a:t>
          </a:r>
          <a:endParaRPr lang="zh-TW" altLang="en-US" sz="2000" dirty="0">
            <a:latin typeface="Book Antiqua" pitchFamily="18" charset="0"/>
            <a:ea typeface="標楷體" pitchFamily="65" charset="-120"/>
          </a:endParaRPr>
        </a:p>
      </dgm:t>
    </dgm:pt>
    <dgm:pt modelId="{014F7362-E6BD-4065-AE28-6AE8FA164262}" type="parTrans" cxnId="{842DCA74-81B5-4843-99AA-3DFF2F928439}">
      <dgm:prSet/>
      <dgm:spPr/>
      <dgm:t>
        <a:bodyPr/>
        <a:lstStyle/>
        <a:p>
          <a:endParaRPr lang="zh-TW" altLang="en-US"/>
        </a:p>
      </dgm:t>
    </dgm:pt>
    <dgm:pt modelId="{5AB7B0EB-6AB2-4127-AFD9-B77145BC6F2F}" type="sibTrans" cxnId="{842DCA74-81B5-4843-99AA-3DFF2F928439}">
      <dgm:prSet/>
      <dgm:spPr/>
      <dgm:t>
        <a:bodyPr/>
        <a:lstStyle/>
        <a:p>
          <a:endParaRPr lang="zh-TW" altLang="en-US"/>
        </a:p>
      </dgm:t>
    </dgm:pt>
    <dgm:pt modelId="{8AEDC23C-A54A-4298-856A-5F54ACB3EDB5}">
      <dgm:prSet phldrT="[文字]" custT="1"/>
      <dgm:spPr/>
      <dgm:t>
        <a:bodyPr/>
        <a:lstStyle/>
        <a:p>
          <a:r>
            <a:rPr lang="zh-TW" altLang="en-US" sz="2000" dirty="0" smtClean="0">
              <a:latin typeface="Book Antiqua" pitchFamily="18" charset="0"/>
              <a:ea typeface="標楷體" pitchFamily="65" charset="-120"/>
            </a:rPr>
            <a:t>暫停交易期間逾一個營業日者，於暫停交易期間屆滿後次一營業日恢復交易。</a:t>
          </a:r>
          <a:endParaRPr lang="zh-TW" altLang="en-US" sz="2000" dirty="0">
            <a:latin typeface="Book Antiqua" pitchFamily="18" charset="0"/>
            <a:ea typeface="標楷體" pitchFamily="65" charset="-120"/>
          </a:endParaRPr>
        </a:p>
      </dgm:t>
    </dgm:pt>
    <dgm:pt modelId="{43C5F0A7-4AC2-45D6-8A92-0DBEE5E022B4}" type="parTrans" cxnId="{39D505E2-3A85-41AF-9CE4-8DB2E60B4608}">
      <dgm:prSet/>
      <dgm:spPr/>
      <dgm:t>
        <a:bodyPr/>
        <a:lstStyle/>
        <a:p>
          <a:endParaRPr lang="zh-TW" altLang="en-US"/>
        </a:p>
      </dgm:t>
    </dgm:pt>
    <dgm:pt modelId="{0C6B6284-4B4A-4A98-8A71-FE6670DA4BC9}" type="sibTrans" cxnId="{39D505E2-3A85-41AF-9CE4-8DB2E60B4608}">
      <dgm:prSet/>
      <dgm:spPr/>
      <dgm:t>
        <a:bodyPr/>
        <a:lstStyle/>
        <a:p>
          <a:endParaRPr lang="zh-TW" altLang="en-US"/>
        </a:p>
      </dgm:t>
    </dgm:pt>
    <dgm:pt modelId="{06B6CBED-AD82-4837-BDE1-50A8803899B2}">
      <dgm:prSet phldrT="[文字]" custT="1"/>
      <dgm:spPr/>
      <dgm:t>
        <a:bodyPr/>
        <a:lstStyle/>
        <a:p>
          <a:r>
            <a:rPr lang="zh-TW" altLang="en-US" sz="2000" dirty="0" smtClean="0">
              <a:latin typeface="標楷體" pitchFamily="65" charset="-120"/>
              <a:ea typeface="標楷體" pitchFamily="65" charset="-120"/>
            </a:rPr>
            <a:t>暫停交易期間為一個營業日者，於次一營業日恢復交易。</a:t>
          </a:r>
          <a:endParaRPr lang="zh-TW" altLang="en-US" sz="2000" dirty="0">
            <a:latin typeface="Book Antiqua" pitchFamily="18" charset="0"/>
            <a:ea typeface="標楷體" pitchFamily="65" charset="-120"/>
          </a:endParaRPr>
        </a:p>
      </dgm:t>
    </dgm:pt>
    <dgm:pt modelId="{51A99086-7552-4C4C-BE7B-4A1EF96DE339}" type="parTrans" cxnId="{0D2708C1-6EA5-4B51-BAD1-1CE0AA7A0392}">
      <dgm:prSet/>
      <dgm:spPr/>
      <dgm:t>
        <a:bodyPr/>
        <a:lstStyle/>
        <a:p>
          <a:endParaRPr lang="zh-TW" altLang="en-US"/>
        </a:p>
      </dgm:t>
    </dgm:pt>
    <dgm:pt modelId="{1CA22968-63F6-49FA-9476-70932EFE4045}" type="sibTrans" cxnId="{0D2708C1-6EA5-4B51-BAD1-1CE0AA7A0392}">
      <dgm:prSet/>
      <dgm:spPr/>
      <dgm:t>
        <a:bodyPr/>
        <a:lstStyle/>
        <a:p>
          <a:endParaRPr lang="zh-TW" altLang="en-US"/>
        </a:p>
      </dgm:t>
    </dgm:pt>
    <dgm:pt modelId="{23E0E046-7537-4DDF-9813-CF9A4572BD0C}">
      <dgm:prSet phldrT="[文字]" custT="1"/>
      <dgm:spPr/>
      <dgm:t>
        <a:bodyPr/>
        <a:lstStyle/>
        <a:p>
          <a:endParaRPr lang="zh-TW" altLang="en-US" sz="2200" dirty="0">
            <a:latin typeface="Book Antiqua" pitchFamily="18" charset="0"/>
            <a:ea typeface="標楷體" pitchFamily="65" charset="-120"/>
          </a:endParaRPr>
        </a:p>
      </dgm:t>
    </dgm:pt>
    <dgm:pt modelId="{40B80253-E0F3-47A7-9ABB-3AB801475E96}" type="sibTrans" cxnId="{1C04E58D-16F6-4EC8-BA12-64D031F7E5D1}">
      <dgm:prSet/>
      <dgm:spPr/>
      <dgm:t>
        <a:bodyPr/>
        <a:lstStyle/>
        <a:p>
          <a:endParaRPr lang="zh-TW" altLang="en-US"/>
        </a:p>
      </dgm:t>
    </dgm:pt>
    <dgm:pt modelId="{97CB11B8-9D4F-4FC6-9553-301C542B177E}" type="parTrans" cxnId="{1C04E58D-16F6-4EC8-BA12-64D031F7E5D1}">
      <dgm:prSet/>
      <dgm:spPr/>
      <dgm:t>
        <a:bodyPr/>
        <a:lstStyle/>
        <a:p>
          <a:endParaRPr lang="zh-TW" altLang="en-US"/>
        </a:p>
      </dgm:t>
    </dgm:pt>
    <dgm:pt modelId="{5959C491-9B2D-4D20-9BD1-4EAC299F5249}">
      <dgm:prSet phldrT="[文字]" custT="1"/>
      <dgm:spPr/>
      <dgm:t>
        <a:bodyPr/>
        <a:lstStyle/>
        <a:p>
          <a:r>
            <a:rPr lang="zh-TW" altLang="en-US" sz="2800" b="1" dirty="0" smtClean="0">
              <a:solidFill>
                <a:srgbClr val="3366FF"/>
              </a:solidFill>
              <a:effectLst>
                <a:outerShdw blurRad="38100" dist="38100" dir="2700000" algn="tl">
                  <a:srgbClr val="000000">
                    <a:alpha val="43137"/>
                  </a:srgbClr>
                </a:outerShdw>
              </a:effectLst>
              <a:latin typeface="Book Antiqua" pitchFamily="18" charset="0"/>
              <a:ea typeface="標楷體" pitchFamily="65" charset="-120"/>
            </a:rPr>
            <a:t>恢復交易</a:t>
          </a:r>
          <a:endParaRPr lang="zh-TW" altLang="en-US" sz="2800" b="1" dirty="0">
            <a:solidFill>
              <a:srgbClr val="3366FF"/>
            </a:solidFill>
            <a:effectLst>
              <a:outerShdw blurRad="38100" dist="38100" dir="2700000" algn="tl">
                <a:srgbClr val="000000">
                  <a:alpha val="43137"/>
                </a:srgbClr>
              </a:outerShdw>
            </a:effectLst>
            <a:latin typeface="Book Antiqua" pitchFamily="18" charset="0"/>
            <a:ea typeface="標楷體" pitchFamily="65" charset="-120"/>
          </a:endParaRPr>
        </a:p>
      </dgm:t>
    </dgm:pt>
    <dgm:pt modelId="{BAAC18F8-F377-41C3-BFBD-A4FDED667577}" type="sibTrans" cxnId="{33AEB0B7-0DE3-4CAB-9C48-13FEC227A76D}">
      <dgm:prSet/>
      <dgm:spPr/>
      <dgm:t>
        <a:bodyPr/>
        <a:lstStyle/>
        <a:p>
          <a:endParaRPr lang="zh-TW" altLang="en-US">
            <a:latin typeface="Book Antiqua" pitchFamily="18" charset="0"/>
            <a:ea typeface="標楷體" pitchFamily="65" charset="-120"/>
          </a:endParaRPr>
        </a:p>
      </dgm:t>
    </dgm:pt>
    <dgm:pt modelId="{2CD374EC-DA2C-443E-8383-3418F110A2B0}" type="parTrans" cxnId="{33AEB0B7-0DE3-4CAB-9C48-13FEC227A76D}">
      <dgm:prSet/>
      <dgm:spPr/>
      <dgm:t>
        <a:bodyPr/>
        <a:lstStyle/>
        <a:p>
          <a:endParaRPr lang="zh-TW" altLang="en-US">
            <a:latin typeface="Book Antiqua" pitchFamily="18" charset="0"/>
            <a:ea typeface="標楷體" pitchFamily="65" charset="-120"/>
          </a:endParaRPr>
        </a:p>
      </dgm:t>
    </dgm:pt>
    <dgm:pt modelId="{06484DF8-5DA9-44CF-9305-063D6D098178}" type="pres">
      <dgm:prSet presAssocID="{BF4877C0-C255-4EB7-89FE-DC0406D71BBA}" presName="linear" presStyleCnt="0">
        <dgm:presLayoutVars>
          <dgm:dir/>
          <dgm:animLvl val="lvl"/>
          <dgm:resizeHandles val="exact"/>
        </dgm:presLayoutVars>
      </dgm:prSet>
      <dgm:spPr/>
      <dgm:t>
        <a:bodyPr/>
        <a:lstStyle/>
        <a:p>
          <a:endParaRPr lang="zh-TW" altLang="en-US"/>
        </a:p>
      </dgm:t>
    </dgm:pt>
    <dgm:pt modelId="{F3E89051-AD4D-4087-9874-B988BBF97C58}" type="pres">
      <dgm:prSet presAssocID="{C4F994E1-875E-4239-ACF9-C9B25D566738}" presName="parentLin" presStyleCnt="0"/>
      <dgm:spPr/>
    </dgm:pt>
    <dgm:pt modelId="{57275340-9EDD-44EC-AA16-6401927B7516}" type="pres">
      <dgm:prSet presAssocID="{C4F994E1-875E-4239-ACF9-C9B25D566738}" presName="parentLeftMargin" presStyleLbl="node1" presStyleIdx="0" presStyleCnt="2"/>
      <dgm:spPr/>
      <dgm:t>
        <a:bodyPr/>
        <a:lstStyle/>
        <a:p>
          <a:endParaRPr lang="zh-TW" altLang="en-US"/>
        </a:p>
      </dgm:t>
    </dgm:pt>
    <dgm:pt modelId="{7E891CD4-FCDF-424C-AAA5-31CED97CDAA9}" type="pres">
      <dgm:prSet presAssocID="{C4F994E1-875E-4239-ACF9-C9B25D566738}" presName="parentText" presStyleLbl="node1" presStyleIdx="0" presStyleCnt="2" custScaleY="47432" custLinFactNeighborX="5263" custLinFactNeighborY="-15638">
        <dgm:presLayoutVars>
          <dgm:chMax val="0"/>
          <dgm:bulletEnabled val="1"/>
        </dgm:presLayoutVars>
      </dgm:prSet>
      <dgm:spPr/>
      <dgm:t>
        <a:bodyPr/>
        <a:lstStyle/>
        <a:p>
          <a:endParaRPr lang="zh-TW" altLang="en-US"/>
        </a:p>
      </dgm:t>
    </dgm:pt>
    <dgm:pt modelId="{C1B1B025-FAE8-4888-9A8F-108AA079F70B}" type="pres">
      <dgm:prSet presAssocID="{C4F994E1-875E-4239-ACF9-C9B25D566738}" presName="negativeSpace" presStyleCnt="0"/>
      <dgm:spPr/>
    </dgm:pt>
    <dgm:pt modelId="{3CC81DF7-512C-4C1D-921B-02F8CB5EDD3A}" type="pres">
      <dgm:prSet presAssocID="{C4F994E1-875E-4239-ACF9-C9B25D566738}" presName="childText" presStyleLbl="conFgAcc1" presStyleIdx="0" presStyleCnt="2" custLinFactNeighborY="55374">
        <dgm:presLayoutVars>
          <dgm:bulletEnabled val="1"/>
        </dgm:presLayoutVars>
      </dgm:prSet>
      <dgm:spPr/>
      <dgm:t>
        <a:bodyPr/>
        <a:lstStyle/>
        <a:p>
          <a:endParaRPr lang="zh-TW" altLang="en-US"/>
        </a:p>
      </dgm:t>
    </dgm:pt>
    <dgm:pt modelId="{637D56EA-7D76-4BDA-974E-1B12371A9AAC}" type="pres">
      <dgm:prSet presAssocID="{46FCEEF2-2ECE-4F93-9570-BBB686DCD69F}" presName="spaceBetweenRectangles" presStyleCnt="0"/>
      <dgm:spPr/>
    </dgm:pt>
    <dgm:pt modelId="{FE85E1A6-CAA4-4358-B2BF-0E5F30E2EFD7}" type="pres">
      <dgm:prSet presAssocID="{5959C491-9B2D-4D20-9BD1-4EAC299F5249}" presName="parentLin" presStyleCnt="0"/>
      <dgm:spPr/>
    </dgm:pt>
    <dgm:pt modelId="{4A9BA036-E603-455E-80DF-089F18539433}" type="pres">
      <dgm:prSet presAssocID="{5959C491-9B2D-4D20-9BD1-4EAC299F5249}" presName="parentLeftMargin" presStyleLbl="node1" presStyleIdx="0" presStyleCnt="2"/>
      <dgm:spPr/>
      <dgm:t>
        <a:bodyPr/>
        <a:lstStyle/>
        <a:p>
          <a:endParaRPr lang="zh-TW" altLang="en-US"/>
        </a:p>
      </dgm:t>
    </dgm:pt>
    <dgm:pt modelId="{2FA4E762-A765-4971-B846-158DB3C2F312}" type="pres">
      <dgm:prSet presAssocID="{5959C491-9B2D-4D20-9BD1-4EAC299F5249}" presName="parentText" presStyleLbl="node1" presStyleIdx="1" presStyleCnt="2" custScaleY="38713" custLinFactNeighborX="-9910" custLinFactNeighborY="-5147">
        <dgm:presLayoutVars>
          <dgm:chMax val="0"/>
          <dgm:bulletEnabled val="1"/>
        </dgm:presLayoutVars>
      </dgm:prSet>
      <dgm:spPr/>
      <dgm:t>
        <a:bodyPr/>
        <a:lstStyle/>
        <a:p>
          <a:endParaRPr lang="zh-TW" altLang="en-US"/>
        </a:p>
      </dgm:t>
    </dgm:pt>
    <dgm:pt modelId="{930EF635-8BE9-4AC9-B4C5-25DB5A8FDD63}" type="pres">
      <dgm:prSet presAssocID="{5959C491-9B2D-4D20-9BD1-4EAC299F5249}" presName="negativeSpace" presStyleCnt="0"/>
      <dgm:spPr/>
    </dgm:pt>
    <dgm:pt modelId="{5E1826A2-1A11-4FDC-BD83-29C3015B08E7}" type="pres">
      <dgm:prSet presAssocID="{5959C491-9B2D-4D20-9BD1-4EAC299F5249}" presName="childText" presStyleLbl="conFgAcc1" presStyleIdx="1" presStyleCnt="2" custScaleY="64310" custLinFactNeighborY="73262">
        <dgm:presLayoutVars>
          <dgm:bulletEnabled val="1"/>
        </dgm:presLayoutVars>
      </dgm:prSet>
      <dgm:spPr/>
      <dgm:t>
        <a:bodyPr/>
        <a:lstStyle/>
        <a:p>
          <a:endParaRPr lang="zh-TW" altLang="en-US"/>
        </a:p>
      </dgm:t>
    </dgm:pt>
  </dgm:ptLst>
  <dgm:cxnLst>
    <dgm:cxn modelId="{33AEB0B7-0DE3-4CAB-9C48-13FEC227A76D}" srcId="{BF4877C0-C255-4EB7-89FE-DC0406D71BBA}" destId="{5959C491-9B2D-4D20-9BD1-4EAC299F5249}" srcOrd="1" destOrd="0" parTransId="{2CD374EC-DA2C-443E-8383-3418F110A2B0}" sibTransId="{BAAC18F8-F377-41C3-BFBD-A4FDED667577}"/>
    <dgm:cxn modelId="{F8CBC3D7-AAEF-466C-B3BC-F588F1812B9F}" type="presOf" srcId="{AC28FEFD-B4CD-4CF3-AEB9-BEF11656C067}" destId="{3CC81DF7-512C-4C1D-921B-02F8CB5EDD3A}" srcOrd="0" destOrd="1" presId="urn:microsoft.com/office/officeart/2005/8/layout/list1"/>
    <dgm:cxn modelId="{842DCA74-81B5-4843-99AA-3DFF2F928439}" srcId="{C4F994E1-875E-4239-ACF9-C9B25D566738}" destId="{64000A3B-E911-4827-9D9A-35ED7E84F9DC}" srcOrd="2" destOrd="0" parTransId="{014F7362-E6BD-4065-AE28-6AE8FA164262}" sibTransId="{5AB7B0EB-6AB2-4127-AFD9-B77145BC6F2F}"/>
    <dgm:cxn modelId="{0D2708C1-6EA5-4B51-BAD1-1CE0AA7A0392}" srcId="{5959C491-9B2D-4D20-9BD1-4EAC299F5249}" destId="{06B6CBED-AD82-4837-BDE1-50A8803899B2}" srcOrd="1" destOrd="0" parTransId="{51A99086-7552-4C4C-BE7B-4A1EF96DE339}" sibTransId="{1CA22968-63F6-49FA-9476-70932EFE4045}"/>
    <dgm:cxn modelId="{BE8E2707-4F7A-4F9E-AE31-C10FAD05D0BC}" srcId="{BF4877C0-C255-4EB7-89FE-DC0406D71BBA}" destId="{C4F994E1-875E-4239-ACF9-C9B25D566738}" srcOrd="0" destOrd="0" parTransId="{CC873151-8D09-4212-B1B5-94AE701B67DF}" sibTransId="{46FCEEF2-2ECE-4F93-9570-BBB686DCD69F}"/>
    <dgm:cxn modelId="{8C7C9916-7ECC-4C45-A5AD-DB7D9804A0F2}" srcId="{C4F994E1-875E-4239-ACF9-C9B25D566738}" destId="{540CC5D1-8AFD-421B-96B2-FE7FBCDBD401}" srcOrd="0" destOrd="0" parTransId="{3C5865FB-D288-4CB7-808A-4F452A5F855D}" sibTransId="{769C58CC-F2DF-43A4-BF40-48DB4D4797DB}"/>
    <dgm:cxn modelId="{97E5F2B2-E527-4D34-8942-7B537EF8573C}" type="presOf" srcId="{C4F994E1-875E-4239-ACF9-C9B25D566738}" destId="{7E891CD4-FCDF-424C-AAA5-31CED97CDAA9}" srcOrd="1" destOrd="0" presId="urn:microsoft.com/office/officeart/2005/8/layout/list1"/>
    <dgm:cxn modelId="{478ACBEC-4B16-45DB-8084-FE23317E76BB}" type="presOf" srcId="{64000A3B-E911-4827-9D9A-35ED7E84F9DC}" destId="{3CC81DF7-512C-4C1D-921B-02F8CB5EDD3A}" srcOrd="0" destOrd="2" presId="urn:microsoft.com/office/officeart/2005/8/layout/list1"/>
    <dgm:cxn modelId="{F1D37F17-E2AE-4145-A688-A6FDAFC50582}" srcId="{C4F994E1-875E-4239-ACF9-C9B25D566738}" destId="{AC28FEFD-B4CD-4CF3-AEB9-BEF11656C067}" srcOrd="1" destOrd="0" parTransId="{1FACC65C-706E-4390-8714-BA3B69EAF90F}" sibTransId="{6E2BE020-9F1F-4D14-8E39-E29947C23D8E}"/>
    <dgm:cxn modelId="{C8BD542C-647D-45B5-B597-6FE89A2794EE}" type="presOf" srcId="{5959C491-9B2D-4D20-9BD1-4EAC299F5249}" destId="{2FA4E762-A765-4971-B846-158DB3C2F312}" srcOrd="1" destOrd="0" presId="urn:microsoft.com/office/officeart/2005/8/layout/list1"/>
    <dgm:cxn modelId="{12630702-05ED-464F-9883-D477D10A9783}" type="presOf" srcId="{23E0E046-7537-4DDF-9813-CF9A4572BD0C}" destId="{5E1826A2-1A11-4FDC-BD83-29C3015B08E7}" srcOrd="0" destOrd="0" presId="urn:microsoft.com/office/officeart/2005/8/layout/list1"/>
    <dgm:cxn modelId="{DB362E77-7FEB-4847-BB0E-C917890FBA36}" type="presOf" srcId="{540CC5D1-8AFD-421B-96B2-FE7FBCDBD401}" destId="{3CC81DF7-512C-4C1D-921B-02F8CB5EDD3A}" srcOrd="0" destOrd="0" presId="urn:microsoft.com/office/officeart/2005/8/layout/list1"/>
    <dgm:cxn modelId="{1C04E58D-16F6-4EC8-BA12-64D031F7E5D1}" srcId="{5959C491-9B2D-4D20-9BD1-4EAC299F5249}" destId="{23E0E046-7537-4DDF-9813-CF9A4572BD0C}" srcOrd="0" destOrd="0" parTransId="{97CB11B8-9D4F-4FC6-9553-301C542B177E}" sibTransId="{40B80253-E0F3-47A7-9ABB-3AB801475E96}"/>
    <dgm:cxn modelId="{F8A3A52C-4B46-4BD9-AE4C-76BBE7A17D2C}" type="presOf" srcId="{8AEDC23C-A54A-4298-856A-5F54ACB3EDB5}" destId="{5E1826A2-1A11-4FDC-BD83-29C3015B08E7}" srcOrd="0" destOrd="2" presId="urn:microsoft.com/office/officeart/2005/8/layout/list1"/>
    <dgm:cxn modelId="{5200C1EB-03C0-4819-9624-22932FA69EC0}" type="presOf" srcId="{BF4877C0-C255-4EB7-89FE-DC0406D71BBA}" destId="{06484DF8-5DA9-44CF-9305-063D6D098178}" srcOrd="0" destOrd="0" presId="urn:microsoft.com/office/officeart/2005/8/layout/list1"/>
    <dgm:cxn modelId="{5A2A37CE-4FA5-4EC6-9465-8C4531363134}" type="presOf" srcId="{C4F994E1-875E-4239-ACF9-C9B25D566738}" destId="{57275340-9EDD-44EC-AA16-6401927B7516}" srcOrd="0" destOrd="0" presId="urn:microsoft.com/office/officeart/2005/8/layout/list1"/>
    <dgm:cxn modelId="{0CEBBF0D-E8FB-4D61-851B-5FAB83E7630B}" type="presOf" srcId="{5959C491-9B2D-4D20-9BD1-4EAC299F5249}" destId="{4A9BA036-E603-455E-80DF-089F18539433}" srcOrd="0" destOrd="0" presId="urn:microsoft.com/office/officeart/2005/8/layout/list1"/>
    <dgm:cxn modelId="{39D505E2-3A85-41AF-9CE4-8DB2E60B4608}" srcId="{5959C491-9B2D-4D20-9BD1-4EAC299F5249}" destId="{8AEDC23C-A54A-4298-856A-5F54ACB3EDB5}" srcOrd="2" destOrd="0" parTransId="{43C5F0A7-4AC2-45D6-8A92-0DBEE5E022B4}" sibTransId="{0C6B6284-4B4A-4A98-8A71-FE6670DA4BC9}"/>
    <dgm:cxn modelId="{EA513AF3-C518-4938-9C10-5BF4A8C45C07}" type="presOf" srcId="{06B6CBED-AD82-4837-BDE1-50A8803899B2}" destId="{5E1826A2-1A11-4FDC-BD83-29C3015B08E7}" srcOrd="0" destOrd="1" presId="urn:microsoft.com/office/officeart/2005/8/layout/list1"/>
    <dgm:cxn modelId="{EF225023-DFA8-4F3E-8789-27C4B1154C13}" type="presParOf" srcId="{06484DF8-5DA9-44CF-9305-063D6D098178}" destId="{F3E89051-AD4D-4087-9874-B988BBF97C58}" srcOrd="0" destOrd="0" presId="urn:microsoft.com/office/officeart/2005/8/layout/list1"/>
    <dgm:cxn modelId="{28AD6582-22C7-448C-A150-A573D6567266}" type="presParOf" srcId="{F3E89051-AD4D-4087-9874-B988BBF97C58}" destId="{57275340-9EDD-44EC-AA16-6401927B7516}" srcOrd="0" destOrd="0" presId="urn:microsoft.com/office/officeart/2005/8/layout/list1"/>
    <dgm:cxn modelId="{AB5F28D8-24F4-4420-ABEA-D76B4FE1CED3}" type="presParOf" srcId="{F3E89051-AD4D-4087-9874-B988BBF97C58}" destId="{7E891CD4-FCDF-424C-AAA5-31CED97CDAA9}" srcOrd="1" destOrd="0" presId="urn:microsoft.com/office/officeart/2005/8/layout/list1"/>
    <dgm:cxn modelId="{79D16C4E-DEC7-4F92-A96D-D7787CABFD0A}" type="presParOf" srcId="{06484DF8-5DA9-44CF-9305-063D6D098178}" destId="{C1B1B025-FAE8-4888-9A8F-108AA079F70B}" srcOrd="1" destOrd="0" presId="urn:microsoft.com/office/officeart/2005/8/layout/list1"/>
    <dgm:cxn modelId="{A4DE9B2C-2746-44B5-B655-F2F27C569D5E}" type="presParOf" srcId="{06484DF8-5DA9-44CF-9305-063D6D098178}" destId="{3CC81DF7-512C-4C1D-921B-02F8CB5EDD3A}" srcOrd="2" destOrd="0" presId="urn:microsoft.com/office/officeart/2005/8/layout/list1"/>
    <dgm:cxn modelId="{772DAF57-7384-41AD-9DDC-C99746FFEA2D}" type="presParOf" srcId="{06484DF8-5DA9-44CF-9305-063D6D098178}" destId="{637D56EA-7D76-4BDA-974E-1B12371A9AAC}" srcOrd="3" destOrd="0" presId="urn:microsoft.com/office/officeart/2005/8/layout/list1"/>
    <dgm:cxn modelId="{9C646E64-A75D-4E85-9E65-98BD13826DAE}" type="presParOf" srcId="{06484DF8-5DA9-44CF-9305-063D6D098178}" destId="{FE85E1A6-CAA4-4358-B2BF-0E5F30E2EFD7}" srcOrd="4" destOrd="0" presId="urn:microsoft.com/office/officeart/2005/8/layout/list1"/>
    <dgm:cxn modelId="{2B4E7ACA-27C5-4F7E-AE14-C2EA9B4C12DD}" type="presParOf" srcId="{FE85E1A6-CAA4-4358-B2BF-0E5F30E2EFD7}" destId="{4A9BA036-E603-455E-80DF-089F18539433}" srcOrd="0" destOrd="0" presId="urn:microsoft.com/office/officeart/2005/8/layout/list1"/>
    <dgm:cxn modelId="{C2469295-2D6A-444E-8FB9-94CEBAD2C052}" type="presParOf" srcId="{FE85E1A6-CAA4-4358-B2BF-0E5F30E2EFD7}" destId="{2FA4E762-A765-4971-B846-158DB3C2F312}" srcOrd="1" destOrd="0" presId="urn:microsoft.com/office/officeart/2005/8/layout/list1"/>
    <dgm:cxn modelId="{003E7126-227F-42B7-95FF-A83D84014B85}" type="presParOf" srcId="{06484DF8-5DA9-44CF-9305-063D6D098178}" destId="{930EF635-8BE9-4AC9-B4C5-25DB5A8FDD63}" srcOrd="5" destOrd="0" presId="urn:microsoft.com/office/officeart/2005/8/layout/list1"/>
    <dgm:cxn modelId="{42F63FD6-7A16-44F9-AB69-39B3990F69B8}" type="presParOf" srcId="{06484DF8-5DA9-44CF-9305-063D6D098178}" destId="{5E1826A2-1A11-4FDC-BD83-29C3015B08E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sz="2400" kern="1200" dirty="0" smtClean="0">
              <a:solidFill>
                <a:srgbClr val="0000FF"/>
              </a:solidFill>
              <a:latin typeface="標楷體" panose="03000509000000000000" pitchFamily="65" charset="-120"/>
              <a:ea typeface="標楷體" panose="03000509000000000000" pitchFamily="65" charset="-120"/>
            </a:rPr>
            <a:t>處理程序第</a:t>
          </a:r>
          <a:r>
            <a:rPr lang="en-US" sz="2400" kern="1200" dirty="0" smtClean="0">
              <a:solidFill>
                <a:srgbClr val="0000FF"/>
              </a:solidFill>
              <a:latin typeface="標楷體" panose="03000509000000000000" pitchFamily="65" charset="-120"/>
              <a:ea typeface="標楷體" panose="03000509000000000000" pitchFamily="65" charset="-120"/>
            </a:rPr>
            <a:t>13</a:t>
          </a:r>
          <a:r>
            <a:rPr lang="zh-TW" sz="2400" kern="1200" dirty="0" smtClean="0">
              <a:solidFill>
                <a:srgbClr val="0000FF"/>
              </a:solidFill>
              <a:latin typeface="標楷體" panose="03000509000000000000" pitchFamily="65" charset="-120"/>
              <a:ea typeface="標楷體" panose="03000509000000000000" pitchFamily="65" charset="-120"/>
            </a:rPr>
            <a:t>條之</a:t>
          </a:r>
          <a:r>
            <a:rPr lang="en-US" sz="2400" kern="1200" dirty="0" smtClean="0">
              <a:solidFill>
                <a:srgbClr val="0000FF"/>
              </a:solidFill>
              <a:latin typeface="標楷體" panose="03000509000000000000" pitchFamily="65" charset="-120"/>
              <a:ea typeface="標楷體" panose="03000509000000000000" pitchFamily="65" charset="-120"/>
            </a:rPr>
            <a:t>1</a:t>
          </a:r>
          <a:r>
            <a:rPr lang="zh-TW" sz="2400" kern="1200" dirty="0" smtClean="0">
              <a:solidFill>
                <a:srgbClr val="0000FF"/>
              </a:solidFill>
              <a:latin typeface="標楷體" panose="03000509000000000000" pitchFamily="65" charset="-120"/>
              <a:ea typeface="標楷體" panose="03000509000000000000" pitchFamily="65" charset="-120"/>
            </a:rPr>
            <a:t>第</a:t>
          </a:r>
          <a:r>
            <a:rPr lang="en-US" sz="2400" kern="1200" dirty="0" smtClean="0">
              <a:solidFill>
                <a:srgbClr val="0000FF"/>
              </a:solidFill>
              <a:latin typeface="標楷體" panose="03000509000000000000" pitchFamily="65" charset="-120"/>
              <a:ea typeface="標楷體" panose="03000509000000000000" pitchFamily="65" charset="-120"/>
            </a:rPr>
            <a:t>1</a:t>
          </a:r>
          <a:r>
            <a:rPr lang="zh-TW" sz="2400" kern="1200" dirty="0" smtClean="0">
              <a:solidFill>
                <a:srgbClr val="0000FF"/>
              </a:solidFill>
              <a:latin typeface="標楷體" panose="03000509000000000000" pitchFamily="65" charset="-120"/>
              <a:ea typeface="標楷體" panose="03000509000000000000" pitchFamily="65" charset="-120"/>
            </a:rPr>
            <a:t>項但書「情事緊急」</a:t>
          </a:r>
          <a:r>
            <a:rPr lang="zh-TW" altLang="en-US" sz="2400" kern="1200" dirty="0" smtClean="0">
              <a:solidFill>
                <a:srgbClr val="0000FF"/>
              </a:solidFill>
              <a:latin typeface="標楷體" panose="03000509000000000000" pitchFamily="65" charset="-120"/>
              <a:ea typeface="標楷體" panose="03000509000000000000" pitchFamily="65" charset="-120"/>
            </a:rPr>
            <a:t>之定義</a:t>
          </a:r>
          <a:endParaRPr lang="zh-TW" altLang="en-US" sz="24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3366FF"/>
              </a:solidFill>
              <a:latin typeface="標楷體" pitchFamily="65" charset="-120"/>
              <a:ea typeface="標楷體" pitchFamily="65" charset="-120"/>
            </a:rPr>
            <a:t>處理程序第</a:t>
          </a:r>
          <a:r>
            <a:rPr lang="en-US" altLang="en-US" sz="2400" dirty="0" smtClean="0">
              <a:solidFill>
                <a:srgbClr val="3366FF"/>
              </a:solidFill>
              <a:latin typeface="標楷體" pitchFamily="65" charset="-120"/>
              <a:ea typeface="標楷體" pitchFamily="65" charset="-120"/>
            </a:rPr>
            <a:t>13</a:t>
          </a:r>
          <a:r>
            <a:rPr lang="zh-TW" altLang="en-US" sz="2400" dirty="0" smtClean="0">
              <a:solidFill>
                <a:srgbClr val="3366FF"/>
              </a:solidFill>
              <a:latin typeface="標楷體" pitchFamily="65" charset="-120"/>
              <a:ea typeface="標楷體" pitchFamily="65" charset="-120"/>
            </a:rPr>
            <a:t>條之</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第</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項但書所謂情事緊急，係指情況特殊，且非上市櫃公司可合理預估其發生之情事</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如於深夜發生之重大天災、爆炸或廠房發生罷工或暴動等</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，致其客觀上無法於前一營業日向本中心申請暫停交易。</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4F241FCD-BCFB-4C07-85B5-AE92834701FF}">
      <dgm:prSet custT="1"/>
      <dgm:spPr/>
      <dgm:t>
        <a:bodyPr/>
        <a:lstStyle/>
        <a:p>
          <a:pPr rtl="0"/>
          <a:r>
            <a:rPr lang="zh-TW" altLang="en-US" sz="2400" dirty="0" smtClean="0">
              <a:solidFill>
                <a:srgbClr val="3366FF"/>
              </a:solidFill>
              <a:latin typeface="標楷體" pitchFamily="65" charset="-120"/>
              <a:ea typeface="標楷體" pitchFamily="65" charset="-120"/>
            </a:rPr>
            <a:t>處理程序第</a:t>
          </a:r>
          <a:r>
            <a:rPr lang="en-US" altLang="zh-TW" sz="2400" dirty="0" smtClean="0">
              <a:solidFill>
                <a:srgbClr val="3366FF"/>
              </a:solidFill>
              <a:latin typeface="標楷體" pitchFamily="65" charset="-120"/>
              <a:ea typeface="標楷體" pitchFamily="65" charset="-120"/>
            </a:rPr>
            <a:t>13</a:t>
          </a:r>
          <a:r>
            <a:rPr lang="zh-TW" altLang="en-US" sz="2400" dirty="0" smtClean="0">
              <a:solidFill>
                <a:srgbClr val="3366FF"/>
              </a:solidFill>
              <a:latin typeface="標楷體" pitchFamily="65" charset="-120"/>
              <a:ea typeface="標楷體" pitchFamily="65" charset="-120"/>
            </a:rPr>
            <a:t>條之</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第</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項第</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款至第</a:t>
          </a:r>
          <a:r>
            <a:rPr lang="en-US" altLang="zh-TW" sz="2400" dirty="0" smtClean="0">
              <a:solidFill>
                <a:srgbClr val="3366FF"/>
              </a:solidFill>
              <a:latin typeface="標楷體" pitchFamily="65" charset="-120"/>
              <a:ea typeface="標楷體" pitchFamily="65" charset="-120"/>
            </a:rPr>
            <a:t>5</a:t>
          </a:r>
          <a:r>
            <a:rPr lang="zh-TW" altLang="en-US" sz="2400" dirty="0" smtClean="0">
              <a:solidFill>
                <a:srgbClr val="3366FF"/>
              </a:solidFill>
              <a:latin typeface="標楷體" pitchFamily="65" charset="-120"/>
              <a:ea typeface="標楷體" pitchFamily="65" charset="-120"/>
            </a:rPr>
            <a:t>款規範情事，均屬上櫃公司可事先知悉之事實，原則上應無從適用情事緊急之但書規定。</a:t>
          </a:r>
          <a:endParaRPr lang="en-US" sz="2400" dirty="0">
            <a:solidFill>
              <a:srgbClr val="3366FF"/>
            </a:solidFill>
            <a:latin typeface="標楷體" pitchFamily="65" charset="-120"/>
            <a:ea typeface="標楷體" pitchFamily="65" charset="-120"/>
          </a:endParaRPr>
        </a:p>
      </dgm:t>
    </dgm:pt>
    <dgm:pt modelId="{618242C4-B283-4438-A632-32D8302E253C}" type="parTrans" cxnId="{1BEC9D27-1B22-4180-98F2-35580AF6A8BF}">
      <dgm:prSet/>
      <dgm:spPr/>
      <dgm:t>
        <a:bodyPr/>
        <a:lstStyle/>
        <a:p>
          <a:endParaRPr lang="zh-TW" altLang="en-US"/>
        </a:p>
      </dgm:t>
    </dgm:pt>
    <dgm:pt modelId="{35EB24AA-EA2D-4D45-B06E-6048BFC7C1FA}" type="sibTrans" cxnId="{1BEC9D27-1B22-4180-98F2-35580AF6A8BF}">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X="92425" custLinFactNeighborY="2348">
        <dgm:presLayoutVars>
          <dgm:bulletEnabled val="1"/>
        </dgm:presLayoutVars>
      </dgm:prSet>
      <dgm:spPr/>
      <dgm:t>
        <a:bodyPr/>
        <a:lstStyle/>
        <a:p>
          <a:endParaRPr lang="zh-TW" altLang="en-US"/>
        </a:p>
      </dgm:t>
    </dgm:pt>
  </dgm:ptLst>
  <dgm:cxnLst>
    <dgm:cxn modelId="{5BE0C815-4924-440D-8FDD-1A16202BF9CA}" srcId="{A966A031-8A4E-4E11-A6CB-4DB187EC1E40}" destId="{996E0E08-8AE7-4CB4-AD17-59429B406352}" srcOrd="0" destOrd="0" parTransId="{701FFFE4-875A-40D6-8870-0086481408FB}" sibTransId="{8E728C55-F5B3-4B47-8339-ADBE7A9A6DD4}"/>
    <dgm:cxn modelId="{F99370D0-B9F5-4534-B699-965F0003B5C2}" type="presOf" srcId="{F3879489-4645-4605-8AFB-4BBAD56E6FA4}" destId="{2D76D21F-54D8-4851-96B4-7E79CF1F0174}" srcOrd="0" destOrd="1" presId="urn:microsoft.com/office/officeart/2005/8/layout/vList2"/>
    <dgm:cxn modelId="{1BEC9D27-1B22-4180-98F2-35580AF6A8BF}" srcId="{A966A031-8A4E-4E11-A6CB-4DB187EC1E40}" destId="{4F241FCD-BCFB-4C07-85B5-AE92834701FF}" srcOrd="2" destOrd="0" parTransId="{618242C4-B283-4438-A632-32D8302E253C}" sibTransId="{35EB24AA-EA2D-4D45-B06E-6048BFC7C1FA}"/>
    <dgm:cxn modelId="{17C9C596-B388-4857-9862-168EDAC383E0}" type="presOf" srcId="{BF48EE7C-AEB8-4231-AF0C-C18CA4A2148C}" destId="{6DF5F0E4-F3DA-4C18-B552-BE498FDF63DA}" srcOrd="0" destOrd="0" presId="urn:microsoft.com/office/officeart/2005/8/layout/vList2"/>
    <dgm:cxn modelId="{8D87E4B2-205E-4730-AE67-E4C858FD5604}" type="presOf" srcId="{6CA4A35E-393F-46CF-9B9D-EC2527F7F829}" destId="{2D76D21F-54D8-4851-96B4-7E79CF1F0174}" srcOrd="0" destOrd="3"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E28136C7-D64C-423B-B10F-CF8B9BE9CEFC}" type="presOf" srcId="{996E0E08-8AE7-4CB4-AD17-59429B406352}" destId="{2D76D21F-54D8-4851-96B4-7E79CF1F0174}" srcOrd="0" destOrd="0" presId="urn:microsoft.com/office/officeart/2005/8/layout/vList2"/>
    <dgm:cxn modelId="{0D44B1F9-FE0D-4E3F-979A-0BC34AE400DD}" type="presOf" srcId="{4F241FCD-BCFB-4C07-85B5-AE92834701FF}" destId="{2D76D21F-54D8-4851-96B4-7E79CF1F0174}" srcOrd="0" destOrd="2" presId="urn:microsoft.com/office/officeart/2005/8/layout/vList2"/>
    <dgm:cxn modelId="{3FC122C3-E042-4128-A709-111DD32B6581}" srcId="{A966A031-8A4E-4E11-A6CB-4DB187EC1E40}" destId="{6CA4A35E-393F-46CF-9B9D-EC2527F7F829}" srcOrd="3" destOrd="0" parTransId="{81129939-28F0-4442-B9F5-5D49863A0CBA}" sibTransId="{00A9DC6F-F92B-461E-9536-1482D16C8AF3}"/>
    <dgm:cxn modelId="{88E7846E-9AB0-4913-A93C-43B281540B84}" type="presOf" srcId="{A966A031-8A4E-4E11-A6CB-4DB187EC1E40}" destId="{5BF6FD7D-B6DA-4486-8E04-8C93B50D1468}" srcOrd="0" destOrd="0" presId="urn:microsoft.com/office/officeart/2005/8/layout/vList2"/>
    <dgm:cxn modelId="{BCB3A0E3-B0AD-4E94-BA18-79BB7351F7BC}" type="presParOf" srcId="{6DF5F0E4-F3DA-4C18-B552-BE498FDF63DA}" destId="{5BF6FD7D-B6DA-4486-8E04-8C93B50D1468}" srcOrd="0" destOrd="0" presId="urn:microsoft.com/office/officeart/2005/8/layout/vList2"/>
    <dgm:cxn modelId="{FC1833FC-948E-4779-B208-73AE5F2370AB}"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上櫃公司申請暫停</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恢復</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交易之時間</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3366FF"/>
              </a:solidFill>
              <a:effectLst/>
              <a:ea typeface="標楷體"/>
              <a:cs typeface="+mn-cs"/>
            </a:rPr>
            <a:t>為免影響市場交易秩序並利作業執行，上市櫃公司宜於公開或召開董事會決議特定事項之前一營業日下午</a:t>
          </a:r>
          <a:r>
            <a:rPr lang="en-US" sz="2400" dirty="0" smtClean="0">
              <a:solidFill>
                <a:srgbClr val="3366FF"/>
              </a:solidFill>
              <a:effectLst/>
              <a:ea typeface="標楷體"/>
              <a:cs typeface="+mn-cs"/>
            </a:rPr>
            <a:t>1</a:t>
          </a:r>
          <a:r>
            <a:rPr lang="zh-TW" sz="2400" dirty="0" smtClean="0">
              <a:solidFill>
                <a:srgbClr val="3366FF"/>
              </a:solidFill>
              <a:effectLst/>
              <a:ea typeface="標楷體"/>
              <a:cs typeface="+mn-cs"/>
            </a:rPr>
            <a:t>時</a:t>
          </a:r>
          <a:r>
            <a:rPr lang="en-US" sz="2400" dirty="0" smtClean="0">
              <a:solidFill>
                <a:srgbClr val="3366FF"/>
              </a:solidFill>
              <a:effectLst/>
              <a:ea typeface="標楷體"/>
              <a:cs typeface="+mn-cs"/>
            </a:rPr>
            <a:t>30</a:t>
          </a:r>
          <a:r>
            <a:rPr lang="zh-TW" sz="2400" dirty="0" smtClean="0">
              <a:solidFill>
                <a:srgbClr val="3366FF"/>
              </a:solidFill>
              <a:effectLst/>
              <a:ea typeface="標楷體"/>
              <a:cs typeface="+mn-cs"/>
            </a:rPr>
            <a:t>分後之營業時間內向本中心提出暫停交易申請，儘量避免於一般交易時間內為之。</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r>
            <a:rPr lang="zh-TW" altLang="en-US" sz="2400" dirty="0" smtClean="0">
              <a:solidFill>
                <a:srgbClr val="3366FF"/>
              </a:solidFill>
              <a:latin typeface="標楷體" pitchFamily="65" charset="-120"/>
              <a:ea typeface="標楷體" pitchFamily="65" charset="-120"/>
            </a:rPr>
            <a:t>倘因內部作業，致須於下午</a:t>
          </a:r>
          <a:r>
            <a:rPr lang="en-US" altLang="en-US" sz="2400" dirty="0" smtClean="0">
              <a:solidFill>
                <a:srgbClr val="3366FF"/>
              </a:solidFill>
              <a:latin typeface="標楷體" pitchFamily="65" charset="-120"/>
              <a:ea typeface="標楷體" pitchFamily="65" charset="-120"/>
            </a:rPr>
            <a:t>5</a:t>
          </a:r>
          <a:r>
            <a:rPr lang="zh-TW" altLang="en-US" sz="2400" dirty="0" smtClean="0">
              <a:solidFill>
                <a:srgbClr val="3366FF"/>
              </a:solidFill>
              <a:latin typeface="標楷體" pitchFamily="65" charset="-120"/>
              <a:ea typeface="標楷體" pitchFamily="65" charset="-120"/>
            </a:rPr>
            <a:t>時</a:t>
          </a:r>
          <a:r>
            <a:rPr lang="en-US" altLang="en-US" sz="2400" dirty="0" smtClean="0">
              <a:solidFill>
                <a:srgbClr val="3366FF"/>
              </a:solidFill>
              <a:latin typeface="標楷體" pitchFamily="65" charset="-120"/>
              <a:ea typeface="標楷體" pitchFamily="65" charset="-120"/>
            </a:rPr>
            <a:t>30</a:t>
          </a:r>
          <a:r>
            <a:rPr lang="zh-TW" altLang="en-US" sz="2400" dirty="0" smtClean="0">
              <a:solidFill>
                <a:srgbClr val="3366FF"/>
              </a:solidFill>
              <a:latin typeface="標楷體" pitchFamily="65" charset="-120"/>
              <a:ea typeface="標楷體" pitchFamily="65" charset="-120"/>
            </a:rPr>
            <a:t>分後，始能檢具暫停</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恢復</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交易申請書及相關資料向本中心申請暫停</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恢復</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交易，請於申請當日下午</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時</a:t>
          </a:r>
          <a:r>
            <a:rPr lang="en-US" altLang="en-US" sz="2400" dirty="0" smtClean="0">
              <a:solidFill>
                <a:srgbClr val="3366FF"/>
              </a:solidFill>
              <a:latin typeface="標楷體" pitchFamily="65" charset="-120"/>
              <a:ea typeface="標楷體" pitchFamily="65" charset="-120"/>
            </a:rPr>
            <a:t>30</a:t>
          </a:r>
          <a:r>
            <a:rPr lang="zh-TW" altLang="en-US" sz="2400" dirty="0" smtClean="0">
              <a:solidFill>
                <a:srgbClr val="3366FF"/>
              </a:solidFill>
              <a:latin typeface="標楷體" pitchFamily="65" charset="-120"/>
              <a:ea typeface="標楷體" pitchFamily="65" charset="-120"/>
            </a:rPr>
            <a:t>分後，先與本中心服務同仁聯繫，以利後續作業之進行。</a:t>
          </a:r>
          <a:endParaRPr lang="en-US" sz="24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3103" custScaleY="246198"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C0165063-0057-4689-9A78-CA7919479AC7}" type="presOf" srcId="{6CA4A35E-393F-46CF-9B9D-EC2527F7F829}" destId="{2D76D21F-54D8-4851-96B4-7E79CF1F0174}" srcOrd="0" destOrd="3" presId="urn:microsoft.com/office/officeart/2005/8/layout/vList2"/>
    <dgm:cxn modelId="{C1B5C6CC-3D15-4C81-8B02-73F57C86C56A}" type="presOf" srcId="{996E0E08-8AE7-4CB4-AD17-59429B406352}" destId="{2D76D21F-54D8-4851-96B4-7E79CF1F0174}" srcOrd="0" destOrd="0" presId="urn:microsoft.com/office/officeart/2005/8/layout/vList2"/>
    <dgm:cxn modelId="{B08D558B-36F5-47E9-AD63-8A248BA24B1F}" srcId="{A966A031-8A4E-4E11-A6CB-4DB187EC1E40}" destId="{2C28E7DE-34EA-400F-B7A5-C03E0DB19B93}" srcOrd="2" destOrd="0" parTransId="{E6C1D521-B238-4E4E-ABBF-2F6E8158B761}" sibTransId="{83593794-F109-4A58-A801-680575A10C42}"/>
    <dgm:cxn modelId="{5BE0C815-4924-440D-8FDD-1A16202BF9CA}" srcId="{A966A031-8A4E-4E11-A6CB-4DB187EC1E40}" destId="{996E0E08-8AE7-4CB4-AD17-59429B406352}" srcOrd="0" destOrd="0" parTransId="{701FFFE4-875A-40D6-8870-0086481408FB}" sibTransId="{8E728C55-F5B3-4B47-8339-ADBE7A9A6DD4}"/>
    <dgm:cxn modelId="{94251CB0-04AD-4B00-BE82-43E1C6F2F0BC}" type="presOf" srcId="{BF48EE7C-AEB8-4231-AF0C-C18CA4A2148C}" destId="{6DF5F0E4-F3DA-4C18-B552-BE498FDF63DA}" srcOrd="0" destOrd="0"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D088ACD8-EA98-45B9-A75F-A7B6420D9732}" type="presOf" srcId="{A966A031-8A4E-4E11-A6CB-4DB187EC1E40}" destId="{5BF6FD7D-B6DA-4486-8E04-8C93B50D1468}" srcOrd="0" destOrd="0" presId="urn:microsoft.com/office/officeart/2005/8/layout/vList2"/>
    <dgm:cxn modelId="{AC346395-328A-4D68-8A22-48E011044D66}" type="presOf" srcId="{F3879489-4645-4605-8AFB-4BBAD56E6FA4}" destId="{2D76D21F-54D8-4851-96B4-7E79CF1F0174}" srcOrd="0" destOrd="1" presId="urn:microsoft.com/office/officeart/2005/8/layout/vList2"/>
    <dgm:cxn modelId="{3FC122C3-E042-4128-A709-111DD32B6581}" srcId="{A966A031-8A4E-4E11-A6CB-4DB187EC1E40}" destId="{6CA4A35E-393F-46CF-9B9D-EC2527F7F829}" srcOrd="3" destOrd="0" parTransId="{81129939-28F0-4442-B9F5-5D49863A0CBA}" sibTransId="{00A9DC6F-F92B-461E-9536-1482D16C8AF3}"/>
    <dgm:cxn modelId="{63BBC235-A6B0-4802-8F3E-0B4BE69A99A6}" type="presOf" srcId="{2C28E7DE-34EA-400F-B7A5-C03E0DB19B93}" destId="{2D76D21F-54D8-4851-96B4-7E79CF1F0174}" srcOrd="0" destOrd="2" presId="urn:microsoft.com/office/officeart/2005/8/layout/vList2"/>
    <dgm:cxn modelId="{3E4A890C-17FA-406F-8365-AF7CF7108A2A}" type="presParOf" srcId="{6DF5F0E4-F3DA-4C18-B552-BE498FDF63DA}" destId="{5BF6FD7D-B6DA-4486-8E04-8C93B50D1468}" srcOrd="0" destOrd="0" presId="urn:microsoft.com/office/officeart/2005/8/layout/vList2"/>
    <dgm:cxn modelId="{3ADBD870-BD47-4F02-9A9B-929CA2856124}"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277975" y="0"/>
          <a:ext cx="7347910" cy="820635"/>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本中心</a:t>
          </a:r>
          <a:r>
            <a:rPr kumimoji="1" lang="zh-TW" altLang="en-US" sz="2800" b="1" kern="1200" dirty="0" smtClean="0">
              <a:solidFill>
                <a:srgbClr val="0000CC"/>
              </a:solidFill>
              <a:latin typeface="Verdana" pitchFamily="34" charset="0"/>
              <a:ea typeface="標楷體" pitchFamily="65" charset="-120"/>
            </a:rPr>
            <a:t>資訊申報作業辦法修正草案</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318035" y="40060"/>
        <a:ext cx="7267790" cy="740515"/>
      </dsp:txXfrm>
    </dsp:sp>
    <dsp:sp modelId="{2D76D21F-54D8-4851-96B4-7E79CF1F0174}">
      <dsp:nvSpPr>
        <dsp:cNvPr id="0" name=""/>
        <dsp:cNvSpPr/>
      </dsp:nvSpPr>
      <dsp:spPr>
        <a:xfrm>
          <a:off x="0" y="828763"/>
          <a:ext cx="7776864" cy="3376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915"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u="none" kern="1200" dirty="0" smtClean="0">
              <a:solidFill>
                <a:srgbClr val="0070C0"/>
              </a:solidFill>
              <a:latin typeface="標楷體" pitchFamily="65" charset="-120"/>
              <a:ea typeface="標楷體" pitchFamily="65" charset="-120"/>
            </a:rPr>
            <a:t>現行條文</a:t>
          </a:r>
          <a:endParaRPr lang="en-US" sz="2400" u="none" kern="1200" dirty="0">
            <a:solidFill>
              <a:srgbClr val="0070C0"/>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sz="2400" u="none" kern="1200" dirty="0" smtClean="0">
              <a:latin typeface="標楷體" panose="03000509000000000000" pitchFamily="65" charset="-120"/>
              <a:ea typeface="標楷體" panose="03000509000000000000" pitchFamily="65" charset="-120"/>
            </a:rPr>
            <a:t>有價證券上櫃公司違反本辦法或於申報期限截止後自行發現申報之資訊有錯誤申請更正者，本中心得處以新台幣一萬元之違約金；其錯漏如係由主管機關、本中心或投資人發現經查屬實者，得依個案處以新台幣參萬元之違約金，惟其於最近一年內累計課處次數達二次以上（含本次）者，該次即處以伍萬元之違約金，相關違反情事經本中心評估對股東權益或證券價格具重大影響性者，最高得處以一百萬元之違約金</a:t>
          </a:r>
          <a:endParaRPr lang="en-US" sz="2400" u="none" kern="1200" dirty="0">
            <a:solidFill>
              <a:srgbClr val="0070C0"/>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endParaRPr lang="en-US" sz="2400" kern="1200" dirty="0">
            <a:solidFill>
              <a:srgbClr val="0070C0"/>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endParaRPr lang="en-US" sz="2400" kern="1200" dirty="0">
            <a:solidFill>
              <a:srgbClr val="0070C0"/>
            </a:solidFill>
            <a:latin typeface="標楷體" pitchFamily="65" charset="-120"/>
            <a:ea typeface="標楷體" pitchFamily="65" charset="-120"/>
          </a:endParaRPr>
        </a:p>
        <a:p>
          <a:pPr marL="228600" lvl="1" indent="-228600" algn="l" defTabSz="889000" rtl="0">
            <a:lnSpc>
              <a:spcPct val="90000"/>
            </a:lnSpc>
            <a:spcBef>
              <a:spcPct val="0"/>
            </a:spcBef>
            <a:spcAft>
              <a:spcPct val="20000"/>
            </a:spcAft>
            <a:buChar char="••"/>
          </a:pP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828763"/>
        <a:ext cx="7776864" cy="33765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723" tIns="45862" rIns="91723" bIns="45862"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723" tIns="45862" rIns="91723" bIns="45862" rtlCol="0"/>
          <a:lstStyle>
            <a:lvl1pPr algn="r" eaLnBrk="1" fontAlgn="auto" hangingPunct="1">
              <a:spcBef>
                <a:spcPts val="0"/>
              </a:spcBef>
              <a:spcAft>
                <a:spcPts val="0"/>
              </a:spcAft>
              <a:defRPr kumimoji="0" sz="1200">
                <a:latin typeface="+mn-lt"/>
                <a:ea typeface="+mn-ea"/>
              </a:defRPr>
            </a:lvl1pPr>
          </a:lstStyle>
          <a:p>
            <a:pPr>
              <a:defRPr/>
            </a:pPr>
            <a:fld id="{1E2702B0-64CC-4A3C-984F-4FB2105A3C6B}" type="datetimeFigureOut">
              <a:rPr lang="zh-TW" altLang="en-US"/>
              <a:pPr>
                <a:defRPr/>
              </a:pPr>
              <a:t>2017/10/27</a:t>
            </a:fld>
            <a:endParaRPr lang="zh-TW" altLang="en-US"/>
          </a:p>
        </p:txBody>
      </p:sp>
      <p:sp>
        <p:nvSpPr>
          <p:cNvPr id="4" name="頁尾版面配置區 3"/>
          <p:cNvSpPr>
            <a:spLocks noGrp="1"/>
          </p:cNvSpPr>
          <p:nvPr>
            <p:ph type="ftr" sz="quarter" idx="2"/>
          </p:nvPr>
        </p:nvSpPr>
        <p:spPr>
          <a:xfrm>
            <a:off x="0" y="9429750"/>
            <a:ext cx="2946400" cy="496888"/>
          </a:xfrm>
          <a:prstGeom prst="rect">
            <a:avLst/>
          </a:prstGeom>
        </p:spPr>
        <p:txBody>
          <a:bodyPr vert="horz" lIns="91723" tIns="45862" rIns="91723" bIns="45862"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8" y="9429750"/>
            <a:ext cx="2946400" cy="496888"/>
          </a:xfrm>
          <a:prstGeom prst="rect">
            <a:avLst/>
          </a:prstGeom>
        </p:spPr>
        <p:txBody>
          <a:bodyPr vert="horz" wrap="square" lIns="91723" tIns="45862" rIns="91723" bIns="45862" numCol="1" anchor="b" anchorCtr="0" compatLnSpc="1">
            <a:prstTxWarp prst="textNoShape">
              <a:avLst/>
            </a:prstTxWarp>
          </a:bodyPr>
          <a:lstStyle>
            <a:lvl1pPr algn="r" eaLnBrk="1" hangingPunct="1">
              <a:defRPr kumimoji="0" sz="1200">
                <a:latin typeface="Calibri" panose="020F0502020204030204" pitchFamily="34" charset="0"/>
              </a:defRPr>
            </a:lvl1pPr>
          </a:lstStyle>
          <a:p>
            <a:fld id="{0322F1FE-DF25-48AF-B827-59E2A37321A2}" type="slidenum">
              <a:rPr lang="zh-TW" altLang="en-US"/>
              <a:pPr/>
              <a:t>‹#›</a:t>
            </a:fld>
            <a:endParaRPr lang="en-US" altLang="zh-TW"/>
          </a:p>
        </p:txBody>
      </p:sp>
    </p:spTree>
    <p:extLst>
      <p:ext uri="{BB962C8B-B14F-4D97-AF65-F5344CB8AC3E}">
        <p14:creationId xmlns:p14="http://schemas.microsoft.com/office/powerpoint/2010/main" val="4828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723" tIns="45862" rIns="91723" bIns="45862"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723" tIns="45862" rIns="91723" bIns="45862" rtlCol="0"/>
          <a:lstStyle>
            <a:lvl1pPr algn="r" eaLnBrk="1" fontAlgn="auto" hangingPunct="1">
              <a:spcBef>
                <a:spcPts val="0"/>
              </a:spcBef>
              <a:spcAft>
                <a:spcPts val="0"/>
              </a:spcAft>
              <a:defRPr kumimoji="0" sz="1200">
                <a:latin typeface="+mn-lt"/>
                <a:ea typeface="+mn-ea"/>
              </a:defRPr>
            </a:lvl1pPr>
          </a:lstStyle>
          <a:p>
            <a:pPr>
              <a:defRPr/>
            </a:pPr>
            <a:fld id="{DE2973B8-1248-4681-B838-91AC13AAFC34}" type="datetimeFigureOut">
              <a:rPr lang="zh-TW" altLang="en-US"/>
              <a:pPr>
                <a:defRPr/>
              </a:pPr>
              <a:t>2017/10/27</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723" tIns="45862" rIns="91723" bIns="45862" rtlCol="0" anchor="ctr"/>
          <a:lstStyle/>
          <a:p>
            <a:pPr lvl="0"/>
            <a:endParaRPr lang="zh-TW" altLang="en-US" noProof="0"/>
          </a:p>
        </p:txBody>
      </p:sp>
      <p:sp>
        <p:nvSpPr>
          <p:cNvPr id="5" name="備忘稿版面配置區 4"/>
          <p:cNvSpPr>
            <a:spLocks noGrp="1"/>
          </p:cNvSpPr>
          <p:nvPr>
            <p:ph type="body" sz="quarter" idx="3"/>
          </p:nvPr>
        </p:nvSpPr>
        <p:spPr>
          <a:xfrm>
            <a:off x="679450" y="4716463"/>
            <a:ext cx="5438775" cy="4465637"/>
          </a:xfrm>
          <a:prstGeom prst="rect">
            <a:avLst/>
          </a:prstGeom>
        </p:spPr>
        <p:txBody>
          <a:bodyPr vert="horz" lIns="91723" tIns="45862" rIns="91723" bIns="45862"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429750"/>
            <a:ext cx="2946400" cy="496888"/>
          </a:xfrm>
          <a:prstGeom prst="rect">
            <a:avLst/>
          </a:prstGeom>
        </p:spPr>
        <p:txBody>
          <a:bodyPr vert="horz" lIns="91723" tIns="45862" rIns="91723" bIns="45862"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49688" y="9429750"/>
            <a:ext cx="2946400" cy="496888"/>
          </a:xfrm>
          <a:prstGeom prst="rect">
            <a:avLst/>
          </a:prstGeom>
        </p:spPr>
        <p:txBody>
          <a:bodyPr vert="horz" wrap="square" lIns="91723" tIns="45862" rIns="91723" bIns="45862" numCol="1" anchor="b" anchorCtr="0" compatLnSpc="1">
            <a:prstTxWarp prst="textNoShape">
              <a:avLst/>
            </a:prstTxWarp>
          </a:bodyPr>
          <a:lstStyle>
            <a:lvl1pPr algn="r" eaLnBrk="1" hangingPunct="1">
              <a:defRPr kumimoji="0" sz="1200">
                <a:latin typeface="Calibri" panose="020F0502020204030204" pitchFamily="34" charset="0"/>
              </a:defRPr>
            </a:lvl1pPr>
          </a:lstStyle>
          <a:p>
            <a:fld id="{AAADEBAC-D269-4306-8D8F-4A14E31BD91D}" type="slidenum">
              <a:rPr lang="zh-TW" altLang="en-US"/>
              <a:pPr/>
              <a:t>‹#›</a:t>
            </a:fld>
            <a:endParaRPr lang="en-US" altLang="zh-TW"/>
          </a:p>
        </p:txBody>
      </p:sp>
    </p:spTree>
    <p:extLst>
      <p:ext uri="{BB962C8B-B14F-4D97-AF65-F5344CB8AC3E}">
        <p14:creationId xmlns:p14="http://schemas.microsoft.com/office/powerpoint/2010/main" val="1342069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9C00400-4528-4EBE-B9C2-6DD5B2EFEF52}" type="slidenum">
              <a:rPr lang="en-US" altLang="ko-KR" smtClean="0"/>
              <a:pPr/>
              <a:t>3</a:t>
            </a:fld>
            <a:endParaRPr lang="en-US" altLang="ko-KR" smtClean="0"/>
          </a:p>
        </p:txBody>
      </p:sp>
      <p:sp>
        <p:nvSpPr>
          <p:cNvPr id="77827" name="Rectangle 2"/>
          <p:cNvSpPr>
            <a:spLocks noGrp="1" noRot="1" noChangeAspect="1" noChangeArrowheads="1" noTextEdit="1"/>
          </p:cNvSpPr>
          <p:nvPr>
            <p:ph type="sldImg"/>
          </p:nvPr>
        </p:nvSpPr>
        <p:spPr>
          <a:solidFill>
            <a:srgbClr val="FFFFFF"/>
          </a:solidFill>
          <a:ln/>
        </p:spPr>
      </p:sp>
      <p:sp>
        <p:nvSpPr>
          <p:cNvPr id="77828" name="Rectangle 3"/>
          <p:cNvSpPr>
            <a:spLocks noGrp="1" noChangeArrowheads="1"/>
          </p:cNvSpPr>
          <p:nvPr>
            <p:ph type="body" idx="1"/>
          </p:nvPr>
        </p:nvSpPr>
        <p:spPr>
          <a:solidFill>
            <a:srgbClr val="FFFFFF"/>
          </a:solidFill>
          <a:ln>
            <a:solidFill>
              <a:srgbClr val="000000"/>
            </a:solidFill>
          </a:ln>
        </p:spPr>
        <p:txBody>
          <a:bodyPr lIns="92402" tIns="46201" rIns="92402" bIns="46201"/>
          <a:lstStyle/>
          <a:p>
            <a:pPr eaLnBrk="1" hangingPunct="1"/>
            <a:endParaRPr lang="zh-TW" altLang="en-US" dirty="0" smtClean="0"/>
          </a:p>
        </p:txBody>
      </p:sp>
    </p:spTree>
    <p:extLst>
      <p:ext uri="{BB962C8B-B14F-4D97-AF65-F5344CB8AC3E}">
        <p14:creationId xmlns:p14="http://schemas.microsoft.com/office/powerpoint/2010/main" val="3377607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5</a:t>
            </a:fld>
            <a:endParaRPr lang="zh-TW" altLang="en-US"/>
          </a:p>
        </p:txBody>
      </p:sp>
    </p:spTree>
    <p:extLst>
      <p:ext uri="{BB962C8B-B14F-4D97-AF65-F5344CB8AC3E}">
        <p14:creationId xmlns:p14="http://schemas.microsoft.com/office/powerpoint/2010/main" val="284124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6</a:t>
            </a:fld>
            <a:endParaRPr lang="zh-TW" altLang="en-US"/>
          </a:p>
        </p:txBody>
      </p:sp>
    </p:spTree>
    <p:extLst>
      <p:ext uri="{BB962C8B-B14F-4D97-AF65-F5344CB8AC3E}">
        <p14:creationId xmlns:p14="http://schemas.microsoft.com/office/powerpoint/2010/main" val="3503493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9459"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19460"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47ECE4-F920-474A-9779-D18FEDE9BB99}" type="slidenum">
              <a:rPr lang="zh-TW" altLang="en-US" smtClean="0"/>
              <a:pPr/>
              <a:t>11</a:t>
            </a:fld>
            <a:endParaRPr lang="zh-TW" altLang="en-US" smtClean="0"/>
          </a:p>
        </p:txBody>
      </p:sp>
    </p:spTree>
    <p:extLst>
      <p:ext uri="{BB962C8B-B14F-4D97-AF65-F5344CB8AC3E}">
        <p14:creationId xmlns:p14="http://schemas.microsoft.com/office/powerpoint/2010/main" val="2356684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9459"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19460"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47ECE4-F920-474A-9779-D18FEDE9BB99}" type="slidenum">
              <a:rPr lang="zh-TW" altLang="en-US" smtClean="0"/>
              <a:pPr/>
              <a:t>16</a:t>
            </a:fld>
            <a:endParaRPr lang="zh-TW" altLang="en-US" smtClean="0"/>
          </a:p>
        </p:txBody>
      </p:sp>
    </p:spTree>
    <p:extLst>
      <p:ext uri="{BB962C8B-B14F-4D97-AF65-F5344CB8AC3E}">
        <p14:creationId xmlns:p14="http://schemas.microsoft.com/office/powerpoint/2010/main" val="1794606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18</a:t>
            </a:fld>
            <a:endParaRPr lang="zh-TW" altLang="en-US"/>
          </a:p>
        </p:txBody>
      </p:sp>
    </p:spTree>
    <p:extLst>
      <p:ext uri="{BB962C8B-B14F-4D97-AF65-F5344CB8AC3E}">
        <p14:creationId xmlns:p14="http://schemas.microsoft.com/office/powerpoint/2010/main" val="3585065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marL="571500" indent="-571500">
              <a:buClrTx/>
              <a:buSzPct val="80000"/>
              <a:buFont typeface="Wingdings" panose="05000000000000000000" pitchFamily="2" charset="2"/>
              <a:buChar char="n"/>
              <a:defRPr/>
            </a:lvl1pPr>
            <a:extLst/>
          </a:lstStyle>
          <a:p>
            <a:r>
              <a:rPr lang="zh-TW" altLang="en-US" dirty="0" smtClean="0"/>
              <a:t>按一下以編輯母片標題樣式</a:t>
            </a:r>
            <a:endParaRPr lang="en-US" dirty="0"/>
          </a:p>
        </p:txBody>
      </p:sp>
      <p:sp>
        <p:nvSpPr>
          <p:cNvPr id="3" name="內容版面配置區 2"/>
          <p:cNvSpPr>
            <a:spLocks noGrp="1"/>
          </p:cNvSpPr>
          <p:nvPr>
            <p:ph idx="1"/>
          </p:nvPr>
        </p:nvSpPr>
        <p:spPr/>
        <p:txBody>
          <a:bodyPr/>
          <a:lstStyle>
            <a:lvl1pPr marL="365125" indent="-282575">
              <a:buClrTx/>
              <a:buFont typeface="Arial" panose="020B0604020202020204" pitchFamily="34" charset="0"/>
              <a:buChar char="•"/>
              <a:defRPr baseline="0">
                <a:solidFill>
                  <a:schemeClr val="bg2">
                    <a:lumMod val="10000"/>
                  </a:schemeClr>
                </a:solidFill>
              </a:defRPr>
            </a:lvl1pPr>
            <a:lvl2pPr marL="639763" indent="-236538">
              <a:buClrTx/>
              <a:buFont typeface="Wingdings" panose="05000000000000000000" pitchFamily="2" charset="2"/>
              <a:buChar char="ü"/>
              <a:defRPr/>
            </a:lvl2pPr>
            <a:lvl3pPr marL="885825" indent="-228600">
              <a:buClrTx/>
              <a:buFont typeface="Arial" panose="020B0604020202020204" pitchFamily="34" charset="0"/>
              <a:buChar char="•"/>
              <a:defRPr/>
            </a:lvl3pPr>
            <a:lvl4pPr marL="1096963" indent="-173038">
              <a:buFont typeface="Arial" panose="020B0604020202020204" pitchFamily="34" charset="0"/>
              <a:buChar char="•"/>
              <a:defRPr/>
            </a:lvl4pPr>
            <a:lvl5pPr marL="1296988" indent="-182563">
              <a:buFont typeface="Arial" panose="020B0604020202020204" pitchFamily="34" charset="0"/>
              <a:buChar char="•"/>
              <a:defRPr/>
            </a:lvl5pPr>
            <a:extLs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投影片編號版面配置區 21"/>
          <p:cNvSpPr>
            <a:spLocks noGrp="1"/>
          </p:cNvSpPr>
          <p:nvPr>
            <p:ph type="sldNum" sz="quarter" idx="10"/>
          </p:nvPr>
        </p:nvSpPr>
        <p:spPr/>
        <p:txBody>
          <a:bodyPr/>
          <a:lstStyle>
            <a:lvl1pPr>
              <a:defRPr/>
            </a:lvl1pPr>
          </a:lstStyle>
          <a:p>
            <a:fld id="{8B287FFD-0222-4443-8C42-38CFEA8EF21F}" type="slidenum">
              <a:rPr lang="zh-TW" altLang="en-US"/>
              <a:pPr/>
              <a:t>‹#›</a:t>
            </a:fld>
            <a:endParaRPr lang="en-US" altLang="zh-TW"/>
          </a:p>
        </p:txBody>
      </p:sp>
    </p:spTree>
    <p:extLst>
      <p:ext uri="{BB962C8B-B14F-4D97-AF65-F5344CB8AC3E}">
        <p14:creationId xmlns:p14="http://schemas.microsoft.com/office/powerpoint/2010/main" val="180432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23"/>
          <p:cNvSpPr>
            <a:spLocks noGrp="1"/>
          </p:cNvSpPr>
          <p:nvPr>
            <p:ph type="dt" sz="half" idx="10"/>
          </p:nvPr>
        </p:nvSpPr>
        <p:spPr/>
        <p:txBody>
          <a:bodyPr/>
          <a:lstStyle>
            <a:lvl1pPr>
              <a:defRPr/>
            </a:lvl1pPr>
          </a:lstStyle>
          <a:p>
            <a:pPr>
              <a:defRPr/>
            </a:pPr>
            <a:endParaRPr lang="zh-TW" altLang="en-US"/>
          </a:p>
        </p:txBody>
      </p:sp>
      <p:sp>
        <p:nvSpPr>
          <p:cNvPr id="6" name="頁尾版面配置區 9"/>
          <p:cNvSpPr>
            <a:spLocks noGrp="1"/>
          </p:cNvSpPr>
          <p:nvPr>
            <p:ph type="ftr" sz="quarter" idx="11"/>
          </p:nvPr>
        </p:nvSpPr>
        <p:spPr/>
        <p:txBody>
          <a:bodyPr/>
          <a:lstStyle>
            <a:lvl1pPr>
              <a:defRPr/>
            </a:lvl1pPr>
          </a:lstStyle>
          <a:p>
            <a:pPr>
              <a:defRPr/>
            </a:pPr>
            <a:endParaRPr lang="zh-TW" altLang="en-US"/>
          </a:p>
        </p:txBody>
      </p:sp>
      <p:sp>
        <p:nvSpPr>
          <p:cNvPr id="7" name="投影片編號版面配置區 21"/>
          <p:cNvSpPr>
            <a:spLocks noGrp="1"/>
          </p:cNvSpPr>
          <p:nvPr>
            <p:ph type="sldNum" sz="quarter" idx="12"/>
          </p:nvPr>
        </p:nvSpPr>
        <p:spPr/>
        <p:txBody>
          <a:bodyPr/>
          <a:lstStyle>
            <a:lvl1pPr>
              <a:defRPr/>
            </a:lvl1pPr>
          </a:lstStyle>
          <a:p>
            <a:fld id="{7019D41C-FA6D-42F2-87A1-A65B6CE98320}" type="slidenum">
              <a:rPr lang="zh-TW" altLang="en-US"/>
              <a:pPr/>
              <a:t>‹#›</a:t>
            </a:fld>
            <a:endParaRPr lang="en-US" altLang="zh-TW"/>
          </a:p>
        </p:txBody>
      </p:sp>
    </p:spTree>
    <p:extLst>
      <p:ext uri="{BB962C8B-B14F-4D97-AF65-F5344CB8AC3E}">
        <p14:creationId xmlns:p14="http://schemas.microsoft.com/office/powerpoint/2010/main" val="353206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dirty="0"/>
          </a:p>
        </p:txBody>
      </p:sp>
      <p:sp>
        <p:nvSpPr>
          <p:cNvPr id="3" name="投影片編號版面配置區 21"/>
          <p:cNvSpPr>
            <a:spLocks noGrp="1"/>
          </p:cNvSpPr>
          <p:nvPr>
            <p:ph type="sldNum" sz="quarter" idx="10"/>
          </p:nvPr>
        </p:nvSpPr>
        <p:spPr/>
        <p:txBody>
          <a:bodyPr/>
          <a:lstStyle>
            <a:lvl1pPr>
              <a:defRPr/>
            </a:lvl1pPr>
          </a:lstStyle>
          <a:p>
            <a:fld id="{1D82B37B-D9D0-4312-B283-F49F6A54CC9A}" type="slidenum">
              <a:rPr lang="zh-TW" altLang="en-US"/>
              <a:pPr/>
              <a:t>‹#›</a:t>
            </a:fld>
            <a:endParaRPr lang="en-US" altLang="zh-TW"/>
          </a:p>
        </p:txBody>
      </p:sp>
    </p:spTree>
    <p:extLst>
      <p:ext uri="{BB962C8B-B14F-4D97-AF65-F5344CB8AC3E}">
        <p14:creationId xmlns:p14="http://schemas.microsoft.com/office/powerpoint/2010/main" val="63805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TW" altLang="en-US" smtClean="0"/>
              <a:t>按一下以編輯母片標題樣式</a:t>
            </a:r>
            <a:endParaRPr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extLst/>
          </a:lstStyle>
          <a:p>
            <a:pPr>
              <a:defRPr/>
            </a:pPr>
            <a:endParaRPr lang="zh-TW" altLang="en-US"/>
          </a:p>
        </p:txBody>
      </p:sp>
      <p:sp>
        <p:nvSpPr>
          <p:cNvPr id="6" name="投影片編號版面配置區 6"/>
          <p:cNvSpPr>
            <a:spLocks noGrp="1"/>
          </p:cNvSpPr>
          <p:nvPr>
            <p:ph type="sldNum" sz="quarter" idx="11"/>
          </p:nvPr>
        </p:nvSpPr>
        <p:spPr/>
        <p:txBody>
          <a:bodyPr/>
          <a:lstStyle>
            <a:lvl1pPr>
              <a:defRPr/>
            </a:lvl1pPr>
          </a:lstStyle>
          <a:p>
            <a:fld id="{4A9096C3-DE14-412A-9AD4-C81699160D03}" type="slidenum">
              <a:rPr lang="zh-TW" altLang="en-US"/>
              <a:pPr/>
              <a:t>‹#›</a:t>
            </a:fld>
            <a:endParaRPr lang="en-US" altLang="zh-TW"/>
          </a:p>
        </p:txBody>
      </p:sp>
    </p:spTree>
    <p:extLst>
      <p:ext uri="{BB962C8B-B14F-4D97-AF65-F5344CB8AC3E}">
        <p14:creationId xmlns:p14="http://schemas.microsoft.com/office/powerpoint/2010/main" val="276831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latin typeface="標楷體" pitchFamily="65" charset="-120"/>
                <a:ea typeface="標楷體" pitchFamily="65" charset="-120"/>
              </a:defRPr>
            </a:lvl1pPr>
          </a:lstStyle>
          <a:p>
            <a:r>
              <a:rPr lang="zh-TW" altLang="en-US" smtClean="0"/>
              <a:t>按一下以編輯母片標題樣式</a:t>
            </a:r>
            <a:endParaRPr lang="zh-TW" altLang="en-US" dirty="0"/>
          </a:p>
        </p:txBody>
      </p:sp>
      <p:sp>
        <p:nvSpPr>
          <p:cNvPr id="3" name="投影片編號版面配置區 21"/>
          <p:cNvSpPr>
            <a:spLocks noGrp="1"/>
          </p:cNvSpPr>
          <p:nvPr>
            <p:ph type="sldNum" sz="quarter" idx="10"/>
          </p:nvPr>
        </p:nvSpPr>
        <p:spPr/>
        <p:txBody>
          <a:bodyPr/>
          <a:lstStyle>
            <a:lvl1pPr>
              <a:defRPr/>
            </a:lvl1pPr>
          </a:lstStyle>
          <a:p>
            <a:fld id="{6345ABB5-624D-496D-8153-7DF2F8567C4F}" type="slidenum">
              <a:rPr lang="zh-TW" altLang="en-US"/>
              <a:pPr/>
              <a:t>‹#›</a:t>
            </a:fld>
            <a:endParaRPr lang="en-US" altLang="zh-TW"/>
          </a:p>
        </p:txBody>
      </p:sp>
    </p:spTree>
    <p:extLst>
      <p:ext uri="{BB962C8B-B14F-4D97-AF65-F5344CB8AC3E}">
        <p14:creationId xmlns:p14="http://schemas.microsoft.com/office/powerpoint/2010/main" val="343941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投影片編號版面配置區 21"/>
          <p:cNvSpPr txBox="1">
            <a:spLocks/>
          </p:cNvSpPr>
          <p:nvPr userDrawn="1"/>
        </p:nvSpPr>
        <p:spPr>
          <a:xfrm>
            <a:off x="8613775" y="6305550"/>
            <a:ext cx="457200" cy="476250"/>
          </a:xfrm>
          <a:prstGeom prst="rect">
            <a:avLst/>
          </a:prstGeom>
        </p:spPr>
        <p:txBody>
          <a:bodyPr anchor="b"/>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pPr algn="ctr" eaLnBrk="1" hangingPunct="1"/>
            <a:fld id="{EEC3DCD5-56CB-4EE9-943D-7ECD5D8B19C8}" type="slidenum">
              <a:rPr kumimoji="0" lang="zh-TW" altLang="en-US" sz="1200">
                <a:solidFill>
                  <a:srgbClr val="4B3E21"/>
                </a:solidFill>
                <a:latin typeface="Arial" panose="020B0604020202020204" pitchFamily="34" charset="0"/>
              </a:rPr>
              <a:pPr algn="ctr" eaLnBrk="1" hangingPunct="1"/>
              <a:t>‹#›</a:t>
            </a:fld>
            <a:endParaRPr kumimoji="0" lang="en-US" altLang="zh-TW" sz="1200">
              <a:solidFill>
                <a:srgbClr val="4B3E21"/>
              </a:solidFill>
              <a:latin typeface="Arial" panose="020B0604020202020204" pitchFamily="34" charset="0"/>
            </a:endParaRPr>
          </a:p>
        </p:txBody>
      </p:sp>
    </p:spTree>
    <p:extLst>
      <p:ext uri="{BB962C8B-B14F-4D97-AF65-F5344CB8AC3E}">
        <p14:creationId xmlns:p14="http://schemas.microsoft.com/office/powerpoint/2010/main" val="3310695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676400" y="274638"/>
            <a:ext cx="6629400" cy="868362"/>
          </a:xfrm>
          <a:prstGeom prst="rect">
            <a:avLst/>
          </a:prstGeo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447800"/>
            <a:ext cx="8229600" cy="4949825"/>
          </a:xfrm>
        </p:spPr>
        <p:txBody>
          <a:bodyPr/>
          <a:lstStyle/>
          <a:p>
            <a:pPr lvl="0"/>
            <a:endParaRPr lang="zh-TW" alt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xfrm>
            <a:off x="5795963" y="6356350"/>
            <a:ext cx="2895600" cy="365125"/>
          </a:xfrm>
          <a:prstGeom prst="rect">
            <a:avLst/>
          </a:prstGeom>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3654CD79-7F28-40C8-98C5-210692B8DC3E}" type="slidenum">
              <a:rPr lang="zh-TW" altLang="en-US"/>
              <a:pPr>
                <a:defRPr/>
              </a:pPr>
              <a:t>‹#›</a:t>
            </a:fld>
            <a:endParaRPr lang="en-US" altLang="zh-TW"/>
          </a:p>
        </p:txBody>
      </p:sp>
    </p:spTree>
    <p:extLst>
      <p:ext uri="{BB962C8B-B14F-4D97-AF65-F5344CB8AC3E}">
        <p14:creationId xmlns:p14="http://schemas.microsoft.com/office/powerpoint/2010/main" val="3900660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54"/>
          <p:cNvSpPr>
            <a:spLocks noGrp="1" noChangeArrowheads="1"/>
          </p:cNvSpPr>
          <p:nvPr>
            <p:ph type="sldNum" sz="quarter" idx="10"/>
          </p:nvPr>
        </p:nvSpPr>
        <p:spPr>
          <a:ln/>
        </p:spPr>
        <p:txBody>
          <a:bodyPr/>
          <a:lstStyle>
            <a:lvl1pPr>
              <a:defRPr/>
            </a:lvl1pPr>
          </a:lstStyle>
          <a:p>
            <a:pPr>
              <a:defRPr/>
            </a:pPr>
            <a:fld id="{D6CB008B-3A15-46F3-9BA2-E3A6DD8348F7}" type="slidenum">
              <a:rPr lang="zh-TW" altLang="en-US"/>
              <a:pPr>
                <a:defRPr/>
              </a:pPr>
              <a:t>‹#›</a:t>
            </a:fld>
            <a:endParaRPr lang="zh-TW" altLang="en-US"/>
          </a:p>
        </p:txBody>
      </p:sp>
      <p:pic>
        <p:nvPicPr>
          <p:cNvPr id="5" name="圖片 1" descr="image0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120650"/>
            <a:ext cx="1981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71514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extLst/>
          </a:lstStyle>
          <a:p>
            <a:r>
              <a:rPr lang="zh-TW" altLang="en-US" dirty="0" smtClean="0"/>
              <a:t>按一下以編輯母片標題樣式</a:t>
            </a:r>
            <a:endParaRPr lang="en-US" dirty="0"/>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ea typeface="新細明體" charset="-120"/>
              </a:defRPr>
            </a:lvl1pPr>
            <a:extLst/>
          </a:lstStyle>
          <a:p>
            <a:pPr>
              <a:defRPr/>
            </a:pPr>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ea typeface="新細明體" charset="-120"/>
              </a:defRPr>
            </a:lvl1pPr>
            <a:extLst/>
          </a:lstStyle>
          <a:p>
            <a:pPr>
              <a:defRPr/>
            </a:pPr>
            <a:endParaRPr lang="zh-TW" altLang="en-US"/>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kumimoji="0" sz="1200">
                <a:solidFill>
                  <a:srgbClr val="4B3E21"/>
                </a:solidFill>
                <a:latin typeface="Arial" panose="020B0604020202020204" pitchFamily="34" charset="0"/>
              </a:defRPr>
            </a:lvl1pPr>
          </a:lstStyle>
          <a:p>
            <a:fld id="{7A0436A7-446E-4CF8-BEA0-B8C4C56F0BD4}" type="slidenum">
              <a:rPr lang="zh-TW" altLang="en-US"/>
              <a:pPr/>
              <a:t>‹#›</a:t>
            </a:fld>
            <a:endParaRPr lang="en-US" altLang="zh-TW"/>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pic>
        <p:nvPicPr>
          <p:cNvPr id="1038" name="圖片 12"/>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3635375" y="6338888"/>
            <a:ext cx="2339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7284349"/>
      </p:ext>
    </p:extLst>
  </p:cSld>
  <p:clrMap bg1="lt1" tx1="dk1" bg2="lt2" tx2="dk2" accent1="accent1" accent2="accent2" accent3="accent3" accent4="accent4" accent5="accent5" accent6="accent6" hlink="hlink" folHlink="folHlink"/>
  <p:sldLayoutIdLst>
    <p:sldLayoutId id="2147488415" r:id="rId1"/>
    <p:sldLayoutId id="2147488416" r:id="rId2"/>
    <p:sldLayoutId id="2147488417" r:id="rId3"/>
    <p:sldLayoutId id="2147488418" r:id="rId4"/>
    <p:sldLayoutId id="2147488419" r:id="rId5"/>
    <p:sldLayoutId id="2147488420" r:id="rId6"/>
    <p:sldLayoutId id="2147488421" r:id="rId7"/>
    <p:sldLayoutId id="2147488422" r:id="rId8"/>
  </p:sldLayoutIdLst>
  <p:timing>
    <p:tnLst>
      <p:par>
        <p:cTn id="1" dur="indefinite" restart="never" nodeType="tmRoot"/>
      </p:par>
    </p:tnLst>
  </p:timing>
  <p:hf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標楷體" pitchFamily="65" charset="-120"/>
          <a:ea typeface="標楷體" pitchFamily="65" charset="-120"/>
          <a:cs typeface="+mj-cs"/>
        </a:defRPr>
      </a:lvl1pPr>
      <a:lvl2pPr algn="l" rtl="0" eaLnBrk="0" fontAlgn="base" hangingPunct="0">
        <a:spcBef>
          <a:spcPct val="0"/>
        </a:spcBef>
        <a:spcAft>
          <a:spcPct val="0"/>
        </a:spcAft>
        <a:defRPr sz="4300">
          <a:solidFill>
            <a:srgbClr val="572314"/>
          </a:solidFill>
          <a:latin typeface="標楷體" pitchFamily="65" charset="-120"/>
          <a:ea typeface="標楷體" pitchFamily="65" charset="-120"/>
        </a:defRPr>
      </a:lvl2pPr>
      <a:lvl3pPr algn="l" rtl="0" eaLnBrk="0" fontAlgn="base" hangingPunct="0">
        <a:spcBef>
          <a:spcPct val="0"/>
        </a:spcBef>
        <a:spcAft>
          <a:spcPct val="0"/>
        </a:spcAft>
        <a:defRPr sz="4300">
          <a:solidFill>
            <a:srgbClr val="572314"/>
          </a:solidFill>
          <a:latin typeface="標楷體" pitchFamily="65" charset="-120"/>
          <a:ea typeface="標楷體" pitchFamily="65" charset="-120"/>
        </a:defRPr>
      </a:lvl3pPr>
      <a:lvl4pPr algn="l" rtl="0" eaLnBrk="0" fontAlgn="base" hangingPunct="0">
        <a:spcBef>
          <a:spcPct val="0"/>
        </a:spcBef>
        <a:spcAft>
          <a:spcPct val="0"/>
        </a:spcAft>
        <a:defRPr sz="4300">
          <a:solidFill>
            <a:srgbClr val="572314"/>
          </a:solidFill>
          <a:latin typeface="標楷體" pitchFamily="65" charset="-120"/>
          <a:ea typeface="標楷體" pitchFamily="65" charset="-120"/>
        </a:defRPr>
      </a:lvl4pPr>
      <a:lvl5pPr algn="l" rtl="0" eaLnBrk="0" fontAlgn="base" hangingPunct="0">
        <a:spcBef>
          <a:spcPct val="0"/>
        </a:spcBef>
        <a:spcAft>
          <a:spcPct val="0"/>
        </a:spcAft>
        <a:defRPr sz="4300">
          <a:solidFill>
            <a:srgbClr val="572314"/>
          </a:solidFill>
          <a:latin typeface="標楷體" pitchFamily="65" charset="-120"/>
          <a:ea typeface="標楷體" pitchFamily="65" charset="-120"/>
        </a:defRPr>
      </a:lvl5pPr>
      <a:lvl6pPr marL="457200" algn="l" rtl="0" eaLnBrk="1" fontAlgn="base" hangingPunct="1">
        <a:spcBef>
          <a:spcPct val="0"/>
        </a:spcBef>
        <a:spcAft>
          <a:spcPct val="0"/>
        </a:spcAft>
        <a:defRPr sz="4300">
          <a:solidFill>
            <a:srgbClr val="572314"/>
          </a:solidFill>
          <a:latin typeface="標楷體" pitchFamily="65" charset="-120"/>
          <a:ea typeface="標楷體" pitchFamily="65" charset="-120"/>
        </a:defRPr>
      </a:lvl6pPr>
      <a:lvl7pPr marL="914400" algn="l" rtl="0" eaLnBrk="1" fontAlgn="base" hangingPunct="1">
        <a:spcBef>
          <a:spcPct val="0"/>
        </a:spcBef>
        <a:spcAft>
          <a:spcPct val="0"/>
        </a:spcAft>
        <a:defRPr sz="4300">
          <a:solidFill>
            <a:srgbClr val="572314"/>
          </a:solidFill>
          <a:latin typeface="標楷體" pitchFamily="65" charset="-120"/>
          <a:ea typeface="標楷體" pitchFamily="65" charset="-120"/>
        </a:defRPr>
      </a:lvl7pPr>
      <a:lvl8pPr marL="1371600" algn="l" rtl="0" eaLnBrk="1" fontAlgn="base" hangingPunct="1">
        <a:spcBef>
          <a:spcPct val="0"/>
        </a:spcBef>
        <a:spcAft>
          <a:spcPct val="0"/>
        </a:spcAft>
        <a:defRPr sz="4300">
          <a:solidFill>
            <a:srgbClr val="572314"/>
          </a:solidFill>
          <a:latin typeface="標楷體" pitchFamily="65" charset="-120"/>
          <a:ea typeface="標楷體" pitchFamily="65" charset="-120"/>
        </a:defRPr>
      </a:lvl8pPr>
      <a:lvl9pPr marL="1828800" algn="l" rtl="0" eaLnBrk="1" fontAlgn="base" hangingPunct="1">
        <a:spcBef>
          <a:spcPct val="0"/>
        </a:spcBef>
        <a:spcAft>
          <a:spcPct val="0"/>
        </a:spcAft>
        <a:defRPr sz="4300">
          <a:solidFill>
            <a:srgbClr val="572314"/>
          </a:solidFill>
          <a:latin typeface="標楷體" pitchFamily="65" charset="-120"/>
          <a:ea typeface="標楷體" pitchFamily="65"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標楷體" pitchFamily="65" charset="-120"/>
          <a:ea typeface="標楷體" pitchFamily="65" charset="-120"/>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標楷體" pitchFamily="65" charset="-120"/>
          <a:ea typeface="標楷體" pitchFamily="65" charset="-120"/>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標楷體" pitchFamily="65" charset="-120"/>
          <a:ea typeface="標楷體" pitchFamily="65" charset="-120"/>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a:t>
            </a:fld>
            <a:endParaRPr lang="zh-TW" altLang="en-US" dirty="0"/>
          </a:p>
        </p:txBody>
      </p:sp>
      <p:graphicFrame>
        <p:nvGraphicFramePr>
          <p:cNvPr id="7" name="資料庫圖表 6"/>
          <p:cNvGraphicFramePr/>
          <p:nvPr>
            <p:extLst>
              <p:ext uri="{D42A27DB-BD31-4B8C-83A1-F6EECF244321}">
                <p14:modId xmlns:p14="http://schemas.microsoft.com/office/powerpoint/2010/main" val="3858541068"/>
              </p:ext>
            </p:extLst>
          </p:nvPr>
        </p:nvGraphicFramePr>
        <p:xfrm>
          <a:off x="1115616" y="715436"/>
          <a:ext cx="7776864" cy="4205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endParaRPr kumimoji="1" lang="en-US" altLang="zh-TW" sz="28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912258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10</a:t>
            </a:fld>
            <a:endParaRPr lang="zh-TW" altLang="en-US"/>
          </a:p>
        </p:txBody>
      </p:sp>
      <p:graphicFrame>
        <p:nvGraphicFramePr>
          <p:cNvPr id="7" name="資料庫圖表 6"/>
          <p:cNvGraphicFramePr/>
          <p:nvPr>
            <p:extLst>
              <p:ext uri="{D42A27DB-BD31-4B8C-83A1-F6EECF244321}">
                <p14:modId xmlns:p14="http://schemas.microsoft.com/office/powerpoint/2010/main" val="3538191849"/>
              </p:ext>
            </p:extLst>
          </p:nvPr>
        </p:nvGraphicFramePr>
        <p:xfrm>
          <a:off x="899592" y="980728"/>
          <a:ext cx="8352928"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a:t>
            </a:r>
            <a:r>
              <a:rPr kumimoji="1" lang="zh-TW" altLang="en-US" sz="2400" dirty="0" smtClean="0">
                <a:solidFill>
                  <a:srgbClr val="002060"/>
                </a:solidFill>
                <a:latin typeface="Verdana" pitchFamily="34" charset="0"/>
                <a:ea typeface="標楷體" pitchFamily="65" charset="-120"/>
              </a:rPr>
              <a:t>制度</a:t>
            </a:r>
            <a:r>
              <a:rPr kumimoji="1" lang="en-US" altLang="zh-TW" sz="2400" dirty="0" smtClean="0">
                <a:solidFill>
                  <a:srgbClr val="002060"/>
                </a:solidFill>
                <a:latin typeface="Verdana" pitchFamily="34" charset="0"/>
                <a:ea typeface="標楷體" pitchFamily="65" charset="-120"/>
              </a:rPr>
              <a:t>-</a:t>
            </a:r>
            <a:r>
              <a:rPr kumimoji="1" lang="zh-TW" altLang="en-US" sz="2400" dirty="0" smtClean="0">
                <a:solidFill>
                  <a:srgbClr val="002060"/>
                </a:solidFill>
                <a:latin typeface="Verdana" pitchFamily="34" charset="0"/>
                <a:ea typeface="標楷體" pitchFamily="65" charset="-120"/>
              </a:rPr>
              <a:t>暫停事由</a:t>
            </a:r>
            <a:endParaRPr kumimoji="1" lang="en-US" altLang="zh-TW" sz="16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3611763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17044"/>
            <a:ext cx="7416824" cy="999381"/>
          </a:xfrm>
        </p:spPr>
        <p:txBody>
          <a:bodyPr/>
          <a:lstStyle/>
          <a:p>
            <a:pPr fontAlgn="auto">
              <a:spcBef>
                <a:spcPts val="0"/>
              </a:spcBef>
              <a:spcAft>
                <a:spcPts val="0"/>
              </a:spcAft>
              <a:defRPr/>
            </a:pPr>
            <a:r>
              <a:rPr lang="zh-TW" altLang="en-US" sz="2400" b="1" kern="1200" dirty="0">
                <a:solidFill>
                  <a:srgbClr val="002060"/>
                </a:solidFill>
                <a:latin typeface="Verdana" pitchFamily="34" charset="0"/>
                <a:ea typeface="標楷體" pitchFamily="65" charset="-120"/>
                <a:cs typeface="+mn-cs"/>
              </a:rPr>
              <a:t>我國規劃之暫停交易制度</a:t>
            </a:r>
            <a:r>
              <a:rPr lang="en-US" altLang="zh-TW" sz="2400" b="1" kern="1200" dirty="0" smtClean="0">
                <a:solidFill>
                  <a:srgbClr val="002060"/>
                </a:solidFill>
                <a:latin typeface="Verdana" pitchFamily="34" charset="0"/>
                <a:ea typeface="標楷體" pitchFamily="65" charset="-120"/>
                <a:cs typeface="+mn-cs"/>
              </a:rPr>
              <a:t>-</a:t>
            </a:r>
            <a:r>
              <a:rPr lang="zh-TW" altLang="en-US" sz="2400" b="1" kern="1200" dirty="0" smtClean="0">
                <a:solidFill>
                  <a:srgbClr val="002060"/>
                </a:solidFill>
                <a:latin typeface="Verdana" pitchFamily="34" charset="0"/>
                <a:ea typeface="標楷體" pitchFamily="65" charset="-120"/>
                <a:cs typeface="+mn-cs"/>
              </a:rPr>
              <a:t>暫停</a:t>
            </a:r>
            <a:r>
              <a:rPr lang="zh-TW" altLang="en-US" sz="2400" b="1" kern="1200" dirty="0">
                <a:solidFill>
                  <a:srgbClr val="002060"/>
                </a:solidFill>
                <a:latin typeface="Verdana" pitchFamily="34" charset="0"/>
                <a:ea typeface="標楷體" pitchFamily="65" charset="-120"/>
                <a:cs typeface="+mn-cs"/>
              </a:rPr>
              <a:t>及恢復交易之時間</a:t>
            </a:r>
            <a:endParaRPr lang="en-US" altLang="zh-TW" sz="2400" b="1" kern="1200" dirty="0">
              <a:solidFill>
                <a:srgbClr val="002060"/>
              </a:solidFill>
              <a:latin typeface="Verdana" pitchFamily="34" charset="0"/>
              <a:ea typeface="標楷體" pitchFamily="65" charset="-120"/>
              <a:cs typeface="+mn-cs"/>
            </a:endParaRPr>
          </a:p>
        </p:txBody>
      </p:sp>
      <p:sp>
        <p:nvSpPr>
          <p:cNvPr id="4" name="投影片編號版面配置區 3"/>
          <p:cNvSpPr>
            <a:spLocks noGrp="1"/>
          </p:cNvSpPr>
          <p:nvPr>
            <p:ph type="sldNum" sz="quarter" idx="4294967295"/>
          </p:nvPr>
        </p:nvSpPr>
        <p:spPr>
          <a:xfrm>
            <a:off x="3505200" y="6356350"/>
            <a:ext cx="2133600" cy="365125"/>
          </a:xfrm>
          <a:prstGeom prst="rect">
            <a:avLst/>
          </a:prstGeom>
        </p:spPr>
        <p:txBody>
          <a:bodyPr/>
          <a:lstStyle/>
          <a:p>
            <a:pPr>
              <a:defRPr/>
            </a:pPr>
            <a:fld id="{F6E356D6-E438-4218-BB09-B922362E57F0}" type="slidenum">
              <a:rPr lang="zh-TW" altLang="en-US" smtClean="0"/>
              <a:pPr>
                <a:defRPr/>
              </a:pPr>
              <a:t>11</a:t>
            </a:fld>
            <a:endParaRPr lang="zh-TW" altLang="en-US" dirty="0"/>
          </a:p>
        </p:txBody>
      </p:sp>
      <p:sp>
        <p:nvSpPr>
          <p:cNvPr id="7" name="向右箭號圖說文字 6"/>
          <p:cNvSpPr/>
          <p:nvPr/>
        </p:nvSpPr>
        <p:spPr bwMode="auto">
          <a:xfrm rot="16200000">
            <a:off x="4140027" y="2636837"/>
            <a:ext cx="1008062" cy="7200900"/>
          </a:xfrm>
          <a:prstGeom prst="rightArrowCallou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0" hangingPunct="0">
              <a:defRPr/>
            </a:pPr>
            <a:r>
              <a:rPr kumimoji="0" lang="zh-TW" altLang="en-US" sz="2800" b="1" spc="50" dirty="0" smtClean="0">
                <a:ln w="11430"/>
                <a:solidFill>
                  <a:srgbClr val="003296"/>
                </a:solidFill>
                <a:latin typeface="標楷體" pitchFamily="65" charset="-120"/>
                <a:ea typeface="標楷體" pitchFamily="65" charset="-120"/>
              </a:rPr>
              <a:t>無盤中暫停</a:t>
            </a:r>
            <a:r>
              <a:rPr kumimoji="0" lang="en-US" altLang="zh-TW" sz="2800" b="1" spc="50" dirty="0" smtClean="0">
                <a:ln w="11430"/>
                <a:solidFill>
                  <a:srgbClr val="003296"/>
                </a:solidFill>
                <a:latin typeface="標楷體" pitchFamily="65" charset="-120"/>
                <a:ea typeface="標楷體" pitchFamily="65" charset="-120"/>
              </a:rPr>
              <a:t>/</a:t>
            </a:r>
            <a:r>
              <a:rPr kumimoji="0" lang="zh-TW" altLang="en-US" sz="2800" b="1" spc="50" dirty="0" smtClean="0">
                <a:ln w="11430"/>
                <a:solidFill>
                  <a:srgbClr val="003296"/>
                </a:solidFill>
                <a:latin typeface="標楷體" pitchFamily="65" charset="-120"/>
                <a:ea typeface="標楷體" pitchFamily="65" charset="-120"/>
              </a:rPr>
              <a:t>恢復交易</a:t>
            </a:r>
            <a:endParaRPr kumimoji="0" lang="zh-TW" altLang="en-US" sz="2800" b="1" spc="50" dirty="0">
              <a:ln w="11430"/>
              <a:solidFill>
                <a:srgbClr val="003296"/>
              </a:solidFill>
              <a:latin typeface="標楷體" pitchFamily="65" charset="-120"/>
              <a:ea typeface="標楷體" pitchFamily="65" charset="-120"/>
            </a:endParaRPr>
          </a:p>
        </p:txBody>
      </p:sp>
      <p:graphicFrame>
        <p:nvGraphicFramePr>
          <p:cNvPr id="11" name="資料庫圖表 10"/>
          <p:cNvGraphicFramePr/>
          <p:nvPr>
            <p:extLst>
              <p:ext uri="{D42A27DB-BD31-4B8C-83A1-F6EECF244321}">
                <p14:modId xmlns:p14="http://schemas.microsoft.com/office/powerpoint/2010/main" val="3090626110"/>
              </p:ext>
            </p:extLst>
          </p:nvPr>
        </p:nvGraphicFramePr>
        <p:xfrm>
          <a:off x="755576" y="764704"/>
          <a:ext cx="8208912"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投影片編號版面配置區 2"/>
          <p:cNvSpPr>
            <a:spLocks noGrp="1"/>
          </p:cNvSpPr>
          <p:nvPr>
            <p:ph type="sldNum" sz="quarter" idx="10"/>
          </p:nvPr>
        </p:nvSpPr>
        <p:spPr>
          <a:xfrm>
            <a:off x="8613775" y="6305550"/>
            <a:ext cx="457200" cy="476250"/>
          </a:xfrm>
        </p:spPr>
        <p:txBody>
          <a:bodyPr/>
          <a:lstStyle/>
          <a:p>
            <a:pPr>
              <a:defRPr/>
            </a:pPr>
            <a:fld id="{CC1D5166-8966-4370-A355-34F499BB147F}" type="slidenum">
              <a:rPr lang="zh-TW" altLang="en-US" smtClean="0"/>
              <a:pPr>
                <a:defRPr/>
              </a:pPr>
              <a:t>11</a:t>
            </a:fld>
            <a:endParaRPr lang="zh-TW" altLang="en-US" dirty="0"/>
          </a:p>
        </p:txBody>
      </p:sp>
    </p:spTree>
    <p:extLst>
      <p:ext uri="{BB962C8B-B14F-4D97-AF65-F5344CB8AC3E}">
        <p14:creationId xmlns:p14="http://schemas.microsoft.com/office/powerpoint/2010/main" val="2403075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12</a:t>
            </a:fld>
            <a:endParaRPr lang="zh-TW" altLang="en-US"/>
          </a:p>
        </p:txBody>
      </p:sp>
      <p:graphicFrame>
        <p:nvGraphicFramePr>
          <p:cNvPr id="7" name="資料庫圖表 6"/>
          <p:cNvGraphicFramePr/>
          <p:nvPr>
            <p:extLst>
              <p:ext uri="{D42A27DB-BD31-4B8C-83A1-F6EECF244321}">
                <p14:modId xmlns:p14="http://schemas.microsoft.com/office/powerpoint/2010/main" val="2480389557"/>
              </p:ext>
            </p:extLst>
          </p:nvPr>
        </p:nvGraphicFramePr>
        <p:xfrm>
          <a:off x="1043608" y="1268760"/>
          <a:ext cx="8100392" cy="4264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a:t>
            </a:r>
            <a:r>
              <a:rPr kumimoji="1" lang="zh-TW" altLang="en-US" sz="2400" dirty="0" smtClean="0">
                <a:solidFill>
                  <a:srgbClr val="002060"/>
                </a:solidFill>
                <a:latin typeface="Verdana" pitchFamily="34" charset="0"/>
                <a:ea typeface="標楷體" pitchFamily="65" charset="-120"/>
              </a:rPr>
              <a:t>制度</a:t>
            </a:r>
            <a:endParaRPr kumimoji="1" lang="en-US" altLang="zh-TW" sz="16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2929989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13</a:t>
            </a:fld>
            <a:endParaRPr lang="zh-TW" altLang="en-US"/>
          </a:p>
        </p:txBody>
      </p:sp>
      <p:graphicFrame>
        <p:nvGraphicFramePr>
          <p:cNvPr id="7" name="資料庫圖表 6"/>
          <p:cNvGraphicFramePr/>
          <p:nvPr>
            <p:extLst>
              <p:ext uri="{D42A27DB-BD31-4B8C-83A1-F6EECF244321}">
                <p14:modId xmlns:p14="http://schemas.microsoft.com/office/powerpoint/2010/main" val="43989735"/>
              </p:ext>
            </p:extLst>
          </p:nvPr>
        </p:nvGraphicFramePr>
        <p:xfrm>
          <a:off x="899592" y="1124744"/>
          <a:ext cx="8352928"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a:t>
            </a:r>
            <a:r>
              <a:rPr kumimoji="1" lang="zh-TW" altLang="en-US" sz="2400" dirty="0" smtClean="0">
                <a:solidFill>
                  <a:srgbClr val="002060"/>
                </a:solidFill>
                <a:latin typeface="Verdana" pitchFamily="34" charset="0"/>
                <a:ea typeface="標楷體" pitchFamily="65" charset="-120"/>
              </a:rPr>
              <a:t>制度</a:t>
            </a:r>
            <a:endParaRPr kumimoji="1" lang="en-US" altLang="zh-TW" sz="16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1680939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14</a:t>
            </a:fld>
            <a:endParaRPr lang="zh-TW" altLang="en-US"/>
          </a:p>
        </p:txBody>
      </p:sp>
      <p:graphicFrame>
        <p:nvGraphicFramePr>
          <p:cNvPr id="7" name="資料庫圖表 6"/>
          <p:cNvGraphicFramePr/>
          <p:nvPr>
            <p:extLst>
              <p:ext uri="{D42A27DB-BD31-4B8C-83A1-F6EECF244321}">
                <p14:modId xmlns:p14="http://schemas.microsoft.com/office/powerpoint/2010/main" val="2852220027"/>
              </p:ext>
            </p:extLst>
          </p:nvPr>
        </p:nvGraphicFramePr>
        <p:xfrm>
          <a:off x="971600" y="1268760"/>
          <a:ext cx="7848872"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a:t>
            </a:r>
            <a:r>
              <a:rPr kumimoji="1" lang="zh-TW" altLang="en-US" sz="2400" dirty="0" smtClean="0">
                <a:solidFill>
                  <a:srgbClr val="002060"/>
                </a:solidFill>
                <a:latin typeface="Verdana" pitchFamily="34" charset="0"/>
                <a:ea typeface="標楷體" pitchFamily="65" charset="-120"/>
              </a:rPr>
              <a:t>制度</a:t>
            </a:r>
            <a:endParaRPr kumimoji="1" lang="en-US" altLang="zh-TW" sz="1600" dirty="0">
              <a:solidFill>
                <a:srgbClr val="002060"/>
              </a:solidFill>
              <a:latin typeface="Verdana" pitchFamily="34" charset="0"/>
              <a:ea typeface="標楷體" pitchFamily="65" charset="-120"/>
            </a:endParaRPr>
          </a:p>
        </p:txBody>
      </p:sp>
      <p:sp>
        <p:nvSpPr>
          <p:cNvPr id="5" name="文字方塊 1"/>
          <p:cNvSpPr txBox="1">
            <a:spLocks noChangeArrowheads="1"/>
          </p:cNvSpPr>
          <p:nvPr/>
        </p:nvSpPr>
        <p:spPr bwMode="auto">
          <a:xfrm>
            <a:off x="1115616" y="4797152"/>
            <a:ext cx="6552728" cy="8940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US" sz="1600" b="1" kern="100" dirty="0">
                <a:solidFill>
                  <a:srgbClr val="FF0000"/>
                </a:solidFill>
                <a:effectLst/>
                <a:latin typeface="標楷體"/>
                <a:ea typeface="新細明體"/>
                <a:cs typeface="Times New Roman"/>
              </a:rPr>
              <a:t>0000(</a:t>
            </a:r>
            <a:r>
              <a:rPr lang="zh-TW" sz="1600" b="1" kern="100" dirty="0">
                <a:solidFill>
                  <a:srgbClr val="FF0000"/>
                </a:solidFill>
                <a:effectLst/>
                <a:latin typeface="Calibri"/>
                <a:ea typeface="標楷體"/>
                <a:cs typeface="Times New Roman"/>
              </a:rPr>
              <a:t>公司代碼</a:t>
            </a:r>
            <a:r>
              <a:rPr lang="en-US" sz="1600" b="1" kern="100" dirty="0">
                <a:solidFill>
                  <a:srgbClr val="FF0000"/>
                </a:solidFill>
                <a:effectLst/>
                <a:latin typeface="Calibri"/>
                <a:ea typeface="標楷體"/>
                <a:cs typeface="Times New Roman"/>
              </a:rPr>
              <a:t>)00</a:t>
            </a:r>
            <a:r>
              <a:rPr lang="zh-TW" sz="1600" b="1" kern="100" dirty="0">
                <a:solidFill>
                  <a:srgbClr val="FF0000"/>
                </a:solidFill>
                <a:effectLst/>
                <a:latin typeface="Calibri"/>
                <a:ea typeface="標楷體"/>
                <a:cs typeface="Times New Roman"/>
              </a:rPr>
              <a:t>公司</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公司名稱</a:t>
            </a:r>
            <a:r>
              <a:rPr lang="en-US" sz="1600" b="1" kern="100" dirty="0">
                <a:solidFill>
                  <a:srgbClr val="FF0000"/>
                </a:solidFill>
                <a:effectLst/>
                <a:latin typeface="Calibri"/>
                <a:ea typeface="標楷體"/>
                <a:cs typeface="Times New Roman"/>
              </a:rPr>
              <a:t>)105</a:t>
            </a:r>
            <a:r>
              <a:rPr lang="zh-TW" sz="1600" b="1" kern="100" dirty="0">
                <a:solidFill>
                  <a:srgbClr val="FF0000"/>
                </a:solidFill>
                <a:effectLst/>
                <a:latin typeface="Calibri"/>
                <a:ea typeface="標楷體"/>
                <a:cs typeface="Times New Roman"/>
              </a:rPr>
              <a:t>年</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月</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日下午</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時</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分</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申請時間</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，向櫃買中心申請暫停交易，請與</a:t>
            </a:r>
            <a:r>
              <a:rPr lang="en-US" sz="1600" b="1" kern="100" dirty="0">
                <a:solidFill>
                  <a:srgbClr val="FF0000"/>
                </a:solidFill>
                <a:effectLst/>
                <a:latin typeface="Calibri"/>
                <a:ea typeface="標楷體"/>
                <a:cs typeface="Times New Roman"/>
              </a:rPr>
              <a:t>00</a:t>
            </a:r>
            <a:r>
              <a:rPr lang="zh-TW" sz="1600" b="1" kern="100" dirty="0">
                <a:solidFill>
                  <a:srgbClr val="FF0000"/>
                </a:solidFill>
                <a:effectLst/>
                <a:latin typeface="Calibri"/>
                <a:ea typeface="標楷體"/>
                <a:cs typeface="Times New Roman"/>
              </a:rPr>
              <a:t>公司王大明</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手機</a:t>
            </a:r>
            <a:r>
              <a:rPr lang="en-US" sz="1600" b="1" kern="100" dirty="0">
                <a:solidFill>
                  <a:srgbClr val="FF0000"/>
                </a:solidFill>
                <a:effectLst/>
                <a:latin typeface="Calibri"/>
                <a:ea typeface="標楷體"/>
                <a:cs typeface="Times New Roman"/>
              </a:rPr>
              <a:t>:0918-000-123 </a:t>
            </a:r>
            <a:r>
              <a:rPr lang="zh-TW" sz="1600" b="1" kern="100" dirty="0">
                <a:solidFill>
                  <a:srgbClr val="FF0000"/>
                </a:solidFill>
                <a:effectLst/>
                <a:latin typeface="Calibri"/>
                <a:ea typeface="標楷體"/>
                <a:cs typeface="Times New Roman"/>
              </a:rPr>
              <a:t>、市話</a:t>
            </a:r>
            <a:r>
              <a:rPr lang="en-US" sz="1600" b="1" kern="100" dirty="0">
                <a:solidFill>
                  <a:srgbClr val="FF0000"/>
                </a:solidFill>
                <a:effectLst/>
                <a:latin typeface="Calibri"/>
                <a:ea typeface="標楷體"/>
                <a:cs typeface="Times New Roman"/>
              </a:rPr>
              <a:t>:02-1234-5678) </a:t>
            </a:r>
            <a:r>
              <a:rPr lang="zh-TW" sz="1600" b="1" kern="100" dirty="0">
                <a:solidFill>
                  <a:srgbClr val="FF0000"/>
                </a:solidFill>
                <a:effectLst/>
                <a:latin typeface="Calibri"/>
                <a:ea typeface="標楷體"/>
                <a:cs typeface="Times New Roman"/>
              </a:rPr>
              <a:t>、李小明</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手機</a:t>
            </a:r>
            <a:r>
              <a:rPr lang="en-US" sz="1600" b="1" kern="100" dirty="0">
                <a:solidFill>
                  <a:srgbClr val="FF0000"/>
                </a:solidFill>
                <a:effectLst/>
                <a:latin typeface="Calibri"/>
                <a:ea typeface="標楷體"/>
                <a:cs typeface="Times New Roman"/>
              </a:rPr>
              <a:t>:0918-000-456</a:t>
            </a:r>
            <a:r>
              <a:rPr lang="zh-TW" sz="1600" b="1" kern="100" dirty="0">
                <a:solidFill>
                  <a:srgbClr val="FF0000"/>
                </a:solidFill>
                <a:effectLst/>
                <a:latin typeface="Calibri"/>
                <a:ea typeface="標楷體"/>
                <a:cs typeface="Times New Roman"/>
              </a:rPr>
              <a:t>、市話</a:t>
            </a:r>
            <a:r>
              <a:rPr lang="en-US" sz="1600" b="1" kern="100" dirty="0">
                <a:solidFill>
                  <a:srgbClr val="FF0000"/>
                </a:solidFill>
                <a:effectLst/>
                <a:latin typeface="Calibri"/>
                <a:ea typeface="標楷體"/>
                <a:cs typeface="Times New Roman"/>
              </a:rPr>
              <a:t>:02-5678-1234)</a:t>
            </a:r>
            <a:r>
              <a:rPr lang="zh-TW" sz="1600" b="1" kern="100" dirty="0">
                <a:solidFill>
                  <a:srgbClr val="FF0000"/>
                </a:solidFill>
                <a:effectLst/>
                <a:latin typeface="Calibri"/>
                <a:ea typeface="標楷體"/>
                <a:cs typeface="Times New Roman"/>
              </a:rPr>
              <a:t>聯絡。</a:t>
            </a:r>
            <a:endParaRPr lang="zh-TW" sz="1600" kern="100" dirty="0">
              <a:effectLst/>
              <a:latin typeface="Calibri"/>
              <a:ea typeface="新細明體"/>
              <a:cs typeface="Times New Roman"/>
            </a:endParaRPr>
          </a:p>
        </p:txBody>
      </p:sp>
    </p:spTree>
    <p:extLst>
      <p:ext uri="{BB962C8B-B14F-4D97-AF65-F5344CB8AC3E}">
        <p14:creationId xmlns:p14="http://schemas.microsoft.com/office/powerpoint/2010/main" val="3742564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投影片編號版面配置區 5"/>
          <p:cNvSpPr>
            <a:spLocks noGrp="1"/>
          </p:cNvSpPr>
          <p:nvPr>
            <p:ph type="sldNum" sz="quarter" idx="12"/>
          </p:nvPr>
        </p:nvSpPr>
        <p:spPr/>
        <p:txBody>
          <a:bodyPr/>
          <a:lstStyle/>
          <a:p>
            <a:pPr>
              <a:defRPr/>
            </a:pPr>
            <a:fld id="{DF99F4B5-FE54-4D06-B6A3-A35C4529335A}" type="slidenum">
              <a:rPr lang="zh-TW" altLang="en-US"/>
              <a:pPr>
                <a:defRPr/>
              </a:pPr>
              <a:t>15</a:t>
            </a:fld>
            <a:endParaRPr lang="en-US" altLang="zh-TW"/>
          </a:p>
        </p:txBody>
      </p:sp>
      <p:sp>
        <p:nvSpPr>
          <p:cNvPr id="10243" name="Rectangle 2"/>
          <p:cNvSpPr>
            <a:spLocks noGrp="1" noChangeArrowheads="1"/>
          </p:cNvSpPr>
          <p:nvPr>
            <p:ph type="title"/>
          </p:nvPr>
        </p:nvSpPr>
        <p:spPr>
          <a:xfrm>
            <a:off x="1907704" y="188640"/>
            <a:ext cx="5832648" cy="940370"/>
          </a:xfrm>
        </p:spPr>
        <p:txBody>
          <a:bodyPr/>
          <a:lstStyle/>
          <a:p>
            <a:pPr fontAlgn="auto">
              <a:spcBef>
                <a:spcPts val="0"/>
              </a:spcBef>
              <a:spcAft>
                <a:spcPts val="0"/>
              </a:spcAft>
              <a:defRPr/>
            </a:pPr>
            <a:r>
              <a:rPr lang="zh-TW" altLang="en-US" sz="3200" kern="1200" dirty="0">
                <a:solidFill>
                  <a:srgbClr val="002060"/>
                </a:solidFill>
                <a:latin typeface="Verdana" pitchFamily="34" charset="0"/>
                <a:ea typeface="標楷體" pitchFamily="65" charset="-120"/>
              </a:rPr>
              <a:t>公司</a:t>
            </a:r>
            <a:r>
              <a:rPr lang="zh-TW" altLang="en-US" sz="3200" kern="1200" dirty="0" smtClean="0">
                <a:solidFill>
                  <a:srgbClr val="002060"/>
                </a:solidFill>
                <a:latin typeface="Verdana" pitchFamily="34" charset="0"/>
                <a:ea typeface="標楷體" pitchFamily="65" charset="-120"/>
              </a:rPr>
              <a:t>暫停交易流程</a:t>
            </a:r>
            <a:endParaRPr lang="zh-TW" altLang="en-US" sz="3200" kern="1200" dirty="0">
              <a:solidFill>
                <a:srgbClr val="002060"/>
              </a:solidFill>
              <a:latin typeface="Verdana" pitchFamily="34" charset="0"/>
              <a:ea typeface="標楷體" pitchFamily="65" charset="-120"/>
            </a:endParaRPr>
          </a:p>
        </p:txBody>
      </p:sp>
      <p:sp>
        <p:nvSpPr>
          <p:cNvPr id="10244" name="Text Box 3"/>
          <p:cNvSpPr txBox="1">
            <a:spLocks noChangeArrowheads="1"/>
          </p:cNvSpPr>
          <p:nvPr/>
        </p:nvSpPr>
        <p:spPr bwMode="auto">
          <a:xfrm>
            <a:off x="2751138" y="2165524"/>
            <a:ext cx="5492750" cy="366712"/>
          </a:xfrm>
          <a:prstGeom prst="rect">
            <a:avLst/>
          </a:prstGeom>
          <a:noFill/>
          <a:ln w="9525">
            <a:noFill/>
            <a:miter lim="800000"/>
            <a:headEnd/>
            <a:tailEnd/>
          </a:ln>
        </p:spPr>
        <p:txBody>
          <a:bodyPr>
            <a:spAutoFit/>
          </a:bodyPr>
          <a:lstStyle/>
          <a:p>
            <a:pPr fontAlgn="b"/>
            <a:endParaRPr lang="zh-TW" altLang="en-US" sz="1800" b="0">
              <a:solidFill>
                <a:schemeClr val="tx1"/>
              </a:solidFill>
              <a:latin typeface="Arial" charset="0"/>
              <a:ea typeface="新細明體" charset="-120"/>
            </a:endParaRPr>
          </a:p>
        </p:txBody>
      </p:sp>
      <p:sp>
        <p:nvSpPr>
          <p:cNvPr id="10245" name="Rectangle 4"/>
          <p:cNvSpPr>
            <a:spLocks noChangeArrowheads="1"/>
          </p:cNvSpPr>
          <p:nvPr/>
        </p:nvSpPr>
        <p:spPr bwMode="auto">
          <a:xfrm>
            <a:off x="395536" y="1484784"/>
            <a:ext cx="8353425" cy="4537075"/>
          </a:xfrm>
          <a:prstGeom prst="rect">
            <a:avLst/>
          </a:prstGeom>
          <a:noFill/>
          <a:ln w="9525">
            <a:noFill/>
            <a:miter lim="800000"/>
            <a:headEnd/>
            <a:tailEnd/>
          </a:ln>
        </p:spPr>
        <p:txBody>
          <a:bodyPr/>
          <a:lstStyle/>
          <a:p>
            <a:pPr marL="609600" indent="-609600">
              <a:buFont typeface="Wingdings" pitchFamily="2" charset="2"/>
              <a:buNone/>
            </a:pPr>
            <a:r>
              <a:rPr lang="zh-TW" altLang="en-US" sz="2400">
                <a:solidFill>
                  <a:srgbClr val="000099"/>
                </a:solidFill>
                <a:latin typeface="Arial" charset="0"/>
              </a:rPr>
              <a:t>　</a:t>
            </a:r>
          </a:p>
        </p:txBody>
      </p:sp>
      <p:sp>
        <p:nvSpPr>
          <p:cNvPr id="10262" name="Rectangle 21"/>
          <p:cNvSpPr>
            <a:spLocks noChangeArrowheads="1"/>
          </p:cNvSpPr>
          <p:nvPr/>
        </p:nvSpPr>
        <p:spPr bwMode="auto">
          <a:xfrm>
            <a:off x="6804248" y="3178026"/>
            <a:ext cx="1296144" cy="792088"/>
          </a:xfrm>
          <a:prstGeom prst="rect">
            <a:avLst/>
          </a:prstGeom>
          <a:noFill/>
          <a:ln w="9525">
            <a:noFill/>
            <a:miter lim="800000"/>
            <a:headEnd/>
            <a:tailEnd/>
          </a:ln>
        </p:spPr>
        <p:txBody>
          <a:bodyPr/>
          <a:lstStyle/>
          <a:p>
            <a:r>
              <a:rPr lang="en-US" altLang="zh-TW" sz="1400" dirty="0" smtClean="0"/>
              <a:t> </a:t>
            </a:r>
            <a:endParaRPr lang="zh-TW" altLang="zh-TW" sz="1400" dirty="0" smtClean="0"/>
          </a:p>
          <a:p>
            <a:pPr fontAlgn="b"/>
            <a:endParaRPr lang="zh-TW" altLang="en-US" sz="1300" dirty="0">
              <a:solidFill>
                <a:srgbClr val="CC0000"/>
              </a:solidFill>
              <a:sym typeface="Wingdings" pitchFamily="2" charset="2"/>
            </a:endParaRPr>
          </a:p>
        </p:txBody>
      </p:sp>
      <p:sp>
        <p:nvSpPr>
          <p:cNvPr id="10264" name="AutoShape 23"/>
          <p:cNvSpPr>
            <a:spLocks noChangeArrowheads="1"/>
          </p:cNvSpPr>
          <p:nvPr/>
        </p:nvSpPr>
        <p:spPr bwMode="auto">
          <a:xfrm>
            <a:off x="1763688" y="2745978"/>
            <a:ext cx="720080" cy="1018699"/>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zh-TW" altLang="zh-TW" sz="1400" b="1" dirty="0" smtClean="0">
                <a:solidFill>
                  <a:srgbClr val="FF0000"/>
                </a:solidFill>
                <a:latin typeface="標楷體" pitchFamily="65" charset="-120"/>
                <a:ea typeface="標楷體" pitchFamily="65" charset="-120"/>
              </a:rPr>
              <a:t>申請暫停</a:t>
            </a:r>
            <a:r>
              <a:rPr lang="en-US" altLang="zh-TW" sz="1400" b="1" dirty="0" smtClean="0">
                <a:solidFill>
                  <a:srgbClr val="FF0000"/>
                </a:solidFill>
                <a:latin typeface="標楷體" pitchFamily="65" charset="-120"/>
                <a:ea typeface="標楷體" pitchFamily="65" charset="-120"/>
              </a:rPr>
              <a:t>/</a:t>
            </a:r>
            <a:r>
              <a:rPr lang="zh-TW" altLang="zh-TW" sz="1400" b="1" dirty="0" smtClean="0">
                <a:solidFill>
                  <a:srgbClr val="FF0000"/>
                </a:solidFill>
                <a:latin typeface="標楷體" pitchFamily="65" charset="-120"/>
                <a:ea typeface="標楷體" pitchFamily="65" charset="-120"/>
              </a:rPr>
              <a:t>恢復交易</a:t>
            </a:r>
            <a:endParaRPr lang="zh-TW" altLang="zh-TW" sz="1400" dirty="0">
              <a:solidFill>
                <a:srgbClr val="FF0000"/>
              </a:solidFill>
              <a:latin typeface="標楷體" pitchFamily="65" charset="-120"/>
              <a:ea typeface="標楷體" pitchFamily="65" charset="-120"/>
            </a:endParaRPr>
          </a:p>
        </p:txBody>
      </p:sp>
      <p:sp>
        <p:nvSpPr>
          <p:cNvPr id="10277" name="AutoShape 36"/>
          <p:cNvSpPr>
            <a:spLocks noChangeArrowheads="1"/>
          </p:cNvSpPr>
          <p:nvPr/>
        </p:nvSpPr>
        <p:spPr bwMode="auto">
          <a:xfrm>
            <a:off x="6156176" y="1377826"/>
            <a:ext cx="288032" cy="360040"/>
          </a:xfrm>
          <a:prstGeom prst="flowChartProcess">
            <a:avLst/>
          </a:prstGeom>
          <a:noFill/>
          <a:ln w="9525">
            <a:noFill/>
            <a:miter lim="800000"/>
            <a:headEnd/>
            <a:tailEnd/>
          </a:ln>
        </p:spPr>
        <p:txBody>
          <a:bodyPr/>
          <a:lstStyle/>
          <a:p>
            <a:pPr fontAlgn="b"/>
            <a:r>
              <a:rPr lang="zh-TW" altLang="en-US" sz="1400" b="1" dirty="0" smtClean="0">
                <a:latin typeface="標楷體" pitchFamily="65" charset="-120"/>
                <a:ea typeface="標楷體" pitchFamily="65" charset="-120"/>
                <a:sym typeface="Wingdings" pitchFamily="2" charset="2"/>
              </a:rPr>
              <a:t>否</a:t>
            </a:r>
            <a:endParaRPr lang="en-US" altLang="zh-TW" sz="1400" b="1" dirty="0">
              <a:solidFill>
                <a:schemeClr val="tx1"/>
              </a:solidFill>
              <a:latin typeface="標楷體" pitchFamily="65" charset="-120"/>
              <a:ea typeface="標楷體" pitchFamily="65" charset="-120"/>
              <a:sym typeface="Wingdings" pitchFamily="2" charset="2"/>
            </a:endParaRPr>
          </a:p>
        </p:txBody>
      </p:sp>
      <p:sp>
        <p:nvSpPr>
          <p:cNvPr id="39" name="AutoShape 23"/>
          <p:cNvSpPr>
            <a:spLocks noChangeArrowheads="1"/>
          </p:cNvSpPr>
          <p:nvPr/>
        </p:nvSpPr>
        <p:spPr bwMode="auto">
          <a:xfrm>
            <a:off x="3131840" y="2617822"/>
            <a:ext cx="1224136" cy="1316415"/>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r>
              <a:rPr lang="en-US" altLang="zh-TW" sz="1200" dirty="0" smtClean="0">
                <a:latin typeface="標楷體" pitchFamily="65" charset="-120"/>
                <a:ea typeface="標楷體" pitchFamily="65" charset="-120"/>
              </a:rPr>
              <a:t>1.</a:t>
            </a:r>
            <a:r>
              <a:rPr lang="zh-TW" altLang="en-US" sz="1200" dirty="0" smtClean="0">
                <a:latin typeface="標楷體" pitchFamily="65" charset="-120"/>
                <a:ea typeface="標楷體" pitchFamily="65" charset="-120"/>
              </a:rPr>
              <a:t>先</a:t>
            </a:r>
            <a:r>
              <a:rPr lang="zh-TW" altLang="zh-TW" sz="1200" dirty="0" smtClean="0">
                <a:latin typeface="標楷體" pitchFamily="65" charset="-120"/>
                <a:ea typeface="標楷體" pitchFamily="65" charset="-120"/>
              </a:rPr>
              <a:t>電話通知本</a:t>
            </a:r>
            <a:r>
              <a:rPr lang="zh-TW" altLang="en-US" sz="1200" dirty="0" smtClean="0">
                <a:latin typeface="標楷體" pitchFamily="65" charset="-120"/>
                <a:ea typeface="標楷體" pitchFamily="65" charset="-120"/>
              </a:rPr>
              <a:t>中心</a:t>
            </a:r>
            <a:r>
              <a:rPr lang="zh-TW" altLang="zh-TW" sz="1200" dirty="0" smtClean="0">
                <a:latin typeface="標楷體" pitchFamily="65" charset="-120"/>
                <a:ea typeface="標楷體" pitchFamily="65" charset="-120"/>
              </a:rPr>
              <a:t>同仁</a:t>
            </a:r>
            <a:r>
              <a:rPr lang="en-US" altLang="zh-TW" sz="1200" dirty="0" smtClean="0">
                <a:latin typeface="標楷體" pitchFamily="65" charset="-120"/>
                <a:ea typeface="標楷體" pitchFamily="65" charset="-120"/>
              </a:rPr>
              <a:t>;</a:t>
            </a:r>
            <a:endParaRPr lang="zh-TW" altLang="zh-TW" sz="1200" dirty="0" smtClean="0">
              <a:latin typeface="標楷體" pitchFamily="65" charset="-120"/>
              <a:ea typeface="標楷體" pitchFamily="65" charset="-120"/>
            </a:endParaRPr>
          </a:p>
          <a:p>
            <a:pPr lvl="0"/>
            <a:r>
              <a:rPr lang="en-US" altLang="zh-TW" sz="1200" dirty="0" smtClean="0">
                <a:latin typeface="標楷體" pitchFamily="65" charset="-120"/>
                <a:ea typeface="標楷體" pitchFamily="65" charset="-120"/>
              </a:rPr>
              <a:t>2.</a:t>
            </a:r>
            <a:r>
              <a:rPr lang="zh-TW" altLang="zh-TW" sz="1200" dirty="0" smtClean="0">
                <a:latin typeface="標楷體" pitchFamily="65" charset="-120"/>
                <a:ea typeface="標楷體" pitchFamily="65" charset="-120"/>
              </a:rPr>
              <a:t>傳真或以電子郵件</a:t>
            </a:r>
            <a:r>
              <a:rPr lang="zh-TW" altLang="en-US" sz="1200" dirty="0" smtClean="0">
                <a:latin typeface="標楷體" pitchFamily="65" charset="-120"/>
                <a:ea typeface="標楷體" pitchFamily="65" charset="-120"/>
              </a:rPr>
              <a:t>辦理</a:t>
            </a:r>
            <a:r>
              <a:rPr lang="zh-TW" altLang="zh-TW" sz="1200" dirty="0" smtClean="0">
                <a:latin typeface="標楷體" pitchFamily="65" charset="-120"/>
                <a:ea typeface="標楷體" pitchFamily="65" charset="-120"/>
              </a:rPr>
              <a:t>申</a:t>
            </a:r>
            <a:r>
              <a:rPr lang="zh-TW" altLang="en-US" sz="1200" dirty="0" smtClean="0">
                <a:latin typeface="標楷體" pitchFamily="65" charset="-120"/>
                <a:ea typeface="標楷體" pitchFamily="65" charset="-120"/>
              </a:rPr>
              <a:t>請</a:t>
            </a:r>
            <a:r>
              <a:rPr lang="zh-TW" altLang="zh-TW" sz="1200" dirty="0" smtClean="0">
                <a:latin typeface="標楷體" pitchFamily="65" charset="-120"/>
                <a:ea typeface="標楷體" pitchFamily="65" charset="-120"/>
              </a:rPr>
              <a:t>，</a:t>
            </a:r>
            <a:r>
              <a:rPr lang="zh-TW" altLang="en-US" sz="1200" dirty="0" smtClean="0">
                <a:latin typeface="標楷體" pitchFamily="65" charset="-120"/>
                <a:ea typeface="標楷體" pitchFamily="65" charset="-120"/>
              </a:rPr>
              <a:t>並</a:t>
            </a:r>
            <a:r>
              <a:rPr lang="zh-TW" altLang="zh-TW" sz="1200" dirty="0" smtClean="0">
                <a:latin typeface="標楷體" pitchFamily="65" charset="-120"/>
                <a:ea typeface="標楷體" pitchFamily="65" charset="-120"/>
              </a:rPr>
              <a:t>檢附</a:t>
            </a:r>
            <a:r>
              <a:rPr lang="zh-TW" altLang="en-US" sz="1200" dirty="0" smtClean="0">
                <a:latin typeface="標楷體" pitchFamily="65" charset="-120"/>
                <a:ea typeface="標楷體" pitchFamily="65" charset="-120"/>
              </a:rPr>
              <a:t>相關</a:t>
            </a:r>
            <a:r>
              <a:rPr lang="zh-TW" altLang="zh-TW" sz="1200" dirty="0" smtClean="0">
                <a:latin typeface="標楷體" pitchFamily="65" charset="-120"/>
                <a:ea typeface="標楷體" pitchFamily="65" charset="-120"/>
              </a:rPr>
              <a:t>文件</a:t>
            </a:r>
            <a:r>
              <a:rPr lang="zh-TW" altLang="en-US" sz="1200" dirty="0" smtClean="0">
                <a:latin typeface="標楷體" pitchFamily="65" charset="-120"/>
                <a:ea typeface="標楷體" pitchFamily="65" charset="-120"/>
              </a:rPr>
              <a:t>。</a:t>
            </a:r>
            <a:endParaRPr lang="zh-TW" altLang="zh-TW" sz="1200" dirty="0">
              <a:latin typeface="標楷體" pitchFamily="65" charset="-120"/>
              <a:ea typeface="標楷體" pitchFamily="65" charset="-120"/>
            </a:endParaRPr>
          </a:p>
        </p:txBody>
      </p:sp>
      <p:sp>
        <p:nvSpPr>
          <p:cNvPr id="40" name="AutoShape 28"/>
          <p:cNvSpPr>
            <a:spLocks noChangeArrowheads="1"/>
          </p:cNvSpPr>
          <p:nvPr/>
        </p:nvSpPr>
        <p:spPr bwMode="auto">
          <a:xfrm>
            <a:off x="4716016" y="2925315"/>
            <a:ext cx="2520280" cy="1161633"/>
          </a:xfrm>
          <a:prstGeom prst="flowChartDecision">
            <a:avLst/>
          </a:prstGeom>
          <a:ln>
            <a:solidFill>
              <a:srgbClr val="C00000"/>
            </a:solidFill>
            <a:headEnd/>
            <a:tailEnd/>
          </a:ln>
        </p:spPr>
        <p:style>
          <a:lnRef idx="1">
            <a:schemeClr val="accent2"/>
          </a:lnRef>
          <a:fillRef idx="2">
            <a:schemeClr val="accent2"/>
          </a:fillRef>
          <a:effectRef idx="1">
            <a:schemeClr val="accent2"/>
          </a:effectRef>
          <a:fontRef idx="minor">
            <a:schemeClr val="dk1"/>
          </a:fontRef>
        </p:style>
        <p:txBody>
          <a:bodyPr wrap="square" anchor="ctr">
            <a:spAutoFit/>
          </a:bodyPr>
          <a:lstStyle/>
          <a:p>
            <a:r>
              <a:rPr lang="zh-TW" altLang="zh-TW" sz="1100" b="1" u="sng" dirty="0" smtClean="0">
                <a:latin typeface="標楷體" pitchFamily="65" charset="-120"/>
                <a:ea typeface="標楷體" pitchFamily="65" charset="-120"/>
              </a:rPr>
              <a:t>本</a:t>
            </a:r>
            <a:r>
              <a:rPr lang="zh-TW" altLang="en-US" sz="1100" b="1" u="sng" dirty="0" smtClean="0">
                <a:latin typeface="標楷體" pitchFamily="65" charset="-120"/>
                <a:ea typeface="標楷體" pitchFamily="65" charset="-120"/>
              </a:rPr>
              <a:t>中心</a:t>
            </a:r>
            <a:r>
              <a:rPr lang="zh-TW" altLang="zh-TW" sz="1100" b="1" u="sng" dirty="0" smtClean="0">
                <a:latin typeface="標楷體" pitchFamily="65" charset="-120"/>
                <a:ea typeface="標楷體" pitchFamily="65" charset="-120"/>
              </a:rPr>
              <a:t>判斷是否需暫停</a:t>
            </a:r>
            <a:r>
              <a:rPr lang="en-US" altLang="zh-TW" sz="1100" b="1" u="sng" dirty="0" smtClean="0">
                <a:latin typeface="標楷體" pitchFamily="65" charset="-120"/>
                <a:ea typeface="標楷體" pitchFamily="65" charset="-120"/>
              </a:rPr>
              <a:t>/</a:t>
            </a:r>
            <a:r>
              <a:rPr lang="zh-TW" altLang="zh-TW" sz="1100" b="1" u="sng" dirty="0" smtClean="0">
                <a:latin typeface="標楷體" pitchFamily="65" charset="-120"/>
                <a:ea typeface="標楷體" pitchFamily="65" charset="-120"/>
              </a:rPr>
              <a:t>恢復交易</a:t>
            </a:r>
          </a:p>
          <a:p>
            <a:r>
              <a:rPr lang="en-US" altLang="zh-TW" sz="1000" dirty="0" smtClean="0">
                <a:latin typeface="標楷體" pitchFamily="65" charset="-120"/>
                <a:ea typeface="標楷體" pitchFamily="65" charset="-120"/>
              </a:rPr>
              <a:t> </a:t>
            </a:r>
            <a:endParaRPr lang="zh-TW" altLang="zh-TW" sz="1000" dirty="0">
              <a:latin typeface="標楷體" pitchFamily="65" charset="-120"/>
              <a:ea typeface="標楷體" pitchFamily="65" charset="-120"/>
            </a:endParaRPr>
          </a:p>
        </p:txBody>
      </p:sp>
      <p:sp>
        <p:nvSpPr>
          <p:cNvPr id="43" name="AutoShape 23"/>
          <p:cNvSpPr>
            <a:spLocks noChangeArrowheads="1"/>
          </p:cNvSpPr>
          <p:nvPr/>
        </p:nvSpPr>
        <p:spPr bwMode="auto">
          <a:xfrm>
            <a:off x="7596336" y="2911639"/>
            <a:ext cx="1547664" cy="1225868"/>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en-US" altLang="zh-TW" sz="1100" dirty="0" smtClean="0">
                <a:latin typeface="標楷體" pitchFamily="65" charset="-120"/>
                <a:ea typeface="標楷體" pitchFamily="65" charset="-120"/>
              </a:rPr>
              <a:t>1.T-1</a:t>
            </a:r>
            <a:r>
              <a:rPr lang="zh-TW" altLang="en-US" sz="1100" dirty="0" smtClean="0">
                <a:latin typeface="標楷體" pitchFamily="65" charset="-120"/>
                <a:ea typeface="標楷體" pitchFamily="65" charset="-120"/>
              </a:rPr>
              <a:t>日時先行至公開資訊站輸入</a:t>
            </a:r>
            <a:r>
              <a:rPr lang="en-US" altLang="zh-TW" sz="1100" dirty="0" smtClean="0">
                <a:latin typeface="標楷體" pitchFamily="65" charset="-120"/>
                <a:ea typeface="標楷體" pitchFamily="65" charset="-120"/>
              </a:rPr>
              <a:t>T</a:t>
            </a:r>
            <a:r>
              <a:rPr lang="zh-TW" altLang="en-US" sz="1100" dirty="0" smtClean="0">
                <a:latin typeface="標楷體" pitchFamily="65" charset="-120"/>
                <a:ea typeface="標楷體" pitchFamily="65" charset="-120"/>
              </a:rPr>
              <a:t>日暫停交易之訊息</a:t>
            </a:r>
            <a:r>
              <a:rPr lang="zh-TW" altLang="zh-TW" sz="1100" dirty="0" smtClean="0">
                <a:latin typeface="標楷體" pitchFamily="65" charset="-120"/>
                <a:ea typeface="標楷體" pitchFamily="65" charset="-120"/>
              </a:rPr>
              <a:t>。</a:t>
            </a:r>
            <a:endParaRPr lang="en-US" altLang="zh-TW" sz="1100" dirty="0" smtClean="0">
              <a:latin typeface="標楷體" pitchFamily="65" charset="-120"/>
              <a:ea typeface="標楷體" pitchFamily="65" charset="-120"/>
            </a:endParaRPr>
          </a:p>
          <a:p>
            <a:r>
              <a:rPr lang="en-US" altLang="zh-TW" sz="1100" dirty="0" smtClean="0">
                <a:latin typeface="標楷體" pitchFamily="65" charset="-120"/>
                <a:ea typeface="標楷體" pitchFamily="65" charset="-120"/>
              </a:rPr>
              <a:t>2.T</a:t>
            </a:r>
            <a:r>
              <a:rPr lang="zh-TW" altLang="en-US" sz="1100" dirty="0" smtClean="0">
                <a:latin typeface="標楷體" pitchFamily="65" charset="-120"/>
                <a:ea typeface="標楷體" pitchFamily="65" charset="-120"/>
              </a:rPr>
              <a:t>日至本中心召開記者會並至公開資訊站輸入重大訊息</a:t>
            </a:r>
            <a:endParaRPr lang="zh-TW" altLang="zh-TW" sz="1100" dirty="0" smtClean="0">
              <a:latin typeface="標楷體" pitchFamily="65" charset="-120"/>
              <a:ea typeface="標楷體" pitchFamily="65" charset="-120"/>
            </a:endParaRPr>
          </a:p>
        </p:txBody>
      </p:sp>
      <p:sp>
        <p:nvSpPr>
          <p:cNvPr id="45" name="AutoShape 35"/>
          <p:cNvSpPr>
            <a:spLocks noChangeArrowheads="1"/>
          </p:cNvSpPr>
          <p:nvPr/>
        </p:nvSpPr>
        <p:spPr bwMode="auto">
          <a:xfrm>
            <a:off x="7092280" y="2889994"/>
            <a:ext cx="360040" cy="216024"/>
          </a:xfrm>
          <a:prstGeom prst="flowChartProcess">
            <a:avLst/>
          </a:prstGeom>
          <a:noFill/>
          <a:ln w="9525">
            <a:noFill/>
            <a:miter lim="800000"/>
            <a:headEnd/>
            <a:tailEnd/>
          </a:ln>
        </p:spPr>
        <p:txBody>
          <a:bodyPr/>
          <a:lstStyle/>
          <a:p>
            <a:pPr fontAlgn="b"/>
            <a:r>
              <a:rPr lang="zh-TW" altLang="en-US" sz="1400" b="1" dirty="0" smtClean="0">
                <a:solidFill>
                  <a:srgbClr val="FF0000"/>
                </a:solidFill>
                <a:latin typeface="標楷體" pitchFamily="65" charset="-120"/>
                <a:ea typeface="標楷體" pitchFamily="65" charset="-120"/>
                <a:sym typeface="Wingdings" pitchFamily="2" charset="2"/>
              </a:rPr>
              <a:t>是</a:t>
            </a:r>
            <a:endParaRPr lang="en-US" altLang="zh-TW" sz="1400" b="1" dirty="0">
              <a:solidFill>
                <a:srgbClr val="FF0000"/>
              </a:solidFill>
              <a:latin typeface="標楷體" pitchFamily="65" charset="-120"/>
              <a:ea typeface="標楷體" pitchFamily="65" charset="-120"/>
              <a:sym typeface="Wingdings" pitchFamily="2" charset="2"/>
            </a:endParaRPr>
          </a:p>
        </p:txBody>
      </p:sp>
      <p:sp>
        <p:nvSpPr>
          <p:cNvPr id="46" name="Line 33"/>
          <p:cNvSpPr>
            <a:spLocks noChangeShapeType="1"/>
          </p:cNvSpPr>
          <p:nvPr/>
        </p:nvSpPr>
        <p:spPr bwMode="auto">
          <a:xfrm>
            <a:off x="6012160" y="1305818"/>
            <a:ext cx="648072" cy="0"/>
          </a:xfrm>
          <a:prstGeom prst="line">
            <a:avLst/>
          </a:prstGeom>
          <a:noFill/>
          <a:ln w="9525">
            <a:solidFill>
              <a:srgbClr val="000000"/>
            </a:solidFill>
            <a:round/>
            <a:headEnd/>
            <a:tailEnd type="triangle" w="med" len="med"/>
          </a:ln>
        </p:spPr>
        <p:txBody>
          <a:bodyPr/>
          <a:lstStyle/>
          <a:p>
            <a:endParaRPr lang="zh-TW" altLang="en-US"/>
          </a:p>
        </p:txBody>
      </p:sp>
      <p:sp>
        <p:nvSpPr>
          <p:cNvPr id="50" name="AutoShape 23"/>
          <p:cNvSpPr>
            <a:spLocks noChangeArrowheads="1"/>
          </p:cNvSpPr>
          <p:nvPr/>
        </p:nvSpPr>
        <p:spPr bwMode="auto">
          <a:xfrm>
            <a:off x="7343800" y="5519296"/>
            <a:ext cx="1800200" cy="476726"/>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zh-TW" altLang="en-US" sz="1100" dirty="0" smtClean="0">
                <a:latin typeface="標楷體" pitchFamily="65" charset="-120"/>
                <a:ea typeface="標楷體" pitchFamily="65" charset="-120"/>
              </a:rPr>
              <a:t>向本中心申請恢復</a:t>
            </a:r>
            <a:r>
              <a:rPr lang="zh-TW" altLang="en-US" sz="1100" dirty="0">
                <a:latin typeface="標楷體" pitchFamily="65" charset="-120"/>
                <a:ea typeface="標楷體" pitchFamily="65" charset="-120"/>
              </a:rPr>
              <a:t>交易</a:t>
            </a:r>
          </a:p>
          <a:p>
            <a:endParaRPr lang="zh-TW" altLang="zh-TW" sz="1100" dirty="0" smtClean="0">
              <a:latin typeface="標楷體" pitchFamily="65" charset="-120"/>
              <a:ea typeface="標楷體" pitchFamily="65" charset="-120"/>
            </a:endParaRPr>
          </a:p>
        </p:txBody>
      </p:sp>
      <p:cxnSp>
        <p:nvCxnSpPr>
          <p:cNvPr id="70" name="直線接點 69"/>
          <p:cNvCxnSpPr/>
          <p:nvPr/>
        </p:nvCxnSpPr>
        <p:spPr>
          <a:xfrm>
            <a:off x="6012160" y="1305818"/>
            <a:ext cx="0" cy="1440160"/>
          </a:xfrm>
          <a:prstGeom prst="line">
            <a:avLst/>
          </a:prstGeom>
        </p:spPr>
        <p:style>
          <a:lnRef idx="1">
            <a:schemeClr val="dk1"/>
          </a:lnRef>
          <a:fillRef idx="0">
            <a:schemeClr val="dk1"/>
          </a:fillRef>
          <a:effectRef idx="0">
            <a:schemeClr val="dk1"/>
          </a:effectRef>
          <a:fontRef idx="minor">
            <a:schemeClr val="tx1"/>
          </a:fontRef>
        </p:style>
      </p:cxnSp>
      <p:sp>
        <p:nvSpPr>
          <p:cNvPr id="88" name="向右箭號 87"/>
          <p:cNvSpPr/>
          <p:nvPr/>
        </p:nvSpPr>
        <p:spPr bwMode="auto">
          <a:xfrm>
            <a:off x="1187624"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89" name="向右箭號 88"/>
          <p:cNvSpPr/>
          <p:nvPr/>
        </p:nvSpPr>
        <p:spPr bwMode="auto">
          <a:xfrm>
            <a:off x="4427984"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91" name="向下箭號 90"/>
          <p:cNvSpPr/>
          <p:nvPr/>
        </p:nvSpPr>
        <p:spPr bwMode="auto">
          <a:xfrm>
            <a:off x="7956376" y="4258146"/>
            <a:ext cx="642938" cy="648072"/>
          </a:xfrm>
          <a:prstGeom prst="downArrow">
            <a:avLst>
              <a:gd name="adj1" fmla="val 43535"/>
              <a:gd name="adj2" fmla="val 50000"/>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49" name="矩形 48"/>
          <p:cNvSpPr/>
          <p:nvPr/>
        </p:nvSpPr>
        <p:spPr>
          <a:xfrm>
            <a:off x="6732240" y="1196752"/>
            <a:ext cx="1008112"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b="1" dirty="0" smtClean="0">
                <a:solidFill>
                  <a:schemeClr val="tx1"/>
                </a:solidFill>
                <a:latin typeface="標楷體" pitchFamily="65" charset="-120"/>
                <a:ea typeface="標楷體" pitchFamily="65" charset="-120"/>
              </a:rPr>
              <a:t>結案</a:t>
            </a:r>
            <a:endParaRPr lang="zh-TW" altLang="en-US" b="1" dirty="0">
              <a:solidFill>
                <a:schemeClr val="tx1"/>
              </a:solidFill>
              <a:latin typeface="標楷體" pitchFamily="65" charset="-120"/>
              <a:ea typeface="標楷體" pitchFamily="65" charset="-120"/>
            </a:endParaRPr>
          </a:p>
        </p:txBody>
      </p:sp>
      <p:sp>
        <p:nvSpPr>
          <p:cNvPr id="57" name="AutoShape 23"/>
          <p:cNvSpPr>
            <a:spLocks noChangeArrowheads="1"/>
          </p:cNvSpPr>
          <p:nvPr/>
        </p:nvSpPr>
        <p:spPr bwMode="auto">
          <a:xfrm>
            <a:off x="195038" y="2536917"/>
            <a:ext cx="936104" cy="1037153"/>
          </a:xfrm>
          <a:prstGeom prst="flowChartAlternateProcess">
            <a:avLst/>
          </a:prstGeom>
          <a:ln w="38100">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r>
              <a:rPr lang="zh-TW" altLang="en-US" sz="1400" b="1" dirty="0" smtClean="0">
                <a:solidFill>
                  <a:srgbClr val="0033CC"/>
                </a:solidFill>
                <a:latin typeface="標楷體" pitchFamily="65" charset="-120"/>
                <a:ea typeface="標楷體" pitchFamily="65" charset="-120"/>
              </a:rPr>
              <a:t>公司發生未公開之重大訊息</a:t>
            </a:r>
            <a:endParaRPr lang="zh-TW" altLang="zh-TW" sz="1400" b="1" dirty="0">
              <a:solidFill>
                <a:srgbClr val="0033CC"/>
              </a:solidFill>
              <a:latin typeface="標楷體" pitchFamily="65" charset="-120"/>
              <a:ea typeface="標楷體" pitchFamily="65" charset="-120"/>
            </a:endParaRPr>
          </a:p>
        </p:txBody>
      </p:sp>
      <p:sp>
        <p:nvSpPr>
          <p:cNvPr id="60" name="Line 31"/>
          <p:cNvSpPr>
            <a:spLocks noChangeShapeType="1"/>
          </p:cNvSpPr>
          <p:nvPr/>
        </p:nvSpPr>
        <p:spPr bwMode="auto">
          <a:xfrm>
            <a:off x="611560" y="4186138"/>
            <a:ext cx="1008112" cy="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a:lstStyle/>
          <a:p>
            <a:endParaRPr lang="zh-TW" altLang="en-US"/>
          </a:p>
        </p:txBody>
      </p:sp>
      <p:cxnSp>
        <p:nvCxnSpPr>
          <p:cNvPr id="64" name="直線接點 63"/>
          <p:cNvCxnSpPr/>
          <p:nvPr/>
        </p:nvCxnSpPr>
        <p:spPr>
          <a:xfrm>
            <a:off x="611560" y="3826098"/>
            <a:ext cx="0" cy="360040"/>
          </a:xfrm>
          <a:prstGeom prst="line">
            <a:avLst/>
          </a:prstGeom>
        </p:spPr>
        <p:style>
          <a:lnRef idx="3">
            <a:schemeClr val="accent1"/>
          </a:lnRef>
          <a:fillRef idx="0">
            <a:schemeClr val="accent1"/>
          </a:fillRef>
          <a:effectRef idx="2">
            <a:schemeClr val="accent1"/>
          </a:effectRef>
          <a:fontRef idx="minor">
            <a:schemeClr val="tx1"/>
          </a:fontRef>
        </p:style>
      </p:cxnSp>
      <p:sp>
        <p:nvSpPr>
          <p:cNvPr id="65" name="Rectangle 29"/>
          <p:cNvSpPr>
            <a:spLocks noChangeArrowheads="1"/>
          </p:cNvSpPr>
          <p:nvPr/>
        </p:nvSpPr>
        <p:spPr bwMode="auto">
          <a:xfrm>
            <a:off x="1691680" y="3934401"/>
            <a:ext cx="1440160" cy="954107"/>
          </a:xfrm>
          <a:prstGeom prst="rect">
            <a:avLst/>
          </a:prstGeom>
          <a:solidFill>
            <a:schemeClr val="bg1"/>
          </a:solidFill>
          <a:ln w="9525" algn="ctr">
            <a:solidFill>
              <a:schemeClr val="tx2"/>
            </a:solidFill>
            <a:miter lim="800000"/>
            <a:headEnd/>
            <a:tailEnd/>
          </a:ln>
        </p:spPr>
        <p:txBody>
          <a:bodyPr wrap="square" anchor="ctr">
            <a:spAutoFit/>
          </a:bodyPr>
          <a:lstStyle/>
          <a:p>
            <a:pPr lvl="0"/>
            <a:r>
              <a:rPr lang="zh-TW" altLang="en-US" sz="1400" kern="0" dirty="0" smtClean="0">
                <a:solidFill>
                  <a:srgbClr val="000000"/>
                </a:solidFill>
                <a:latin typeface="標楷體" pitchFamily="65" charset="-120"/>
                <a:ea typeface="標楷體" pitchFamily="65" charset="-120"/>
              </a:rPr>
              <a:t>非屬應申請項目者，踐行保密機制，至得公開時即時予以公開</a:t>
            </a:r>
            <a:endParaRPr lang="en-US" altLang="zh-TW" sz="1400" dirty="0">
              <a:latin typeface="標楷體" pitchFamily="65" charset="-120"/>
              <a:ea typeface="標楷體" pitchFamily="65" charset="-120"/>
              <a:sym typeface="Wingdings" pitchFamily="2" charset="2"/>
            </a:endParaRPr>
          </a:p>
        </p:txBody>
      </p:sp>
      <p:sp>
        <p:nvSpPr>
          <p:cNvPr id="66" name="向右箭號 65"/>
          <p:cNvSpPr/>
          <p:nvPr/>
        </p:nvSpPr>
        <p:spPr bwMode="auto">
          <a:xfrm>
            <a:off x="2555776"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83" name="向右箭號 82"/>
          <p:cNvSpPr/>
          <p:nvPr/>
        </p:nvSpPr>
        <p:spPr bwMode="auto">
          <a:xfrm>
            <a:off x="7164288"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4" name="文字方塊 3"/>
          <p:cNvSpPr txBox="1"/>
          <p:nvPr/>
        </p:nvSpPr>
        <p:spPr>
          <a:xfrm>
            <a:off x="3851920" y="4725144"/>
            <a:ext cx="3744416" cy="523220"/>
          </a:xfrm>
          <a:prstGeom prst="rect">
            <a:avLst/>
          </a:prstGeom>
          <a:solidFill>
            <a:srgbClr val="FFFF00"/>
          </a:solidFill>
        </p:spPr>
        <p:txBody>
          <a:bodyPr wrap="square" rtlCol="0">
            <a:spAutoFit/>
          </a:bodyPr>
          <a:lstStyle/>
          <a:p>
            <a:r>
              <a:rPr lang="en-US" altLang="zh-TW" sz="1400" dirty="0" smtClean="0">
                <a:solidFill>
                  <a:srgbClr val="0000FF"/>
                </a:solidFill>
                <a:latin typeface="標楷體" panose="03000509000000000000" pitchFamily="65" charset="-120"/>
                <a:ea typeface="標楷體" panose="03000509000000000000" pitchFamily="65" charset="-120"/>
              </a:rPr>
              <a:t>1.</a:t>
            </a:r>
            <a:r>
              <a:rPr lang="zh-TW" altLang="en-US" sz="1400" dirty="0" smtClean="0">
                <a:solidFill>
                  <a:srgbClr val="0000FF"/>
                </a:solidFill>
                <a:latin typeface="標楷體" panose="03000509000000000000" pitchFamily="65" charset="-120"/>
                <a:ea typeface="標楷體" panose="03000509000000000000" pitchFamily="65" charset="-120"/>
              </a:rPr>
              <a:t>上櫃公司</a:t>
            </a:r>
            <a:r>
              <a:rPr lang="en-US" altLang="zh-TW" sz="1400" dirty="0" smtClean="0">
                <a:solidFill>
                  <a:srgbClr val="0000FF"/>
                </a:solidFill>
                <a:latin typeface="標楷體" panose="03000509000000000000" pitchFamily="65" charset="-120"/>
                <a:ea typeface="標楷體" panose="03000509000000000000" pitchFamily="65" charset="-120"/>
              </a:rPr>
              <a:t>T-1</a:t>
            </a:r>
            <a:r>
              <a:rPr lang="zh-TW" altLang="en-US" sz="1400" dirty="0" smtClean="0">
                <a:solidFill>
                  <a:srgbClr val="0000FF"/>
                </a:solidFill>
                <a:latin typeface="標楷體" panose="03000509000000000000" pitchFamily="65" charset="-120"/>
                <a:ea typeface="標楷體" panose="03000509000000000000" pitchFamily="65" charset="-120"/>
              </a:rPr>
              <a:t>日重訊僅說明</a:t>
            </a:r>
            <a:r>
              <a:rPr lang="en-US" altLang="zh-TW" sz="1400" dirty="0" smtClean="0">
                <a:solidFill>
                  <a:srgbClr val="0000FF"/>
                </a:solidFill>
                <a:latin typeface="標楷體" panose="03000509000000000000" pitchFamily="65" charset="-120"/>
                <a:ea typeface="標楷體" panose="03000509000000000000" pitchFamily="65" charset="-120"/>
              </a:rPr>
              <a:t>T</a:t>
            </a:r>
            <a:r>
              <a:rPr lang="zh-TW" altLang="en-US" sz="1400" dirty="0" smtClean="0">
                <a:solidFill>
                  <a:srgbClr val="0000FF"/>
                </a:solidFill>
                <a:latin typeface="標楷體" panose="03000509000000000000" pitchFamily="65" charset="-120"/>
                <a:ea typeface="標楷體" panose="03000509000000000000" pitchFamily="65" charset="-120"/>
              </a:rPr>
              <a:t>日暫停交易</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2.T</a:t>
            </a:r>
            <a:r>
              <a:rPr lang="zh-TW" altLang="en-US" sz="1400" dirty="0" smtClean="0">
                <a:solidFill>
                  <a:srgbClr val="0000FF"/>
                </a:solidFill>
                <a:latin typeface="標楷體" panose="03000509000000000000" pitchFamily="65" charset="-120"/>
                <a:ea typeface="標楷體" panose="03000509000000000000" pitchFamily="65" charset="-120"/>
              </a:rPr>
              <a:t>日召開記者會說明事由並於會後公開重訊</a:t>
            </a:r>
            <a:endParaRPr lang="zh-TW" altLang="en-US" sz="1400" dirty="0">
              <a:solidFill>
                <a:srgbClr val="0000FF"/>
              </a:solidFill>
              <a:latin typeface="標楷體" panose="03000509000000000000" pitchFamily="65" charset="-120"/>
              <a:ea typeface="標楷體" panose="03000509000000000000" pitchFamily="65" charset="-120"/>
            </a:endParaRPr>
          </a:p>
        </p:txBody>
      </p:sp>
      <p:sp>
        <p:nvSpPr>
          <p:cNvPr id="2" name="頁尾版面配置區 1"/>
          <p:cNvSpPr>
            <a:spLocks noGrp="1"/>
          </p:cNvSpPr>
          <p:nvPr>
            <p:ph type="ftr" sz="quarter" idx="11"/>
          </p:nvPr>
        </p:nvSpPr>
        <p:spPr/>
        <p:txBody>
          <a:bodyPr/>
          <a:lstStyle/>
          <a:p>
            <a:pPr>
              <a:defRPr/>
            </a:pPr>
            <a:endParaRPr lang="en-US" altLang="zh-TW"/>
          </a:p>
        </p:txBody>
      </p:sp>
    </p:spTree>
    <p:extLst>
      <p:ext uri="{BB962C8B-B14F-4D97-AF65-F5344CB8AC3E}">
        <p14:creationId xmlns:p14="http://schemas.microsoft.com/office/powerpoint/2010/main" val="421506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288" y="-26988"/>
            <a:ext cx="8229600" cy="1143001"/>
          </a:xfrm>
        </p:spPr>
        <p:txBody>
          <a:bodyPr/>
          <a:lstStyle/>
          <a:p>
            <a:pPr lvl="0" fontAlgn="auto">
              <a:spcBef>
                <a:spcPts val="0"/>
              </a:spcBef>
              <a:spcAft>
                <a:spcPts val="0"/>
              </a:spcAft>
              <a:defRPr/>
            </a:pPr>
            <a:r>
              <a:rPr lang="zh-TW" altLang="en-US" sz="3600" b="1" cap="all" spc="50" dirty="0" smtClean="0">
                <a:ln w="11430"/>
                <a:solidFill>
                  <a:srgbClr val="003296"/>
                </a:solidFill>
                <a:latin typeface="標楷體" pitchFamily="65" charset="-120"/>
                <a:ea typeface="標楷體" pitchFamily="65" charset="-120"/>
              </a:rPr>
              <a:t>案例說明</a:t>
            </a:r>
            <a:endParaRPr lang="en-US" altLang="zh-TW" sz="3600" b="1" cap="all" spc="50" dirty="0" smtClean="0">
              <a:ln w="11430"/>
              <a:solidFill>
                <a:srgbClr val="003296"/>
              </a:solidFill>
              <a:latin typeface="標楷體" pitchFamily="65" charset="-120"/>
              <a:ea typeface="標楷體" pitchFamily="65" charset="-120"/>
            </a:endParaRPr>
          </a:p>
        </p:txBody>
      </p:sp>
      <p:sp>
        <p:nvSpPr>
          <p:cNvPr id="4" name="投影片編號版面配置區 3"/>
          <p:cNvSpPr>
            <a:spLocks noGrp="1"/>
          </p:cNvSpPr>
          <p:nvPr>
            <p:ph type="sldNum" sz="quarter" idx="4294967295"/>
          </p:nvPr>
        </p:nvSpPr>
        <p:spPr>
          <a:xfrm>
            <a:off x="3505200" y="6356350"/>
            <a:ext cx="2133600" cy="365125"/>
          </a:xfrm>
          <a:prstGeom prst="rect">
            <a:avLst/>
          </a:prstGeom>
        </p:spPr>
        <p:txBody>
          <a:bodyPr/>
          <a:lstStyle/>
          <a:p>
            <a:pPr>
              <a:defRPr/>
            </a:pPr>
            <a:fld id="{F6E356D6-E438-4218-BB09-B922362E57F0}" type="slidenum">
              <a:rPr lang="zh-TW" altLang="en-US" smtClean="0"/>
              <a:pPr>
                <a:defRPr/>
              </a:pPr>
              <a:t>16</a:t>
            </a:fld>
            <a:endParaRPr lang="zh-TW" altLang="en-US" dirty="0"/>
          </a:p>
        </p:txBody>
      </p:sp>
      <p:grpSp>
        <p:nvGrpSpPr>
          <p:cNvPr id="5" name="群組 6"/>
          <p:cNvGrpSpPr/>
          <p:nvPr/>
        </p:nvGrpSpPr>
        <p:grpSpPr>
          <a:xfrm>
            <a:off x="395536" y="1700808"/>
            <a:ext cx="8072494" cy="714950"/>
            <a:chOff x="285720" y="4785752"/>
            <a:chExt cx="8001056" cy="714950"/>
          </a:xfrm>
        </p:grpSpPr>
        <p:cxnSp>
          <p:nvCxnSpPr>
            <p:cNvPr id="8" name="直線單箭頭接點 7"/>
            <p:cNvCxnSpPr/>
            <p:nvPr/>
          </p:nvCxnSpPr>
          <p:spPr>
            <a:xfrm flipV="1">
              <a:off x="285720" y="5143512"/>
              <a:ext cx="8001056" cy="71438"/>
            </a:xfrm>
            <a:prstGeom prst="straightConnector1">
              <a:avLst/>
            </a:prstGeom>
            <a:ln w="127000">
              <a:solidFill>
                <a:srgbClr val="990033"/>
              </a:solidFill>
              <a:tailEnd type="stealth"/>
            </a:ln>
          </p:spPr>
          <p:style>
            <a:lnRef idx="1">
              <a:schemeClr val="accent1"/>
            </a:lnRef>
            <a:fillRef idx="0">
              <a:schemeClr val="accent1"/>
            </a:fillRef>
            <a:effectRef idx="0">
              <a:schemeClr val="accent1"/>
            </a:effectRef>
            <a:fontRef idx="minor">
              <a:schemeClr val="tx1"/>
            </a:fontRef>
          </p:style>
        </p:cxnSp>
        <p:grpSp>
          <p:nvGrpSpPr>
            <p:cNvPr id="6" name="群組 52"/>
            <p:cNvGrpSpPr/>
            <p:nvPr/>
          </p:nvGrpSpPr>
          <p:grpSpPr>
            <a:xfrm>
              <a:off x="3069179" y="4785752"/>
              <a:ext cx="3570127" cy="714950"/>
              <a:chOff x="3069179" y="4928628"/>
              <a:chExt cx="3570127" cy="714950"/>
            </a:xfrm>
          </p:grpSpPr>
          <p:cxnSp>
            <p:nvCxnSpPr>
              <p:cNvPr id="11" name="直線接點 10"/>
              <p:cNvCxnSpPr/>
              <p:nvPr/>
            </p:nvCxnSpPr>
            <p:spPr>
              <a:xfrm>
                <a:off x="3069179" y="4928628"/>
                <a:ext cx="2152" cy="714950"/>
              </a:xfrm>
              <a:prstGeom prst="line">
                <a:avLst/>
              </a:prstGeom>
              <a:ln w="127000">
                <a:solidFill>
                  <a:srgbClr val="990033"/>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rot="5400000">
                <a:off x="5180017" y="5321313"/>
                <a:ext cx="642942" cy="1588"/>
              </a:xfrm>
              <a:prstGeom prst="line">
                <a:avLst/>
              </a:prstGeom>
              <a:ln w="127000">
                <a:solidFill>
                  <a:srgbClr val="990033"/>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rot="5400000">
                <a:off x="6317041" y="5321313"/>
                <a:ext cx="642942" cy="1588"/>
              </a:xfrm>
              <a:prstGeom prst="line">
                <a:avLst/>
              </a:prstGeom>
              <a:ln w="127000">
                <a:solidFill>
                  <a:srgbClr val="990033"/>
                </a:solidFill>
              </a:ln>
            </p:spPr>
            <p:style>
              <a:lnRef idx="1">
                <a:schemeClr val="accent1"/>
              </a:lnRef>
              <a:fillRef idx="0">
                <a:schemeClr val="accent1"/>
              </a:fillRef>
              <a:effectRef idx="0">
                <a:schemeClr val="accent1"/>
              </a:effectRef>
              <a:fontRef idx="minor">
                <a:schemeClr val="tx1"/>
              </a:fontRef>
            </p:style>
          </p:cxnSp>
        </p:grpSp>
      </p:grpSp>
      <p:sp>
        <p:nvSpPr>
          <p:cNvPr id="16" name="圓角矩形 15"/>
          <p:cNvSpPr/>
          <p:nvPr/>
        </p:nvSpPr>
        <p:spPr>
          <a:xfrm>
            <a:off x="3419872" y="2420888"/>
            <a:ext cx="2808312" cy="1080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b="1" dirty="0" smtClean="0">
                <a:solidFill>
                  <a:srgbClr val="FF0000"/>
                </a:solidFill>
                <a:latin typeface="標楷體" pitchFamily="65" charset="-120"/>
                <a:ea typeface="標楷體" pitchFamily="65" charset="-120"/>
              </a:rPr>
              <a:t>當日暫停交易</a:t>
            </a: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公司公開該重大訊息並申請恢復交易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本中心公告</a:t>
            </a:r>
            <a:r>
              <a:rPr lang="en-US" altLang="zh-TW" sz="1300" dirty="0" smtClean="0">
                <a:solidFill>
                  <a:schemeClr val="tx1"/>
                </a:solidFill>
                <a:latin typeface="標楷體" pitchFamily="65" charset="-120"/>
                <a:ea typeface="標楷體" pitchFamily="65" charset="-120"/>
              </a:rPr>
              <a:t>4/2</a:t>
            </a:r>
            <a:r>
              <a:rPr lang="zh-TW" altLang="en-US" sz="1300" dirty="0" smtClean="0">
                <a:solidFill>
                  <a:schemeClr val="tx1"/>
                </a:solidFill>
                <a:latin typeface="標楷體" pitchFamily="65" charset="-120"/>
                <a:ea typeface="標楷體" pitchFamily="65" charset="-120"/>
              </a:rPr>
              <a:t>恢復交易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公司公告</a:t>
            </a:r>
            <a:r>
              <a:rPr lang="en-US" altLang="zh-TW" sz="1300" dirty="0" smtClean="0">
                <a:solidFill>
                  <a:schemeClr val="tx1"/>
                </a:solidFill>
                <a:latin typeface="標楷體" pitchFamily="65" charset="-120"/>
                <a:ea typeface="標楷體" pitchFamily="65" charset="-120"/>
              </a:rPr>
              <a:t>4/2</a:t>
            </a:r>
            <a:r>
              <a:rPr lang="zh-TW" altLang="en-US" sz="1300" dirty="0" smtClean="0">
                <a:solidFill>
                  <a:schemeClr val="tx1"/>
                </a:solidFill>
                <a:latin typeface="標楷體" pitchFamily="65" charset="-120"/>
                <a:ea typeface="標楷體" pitchFamily="65" charset="-120"/>
              </a:rPr>
              <a:t>恢復交易之重大訊息</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endParaRPr lang="zh-TW" altLang="en-US" sz="1200" dirty="0">
              <a:solidFill>
                <a:schemeClr val="tx1"/>
              </a:solidFill>
              <a:latin typeface="標楷體" pitchFamily="65" charset="-120"/>
              <a:ea typeface="標楷體" pitchFamily="65" charset="-120"/>
            </a:endParaRPr>
          </a:p>
        </p:txBody>
      </p:sp>
      <p:sp>
        <p:nvSpPr>
          <p:cNvPr id="17" name="圓角矩形 16"/>
          <p:cNvSpPr/>
          <p:nvPr/>
        </p:nvSpPr>
        <p:spPr>
          <a:xfrm>
            <a:off x="683568" y="2420888"/>
            <a:ext cx="2520280" cy="1080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en-US" altLang="zh-TW" sz="1300" dirty="0" smtClean="0">
                <a:solidFill>
                  <a:schemeClr val="tx1"/>
                </a:solidFill>
                <a:latin typeface="標楷體" pitchFamily="65" charset="-120"/>
                <a:ea typeface="標楷體" pitchFamily="65" charset="-120"/>
              </a:rPr>
              <a:t> </a:t>
            </a:r>
            <a:r>
              <a:rPr lang="zh-TW" altLang="en-US" sz="1300" dirty="0" smtClean="0">
                <a:solidFill>
                  <a:schemeClr val="tx1"/>
                </a:solidFill>
                <a:latin typeface="標楷體" pitchFamily="65" charset="-120"/>
                <a:ea typeface="標楷體" pitchFamily="65" charset="-120"/>
              </a:rPr>
              <a:t>公司</a:t>
            </a:r>
            <a:r>
              <a:rPr lang="zh-TW" altLang="en-US" sz="1300" b="1" dirty="0" smtClean="0">
                <a:solidFill>
                  <a:srgbClr val="FF0000"/>
                </a:solidFill>
                <a:latin typeface="標楷體" pitchFamily="65" charset="-120"/>
                <a:ea typeface="標楷體" pitchFamily="65" charset="-120"/>
              </a:rPr>
              <a:t>應申請暫停交易</a:t>
            </a: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 本中心審核及公告</a:t>
            </a:r>
            <a:r>
              <a:rPr lang="en-US" altLang="zh-TW" sz="1300" dirty="0" smtClean="0">
                <a:solidFill>
                  <a:schemeClr val="tx1"/>
                </a:solidFill>
                <a:latin typeface="標楷體" pitchFamily="65" charset="-120"/>
                <a:ea typeface="標楷體" pitchFamily="65" charset="-120"/>
              </a:rPr>
              <a:t>4/1</a:t>
            </a:r>
            <a:r>
              <a:rPr lang="zh-TW" altLang="en-US" sz="1300" dirty="0" smtClean="0">
                <a:solidFill>
                  <a:schemeClr val="tx1"/>
                </a:solidFill>
                <a:latin typeface="標楷體" pitchFamily="65" charset="-120"/>
                <a:ea typeface="標楷體" pitchFamily="65" charset="-120"/>
              </a:rPr>
              <a:t>暫停交易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公司公告</a:t>
            </a:r>
            <a:r>
              <a:rPr lang="en-US" altLang="zh-TW" sz="1300" dirty="0" smtClean="0">
                <a:solidFill>
                  <a:schemeClr val="tx1"/>
                </a:solidFill>
                <a:latin typeface="標楷體" pitchFamily="65" charset="-120"/>
                <a:ea typeface="標楷體" pitchFamily="65" charset="-120"/>
              </a:rPr>
              <a:t>4/1</a:t>
            </a:r>
            <a:r>
              <a:rPr lang="zh-TW" altLang="en-US" sz="1300" dirty="0" smtClean="0">
                <a:solidFill>
                  <a:schemeClr val="tx1"/>
                </a:solidFill>
                <a:latin typeface="標楷體" pitchFamily="65" charset="-120"/>
                <a:ea typeface="標楷體" pitchFamily="65" charset="-120"/>
              </a:rPr>
              <a:t>暫停交易之重大訊息</a:t>
            </a:r>
            <a:endParaRPr lang="en-US" altLang="zh-TW" sz="1300" dirty="0" smtClean="0">
              <a:solidFill>
                <a:schemeClr val="tx1"/>
              </a:solidFill>
              <a:latin typeface="標楷體" pitchFamily="65" charset="-120"/>
              <a:ea typeface="標楷體" pitchFamily="65" charset="-120"/>
            </a:endParaRPr>
          </a:p>
        </p:txBody>
      </p:sp>
      <p:sp>
        <p:nvSpPr>
          <p:cNvPr id="19" name="圓角矩形 18"/>
          <p:cNvSpPr/>
          <p:nvPr/>
        </p:nvSpPr>
        <p:spPr>
          <a:xfrm>
            <a:off x="2267744" y="177281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3/31</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20" name="圓角矩形 19"/>
          <p:cNvSpPr/>
          <p:nvPr/>
        </p:nvSpPr>
        <p:spPr>
          <a:xfrm>
            <a:off x="4788024" y="177281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4/1</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24" name="圓角矩形 23"/>
          <p:cNvSpPr/>
          <p:nvPr/>
        </p:nvSpPr>
        <p:spPr>
          <a:xfrm>
            <a:off x="6300192" y="2420888"/>
            <a:ext cx="2232248" cy="8640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zh-TW" altLang="en-US" sz="1400" b="1" dirty="0" smtClean="0">
                <a:solidFill>
                  <a:srgbClr val="FF0000"/>
                </a:solidFill>
                <a:latin typeface="標楷體" pitchFamily="65" charset="-120"/>
                <a:ea typeface="標楷體" pitchFamily="65" charset="-120"/>
              </a:rPr>
              <a:t>恢復交易</a:t>
            </a:r>
            <a:endParaRPr lang="en-US" altLang="zh-TW" sz="1400" b="1" dirty="0" smtClean="0">
              <a:solidFill>
                <a:srgbClr val="FF0000"/>
              </a:solidFill>
              <a:latin typeface="標楷體" pitchFamily="65" charset="-120"/>
              <a:ea typeface="標楷體" pitchFamily="65" charset="-120"/>
            </a:endParaRPr>
          </a:p>
        </p:txBody>
      </p:sp>
      <p:graphicFrame>
        <p:nvGraphicFramePr>
          <p:cNvPr id="31" name="內容版面配置區 5"/>
          <p:cNvGraphicFramePr>
            <a:graphicFrameLocks noGrp="1"/>
          </p:cNvGraphicFramePr>
          <p:nvPr>
            <p:ph idx="1"/>
            <p:extLst>
              <p:ext uri="{D42A27DB-BD31-4B8C-83A1-F6EECF244321}">
                <p14:modId xmlns:p14="http://schemas.microsoft.com/office/powerpoint/2010/main" val="3801026053"/>
              </p:ext>
            </p:extLst>
          </p:nvPr>
        </p:nvGraphicFramePr>
        <p:xfrm>
          <a:off x="899592" y="1052736"/>
          <a:ext cx="7391672" cy="676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0" name="圓角矩形 59"/>
          <p:cNvSpPr/>
          <p:nvPr/>
        </p:nvSpPr>
        <p:spPr>
          <a:xfrm>
            <a:off x="6012160" y="177281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4/2</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3" name="文字方塊 2"/>
          <p:cNvSpPr txBox="1"/>
          <p:nvPr/>
        </p:nvSpPr>
        <p:spPr>
          <a:xfrm>
            <a:off x="971600" y="3645024"/>
            <a:ext cx="7600592" cy="2800767"/>
          </a:xfrm>
          <a:prstGeom prst="rect">
            <a:avLst/>
          </a:prstGeom>
          <a:noFill/>
        </p:spPr>
        <p:txBody>
          <a:bodyPr wrap="square" rtlCol="0">
            <a:spAutoFit/>
          </a:bodyPr>
          <a:lstStyle/>
          <a:p>
            <a:r>
              <a:rPr lang="en-US" altLang="zh-TW" sz="2200" dirty="0" smtClean="0">
                <a:solidFill>
                  <a:srgbClr val="0070C0"/>
                </a:solidFill>
                <a:latin typeface="標楷體" panose="03000509000000000000" pitchFamily="65" charset="-120"/>
                <a:ea typeface="標楷體" panose="03000509000000000000" pitchFamily="65" charset="-120"/>
              </a:rPr>
              <a:t>3/31:</a:t>
            </a:r>
            <a:r>
              <a:rPr lang="zh-TW" altLang="zh-TW" sz="2200" dirty="0" smtClean="0">
                <a:solidFill>
                  <a:srgbClr val="0070C0"/>
                </a:solidFill>
                <a:latin typeface="標楷體" panose="03000509000000000000" pitchFamily="65" charset="-120"/>
                <a:ea typeface="標楷體" panose="03000509000000000000" pitchFamily="65" charset="-120"/>
              </a:rPr>
              <a:t>獲</a:t>
            </a:r>
            <a:r>
              <a:rPr lang="zh-TW" altLang="en-US" sz="2200" dirty="0">
                <a:solidFill>
                  <a:srgbClr val="0070C0"/>
                </a:solidFill>
                <a:latin typeface="標楷體" panose="03000509000000000000" pitchFamily="65" charset="-120"/>
                <a:ea typeface="標楷體" panose="03000509000000000000" pitchFamily="65" charset="-120"/>
              </a:rPr>
              <a:t>本中心</a:t>
            </a:r>
            <a:r>
              <a:rPr lang="zh-TW" altLang="zh-TW" sz="2200" dirty="0" smtClean="0">
                <a:solidFill>
                  <a:srgbClr val="0070C0"/>
                </a:solidFill>
                <a:latin typeface="標楷體" panose="03000509000000000000" pitchFamily="65" charset="-120"/>
                <a:ea typeface="標楷體" panose="03000509000000000000" pitchFamily="65" charset="-120"/>
              </a:rPr>
              <a:t>同意</a:t>
            </a:r>
            <a:r>
              <a:rPr lang="zh-TW" altLang="zh-TW" sz="2200" dirty="0">
                <a:solidFill>
                  <a:srgbClr val="0070C0"/>
                </a:solidFill>
                <a:latin typeface="標楷體" panose="03000509000000000000" pitchFamily="65" charset="-120"/>
                <a:ea typeface="標楷體" panose="03000509000000000000" pitchFamily="65" charset="-120"/>
              </a:rPr>
              <a:t>暫停交易</a:t>
            </a:r>
            <a:r>
              <a:rPr lang="en-US" altLang="zh-TW" sz="2200" dirty="0">
                <a:solidFill>
                  <a:srgbClr val="0070C0"/>
                </a:solidFill>
                <a:latin typeface="標楷體" panose="03000509000000000000" pitchFamily="65" charset="-120"/>
                <a:ea typeface="標楷體" panose="03000509000000000000" pitchFamily="65" charset="-120"/>
              </a:rPr>
              <a:t>1</a:t>
            </a:r>
            <a:r>
              <a:rPr lang="zh-TW" altLang="zh-TW" sz="2200" dirty="0">
                <a:solidFill>
                  <a:srgbClr val="0070C0"/>
                </a:solidFill>
                <a:latin typeface="標楷體" panose="03000509000000000000" pitchFamily="65" charset="-120"/>
                <a:ea typeface="標楷體" panose="03000509000000000000" pitchFamily="65" charset="-120"/>
              </a:rPr>
              <a:t>小時內發布，重訊內容為</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「本公司</a:t>
            </a:r>
            <a:r>
              <a:rPr lang="zh-TW" altLang="zh-TW" sz="2200" dirty="0" smtClean="0">
                <a:solidFill>
                  <a:srgbClr val="0070C0"/>
                </a:solidFill>
                <a:latin typeface="標楷體" panose="03000509000000000000" pitchFamily="65" charset="-120"/>
                <a:ea typeface="標楷體" panose="03000509000000000000" pitchFamily="65" charset="-120"/>
              </a:rPr>
              <a:t>經</a:t>
            </a:r>
            <a:r>
              <a:rPr lang="zh-TW" altLang="en-US" sz="2200" dirty="0" smtClean="0">
                <a:solidFill>
                  <a:srgbClr val="0070C0"/>
                </a:solidFill>
                <a:latin typeface="標楷體" panose="03000509000000000000" pitchFamily="65" charset="-120"/>
                <a:ea typeface="標楷體" panose="03000509000000000000" pitchFamily="65" charset="-120"/>
              </a:rPr>
              <a:t>櫃買中心</a:t>
            </a:r>
            <a:r>
              <a:rPr lang="zh-TW" altLang="zh-TW" sz="2200" dirty="0" smtClean="0">
                <a:solidFill>
                  <a:srgbClr val="0070C0"/>
                </a:solidFill>
                <a:latin typeface="標楷體" panose="03000509000000000000" pitchFamily="65" charset="-120"/>
                <a:ea typeface="標楷體" panose="03000509000000000000" pitchFamily="65" charset="-120"/>
              </a:rPr>
              <a:t>同意</a:t>
            </a:r>
            <a:r>
              <a:rPr lang="zh-TW" altLang="zh-TW" sz="2200" dirty="0">
                <a:solidFill>
                  <a:srgbClr val="0070C0"/>
                </a:solidFill>
                <a:latin typeface="標楷體" panose="03000509000000000000" pitchFamily="65" charset="-120"/>
                <a:ea typeface="標楷體" panose="03000509000000000000" pitchFamily="65" charset="-120"/>
              </a:rPr>
              <a:t>，</a:t>
            </a:r>
            <a:r>
              <a:rPr lang="en-US" altLang="zh-TW" sz="2200" dirty="0" smtClean="0">
                <a:solidFill>
                  <a:srgbClr val="0070C0"/>
                </a:solidFill>
                <a:latin typeface="標楷體" panose="03000509000000000000" pitchFamily="65" charset="-120"/>
                <a:ea typeface="標楷體" panose="03000509000000000000" pitchFamily="65" charset="-120"/>
              </a:rPr>
              <a:t>106.4.1</a:t>
            </a:r>
            <a:r>
              <a:rPr lang="zh-TW" altLang="zh-TW" sz="2200" dirty="0">
                <a:solidFill>
                  <a:srgbClr val="0070C0"/>
                </a:solidFill>
                <a:latin typeface="標楷體" panose="03000509000000000000" pitchFamily="65" charset="-120"/>
                <a:ea typeface="標楷體" panose="03000509000000000000" pitchFamily="65" charset="-120"/>
              </a:rPr>
              <a:t>起暫停交易。」（不可說明暫停之原因）</a:t>
            </a:r>
          </a:p>
          <a:p>
            <a:r>
              <a:rPr lang="en-US" altLang="zh-TW" sz="2200" dirty="0" smtClean="0">
                <a:solidFill>
                  <a:srgbClr val="0070C0"/>
                </a:solidFill>
                <a:latin typeface="標楷體" panose="03000509000000000000" pitchFamily="65" charset="-120"/>
                <a:ea typeface="標楷體" panose="03000509000000000000" pitchFamily="65" charset="-120"/>
              </a:rPr>
              <a:t>4/1:</a:t>
            </a:r>
            <a:r>
              <a:rPr lang="zh-TW" altLang="zh-TW" sz="2200" dirty="0" smtClean="0">
                <a:solidFill>
                  <a:srgbClr val="0070C0"/>
                </a:solidFill>
                <a:latin typeface="標楷體" panose="03000509000000000000" pitchFamily="65" charset="-120"/>
                <a:ea typeface="標楷體" panose="03000509000000000000" pitchFamily="65" charset="-120"/>
              </a:rPr>
              <a:t>暫停</a:t>
            </a:r>
            <a:r>
              <a:rPr lang="zh-TW" altLang="zh-TW" sz="2200" dirty="0">
                <a:solidFill>
                  <a:srgbClr val="0070C0"/>
                </a:solidFill>
                <a:latin typeface="標楷體" panose="03000509000000000000" pitchFamily="65" charset="-120"/>
                <a:ea typeface="標楷體" panose="03000509000000000000" pitchFamily="65" charset="-120"/>
              </a:rPr>
              <a:t>交易當日，董事會決議通過後，對市場進行資訊公開動作</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如開記者會</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重訊</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a:t>
            </a:r>
          </a:p>
          <a:p>
            <a:r>
              <a:rPr lang="en-US" altLang="zh-TW" sz="2200" dirty="0" smtClean="0">
                <a:solidFill>
                  <a:srgbClr val="0070C0"/>
                </a:solidFill>
                <a:latin typeface="標楷體" panose="03000509000000000000" pitchFamily="65" charset="-120"/>
                <a:ea typeface="標楷體" panose="03000509000000000000" pitchFamily="65" charset="-120"/>
              </a:rPr>
              <a:t>4/1:</a:t>
            </a:r>
            <a:r>
              <a:rPr lang="zh-TW" altLang="zh-TW" sz="2200" dirty="0" smtClean="0">
                <a:solidFill>
                  <a:srgbClr val="0070C0"/>
                </a:solidFill>
                <a:latin typeface="標楷體" panose="03000509000000000000" pitchFamily="65" charset="-120"/>
                <a:ea typeface="標楷體" panose="03000509000000000000" pitchFamily="65" charset="-120"/>
              </a:rPr>
              <a:t>資訊</a:t>
            </a:r>
            <a:r>
              <a:rPr lang="zh-TW" altLang="zh-TW" sz="2200" dirty="0">
                <a:solidFill>
                  <a:srgbClr val="0070C0"/>
                </a:solidFill>
                <a:latin typeface="標楷體" panose="03000509000000000000" pitchFamily="65" charset="-120"/>
                <a:ea typeface="標楷體" panose="03000509000000000000" pitchFamily="65" charset="-120"/>
              </a:rPr>
              <a:t>公開完竣，</a:t>
            </a:r>
            <a:r>
              <a:rPr lang="zh-TW" altLang="zh-TW" sz="2200" dirty="0" smtClean="0">
                <a:solidFill>
                  <a:srgbClr val="0070C0"/>
                </a:solidFill>
                <a:latin typeface="標楷體" panose="03000509000000000000" pitchFamily="65" charset="-120"/>
                <a:ea typeface="標楷體" panose="03000509000000000000" pitchFamily="65" charset="-120"/>
              </a:rPr>
              <a:t>向</a:t>
            </a:r>
            <a:r>
              <a:rPr lang="zh-TW" altLang="en-US" sz="2200" dirty="0" smtClean="0">
                <a:solidFill>
                  <a:srgbClr val="0070C0"/>
                </a:solidFill>
                <a:latin typeface="標楷體" panose="03000509000000000000" pitchFamily="65" charset="-120"/>
                <a:ea typeface="標楷體" panose="03000509000000000000" pitchFamily="65" charset="-120"/>
              </a:rPr>
              <a:t>本中心</a:t>
            </a:r>
            <a:r>
              <a:rPr lang="zh-TW" altLang="zh-TW" sz="2200" dirty="0" smtClean="0">
                <a:solidFill>
                  <a:srgbClr val="0070C0"/>
                </a:solidFill>
                <a:latin typeface="標楷體" panose="03000509000000000000" pitchFamily="65" charset="-120"/>
                <a:ea typeface="標楷體" panose="03000509000000000000" pitchFamily="65" charset="-120"/>
              </a:rPr>
              <a:t>申請</a:t>
            </a:r>
            <a:r>
              <a:rPr lang="zh-TW" altLang="zh-TW" sz="2200" dirty="0">
                <a:solidFill>
                  <a:srgbClr val="0070C0"/>
                </a:solidFill>
                <a:latin typeface="標楷體" panose="03000509000000000000" pitchFamily="65" charset="-120"/>
                <a:ea typeface="標楷體" panose="03000509000000000000" pitchFamily="65" charset="-120"/>
              </a:rPr>
              <a:t>恢復交易，</a:t>
            </a:r>
            <a:r>
              <a:rPr lang="zh-TW" altLang="zh-TW" sz="2200" dirty="0" smtClean="0">
                <a:solidFill>
                  <a:srgbClr val="0070C0"/>
                </a:solidFill>
                <a:latin typeface="標楷體" panose="03000509000000000000" pitchFamily="65" charset="-120"/>
                <a:ea typeface="標楷體" panose="03000509000000000000" pitchFamily="65" charset="-120"/>
              </a:rPr>
              <a:t>經</a:t>
            </a:r>
            <a:r>
              <a:rPr lang="zh-TW" altLang="en-US" sz="2200" dirty="0">
                <a:solidFill>
                  <a:srgbClr val="0070C0"/>
                </a:solidFill>
                <a:latin typeface="標楷體" panose="03000509000000000000" pitchFamily="65" charset="-120"/>
                <a:ea typeface="標楷體" panose="03000509000000000000" pitchFamily="65" charset="-120"/>
              </a:rPr>
              <a:t>本</a:t>
            </a:r>
            <a:r>
              <a:rPr lang="zh-TW" altLang="en-US" sz="2200" dirty="0" smtClean="0">
                <a:solidFill>
                  <a:srgbClr val="0070C0"/>
                </a:solidFill>
                <a:latin typeface="標楷體" panose="03000509000000000000" pitchFamily="65" charset="-120"/>
                <a:ea typeface="標楷體" panose="03000509000000000000" pitchFamily="65" charset="-120"/>
              </a:rPr>
              <a:t>中心</a:t>
            </a:r>
            <a:r>
              <a:rPr lang="zh-TW" altLang="zh-TW" sz="2200" dirty="0" smtClean="0">
                <a:solidFill>
                  <a:srgbClr val="0070C0"/>
                </a:solidFill>
                <a:latin typeface="標楷體" panose="03000509000000000000" pitchFamily="65" charset="-120"/>
                <a:ea typeface="標楷體" panose="03000509000000000000" pitchFamily="65" charset="-120"/>
              </a:rPr>
              <a:t>審核</a:t>
            </a:r>
            <a:r>
              <a:rPr lang="zh-TW" altLang="zh-TW" sz="2200" dirty="0">
                <a:solidFill>
                  <a:srgbClr val="0070C0"/>
                </a:solidFill>
                <a:latin typeface="標楷體" panose="03000509000000000000" pitchFamily="65" charset="-120"/>
                <a:ea typeface="標楷體" panose="03000509000000000000" pitchFamily="65" charset="-120"/>
              </a:rPr>
              <a:t>通過恢復交易後</a:t>
            </a:r>
            <a:r>
              <a:rPr lang="en-US" altLang="zh-TW" sz="2200" dirty="0">
                <a:solidFill>
                  <a:srgbClr val="0070C0"/>
                </a:solidFill>
                <a:latin typeface="標楷體" panose="03000509000000000000" pitchFamily="65" charset="-120"/>
                <a:ea typeface="標楷體" panose="03000509000000000000" pitchFamily="65" charset="-120"/>
              </a:rPr>
              <a:t>1</a:t>
            </a:r>
            <a:r>
              <a:rPr lang="zh-TW" altLang="zh-TW" sz="2200" dirty="0">
                <a:solidFill>
                  <a:srgbClr val="0070C0"/>
                </a:solidFill>
                <a:latin typeface="標楷體" panose="03000509000000000000" pitchFamily="65" charset="-120"/>
                <a:ea typeface="標楷體" panose="03000509000000000000" pitchFamily="65" charset="-120"/>
              </a:rPr>
              <a:t>小時內發布，告知市場將恢復交易。重訊內容為</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a:t>
            </a:r>
            <a:r>
              <a:rPr lang="zh-TW" altLang="zh-TW" sz="2200" dirty="0" smtClean="0">
                <a:solidFill>
                  <a:srgbClr val="0070C0"/>
                </a:solidFill>
                <a:latin typeface="標楷體" panose="03000509000000000000" pitchFamily="65" charset="-120"/>
                <a:ea typeface="標楷體" panose="03000509000000000000" pitchFamily="65" charset="-120"/>
              </a:rPr>
              <a:t>本</a:t>
            </a:r>
            <a:r>
              <a:rPr lang="zh-TW" altLang="en-US" sz="2200" dirty="0" smtClean="0">
                <a:solidFill>
                  <a:srgbClr val="0070C0"/>
                </a:solidFill>
                <a:latin typeface="標楷體" panose="03000509000000000000" pitchFamily="65" charset="-120"/>
                <a:ea typeface="標楷體" panose="03000509000000000000" pitchFamily="65" charset="-120"/>
              </a:rPr>
              <a:t>公司</a:t>
            </a:r>
            <a:r>
              <a:rPr lang="zh-TW" altLang="zh-TW" sz="2200" dirty="0" smtClean="0">
                <a:solidFill>
                  <a:srgbClr val="0070C0"/>
                </a:solidFill>
                <a:latin typeface="標楷體" panose="03000509000000000000" pitchFamily="65" charset="-120"/>
                <a:ea typeface="標楷體" panose="03000509000000000000" pitchFamily="65" charset="-120"/>
              </a:rPr>
              <a:t>經</a:t>
            </a:r>
            <a:r>
              <a:rPr lang="zh-TW" altLang="en-US" sz="2200" dirty="0" smtClean="0">
                <a:solidFill>
                  <a:srgbClr val="0070C0"/>
                </a:solidFill>
                <a:latin typeface="標楷體" panose="03000509000000000000" pitchFamily="65" charset="-120"/>
                <a:ea typeface="標楷體" panose="03000509000000000000" pitchFamily="65" charset="-120"/>
              </a:rPr>
              <a:t>櫃買中心</a:t>
            </a:r>
            <a:r>
              <a:rPr lang="zh-TW" altLang="zh-TW" sz="2200" dirty="0" smtClean="0">
                <a:solidFill>
                  <a:srgbClr val="0070C0"/>
                </a:solidFill>
                <a:latin typeface="標楷體" panose="03000509000000000000" pitchFamily="65" charset="-120"/>
                <a:ea typeface="標楷體" panose="03000509000000000000" pitchFamily="65" charset="-120"/>
              </a:rPr>
              <a:t>同意</a:t>
            </a:r>
            <a:r>
              <a:rPr lang="zh-TW" altLang="zh-TW" sz="2200" dirty="0">
                <a:solidFill>
                  <a:srgbClr val="0070C0"/>
                </a:solidFill>
                <a:latin typeface="標楷體" panose="03000509000000000000" pitchFamily="65" charset="-120"/>
                <a:ea typeface="標楷體" panose="03000509000000000000" pitchFamily="65" charset="-120"/>
              </a:rPr>
              <a:t>，</a:t>
            </a:r>
            <a:r>
              <a:rPr lang="en-US" altLang="zh-TW" sz="2200" dirty="0" smtClean="0">
                <a:solidFill>
                  <a:srgbClr val="0070C0"/>
                </a:solidFill>
                <a:latin typeface="標楷體" panose="03000509000000000000" pitchFamily="65" charset="-120"/>
                <a:ea typeface="標楷體" panose="03000509000000000000" pitchFamily="65" charset="-120"/>
              </a:rPr>
              <a:t>106.4.2</a:t>
            </a:r>
            <a:r>
              <a:rPr lang="zh-TW" altLang="zh-TW" sz="2200" dirty="0" smtClean="0">
                <a:solidFill>
                  <a:srgbClr val="0070C0"/>
                </a:solidFill>
                <a:latin typeface="標楷體" panose="03000509000000000000" pitchFamily="65" charset="-120"/>
                <a:ea typeface="標楷體" panose="03000509000000000000" pitchFamily="65" charset="-120"/>
              </a:rPr>
              <a:t>起</a:t>
            </a:r>
            <a:r>
              <a:rPr lang="zh-TW" altLang="zh-TW" sz="2200" dirty="0">
                <a:solidFill>
                  <a:srgbClr val="0070C0"/>
                </a:solidFill>
                <a:latin typeface="標楷體" panose="03000509000000000000" pitchFamily="65" charset="-120"/>
                <a:ea typeface="標楷體" panose="03000509000000000000" pitchFamily="65" charset="-120"/>
              </a:rPr>
              <a:t>恢復</a:t>
            </a:r>
            <a:r>
              <a:rPr lang="zh-TW" altLang="zh-TW" sz="2200" dirty="0" smtClean="0">
                <a:solidFill>
                  <a:srgbClr val="0070C0"/>
                </a:solidFill>
                <a:latin typeface="標楷體" panose="03000509000000000000" pitchFamily="65" charset="-120"/>
                <a:ea typeface="標楷體" panose="03000509000000000000" pitchFamily="65" charset="-120"/>
              </a:rPr>
              <a:t>交易</a:t>
            </a:r>
            <a:r>
              <a:rPr lang="zh-TW" altLang="en-US" sz="2200" dirty="0">
                <a:solidFill>
                  <a:srgbClr val="0070C0"/>
                </a:solidFill>
                <a:latin typeface="標楷體" panose="03000509000000000000" pitchFamily="65" charset="-120"/>
                <a:ea typeface="標楷體" panose="03000509000000000000" pitchFamily="65" charset="-120"/>
              </a:rPr>
              <a:t>」</a:t>
            </a:r>
          </a:p>
        </p:txBody>
      </p:sp>
      <p:sp>
        <p:nvSpPr>
          <p:cNvPr id="18" name="投影片編號版面配置區 2"/>
          <p:cNvSpPr>
            <a:spLocks noGrp="1"/>
          </p:cNvSpPr>
          <p:nvPr>
            <p:ph type="sldNum" sz="quarter" idx="10"/>
          </p:nvPr>
        </p:nvSpPr>
        <p:spPr>
          <a:xfrm>
            <a:off x="8613775" y="6305550"/>
            <a:ext cx="457200" cy="476250"/>
          </a:xfrm>
        </p:spPr>
        <p:txBody>
          <a:bodyPr/>
          <a:lstStyle/>
          <a:p>
            <a:pPr>
              <a:defRPr/>
            </a:pPr>
            <a:fld id="{CC1D5166-8966-4370-A355-34F499BB147F}" type="slidenum">
              <a:rPr lang="zh-TW" altLang="en-US" smtClean="0"/>
              <a:pPr>
                <a:defRPr/>
              </a:pPr>
              <a:t>16</a:t>
            </a:fld>
            <a:endParaRPr lang="zh-TW" altLang="en-US" dirty="0"/>
          </a:p>
        </p:txBody>
      </p:sp>
    </p:spTree>
    <p:extLst>
      <p:ext uri="{BB962C8B-B14F-4D97-AF65-F5344CB8AC3E}">
        <p14:creationId xmlns:p14="http://schemas.microsoft.com/office/powerpoint/2010/main" val="172774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4"/>
          <p:cNvSpPr>
            <a:spLocks noGrp="1"/>
          </p:cNvSpPr>
          <p:nvPr>
            <p:ph type="title"/>
          </p:nvPr>
        </p:nvSpPr>
        <p:spPr>
          <a:xfrm>
            <a:off x="1547664" y="188640"/>
            <a:ext cx="7139136" cy="1156990"/>
          </a:xfrm>
        </p:spPr>
        <p:txBody>
          <a:bodyPr/>
          <a:lstStyle/>
          <a:p>
            <a:r>
              <a:rPr lang="zh-TW" altLang="en-US" sz="3200" kern="1200" dirty="0">
                <a:solidFill>
                  <a:srgbClr val="002060"/>
                </a:solidFill>
                <a:latin typeface="Verdana" pitchFamily="34" charset="0"/>
                <a:ea typeface="標楷體" pitchFamily="65" charset="-120"/>
              </a:rPr>
              <a:t>暫停交易</a:t>
            </a:r>
            <a:r>
              <a:rPr lang="zh-TW" altLang="en-US" sz="3200" kern="1200" dirty="0" smtClean="0">
                <a:solidFill>
                  <a:srgbClr val="002060"/>
                </a:solidFill>
                <a:latin typeface="Verdana" pitchFamily="34" charset="0"/>
                <a:ea typeface="標楷體" pitchFamily="65" charset="-120"/>
              </a:rPr>
              <a:t>制度</a:t>
            </a:r>
            <a:r>
              <a:rPr lang="en-US" altLang="zh-TW" sz="3200" kern="1200" dirty="0" smtClean="0">
                <a:solidFill>
                  <a:srgbClr val="002060"/>
                </a:solidFill>
                <a:latin typeface="Verdana" pitchFamily="34" charset="0"/>
                <a:ea typeface="標楷體" pitchFamily="65" charset="-120"/>
              </a:rPr>
              <a:t>-</a:t>
            </a:r>
            <a:r>
              <a:rPr lang="zh-TW" altLang="en-US" sz="3200" kern="1200" dirty="0" smtClean="0">
                <a:solidFill>
                  <a:srgbClr val="002060"/>
                </a:solidFill>
                <a:latin typeface="Verdana" pitchFamily="34" charset="0"/>
                <a:ea typeface="標楷體" pitchFamily="65" charset="-120"/>
              </a:rPr>
              <a:t>法規</a:t>
            </a:r>
            <a:r>
              <a:rPr lang="zh-TW" altLang="en-US" sz="3200" kern="1200" dirty="0">
                <a:solidFill>
                  <a:srgbClr val="002060"/>
                </a:solidFill>
                <a:latin typeface="Verdana" pitchFamily="34" charset="0"/>
                <a:ea typeface="標楷體" pitchFamily="65" charset="-120"/>
              </a:rPr>
              <a:t>修正</a:t>
            </a:r>
          </a:p>
        </p:txBody>
      </p:sp>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17</a:t>
            </a:fld>
            <a:endParaRPr lang="zh-TW" altLang="en-US"/>
          </a:p>
        </p:txBody>
      </p:sp>
      <p:graphicFrame>
        <p:nvGraphicFramePr>
          <p:cNvPr id="7" name="資料庫圖表 6"/>
          <p:cNvGraphicFramePr/>
          <p:nvPr>
            <p:extLst>
              <p:ext uri="{D42A27DB-BD31-4B8C-83A1-F6EECF244321}">
                <p14:modId xmlns:p14="http://schemas.microsoft.com/office/powerpoint/2010/main" val="2108154743"/>
              </p:ext>
            </p:extLst>
          </p:nvPr>
        </p:nvGraphicFramePr>
        <p:xfrm>
          <a:off x="755575" y="1196752"/>
          <a:ext cx="8414027"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1268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a:xfrm>
            <a:off x="8577478" y="6381750"/>
            <a:ext cx="2133600" cy="476250"/>
          </a:xfrm>
        </p:spPr>
        <p:txBody>
          <a:bodyPr/>
          <a:lstStyle/>
          <a:p>
            <a:pPr>
              <a:defRPr/>
            </a:pPr>
            <a:fld id="{CC1D5166-8966-4370-A355-34F499BB147F}" type="slidenum">
              <a:rPr lang="zh-TW" altLang="en-US" smtClean="0"/>
              <a:pPr>
                <a:defRPr/>
              </a:pPr>
              <a:t>18</a:t>
            </a:fld>
            <a:endParaRPr lang="zh-TW" altLang="en-US" dirty="0"/>
          </a:p>
        </p:txBody>
      </p:sp>
      <p:sp>
        <p:nvSpPr>
          <p:cNvPr id="4" name="標題 4"/>
          <p:cNvSpPr txBox="1">
            <a:spLocks/>
          </p:cNvSpPr>
          <p:nvPr/>
        </p:nvSpPr>
        <p:spPr bwMode="auto">
          <a:xfrm>
            <a:off x="1943200" y="67607"/>
            <a:ext cx="7200800"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0" fontAlgn="auto" latinLnBrk="1" hangingPunct="0">
              <a:lnSpc>
                <a:spcPct val="100000"/>
              </a:lnSpc>
              <a:spcBef>
                <a:spcPts val="0"/>
              </a:spcBef>
              <a:spcAft>
                <a:spcPts val="0"/>
              </a:spcAft>
              <a:buClrTx/>
              <a:buSzTx/>
              <a:buFontTx/>
              <a:buNone/>
              <a:tabLst/>
              <a:defRPr/>
            </a:pPr>
            <a:r>
              <a:rPr lang="zh-TW" altLang="en-US" sz="3600" dirty="0">
                <a:solidFill>
                  <a:srgbClr val="04617B"/>
                </a:solidFill>
                <a:effectLst>
                  <a:outerShdw blurRad="50000" dist="30000" dir="5400000" algn="tl" rotWithShape="0">
                    <a:srgbClr val="000000">
                      <a:alpha val="30000"/>
                    </a:srgbClr>
                  </a:outerShdw>
                </a:effectLst>
                <a:latin typeface="標楷體" pitchFamily="65" charset="-120"/>
                <a:ea typeface="標楷體" pitchFamily="65" charset="-120"/>
                <a:cs typeface="+mj-cs"/>
              </a:rPr>
              <a:t>訊息面暫停交易</a:t>
            </a:r>
            <a:r>
              <a:rPr lang="zh-TW" altLang="en-US" sz="3600" dirty="0" smtClean="0">
                <a:solidFill>
                  <a:srgbClr val="04617B"/>
                </a:solidFill>
                <a:effectLst>
                  <a:outerShdw blurRad="50000" dist="30000" dir="5400000" algn="tl" rotWithShape="0">
                    <a:srgbClr val="000000">
                      <a:alpha val="30000"/>
                    </a:srgbClr>
                  </a:outerShdw>
                </a:effectLst>
                <a:latin typeface="標楷體" pitchFamily="65" charset="-120"/>
                <a:ea typeface="標楷體" pitchFamily="65" charset="-120"/>
                <a:cs typeface="+mj-cs"/>
              </a:rPr>
              <a:t>制度</a:t>
            </a:r>
            <a:r>
              <a:rPr lang="en-US" altLang="zh-TW" sz="3600" dirty="0" smtClean="0">
                <a:solidFill>
                  <a:srgbClr val="04617B"/>
                </a:solidFill>
                <a:effectLst>
                  <a:outerShdw blurRad="50000" dist="30000" dir="5400000" algn="tl" rotWithShape="0">
                    <a:srgbClr val="000000">
                      <a:alpha val="30000"/>
                    </a:srgbClr>
                  </a:outerShdw>
                </a:effectLst>
                <a:latin typeface="標楷體" pitchFamily="65" charset="-120"/>
                <a:ea typeface="標楷體" pitchFamily="65" charset="-120"/>
                <a:cs typeface="+mj-cs"/>
              </a:rPr>
              <a:t>-</a:t>
            </a:r>
            <a:r>
              <a:rPr lang="zh-TW" altLang="en-US" sz="3600" dirty="0" smtClean="0">
                <a:solidFill>
                  <a:srgbClr val="04617B"/>
                </a:solidFill>
                <a:effectLst>
                  <a:outerShdw blurRad="50000" dist="30000" dir="5400000" algn="tl" rotWithShape="0">
                    <a:srgbClr val="000000">
                      <a:alpha val="30000"/>
                    </a:srgbClr>
                  </a:outerShdw>
                </a:effectLst>
                <a:latin typeface="標楷體" pitchFamily="65" charset="-120"/>
                <a:ea typeface="標楷體" pitchFamily="65" charset="-120"/>
                <a:cs typeface="+mj-cs"/>
              </a:rPr>
              <a:t>家</a:t>
            </a:r>
            <a:r>
              <a:rPr lang="zh-TW" altLang="en-US" sz="3600" dirty="0">
                <a:solidFill>
                  <a:srgbClr val="04617B"/>
                </a:solidFill>
                <a:effectLst>
                  <a:outerShdw blurRad="50000" dist="30000" dir="5400000" algn="tl" rotWithShape="0">
                    <a:srgbClr val="000000">
                      <a:alpha val="30000"/>
                    </a:srgbClr>
                  </a:outerShdw>
                </a:effectLst>
                <a:latin typeface="標楷體" pitchFamily="65" charset="-120"/>
                <a:ea typeface="標楷體" pitchFamily="65" charset="-120"/>
                <a:cs typeface="+mj-cs"/>
              </a:rPr>
              <a:t>數統計</a:t>
            </a:r>
          </a:p>
        </p:txBody>
      </p:sp>
      <p:sp>
        <p:nvSpPr>
          <p:cNvPr id="7" name="矩形 6"/>
          <p:cNvSpPr/>
          <p:nvPr/>
        </p:nvSpPr>
        <p:spPr>
          <a:xfrm>
            <a:off x="1115616" y="4941168"/>
            <a:ext cx="7488832" cy="369332"/>
          </a:xfrm>
          <a:prstGeom prst="rect">
            <a:avLst/>
          </a:prstGeom>
        </p:spPr>
        <p:txBody>
          <a:bodyPr wrap="square">
            <a:spAutoFit/>
          </a:bodyPr>
          <a:lstStyle/>
          <a:p>
            <a:pPr>
              <a:buFont typeface="Wingdings" pitchFamily="2" charset="2"/>
              <a:buChar char="u"/>
              <a:defRPr/>
            </a:pPr>
            <a:r>
              <a:rPr lang="zh-TW" altLang="en-US" dirty="0" smtClean="0">
                <a:latin typeface="標楷體" pitchFamily="65" charset="-120"/>
                <a:ea typeface="標楷體" pitchFamily="65" charset="-120"/>
              </a:rPr>
              <a:t>上</a:t>
            </a:r>
            <a:r>
              <a:rPr lang="zh-TW" altLang="en-US" dirty="0">
                <a:latin typeface="標楷體" pitchFamily="65" charset="-120"/>
                <a:ea typeface="標楷體" pitchFamily="65" charset="-120"/>
              </a:rPr>
              <a:t>開資料</a:t>
            </a:r>
            <a:r>
              <a:rPr lang="zh-TW" altLang="en-US" dirty="0" smtClean="0">
                <a:latin typeface="標楷體" pitchFamily="65" charset="-120"/>
                <a:ea typeface="標楷體" pitchFamily="65" charset="-120"/>
              </a:rPr>
              <a:t>係以上櫃公司</a:t>
            </a:r>
            <a:r>
              <a:rPr lang="en-US" altLang="zh-TW" dirty="0" smtClean="0">
                <a:latin typeface="標楷體" pitchFamily="65" charset="-120"/>
                <a:ea typeface="標楷體" pitchFamily="65" charset="-120"/>
              </a:rPr>
              <a:t>105</a:t>
            </a:r>
            <a:r>
              <a:rPr lang="zh-TW" altLang="en-US" dirty="0" smtClean="0">
                <a:latin typeface="標楷體" pitchFamily="65" charset="-120"/>
                <a:ea typeface="標楷體" pitchFamily="65" charset="-120"/>
              </a:rPr>
              <a:t>及截至</a:t>
            </a:r>
            <a:r>
              <a:rPr lang="en-US" altLang="zh-TW" dirty="0" smtClean="0">
                <a:latin typeface="標楷體" pitchFamily="65" charset="-120"/>
                <a:ea typeface="標楷體" pitchFamily="65" charset="-120"/>
              </a:rPr>
              <a:t>106</a:t>
            </a:r>
            <a:r>
              <a:rPr lang="zh-TW" altLang="en-US" dirty="0" smtClean="0">
                <a:latin typeface="標楷體" pitchFamily="65" charset="-120"/>
                <a:ea typeface="標楷體" pitchFamily="65" charset="-120"/>
              </a:rPr>
              <a:t>年度</a:t>
            </a:r>
            <a:r>
              <a:rPr lang="en-US" altLang="zh-TW" dirty="0" smtClean="0">
                <a:latin typeface="標楷體" pitchFamily="65" charset="-120"/>
                <a:ea typeface="標楷體" pitchFamily="65" charset="-120"/>
              </a:rPr>
              <a:t>9</a:t>
            </a:r>
            <a:r>
              <a:rPr lang="zh-TW" altLang="en-US" dirty="0" smtClean="0">
                <a:latin typeface="標楷體" pitchFamily="65" charset="-120"/>
                <a:ea typeface="標楷體" pitchFamily="65" charset="-120"/>
              </a:rPr>
              <a:t>月之申請案件</a:t>
            </a:r>
          </a:p>
        </p:txBody>
      </p:sp>
      <p:graphicFrame>
        <p:nvGraphicFramePr>
          <p:cNvPr id="2" name="表格 1"/>
          <p:cNvGraphicFramePr>
            <a:graphicFrameLocks noGrp="1"/>
          </p:cNvGraphicFramePr>
          <p:nvPr>
            <p:extLst>
              <p:ext uri="{D42A27DB-BD31-4B8C-83A1-F6EECF244321}">
                <p14:modId xmlns:p14="http://schemas.microsoft.com/office/powerpoint/2010/main" val="294792275"/>
              </p:ext>
            </p:extLst>
          </p:nvPr>
        </p:nvGraphicFramePr>
        <p:xfrm>
          <a:off x="1331640" y="1204784"/>
          <a:ext cx="7499350" cy="3482737"/>
        </p:xfrm>
        <a:graphic>
          <a:graphicData uri="http://schemas.openxmlformats.org/drawingml/2006/table">
            <a:tbl>
              <a:tblPr firstRow="1">
                <a:tableStyleId>{5C22544A-7EE6-4342-B048-85BDC9FD1C3A}</a:tableStyleId>
              </a:tblPr>
              <a:tblGrid>
                <a:gridCol w="4591363"/>
                <a:gridCol w="1409858"/>
                <a:gridCol w="1498129"/>
              </a:tblGrid>
              <a:tr h="634063">
                <a:tc>
                  <a:txBody>
                    <a:bodyPr/>
                    <a:lstStyle/>
                    <a:p>
                      <a:pPr algn="ctr" fontAlgn="ctr">
                        <a:spcAft>
                          <a:spcPts val="0"/>
                        </a:spcAft>
                      </a:pPr>
                      <a:r>
                        <a:rPr lang="zh-TW" sz="2700" kern="1200" dirty="0">
                          <a:effectLst/>
                          <a:latin typeface="標楷體" panose="03000509000000000000" pitchFamily="65" charset="-120"/>
                          <a:ea typeface="標楷體" panose="03000509000000000000" pitchFamily="65" charset="-120"/>
                        </a:rPr>
                        <a:t>　暫停交易事由</a:t>
                      </a:r>
                      <a:endParaRPr lang="zh-TW" sz="1200" kern="100" dirty="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200" kern="1200">
                          <a:effectLst/>
                          <a:latin typeface="標楷體" panose="03000509000000000000" pitchFamily="65" charset="-120"/>
                          <a:ea typeface="標楷體" panose="03000509000000000000" pitchFamily="65" charset="-120"/>
                        </a:rPr>
                        <a:t> 105</a:t>
                      </a:r>
                      <a:r>
                        <a:rPr lang="zh-TW" sz="2200" kern="1200">
                          <a:effectLst/>
                          <a:latin typeface="標楷體" panose="03000509000000000000" pitchFamily="65" charset="-120"/>
                          <a:ea typeface="標楷體" panose="03000509000000000000" pitchFamily="65" charset="-120"/>
                        </a:rPr>
                        <a:t>年 </a:t>
                      </a:r>
                      <a:endParaRPr lang="zh-TW" sz="1200" kern="10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200" kern="1200" dirty="0">
                          <a:effectLst/>
                          <a:latin typeface="標楷體" panose="03000509000000000000" pitchFamily="65" charset="-120"/>
                          <a:ea typeface="標楷體" panose="03000509000000000000" pitchFamily="65" charset="-120"/>
                        </a:rPr>
                        <a:t>106</a:t>
                      </a:r>
                      <a:r>
                        <a:rPr lang="zh-TW" sz="2200" kern="1200" dirty="0">
                          <a:effectLst/>
                          <a:latin typeface="標楷體" panose="03000509000000000000" pitchFamily="65" charset="-120"/>
                          <a:ea typeface="標楷體" panose="03000509000000000000" pitchFamily="65" charset="-120"/>
                        </a:rPr>
                        <a:t>年</a:t>
                      </a:r>
                      <a:endParaRPr lang="zh-TW" sz="1200" kern="100" dirty="0">
                        <a:effectLst/>
                        <a:latin typeface="標楷體" panose="03000509000000000000" pitchFamily="65" charset="-120"/>
                        <a:ea typeface="標楷體" panose="03000509000000000000" pitchFamily="65" charset="-120"/>
                        <a:cs typeface="Times New Roman"/>
                      </a:endParaRPr>
                    </a:p>
                  </a:txBody>
                  <a:tcPr marL="0" marR="0" marT="0" marB="0" anchor="ctr"/>
                </a:tc>
              </a:tr>
              <a:tr h="458142">
                <a:tc>
                  <a:txBody>
                    <a:bodyPr/>
                    <a:lstStyle/>
                    <a:p>
                      <a:pPr algn="r" fontAlgn="ctr">
                        <a:spcAft>
                          <a:spcPts val="0"/>
                        </a:spcAft>
                      </a:pPr>
                      <a:r>
                        <a:rPr lang="zh-TW" sz="2000" kern="0" dirty="0">
                          <a:effectLst/>
                          <a:latin typeface="標楷體" panose="03000509000000000000" pitchFamily="65" charset="-120"/>
                          <a:ea typeface="標楷體" panose="03000509000000000000" pitchFamily="65" charset="-120"/>
                        </a:rPr>
                        <a:t>嚴重減產或全部停工者</a:t>
                      </a:r>
                      <a:endParaRPr lang="zh-TW" sz="1200" kern="100" dirty="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b="1" kern="1200">
                          <a:solidFill>
                            <a:srgbClr val="000000"/>
                          </a:solidFill>
                          <a:effectLst/>
                          <a:latin typeface="Calibri"/>
                          <a:ea typeface="標楷體"/>
                          <a:cs typeface="Arial"/>
                        </a:rPr>
                        <a:t>0</a:t>
                      </a:r>
                      <a:endParaRPr lang="zh-TW" sz="1200" kern="100">
                        <a:effectLst/>
                        <a:latin typeface="Calibri"/>
                        <a:ea typeface="新細明體"/>
                        <a:cs typeface="Times New Roman"/>
                      </a:endParaRPr>
                    </a:p>
                  </a:txBody>
                  <a:tcPr marL="0" marR="0" marT="0" marB="0" anchor="ctr"/>
                </a:tc>
              </a:tr>
              <a:tr h="458142">
                <a:tc>
                  <a:txBody>
                    <a:bodyPr/>
                    <a:lstStyle/>
                    <a:p>
                      <a:pPr algn="r" fontAlgn="ctr">
                        <a:spcAft>
                          <a:spcPts val="0"/>
                        </a:spcAft>
                      </a:pPr>
                      <a:r>
                        <a:rPr lang="zh-TW" sz="2000" kern="1200" dirty="0">
                          <a:effectLst/>
                          <a:latin typeface="標楷體" panose="03000509000000000000" pitchFamily="65" charset="-120"/>
                          <a:ea typeface="標楷體" panose="03000509000000000000" pitchFamily="65" charset="-120"/>
                        </a:rPr>
                        <a:t>向法院申請破產或重整者</a:t>
                      </a:r>
                      <a:endParaRPr lang="zh-TW" sz="1200" kern="100" dirty="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a:solidFill>
                            <a:srgbClr val="000000"/>
                          </a:solidFill>
                          <a:effectLst/>
                          <a:latin typeface="Gill Sans MT"/>
                          <a:ea typeface="新細明體"/>
                          <a:cs typeface="Arial"/>
                        </a:rPr>
                        <a:t>0</a:t>
                      </a:r>
                      <a:endParaRPr lang="zh-TW" sz="1200" kern="100">
                        <a:effectLst/>
                        <a:latin typeface="Calibri"/>
                        <a:ea typeface="新細明體"/>
                        <a:cs typeface="Times New Roman"/>
                      </a:endParaRPr>
                    </a:p>
                  </a:txBody>
                  <a:tcPr marL="0" marR="0" marT="0" marB="0" anchor="ctr"/>
                </a:tc>
              </a:tr>
              <a:tr h="458142">
                <a:tc>
                  <a:txBody>
                    <a:bodyPr/>
                    <a:lstStyle/>
                    <a:p>
                      <a:pPr algn="r" fontAlgn="ctr">
                        <a:spcAft>
                          <a:spcPts val="0"/>
                        </a:spcAft>
                      </a:pPr>
                      <a:r>
                        <a:rPr lang="zh-TW" sz="2000" kern="1200" dirty="0">
                          <a:effectLst/>
                          <a:latin typeface="標楷體" panose="03000509000000000000" pitchFamily="65" charset="-120"/>
                          <a:ea typeface="標楷體" panose="03000509000000000000" pitchFamily="65" charset="-120"/>
                        </a:rPr>
                        <a:t>公司法第</a:t>
                      </a:r>
                      <a:r>
                        <a:rPr lang="en-US" sz="2000" kern="1200" dirty="0">
                          <a:effectLst/>
                          <a:latin typeface="標楷體" panose="03000509000000000000" pitchFamily="65" charset="-120"/>
                          <a:ea typeface="標楷體" panose="03000509000000000000" pitchFamily="65" charset="-120"/>
                        </a:rPr>
                        <a:t>185</a:t>
                      </a:r>
                      <a:r>
                        <a:rPr lang="zh-TW" sz="2000" kern="1200" dirty="0">
                          <a:effectLst/>
                          <a:latin typeface="標楷體" panose="03000509000000000000" pitchFamily="65" charset="-120"/>
                          <a:ea typeface="標楷體" panose="03000509000000000000" pitchFamily="65" charset="-120"/>
                        </a:rPr>
                        <a:t>條所訂各款情事</a:t>
                      </a:r>
                      <a:endParaRPr lang="zh-TW" sz="1200" kern="100" dirty="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dirty="0">
                          <a:effectLst/>
                          <a:latin typeface="標楷體" panose="03000509000000000000" pitchFamily="65" charset="-120"/>
                          <a:ea typeface="標楷體" panose="03000509000000000000" pitchFamily="65" charset="-120"/>
                        </a:rPr>
                        <a:t>0</a:t>
                      </a:r>
                      <a:endParaRPr lang="zh-TW" sz="1200" kern="100" dirty="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a:solidFill>
                            <a:srgbClr val="000000"/>
                          </a:solidFill>
                          <a:effectLst/>
                          <a:latin typeface="Gill Sans MT"/>
                          <a:ea typeface="新細明體"/>
                          <a:cs typeface="Arial"/>
                        </a:rPr>
                        <a:t>2</a:t>
                      </a:r>
                      <a:endParaRPr lang="zh-TW" sz="1200" kern="100">
                        <a:effectLst/>
                        <a:latin typeface="Calibri"/>
                        <a:ea typeface="新細明體"/>
                        <a:cs typeface="Times New Roman"/>
                      </a:endParaRPr>
                    </a:p>
                  </a:txBody>
                  <a:tcPr marL="0" marR="0" marT="0" marB="0" anchor="ctr"/>
                </a:tc>
              </a:tr>
              <a:tr h="546413">
                <a:tc>
                  <a:txBody>
                    <a:bodyPr/>
                    <a:lstStyle/>
                    <a:p>
                      <a:pPr indent="-228600" algn="r" fontAlgn="ctr">
                        <a:lnSpc>
                          <a:spcPct val="90000"/>
                        </a:lnSpc>
                        <a:spcBef>
                          <a:spcPts val="480"/>
                        </a:spcBef>
                        <a:spcAft>
                          <a:spcPts val="0"/>
                        </a:spcAft>
                      </a:pPr>
                      <a:r>
                        <a:rPr lang="zh-TW" sz="2000" kern="1200">
                          <a:effectLst/>
                          <a:latin typeface="標楷體" panose="03000509000000000000" pitchFamily="65" charset="-120"/>
                          <a:ea typeface="標楷體" panose="03000509000000000000" pitchFamily="65" charset="-120"/>
                        </a:rPr>
                        <a:t>合併、分割、收購、股份交換、轉換或受讓。</a:t>
                      </a:r>
                      <a:endParaRPr lang="zh-TW" sz="1200" kern="10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dirty="0">
                          <a:effectLst/>
                          <a:latin typeface="標楷體" panose="03000509000000000000" pitchFamily="65" charset="-120"/>
                          <a:ea typeface="標楷體" panose="03000509000000000000" pitchFamily="65" charset="-120"/>
                        </a:rPr>
                        <a:t>12</a:t>
                      </a:r>
                      <a:endParaRPr lang="zh-TW" sz="1200" kern="100" dirty="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altLang="zh-TW" sz="2000" kern="100" dirty="0" smtClean="0">
                          <a:effectLst/>
                          <a:latin typeface="Calibri"/>
                          <a:ea typeface="新細明體"/>
                          <a:cs typeface="Times New Roman"/>
                        </a:rPr>
                        <a:t>7</a:t>
                      </a:r>
                      <a:endParaRPr lang="zh-TW" sz="2000" kern="100" dirty="0">
                        <a:effectLst/>
                        <a:latin typeface="Calibri"/>
                        <a:ea typeface="新細明體"/>
                        <a:cs typeface="Times New Roman"/>
                      </a:endParaRPr>
                    </a:p>
                  </a:txBody>
                  <a:tcPr marL="0" marR="0" marT="0" marB="0" anchor="ctr"/>
                </a:tc>
              </a:tr>
              <a:tr h="458142">
                <a:tc>
                  <a:txBody>
                    <a:bodyPr/>
                    <a:lstStyle/>
                    <a:p>
                      <a:pPr indent="-228600" algn="r" fontAlgn="ctr">
                        <a:lnSpc>
                          <a:spcPct val="90000"/>
                        </a:lnSpc>
                        <a:spcBef>
                          <a:spcPts val="480"/>
                        </a:spcBef>
                        <a:spcAft>
                          <a:spcPts val="0"/>
                        </a:spcAft>
                      </a:pPr>
                      <a:r>
                        <a:rPr lang="zh-TW" sz="2000" kern="1200" dirty="0">
                          <a:effectLst/>
                          <a:latin typeface="標楷體" panose="03000509000000000000" pitchFamily="65" charset="-120"/>
                          <a:ea typeface="標楷體" panose="03000509000000000000" pitchFamily="65" charset="-120"/>
                        </a:rPr>
                        <a:t>新產品開發完成、新技術之重要開發進度。</a:t>
                      </a:r>
                      <a:endParaRPr lang="zh-TW" sz="1200" kern="100" dirty="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a:effectLst/>
                          <a:latin typeface="標楷體" panose="03000509000000000000" pitchFamily="65" charset="-120"/>
                          <a:ea typeface="標楷體" panose="03000509000000000000" pitchFamily="65" charset="-120"/>
                        </a:rPr>
                        <a:t>5</a:t>
                      </a:r>
                      <a:endParaRPr lang="zh-TW" sz="1200" kern="10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a:solidFill>
                            <a:srgbClr val="000000"/>
                          </a:solidFill>
                          <a:effectLst/>
                          <a:latin typeface="Calibri"/>
                          <a:ea typeface="標楷體"/>
                          <a:cs typeface="Times New Roman"/>
                        </a:rPr>
                        <a:t>0</a:t>
                      </a:r>
                      <a:endParaRPr lang="zh-TW" sz="1200" kern="100">
                        <a:effectLst/>
                        <a:latin typeface="Calibri"/>
                        <a:ea typeface="新細明體"/>
                        <a:cs typeface="Times New Roman"/>
                      </a:endParaRPr>
                    </a:p>
                  </a:txBody>
                  <a:tcPr marL="0" marR="0" marT="0" marB="0" anchor="ctr"/>
                </a:tc>
              </a:tr>
              <a:tr h="458142">
                <a:tc>
                  <a:txBody>
                    <a:bodyPr/>
                    <a:lstStyle/>
                    <a:p>
                      <a:pPr algn="r" fontAlgn="ctr">
                        <a:spcAft>
                          <a:spcPts val="0"/>
                        </a:spcAft>
                      </a:pPr>
                      <a:r>
                        <a:rPr lang="zh-TW" sz="2000" kern="1200">
                          <a:effectLst/>
                          <a:latin typeface="標楷體" panose="03000509000000000000" pitchFamily="65" charset="-120"/>
                          <a:ea typeface="標楷體" panose="03000509000000000000" pitchFamily="65" charset="-120"/>
                        </a:rPr>
                        <a:t>其他</a:t>
                      </a:r>
                      <a:endParaRPr lang="zh-TW" sz="1200" kern="10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a:effectLst/>
                          <a:latin typeface="標楷體" panose="03000509000000000000" pitchFamily="65" charset="-120"/>
                          <a:ea typeface="標楷體" panose="03000509000000000000" pitchFamily="65" charset="-120"/>
                        </a:rPr>
                        <a:t>0</a:t>
                      </a:r>
                      <a:endParaRPr lang="zh-TW" sz="1200" kern="100">
                        <a:effectLst/>
                        <a:latin typeface="標楷體" panose="03000509000000000000" pitchFamily="65" charset="-120"/>
                        <a:ea typeface="標楷體" panose="03000509000000000000" pitchFamily="65" charset="-120"/>
                        <a:cs typeface="Times New Roman"/>
                      </a:endParaRPr>
                    </a:p>
                  </a:txBody>
                  <a:tcPr marL="9324" marR="9324" marT="9324" marB="0" anchor="ctr"/>
                </a:tc>
                <a:tc>
                  <a:txBody>
                    <a:bodyPr/>
                    <a:lstStyle/>
                    <a:p>
                      <a:pPr algn="ctr" fontAlgn="ctr">
                        <a:spcAft>
                          <a:spcPts val="0"/>
                        </a:spcAft>
                      </a:pPr>
                      <a:r>
                        <a:rPr lang="en-US" sz="2000" kern="1200" dirty="0">
                          <a:solidFill>
                            <a:srgbClr val="000000"/>
                          </a:solidFill>
                          <a:effectLst/>
                          <a:latin typeface="Calibri"/>
                          <a:ea typeface="標楷體"/>
                          <a:cs typeface="Times New Roman"/>
                        </a:rPr>
                        <a:t>2</a:t>
                      </a:r>
                      <a:endParaRPr lang="zh-TW" sz="1200" kern="100" dirty="0">
                        <a:effectLst/>
                        <a:latin typeface="Calibri"/>
                        <a:ea typeface="新細明體"/>
                        <a:cs typeface="Times New Roman"/>
                      </a:endParaRPr>
                    </a:p>
                  </a:txBody>
                  <a:tcPr marL="0" marR="0" marT="0" marB="0" anchor="ctr"/>
                </a:tc>
              </a:tr>
            </a:tbl>
          </a:graphicData>
        </a:graphic>
      </p:graphicFrame>
    </p:spTree>
    <p:extLst>
      <p:ext uri="{BB962C8B-B14F-4D97-AF65-F5344CB8AC3E}">
        <p14:creationId xmlns:p14="http://schemas.microsoft.com/office/powerpoint/2010/main" val="3552602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19</a:t>
            </a:fld>
            <a:endParaRPr lang="zh-TW" altLang="en-US"/>
          </a:p>
        </p:txBody>
      </p:sp>
      <p:graphicFrame>
        <p:nvGraphicFramePr>
          <p:cNvPr id="7" name="資料庫圖表 6"/>
          <p:cNvGraphicFramePr/>
          <p:nvPr>
            <p:extLst>
              <p:ext uri="{D42A27DB-BD31-4B8C-83A1-F6EECF244321}">
                <p14:modId xmlns:p14="http://schemas.microsoft.com/office/powerpoint/2010/main" val="1085452879"/>
              </p:ext>
            </p:extLst>
          </p:nvPr>
        </p:nvGraphicFramePr>
        <p:xfrm>
          <a:off x="1043608" y="1484784"/>
          <a:ext cx="7992888"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619672" y="404664"/>
            <a:ext cx="6696744" cy="576064"/>
          </a:xfrm>
          <a:prstGeom prst="rect">
            <a:avLst/>
          </a:prstGeom>
        </p:spPr>
        <p:txBody>
          <a:bodyPr/>
          <a:lstStyle/>
          <a:p>
            <a:pPr algn="ctr" latinLnBrk="1">
              <a:defRPr/>
            </a:pPr>
            <a:r>
              <a:rPr kumimoji="1" lang="zh-TW" altLang="en-US" sz="2800" dirty="0" smtClean="0">
                <a:solidFill>
                  <a:srgbClr val="002060"/>
                </a:solidFill>
                <a:latin typeface="Verdana" pitchFamily="34" charset="0"/>
                <a:ea typeface="標楷體" pitchFamily="65" charset="-120"/>
              </a:rPr>
              <a:t>訊息</a:t>
            </a:r>
            <a:r>
              <a:rPr kumimoji="1" lang="zh-TW" altLang="en-US" sz="2800" dirty="0">
                <a:solidFill>
                  <a:srgbClr val="002060"/>
                </a:solidFill>
                <a:latin typeface="Verdana" pitchFamily="34" charset="0"/>
                <a:ea typeface="標楷體" pitchFamily="65" charset="-120"/>
              </a:rPr>
              <a:t>面暫停交易</a:t>
            </a:r>
            <a:r>
              <a:rPr kumimoji="1" lang="zh-TW" altLang="en-US" sz="2800" dirty="0" smtClean="0">
                <a:solidFill>
                  <a:srgbClr val="002060"/>
                </a:solidFill>
                <a:latin typeface="Verdana" pitchFamily="34" charset="0"/>
                <a:ea typeface="標楷體" pitchFamily="65" charset="-120"/>
              </a:rPr>
              <a:t>制度</a:t>
            </a:r>
            <a:endParaRPr kumimoji="1" lang="en-US" altLang="zh-TW" sz="28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3886665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a:t>
            </a:fld>
            <a:endParaRPr lang="zh-TW" altLang="en-US" dirty="0"/>
          </a:p>
        </p:txBody>
      </p:sp>
      <p:graphicFrame>
        <p:nvGraphicFramePr>
          <p:cNvPr id="7" name="資料庫圖表 6"/>
          <p:cNvGraphicFramePr/>
          <p:nvPr>
            <p:extLst>
              <p:ext uri="{D42A27DB-BD31-4B8C-83A1-F6EECF244321}">
                <p14:modId xmlns:p14="http://schemas.microsoft.com/office/powerpoint/2010/main" val="2750140246"/>
              </p:ext>
            </p:extLst>
          </p:nvPr>
        </p:nvGraphicFramePr>
        <p:xfrm>
          <a:off x="1115616" y="332656"/>
          <a:ext cx="7776864" cy="4205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endParaRPr kumimoji="1" lang="en-US" altLang="zh-TW" sz="28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2620846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20</a:t>
            </a:fld>
            <a:endParaRPr lang="zh-TW" altLang="en-US"/>
          </a:p>
        </p:txBody>
      </p:sp>
      <p:graphicFrame>
        <p:nvGraphicFramePr>
          <p:cNvPr id="7" name="資料庫圖表 6"/>
          <p:cNvGraphicFramePr/>
          <p:nvPr>
            <p:extLst>
              <p:ext uri="{D42A27DB-BD31-4B8C-83A1-F6EECF244321}">
                <p14:modId xmlns:p14="http://schemas.microsoft.com/office/powerpoint/2010/main" val="269655406"/>
              </p:ext>
            </p:extLst>
          </p:nvPr>
        </p:nvGraphicFramePr>
        <p:xfrm>
          <a:off x="971600"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a:t>
            </a:r>
            <a:r>
              <a:rPr kumimoji="1" lang="zh-TW" altLang="en-US" sz="2400" dirty="0" smtClean="0">
                <a:solidFill>
                  <a:srgbClr val="002060"/>
                </a:solidFill>
                <a:latin typeface="Verdana" pitchFamily="34" charset="0"/>
                <a:ea typeface="標楷體" pitchFamily="65" charset="-120"/>
              </a:rPr>
              <a:t>制度</a:t>
            </a:r>
            <a:endParaRPr kumimoji="1" lang="en-US" altLang="zh-TW" sz="16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1795956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21</a:t>
            </a:fld>
            <a:endParaRPr lang="zh-TW" altLang="en-US"/>
          </a:p>
        </p:txBody>
      </p:sp>
      <p:graphicFrame>
        <p:nvGraphicFramePr>
          <p:cNvPr id="7" name="資料庫圖表 6"/>
          <p:cNvGraphicFramePr/>
          <p:nvPr>
            <p:extLst>
              <p:ext uri="{D42A27DB-BD31-4B8C-83A1-F6EECF244321}">
                <p14:modId xmlns:p14="http://schemas.microsoft.com/office/powerpoint/2010/main" val="1125196015"/>
              </p:ext>
            </p:extLst>
          </p:nvPr>
        </p:nvGraphicFramePr>
        <p:xfrm>
          <a:off x="1043608" y="1052736"/>
          <a:ext cx="820891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a:t>
            </a:r>
            <a:r>
              <a:rPr kumimoji="1" lang="zh-TW" altLang="en-US" sz="2400" dirty="0" smtClean="0">
                <a:solidFill>
                  <a:srgbClr val="002060"/>
                </a:solidFill>
                <a:latin typeface="Verdana" pitchFamily="34" charset="0"/>
                <a:ea typeface="標楷體" pitchFamily="65" charset="-120"/>
              </a:rPr>
              <a:t>制度</a:t>
            </a:r>
            <a:endParaRPr kumimoji="1" lang="en-US" altLang="zh-TW" sz="16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3876800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22</a:t>
            </a:fld>
            <a:endParaRPr lang="zh-TW" altLang="en-US"/>
          </a:p>
        </p:txBody>
      </p:sp>
      <p:graphicFrame>
        <p:nvGraphicFramePr>
          <p:cNvPr id="7" name="資料庫圖表 6"/>
          <p:cNvGraphicFramePr/>
          <p:nvPr>
            <p:extLst>
              <p:ext uri="{D42A27DB-BD31-4B8C-83A1-F6EECF244321}">
                <p14:modId xmlns:p14="http://schemas.microsoft.com/office/powerpoint/2010/main" val="2961509996"/>
              </p:ext>
            </p:extLst>
          </p:nvPr>
        </p:nvGraphicFramePr>
        <p:xfrm>
          <a:off x="1259631" y="980728"/>
          <a:ext cx="7919201"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a:t>
            </a:r>
            <a:r>
              <a:rPr kumimoji="1" lang="zh-TW" altLang="en-US" sz="2400" dirty="0" smtClean="0">
                <a:solidFill>
                  <a:srgbClr val="002060"/>
                </a:solidFill>
                <a:latin typeface="Verdana" pitchFamily="34" charset="0"/>
                <a:ea typeface="標楷體" pitchFamily="65" charset="-120"/>
              </a:rPr>
              <a:t>制度</a:t>
            </a:r>
            <a:endParaRPr kumimoji="1" lang="en-US" altLang="zh-TW" sz="16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3209030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title"/>
          </p:nvPr>
        </p:nvSpPr>
        <p:spPr bwMode="auto">
          <a:xfrm>
            <a:off x="1258888" y="1628775"/>
            <a:ext cx="7058025" cy="3024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zh-TW" altLang="en-US" sz="4200" smtClean="0">
                <a:effectLst/>
              </a:rPr>
              <a:t>簡報結束</a:t>
            </a:r>
            <a:br>
              <a:rPr lang="zh-TW" altLang="en-US" sz="4200" smtClean="0">
                <a:effectLst/>
              </a:rPr>
            </a:br>
            <a:r>
              <a:rPr lang="zh-TW" altLang="en-US" sz="4200" smtClean="0">
                <a:effectLst/>
              </a:rPr>
              <a:t>敬請指教</a:t>
            </a:r>
            <a:endParaRPr lang="en-US" altLang="zh-TW" sz="4200" smtClean="0">
              <a:effectLst/>
            </a:endParaRPr>
          </a:p>
        </p:txBody>
      </p:sp>
      <p:sp>
        <p:nvSpPr>
          <p:cNvPr id="9219" name="投影片編號版面配置區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6DEC61B6-AD4E-4FB6-ADEE-07A1E08BC9C2}" type="slidenum">
              <a:rPr kumimoji="0" lang="zh-TW" altLang="en-US">
                <a:solidFill>
                  <a:srgbClr val="4B3E21"/>
                </a:solidFill>
                <a:latin typeface="Arial" panose="020B0604020202020204" pitchFamily="34" charset="0"/>
              </a:rPr>
              <a:pPr/>
              <a:t>23</a:t>
            </a:fld>
            <a:endParaRPr kumimoji="0" lang="en-US" altLang="zh-TW">
              <a:solidFill>
                <a:srgbClr val="4B3E2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ChangeArrowheads="1"/>
          </p:cNvSpPr>
          <p:nvPr/>
        </p:nvSpPr>
        <p:spPr bwMode="auto">
          <a:xfrm>
            <a:off x="914400" y="1981200"/>
            <a:ext cx="8229600" cy="228600"/>
          </a:xfrm>
          <a:prstGeom prst="rect">
            <a:avLst/>
          </a:prstGeom>
          <a:solidFill>
            <a:srgbClr val="969696"/>
          </a:solidFill>
          <a:ln w="9525">
            <a:solidFill>
              <a:srgbClr val="969696"/>
            </a:solidFill>
            <a:miter lim="800000"/>
            <a:headEnd/>
            <a:tailEnd/>
          </a:ln>
        </p:spPr>
        <p:txBody>
          <a:bodyPr wrap="none" anchor="ctr"/>
          <a:lstStyle/>
          <a:p>
            <a:pPr algn="ctr" eaLnBrk="0" hangingPunct="0"/>
            <a:endParaRPr lang="zh-TW" altLang="en-US"/>
          </a:p>
        </p:txBody>
      </p:sp>
      <p:sp>
        <p:nvSpPr>
          <p:cNvPr id="40964" name="Line 3"/>
          <p:cNvSpPr>
            <a:spLocks noChangeShapeType="1"/>
          </p:cNvSpPr>
          <p:nvPr/>
        </p:nvSpPr>
        <p:spPr bwMode="auto">
          <a:xfrm>
            <a:off x="4800600" y="6477000"/>
            <a:ext cx="4114800" cy="0"/>
          </a:xfrm>
          <a:prstGeom prst="line">
            <a:avLst/>
          </a:prstGeom>
          <a:noFill/>
          <a:ln w="12700">
            <a:solidFill>
              <a:srgbClr val="969696"/>
            </a:solidFill>
            <a:prstDash val="sysDot"/>
            <a:round/>
            <a:headEnd/>
            <a:tailEnd/>
          </a:ln>
        </p:spPr>
        <p:txBody>
          <a:bodyPr wrap="none" anchor="ctr"/>
          <a:lstStyle/>
          <a:p>
            <a:endParaRPr lang="zh-TW" altLang="en-US"/>
          </a:p>
        </p:txBody>
      </p:sp>
      <p:sp>
        <p:nvSpPr>
          <p:cNvPr id="40965" name="Rectangle 4"/>
          <p:cNvSpPr>
            <a:spLocks noChangeArrowheads="1"/>
          </p:cNvSpPr>
          <p:nvPr/>
        </p:nvSpPr>
        <p:spPr bwMode="auto">
          <a:xfrm>
            <a:off x="1979613" y="44450"/>
            <a:ext cx="7164387" cy="981075"/>
          </a:xfrm>
          <a:prstGeom prst="rect">
            <a:avLst/>
          </a:prstGeom>
          <a:solidFill>
            <a:schemeClr val="bg1"/>
          </a:solidFill>
          <a:ln w="9525">
            <a:solidFill>
              <a:schemeClr val="bg1"/>
            </a:solidFill>
            <a:miter lim="800000"/>
            <a:headEnd/>
            <a:tailEnd/>
          </a:ln>
        </p:spPr>
        <p:txBody>
          <a:bodyPr wrap="none" anchor="ctr"/>
          <a:lstStyle/>
          <a:p>
            <a:pPr algn="ctr" eaLnBrk="0" hangingPunct="0"/>
            <a:endParaRPr lang="zh-TW" altLang="en-US"/>
          </a:p>
        </p:txBody>
      </p:sp>
      <p:sp>
        <p:nvSpPr>
          <p:cNvPr id="40966" name="Line 5"/>
          <p:cNvSpPr>
            <a:spLocks noChangeShapeType="1"/>
          </p:cNvSpPr>
          <p:nvPr/>
        </p:nvSpPr>
        <p:spPr bwMode="auto">
          <a:xfrm>
            <a:off x="1979613" y="115888"/>
            <a:ext cx="7138987" cy="0"/>
          </a:xfrm>
          <a:prstGeom prst="line">
            <a:avLst/>
          </a:prstGeom>
          <a:noFill/>
          <a:ln w="38100" cap="rnd">
            <a:solidFill>
              <a:srgbClr val="666699"/>
            </a:solidFill>
            <a:prstDash val="sysDot"/>
            <a:round/>
            <a:headEnd/>
            <a:tailEnd/>
          </a:ln>
        </p:spPr>
        <p:txBody>
          <a:bodyPr wrap="none" anchor="ctr"/>
          <a:lstStyle/>
          <a:p>
            <a:endParaRPr lang="zh-TW" altLang="en-US"/>
          </a:p>
        </p:txBody>
      </p:sp>
      <p:sp>
        <p:nvSpPr>
          <p:cNvPr id="751622" name="Rectangle 6"/>
          <p:cNvSpPr>
            <a:spLocks noChangeArrowheads="1"/>
          </p:cNvSpPr>
          <p:nvPr/>
        </p:nvSpPr>
        <p:spPr bwMode="auto">
          <a:xfrm>
            <a:off x="999653" y="2297805"/>
            <a:ext cx="8229600" cy="3352800"/>
          </a:xfrm>
          <a:prstGeom prst="rect">
            <a:avLst/>
          </a:prstGeom>
          <a:gradFill>
            <a:gsLst>
              <a:gs pos="0">
                <a:schemeClr val="accent6">
                  <a:lumMod val="75000"/>
                </a:schemeClr>
              </a:gs>
              <a:gs pos="39999">
                <a:srgbClr val="0A128C"/>
              </a:gs>
              <a:gs pos="70000">
                <a:srgbClr val="181CC7"/>
              </a:gs>
              <a:gs pos="88000">
                <a:srgbClr val="7005D4"/>
              </a:gs>
              <a:gs pos="100000">
                <a:srgbClr val="8C3D91"/>
              </a:gs>
            </a:gsLst>
            <a:lin ang="2700000" scaled="0"/>
          </a:gradFill>
          <a:ln w="9525">
            <a:noFill/>
            <a:miter lim="800000"/>
            <a:headEnd/>
            <a:tailEnd/>
          </a:ln>
          <a:effectLst/>
        </p:spPr>
        <p:txBody>
          <a:bodyPr wrap="none" anchor="ctr"/>
          <a:lstStyle/>
          <a:p>
            <a:pPr latinLnBrk="1">
              <a:lnSpc>
                <a:spcPct val="30000"/>
              </a:lnSpc>
              <a:defRPr/>
            </a:pPr>
            <a:endParaRPr kumimoji="1" lang="zh-TW" altLang="en-US" sz="4800" i="1">
              <a:solidFill>
                <a:srgbClr val="FFC000"/>
              </a:solidFill>
              <a:effectLst>
                <a:outerShdw blurRad="38100" dist="38100" dir="2700000" algn="tl">
                  <a:srgbClr val="000000"/>
                </a:outerShdw>
              </a:effectLst>
            </a:endParaRPr>
          </a:p>
        </p:txBody>
      </p:sp>
      <p:sp>
        <p:nvSpPr>
          <p:cNvPr id="40968" name="Rectangle 7"/>
          <p:cNvSpPr>
            <a:spLocks noChangeArrowheads="1"/>
          </p:cNvSpPr>
          <p:nvPr/>
        </p:nvSpPr>
        <p:spPr bwMode="auto">
          <a:xfrm>
            <a:off x="990600" y="2438400"/>
            <a:ext cx="8153400" cy="3071610"/>
          </a:xfrm>
          <a:prstGeom prst="rect">
            <a:avLst/>
          </a:prstGeom>
          <a:noFill/>
          <a:ln w="3175">
            <a:noFill/>
            <a:miter lim="800000"/>
            <a:headEnd/>
            <a:tailEnd/>
          </a:ln>
        </p:spPr>
        <p:txBody>
          <a:bodyPr wrap="square">
            <a:spAutoFit/>
          </a:bodyPr>
          <a:lstStyle/>
          <a:p>
            <a:pPr algn="ctr" eaLnBrk="0" hangingPunct="0"/>
            <a:r>
              <a:rPr kumimoji="1" lang="zh-TW" altLang="en-US" sz="3200" dirty="0" smtClean="0">
                <a:solidFill>
                  <a:schemeClr val="bg1"/>
                </a:solidFill>
                <a:latin typeface="Verdana" pitchFamily="34" charset="0"/>
                <a:ea typeface="標楷體" pitchFamily="65" charset="-120"/>
              </a:rPr>
              <a:t>訊息</a:t>
            </a:r>
            <a:r>
              <a:rPr kumimoji="1" lang="zh-TW" altLang="en-US" sz="3200" dirty="0">
                <a:solidFill>
                  <a:schemeClr val="bg1"/>
                </a:solidFill>
                <a:latin typeface="Verdana" pitchFamily="34" charset="0"/>
                <a:ea typeface="標楷體" pitchFamily="65" charset="-120"/>
              </a:rPr>
              <a:t>面暫停交易</a:t>
            </a:r>
            <a:r>
              <a:rPr kumimoji="1" lang="zh-TW" altLang="en-US" sz="3200" dirty="0" smtClean="0">
                <a:solidFill>
                  <a:schemeClr val="bg1"/>
                </a:solidFill>
                <a:latin typeface="Verdana" pitchFamily="34" charset="0"/>
                <a:ea typeface="標楷體" pitchFamily="65" charset="-120"/>
              </a:rPr>
              <a:t>機制</a:t>
            </a:r>
            <a:endParaRPr kumimoji="1" lang="zh-TW" altLang="en-US" sz="3200" dirty="0">
              <a:solidFill>
                <a:schemeClr val="bg1"/>
              </a:solidFill>
              <a:latin typeface="Verdana" pitchFamily="34" charset="0"/>
              <a:ea typeface="標楷體" pitchFamily="65" charset="-120"/>
            </a:endParaRPr>
          </a:p>
          <a:p>
            <a:pPr algn="ctr" eaLnBrk="0" hangingPunct="0"/>
            <a:endParaRPr kumimoji="1" lang="zh-TW" altLang="en-US" sz="3200" dirty="0">
              <a:solidFill>
                <a:schemeClr val="bg1"/>
              </a:solidFill>
              <a:latin typeface="Verdana" pitchFamily="34" charset="0"/>
              <a:ea typeface="標楷體" pitchFamily="65" charset="-120"/>
            </a:endParaRPr>
          </a:p>
          <a:p>
            <a:pPr algn="ctr">
              <a:spcBef>
                <a:spcPct val="20000"/>
              </a:spcBef>
              <a:buClr>
                <a:schemeClr val="accent2"/>
              </a:buClr>
              <a:buFont typeface="Wingdings" pitchFamily="2" charset="2"/>
              <a:buNone/>
            </a:pPr>
            <a:endParaRPr kumimoji="1" lang="en-US" altLang="zh-TW" sz="1800" b="0" dirty="0" smtClean="0">
              <a:solidFill>
                <a:srgbClr val="FFFF66"/>
              </a:solidFill>
              <a:latin typeface="標楷體" pitchFamily="65" charset="-120"/>
              <a:ea typeface="標楷體" pitchFamily="65" charset="-120"/>
            </a:endParaRPr>
          </a:p>
          <a:p>
            <a:pPr algn="ctr">
              <a:spcBef>
                <a:spcPct val="20000"/>
              </a:spcBef>
              <a:buClr>
                <a:schemeClr val="accent2"/>
              </a:buClr>
              <a:buFont typeface="Wingdings" pitchFamily="2" charset="2"/>
              <a:buNone/>
            </a:pPr>
            <a:endParaRPr kumimoji="1" lang="en-US" altLang="zh-TW" sz="1800" b="0" dirty="0" smtClean="0">
              <a:solidFill>
                <a:srgbClr val="FFFF66"/>
              </a:solidFill>
              <a:latin typeface="標楷體" pitchFamily="65" charset="-120"/>
              <a:ea typeface="標楷體" pitchFamily="65" charset="-120"/>
            </a:endParaRPr>
          </a:p>
          <a:p>
            <a:pPr algn="ctr">
              <a:spcBef>
                <a:spcPct val="20000"/>
              </a:spcBef>
              <a:buClr>
                <a:schemeClr val="accent2"/>
              </a:buClr>
              <a:buFont typeface="Wingdings" pitchFamily="2" charset="2"/>
              <a:buNone/>
            </a:pPr>
            <a:endParaRPr kumimoji="1" lang="en-US" altLang="zh-TW" sz="1800" b="0" dirty="0" smtClean="0">
              <a:solidFill>
                <a:srgbClr val="FFFF66"/>
              </a:solidFill>
              <a:latin typeface="標楷體" pitchFamily="65" charset="-120"/>
              <a:ea typeface="標楷體" pitchFamily="65" charset="-120"/>
            </a:endParaRPr>
          </a:p>
          <a:p>
            <a:pPr algn="ctr">
              <a:spcBef>
                <a:spcPct val="20000"/>
              </a:spcBef>
              <a:buClr>
                <a:schemeClr val="accent2"/>
              </a:buClr>
              <a:buFont typeface="Wingdings" pitchFamily="2" charset="2"/>
              <a:buNone/>
            </a:pPr>
            <a:endParaRPr kumimoji="1" lang="en-US" altLang="zh-TW" sz="1800" b="0" dirty="0" smtClean="0">
              <a:solidFill>
                <a:srgbClr val="FFFF66"/>
              </a:solidFill>
              <a:latin typeface="標楷體" pitchFamily="65" charset="-120"/>
              <a:ea typeface="標楷體" pitchFamily="65" charset="-120"/>
            </a:endParaRPr>
          </a:p>
          <a:p>
            <a:pPr algn="ctr">
              <a:spcBef>
                <a:spcPct val="20000"/>
              </a:spcBef>
              <a:buClr>
                <a:schemeClr val="accent2"/>
              </a:buClr>
              <a:buFont typeface="Wingdings" pitchFamily="2" charset="2"/>
              <a:buNone/>
            </a:pPr>
            <a:r>
              <a:rPr kumimoji="1" lang="zh-TW" altLang="en-US" sz="1800" b="0" dirty="0" smtClean="0">
                <a:solidFill>
                  <a:srgbClr val="FFFF66"/>
                </a:solidFill>
                <a:latin typeface="標楷體" pitchFamily="65" charset="-120"/>
                <a:ea typeface="標楷體" pitchFamily="65" charset="-120"/>
              </a:rPr>
              <a:t>財團法人</a:t>
            </a:r>
            <a:r>
              <a:rPr kumimoji="1" lang="zh-TW" altLang="en-US" sz="1800" b="0" dirty="0">
                <a:solidFill>
                  <a:srgbClr val="FFFF66"/>
                </a:solidFill>
                <a:latin typeface="標楷體" pitchFamily="65" charset="-120"/>
                <a:ea typeface="標楷體" pitchFamily="65" charset="-120"/>
              </a:rPr>
              <a:t>中華民國證券櫃檯買賣中心</a:t>
            </a:r>
          </a:p>
          <a:p>
            <a:pPr algn="ctr">
              <a:spcBef>
                <a:spcPct val="20000"/>
              </a:spcBef>
              <a:buClr>
                <a:schemeClr val="accent2"/>
              </a:buClr>
              <a:buFont typeface="Wingdings" pitchFamily="2" charset="2"/>
              <a:buNone/>
            </a:pPr>
            <a:r>
              <a:rPr kumimoji="1" lang="zh-TW" altLang="en-US" sz="1800" b="0" dirty="0" smtClean="0">
                <a:solidFill>
                  <a:srgbClr val="FFFF66"/>
                </a:solidFill>
                <a:latin typeface="Verdana" pitchFamily="34" charset="0"/>
                <a:ea typeface="標楷體" pitchFamily="65" charset="-120"/>
              </a:rPr>
              <a:t> </a:t>
            </a:r>
            <a:r>
              <a:rPr kumimoji="1" lang="en-US" altLang="zh-TW" sz="1800" b="0" dirty="0" smtClean="0">
                <a:solidFill>
                  <a:srgbClr val="FFFF66"/>
                </a:solidFill>
                <a:latin typeface="Verdana" pitchFamily="34" charset="0"/>
                <a:ea typeface="標楷體" pitchFamily="65" charset="-120"/>
              </a:rPr>
              <a:t>2016</a:t>
            </a:r>
            <a:r>
              <a:rPr kumimoji="1" lang="zh-TW" altLang="en-US" sz="1800" b="0" dirty="0" smtClean="0">
                <a:solidFill>
                  <a:srgbClr val="FFFF66"/>
                </a:solidFill>
                <a:latin typeface="Verdana" pitchFamily="34" charset="0"/>
                <a:ea typeface="標楷體" pitchFamily="65" charset="-120"/>
              </a:rPr>
              <a:t>年</a:t>
            </a:r>
            <a:r>
              <a:rPr kumimoji="1" lang="en-US" altLang="zh-TW" sz="1800" b="0" dirty="0" smtClean="0">
                <a:solidFill>
                  <a:srgbClr val="FFFF66"/>
                </a:solidFill>
                <a:latin typeface="Verdana" pitchFamily="34" charset="0"/>
                <a:ea typeface="標楷體" pitchFamily="65" charset="-120"/>
              </a:rPr>
              <a:t>9</a:t>
            </a:r>
            <a:r>
              <a:rPr kumimoji="1" lang="zh-TW" altLang="en-US" sz="1800" b="0" dirty="0" smtClean="0">
                <a:solidFill>
                  <a:srgbClr val="FFFF66"/>
                </a:solidFill>
                <a:latin typeface="Verdana" pitchFamily="34" charset="0"/>
                <a:ea typeface="標楷體" pitchFamily="65" charset="-120"/>
              </a:rPr>
              <a:t>月</a:t>
            </a:r>
            <a:endParaRPr kumimoji="1" lang="zh-TW" altLang="en-US" sz="1800" b="0" dirty="0">
              <a:solidFill>
                <a:srgbClr val="FFFF66"/>
              </a:solidFill>
              <a:latin typeface="Verdana" pitchFamily="34" charset="0"/>
              <a:ea typeface="標楷體" pitchFamily="65" charset="-120"/>
            </a:endParaRPr>
          </a:p>
        </p:txBody>
      </p:sp>
      <p:sp>
        <p:nvSpPr>
          <p:cNvPr id="2" name="投影片編號版面配置區 1"/>
          <p:cNvSpPr>
            <a:spLocks noGrp="1"/>
          </p:cNvSpPr>
          <p:nvPr>
            <p:ph type="sldNum" sz="quarter" idx="10"/>
          </p:nvPr>
        </p:nvSpPr>
        <p:spPr/>
        <p:txBody>
          <a:bodyPr/>
          <a:lstStyle/>
          <a:p>
            <a:pPr>
              <a:defRPr/>
            </a:pPr>
            <a:fld id="{D6CB008B-3A15-46F3-9BA2-E3A6DD8348F7}" type="slidenum">
              <a:rPr lang="zh-TW" altLang="en-US" smtClean="0"/>
              <a:pPr>
                <a:defRPr/>
              </a:pPr>
              <a:t>3</a:t>
            </a:fld>
            <a:endParaRPr lang="zh-TW" altLang="en-US"/>
          </a:p>
        </p:txBody>
      </p:sp>
    </p:spTree>
    <p:extLst>
      <p:ext uri="{BB962C8B-B14F-4D97-AF65-F5344CB8AC3E}">
        <p14:creationId xmlns:p14="http://schemas.microsoft.com/office/powerpoint/2010/main" val="2372102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4</a:t>
            </a:fld>
            <a:endParaRPr lang="zh-TW" altLang="en-US"/>
          </a:p>
        </p:txBody>
      </p:sp>
      <p:graphicFrame>
        <p:nvGraphicFramePr>
          <p:cNvPr id="7" name="資料庫圖表 6"/>
          <p:cNvGraphicFramePr/>
          <p:nvPr>
            <p:extLst>
              <p:ext uri="{D42A27DB-BD31-4B8C-83A1-F6EECF244321}">
                <p14:modId xmlns:p14="http://schemas.microsoft.com/office/powerpoint/2010/main" val="3300547325"/>
              </p:ext>
            </p:extLst>
          </p:nvPr>
        </p:nvGraphicFramePr>
        <p:xfrm>
          <a:off x="575048" y="980728"/>
          <a:ext cx="856895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面暫停交易制度之</a:t>
            </a:r>
            <a:r>
              <a:rPr kumimoji="1" lang="zh-TW" altLang="en-US" sz="2400" dirty="0" smtClean="0">
                <a:solidFill>
                  <a:srgbClr val="002060"/>
                </a:solidFill>
                <a:latin typeface="Verdana" pitchFamily="34" charset="0"/>
                <a:ea typeface="標楷體" pitchFamily="65" charset="-120"/>
              </a:rPr>
              <a:t>緣由</a:t>
            </a:r>
            <a:endParaRPr kumimoji="1" lang="en-US" altLang="zh-TW" sz="16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164663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5</a:t>
            </a:fld>
            <a:endParaRPr lang="zh-TW" altLang="en-US"/>
          </a:p>
        </p:txBody>
      </p:sp>
      <p:sp>
        <p:nvSpPr>
          <p:cNvPr id="4" name="標題 4"/>
          <p:cNvSpPr txBox="1">
            <a:spLocks/>
          </p:cNvSpPr>
          <p:nvPr/>
        </p:nvSpPr>
        <p:spPr bwMode="auto">
          <a:xfrm>
            <a:off x="1547664" y="116632"/>
            <a:ext cx="6476256" cy="1009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0" latinLnBrk="1" hangingPunct="0">
              <a:lnSpc>
                <a:spcPct val="100000"/>
              </a:lnSpc>
              <a:buClrTx/>
              <a:buSzTx/>
              <a:buFontTx/>
              <a:buNone/>
              <a:tabLst/>
              <a:defRPr/>
            </a:pPr>
            <a:r>
              <a:rPr kumimoji="1" lang="zh-TW" altLang="en-US" sz="3200" cap="all" dirty="0">
                <a:solidFill>
                  <a:srgbClr val="002060"/>
                </a:solidFill>
                <a:latin typeface="Verdana" pitchFamily="34" charset="0"/>
                <a:ea typeface="標楷體" pitchFamily="65" charset="-120"/>
                <a:cs typeface="+mj-cs"/>
              </a:rPr>
              <a:t>暫停</a:t>
            </a:r>
            <a:r>
              <a:rPr kumimoji="1" lang="zh-TW" altLang="en-US" sz="3200" cap="all" dirty="0" smtClean="0">
                <a:solidFill>
                  <a:srgbClr val="002060"/>
                </a:solidFill>
                <a:latin typeface="Verdana" pitchFamily="34" charset="0"/>
                <a:ea typeface="標楷體" pitchFamily="65" charset="-120"/>
                <a:cs typeface="+mj-cs"/>
              </a:rPr>
              <a:t>、停止與終止之差異</a:t>
            </a:r>
            <a:endParaRPr kumimoji="1" lang="zh-TW" altLang="en-US" sz="3200" cap="all" dirty="0">
              <a:solidFill>
                <a:srgbClr val="002060"/>
              </a:solidFill>
              <a:latin typeface="Verdana" pitchFamily="34" charset="0"/>
              <a:ea typeface="標楷體" pitchFamily="65" charset="-120"/>
              <a:cs typeface="+mj-cs"/>
            </a:endParaRPr>
          </a:p>
        </p:txBody>
      </p:sp>
      <p:pic>
        <p:nvPicPr>
          <p:cNvPr id="582665"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1125835"/>
            <a:ext cx="8052693" cy="4823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2820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6</a:t>
            </a:fld>
            <a:endParaRPr lang="zh-TW" altLang="en-US"/>
          </a:p>
        </p:txBody>
      </p:sp>
      <p:sp>
        <p:nvSpPr>
          <p:cNvPr id="4" name="標題 4"/>
          <p:cNvSpPr txBox="1">
            <a:spLocks/>
          </p:cNvSpPr>
          <p:nvPr/>
        </p:nvSpPr>
        <p:spPr bwMode="auto">
          <a:xfrm>
            <a:off x="1547664" y="116632"/>
            <a:ext cx="6840760" cy="1009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latinLnBrk="1">
              <a:defRPr/>
            </a:pPr>
            <a:r>
              <a:rPr lang="zh-TW" altLang="en-US" sz="3200" cap="all" dirty="0">
                <a:solidFill>
                  <a:srgbClr val="002060"/>
                </a:solidFill>
                <a:latin typeface="Verdana" pitchFamily="34" charset="0"/>
                <a:ea typeface="標楷體" pitchFamily="65" charset="-120"/>
                <a:cs typeface="+mj-cs"/>
              </a:rPr>
              <a:t>重大訊息</a:t>
            </a:r>
            <a:r>
              <a:rPr lang="zh-TW" altLang="en-US" sz="3200" cap="all" dirty="0" smtClean="0">
                <a:solidFill>
                  <a:srgbClr val="002060"/>
                </a:solidFill>
                <a:latin typeface="Verdana" pitchFamily="34" charset="0"/>
                <a:ea typeface="標楷體" pitchFamily="65" charset="-120"/>
                <a:cs typeface="+mj-cs"/>
              </a:rPr>
              <a:t>、記者會及暫停</a:t>
            </a:r>
            <a:r>
              <a:rPr kumimoji="1" lang="zh-TW" altLang="en-US" sz="3200" cap="all" dirty="0" smtClean="0">
                <a:solidFill>
                  <a:srgbClr val="002060"/>
                </a:solidFill>
                <a:latin typeface="Verdana" pitchFamily="34" charset="0"/>
                <a:ea typeface="標楷體" pitchFamily="65" charset="-120"/>
                <a:cs typeface="+mj-cs"/>
              </a:rPr>
              <a:t>交易之比較</a:t>
            </a:r>
            <a:endParaRPr kumimoji="1" lang="zh-TW" altLang="en-US" sz="3200" cap="all" dirty="0">
              <a:solidFill>
                <a:srgbClr val="002060"/>
              </a:solidFill>
              <a:latin typeface="Verdana" pitchFamily="34" charset="0"/>
              <a:ea typeface="標楷體" pitchFamily="65" charset="-120"/>
              <a:cs typeface="+mj-cs"/>
            </a:endParaRPr>
          </a:p>
        </p:txBody>
      </p:sp>
      <p:graphicFrame>
        <p:nvGraphicFramePr>
          <p:cNvPr id="2" name="表格 1"/>
          <p:cNvGraphicFramePr>
            <a:graphicFrameLocks noGrp="1"/>
          </p:cNvGraphicFramePr>
          <p:nvPr>
            <p:extLst>
              <p:ext uri="{D42A27DB-BD31-4B8C-83A1-F6EECF244321}">
                <p14:modId xmlns:p14="http://schemas.microsoft.com/office/powerpoint/2010/main" val="2556081441"/>
              </p:ext>
            </p:extLst>
          </p:nvPr>
        </p:nvGraphicFramePr>
        <p:xfrm>
          <a:off x="971601" y="1129040"/>
          <a:ext cx="8172400" cy="4061460"/>
        </p:xfrm>
        <a:graphic>
          <a:graphicData uri="http://schemas.openxmlformats.org/drawingml/2006/table">
            <a:tbl>
              <a:tblPr firstRow="1"/>
              <a:tblGrid>
                <a:gridCol w="2844252"/>
                <a:gridCol w="1825719"/>
                <a:gridCol w="1674900"/>
                <a:gridCol w="1827529"/>
              </a:tblGrid>
              <a:tr h="989036">
                <a:tc>
                  <a:txBody>
                    <a:bodyPr/>
                    <a:lstStyle/>
                    <a:p>
                      <a:pPr>
                        <a:spcAft>
                          <a:spcPts val="0"/>
                        </a:spcAft>
                      </a:pPr>
                      <a:r>
                        <a:rPr lang="en-US" sz="2200" b="1"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p>
                      <a:pPr>
                        <a:spcAft>
                          <a:spcPts val="0"/>
                        </a:spcAft>
                      </a:pPr>
                      <a:r>
                        <a:rPr lang="zh-TW" sz="2200" b="1" kern="100" dirty="0">
                          <a:solidFill>
                            <a:srgbClr val="000000"/>
                          </a:solidFill>
                          <a:effectLst/>
                          <a:latin typeface="Calibri"/>
                          <a:ea typeface="標楷體"/>
                          <a:cs typeface="Times New Roman"/>
                        </a:rPr>
                        <a:t>重大訊息處理程序</a:t>
                      </a:r>
                      <a:endParaRPr lang="zh-TW" sz="1200" kern="100" dirty="0">
                        <a:effectLst/>
                        <a:latin typeface="Calibri"/>
                        <a:ea typeface="新細明體"/>
                        <a:cs typeface="Times New Roman"/>
                      </a:endParaRPr>
                    </a:p>
                    <a:p>
                      <a:pPr>
                        <a:spcAft>
                          <a:spcPts val="0"/>
                        </a:spcAft>
                      </a:pPr>
                      <a:r>
                        <a:rPr lang="en-US" sz="2200" b="1"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spcAft>
                          <a:spcPts val="0"/>
                        </a:spcAft>
                      </a:pPr>
                      <a:r>
                        <a:rPr lang="en-US" sz="2200" b="1"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b="1" kern="100">
                          <a:solidFill>
                            <a:srgbClr val="000000"/>
                          </a:solidFill>
                          <a:effectLst/>
                          <a:latin typeface="Calibri"/>
                          <a:ea typeface="標楷體"/>
                          <a:cs typeface="Times New Roman"/>
                        </a:rPr>
                        <a:t>發佈重大訊息</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spcAft>
                          <a:spcPts val="0"/>
                        </a:spcAft>
                      </a:pPr>
                      <a:r>
                        <a:rPr lang="en-US" sz="2200" b="1"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b="1" kern="100">
                          <a:solidFill>
                            <a:srgbClr val="000000"/>
                          </a:solidFill>
                          <a:effectLst/>
                          <a:latin typeface="Calibri"/>
                          <a:ea typeface="標楷體"/>
                          <a:cs typeface="Times New Roman"/>
                        </a:rPr>
                        <a:t>召開記者會</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spcAft>
                          <a:spcPts val="0"/>
                        </a:spcAft>
                      </a:pPr>
                      <a:r>
                        <a:rPr lang="en-US" sz="2200" b="1"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p>
                      <a:pPr>
                        <a:spcAft>
                          <a:spcPts val="0"/>
                        </a:spcAft>
                      </a:pPr>
                      <a:r>
                        <a:rPr lang="zh-TW" sz="2200" b="1" kern="100" dirty="0">
                          <a:solidFill>
                            <a:srgbClr val="000000"/>
                          </a:solidFill>
                          <a:effectLst/>
                          <a:latin typeface="Calibri"/>
                          <a:ea typeface="標楷體"/>
                          <a:cs typeface="Times New Roman"/>
                        </a:rPr>
                        <a:t>申請暫停交易</a:t>
                      </a:r>
                      <a:endParaRPr lang="zh-TW" sz="1200" kern="100" dirty="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r>
              <a:tr h="989036">
                <a:tc>
                  <a:txBody>
                    <a:bodyPr/>
                    <a:lstStyle/>
                    <a:p>
                      <a:pP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p>
                      <a:pPr>
                        <a:spcAft>
                          <a:spcPts val="0"/>
                        </a:spcAft>
                      </a:pPr>
                      <a:r>
                        <a:rPr lang="zh-TW" sz="2200" kern="100" dirty="0">
                          <a:solidFill>
                            <a:srgbClr val="000000"/>
                          </a:solidFill>
                          <a:effectLst/>
                          <a:latin typeface="Calibri"/>
                          <a:ea typeface="標楷體"/>
                          <a:cs typeface="Times New Roman"/>
                        </a:rPr>
                        <a:t>第</a:t>
                      </a:r>
                      <a:r>
                        <a:rPr lang="en-US" sz="2200" kern="100" dirty="0">
                          <a:solidFill>
                            <a:srgbClr val="000000"/>
                          </a:solidFill>
                          <a:effectLst/>
                          <a:latin typeface="Calibri"/>
                          <a:ea typeface="標楷體"/>
                          <a:cs typeface="Times New Roman"/>
                        </a:rPr>
                        <a:t>4</a:t>
                      </a:r>
                      <a:r>
                        <a:rPr lang="zh-TW" sz="2200" kern="100" dirty="0">
                          <a:solidFill>
                            <a:srgbClr val="000000"/>
                          </a:solidFill>
                          <a:effectLst/>
                          <a:latin typeface="Calibri"/>
                          <a:ea typeface="標楷體"/>
                          <a:cs typeface="Times New Roman"/>
                        </a:rPr>
                        <a:t>條第</a:t>
                      </a:r>
                      <a:r>
                        <a:rPr lang="en-US" sz="2200" kern="100" dirty="0">
                          <a:solidFill>
                            <a:srgbClr val="000000"/>
                          </a:solidFill>
                          <a:effectLst/>
                          <a:latin typeface="Calibri"/>
                          <a:ea typeface="標楷體"/>
                          <a:cs typeface="Times New Roman"/>
                        </a:rPr>
                        <a:t>1</a:t>
                      </a:r>
                      <a:r>
                        <a:rPr lang="zh-TW" sz="2200" kern="100" dirty="0">
                          <a:solidFill>
                            <a:srgbClr val="000000"/>
                          </a:solidFill>
                          <a:effectLst/>
                          <a:latin typeface="Calibri"/>
                          <a:ea typeface="標楷體"/>
                          <a:cs typeface="Times New Roman"/>
                        </a:rPr>
                        <a:t>項</a:t>
                      </a:r>
                      <a:r>
                        <a:rPr lang="en-US" sz="2200" kern="100" dirty="0">
                          <a:solidFill>
                            <a:srgbClr val="000000"/>
                          </a:solidFill>
                          <a:effectLst/>
                          <a:latin typeface="Calibri"/>
                          <a:ea typeface="標楷體"/>
                          <a:cs typeface="Times New Roman"/>
                        </a:rPr>
                        <a:t>1-51</a:t>
                      </a:r>
                      <a:r>
                        <a:rPr lang="zh-TW" sz="2200" kern="100" dirty="0">
                          <a:solidFill>
                            <a:srgbClr val="000000"/>
                          </a:solidFill>
                          <a:effectLst/>
                          <a:latin typeface="Calibri"/>
                          <a:ea typeface="標楷體"/>
                          <a:cs typeface="Times New Roman"/>
                        </a:rPr>
                        <a:t>款</a:t>
                      </a:r>
                      <a:endParaRPr lang="zh-TW" sz="1200" kern="100" dirty="0">
                        <a:effectLst/>
                        <a:latin typeface="Calibri"/>
                        <a:ea typeface="新細明體"/>
                        <a:cs typeface="Times New Roman"/>
                      </a:endParaRPr>
                    </a:p>
                    <a:p>
                      <a:pP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r>
              <a:tr h="989036">
                <a:tc>
                  <a:txBody>
                    <a:bodyPr/>
                    <a:lstStyle/>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11</a:t>
                      </a:r>
                      <a:r>
                        <a:rPr lang="zh-TW" sz="2200" kern="100">
                          <a:solidFill>
                            <a:srgbClr val="000000"/>
                          </a:solidFill>
                          <a:effectLst/>
                          <a:latin typeface="Calibri"/>
                          <a:ea typeface="標楷體"/>
                          <a:cs typeface="Times New Roman"/>
                        </a:rPr>
                        <a:t>條第</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項</a:t>
                      </a:r>
                      <a:r>
                        <a:rPr lang="en-US" sz="2200" kern="100">
                          <a:solidFill>
                            <a:srgbClr val="000000"/>
                          </a:solidFill>
                          <a:effectLst/>
                          <a:latin typeface="Calibri"/>
                          <a:ea typeface="標楷體"/>
                          <a:cs typeface="Times New Roman"/>
                        </a:rPr>
                        <a:t>1-12</a:t>
                      </a:r>
                      <a:r>
                        <a:rPr lang="zh-TW" sz="2200" kern="100">
                          <a:solidFill>
                            <a:srgbClr val="000000"/>
                          </a:solidFill>
                          <a:effectLst/>
                          <a:latin typeface="Calibri"/>
                          <a:ea typeface="標楷體"/>
                          <a:cs typeface="Times New Roman"/>
                        </a:rPr>
                        <a:t>款</a:t>
                      </a:r>
                      <a:endParaRPr lang="zh-TW" sz="1200" kern="100">
                        <a:effectLst/>
                        <a:latin typeface="Calibri"/>
                        <a:ea typeface="新細明體"/>
                        <a:cs typeface="Times New Roman"/>
                      </a:endParaRPr>
                    </a:p>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lgn="ct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r>
              <a:tr h="989036">
                <a:tc>
                  <a:txBody>
                    <a:bodyPr/>
                    <a:lstStyle/>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13</a:t>
                      </a:r>
                      <a:r>
                        <a:rPr lang="zh-TW" sz="2200" kern="100">
                          <a:solidFill>
                            <a:srgbClr val="000000"/>
                          </a:solidFill>
                          <a:effectLst/>
                          <a:latin typeface="Calibri"/>
                          <a:ea typeface="標楷體"/>
                          <a:cs typeface="Times New Roman"/>
                        </a:rPr>
                        <a:t>條之</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項</a:t>
                      </a:r>
                      <a:r>
                        <a:rPr lang="en-US" sz="2200" kern="100">
                          <a:solidFill>
                            <a:srgbClr val="000000"/>
                          </a:solidFill>
                          <a:effectLst/>
                          <a:latin typeface="Calibri"/>
                          <a:ea typeface="標楷體"/>
                          <a:cs typeface="Times New Roman"/>
                        </a:rPr>
                        <a:t>1-6</a:t>
                      </a:r>
                      <a:r>
                        <a:rPr lang="zh-TW" sz="2200" kern="100">
                          <a:solidFill>
                            <a:srgbClr val="000000"/>
                          </a:solidFill>
                          <a:effectLst/>
                          <a:latin typeface="Calibri"/>
                          <a:ea typeface="標楷體"/>
                          <a:cs typeface="Times New Roman"/>
                        </a:rPr>
                        <a:t>款</a:t>
                      </a:r>
                      <a:endParaRPr lang="zh-TW" sz="1200" kern="100">
                        <a:effectLst/>
                        <a:latin typeface="Calibri"/>
                        <a:ea typeface="新細明體"/>
                        <a:cs typeface="Times New Roman"/>
                      </a:endParaRPr>
                    </a:p>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dirty="0">
                          <a:solidFill>
                            <a:srgbClr val="000000"/>
                          </a:solidFill>
                          <a:effectLst/>
                          <a:latin typeface="標楷體"/>
                          <a:ea typeface="新細明體"/>
                          <a:cs typeface="Times New Roman"/>
                        </a:rPr>
                        <a:t>V</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r>
            </a:tbl>
          </a:graphicData>
        </a:graphic>
      </p:graphicFrame>
    </p:spTree>
    <p:extLst>
      <p:ext uri="{BB962C8B-B14F-4D97-AF65-F5344CB8AC3E}">
        <p14:creationId xmlns:p14="http://schemas.microsoft.com/office/powerpoint/2010/main" val="3862362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圓角矩形 41"/>
          <p:cNvSpPr/>
          <p:nvPr/>
        </p:nvSpPr>
        <p:spPr>
          <a:xfrm>
            <a:off x="1187624" y="43259"/>
            <a:ext cx="7200800" cy="8120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r>
              <a:rPr kumimoji="1" lang="zh-TW" altLang="en-US" sz="2800" dirty="0">
                <a:solidFill>
                  <a:srgbClr val="002060"/>
                </a:solidFill>
                <a:latin typeface="Verdana" pitchFamily="34" charset="0"/>
                <a:ea typeface="標楷體" pitchFamily="65" charset="-120"/>
              </a:rPr>
              <a:t>我國規劃之暫停交易</a:t>
            </a:r>
            <a:r>
              <a:rPr kumimoji="1" lang="zh-TW" altLang="en-US" sz="2800" dirty="0" smtClean="0">
                <a:solidFill>
                  <a:srgbClr val="002060"/>
                </a:solidFill>
                <a:latin typeface="Verdana" pitchFamily="34" charset="0"/>
                <a:ea typeface="標楷體" pitchFamily="65" charset="-120"/>
              </a:rPr>
              <a:t>制度</a:t>
            </a:r>
            <a:r>
              <a:rPr kumimoji="1" lang="en-US" altLang="zh-TW" sz="2800" dirty="0" smtClean="0">
                <a:solidFill>
                  <a:srgbClr val="002060"/>
                </a:solidFill>
                <a:latin typeface="Verdana" pitchFamily="34" charset="0"/>
                <a:ea typeface="標楷體" pitchFamily="65" charset="-120"/>
              </a:rPr>
              <a:t>-</a:t>
            </a:r>
            <a:r>
              <a:rPr kumimoji="1" lang="zh-TW" altLang="en-US" sz="2800" dirty="0" smtClean="0">
                <a:solidFill>
                  <a:srgbClr val="002060"/>
                </a:solidFill>
                <a:latin typeface="Verdana" pitchFamily="34" charset="0"/>
                <a:ea typeface="標楷體" pitchFamily="65" charset="-120"/>
              </a:rPr>
              <a:t>暫停事由</a:t>
            </a:r>
            <a:endParaRPr kumimoji="1" lang="en-US" altLang="zh-TW" sz="2800" dirty="0">
              <a:solidFill>
                <a:srgbClr val="002060"/>
              </a:solidFill>
              <a:latin typeface="Verdana" pitchFamily="34" charset="0"/>
              <a:ea typeface="標楷體" pitchFamily="65" charset="-120"/>
            </a:endParaRPr>
          </a:p>
        </p:txBody>
      </p:sp>
      <p:sp>
        <p:nvSpPr>
          <p:cNvPr id="16398" name="投影片編號版面配置區 3"/>
          <p:cNvSpPr>
            <a:spLocks noGrp="1"/>
          </p:cNvSpPr>
          <p:nvPr>
            <p:ph type="sldNum" sz="quarter" idx="4294967295"/>
          </p:nvPr>
        </p:nvSpPr>
        <p:spPr>
          <a:xfrm>
            <a:off x="3505200" y="6356350"/>
            <a:ext cx="2133600" cy="365125"/>
          </a:xfrm>
          <a:prstGeom prst="rect">
            <a:avLst/>
          </a:prstGeom>
          <a:noFill/>
        </p:spPr>
        <p:txBody>
          <a:bodyPr/>
          <a:lstStyle/>
          <a:p>
            <a:fld id="{B6E82FD4-DADA-4B5F-97E4-68F9B585006A}" type="slidenum">
              <a:rPr lang="zh-TW" altLang="zh-TW" smtClean="0"/>
              <a:pPr/>
              <a:t>7</a:t>
            </a:fld>
            <a:endParaRPr lang="zh-TW" altLang="zh-TW" dirty="0" smtClean="0"/>
          </a:p>
        </p:txBody>
      </p:sp>
      <p:sp>
        <p:nvSpPr>
          <p:cNvPr id="11" name="直排文字版面配置區 5"/>
          <p:cNvSpPr txBox="1">
            <a:spLocks/>
          </p:cNvSpPr>
          <p:nvPr/>
        </p:nvSpPr>
        <p:spPr bwMode="auto">
          <a:xfrm>
            <a:off x="0" y="1052736"/>
            <a:ext cx="8640960" cy="5167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00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zh-TW" sz="2200" b="1"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0" lang="en-US" altLang="zh-TW"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841375" marR="0" lvl="1" indent="-3810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0" lang="en-US" altLang="zh-TW"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altLang="zh-TW"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altLang="zh-TW"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zh-TW" altLang="zh-TW"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grpSp>
        <p:nvGrpSpPr>
          <p:cNvPr id="15" name="群組 10"/>
          <p:cNvGrpSpPr>
            <a:grpSpLocks/>
          </p:cNvGrpSpPr>
          <p:nvPr/>
        </p:nvGrpSpPr>
        <p:grpSpPr bwMode="auto">
          <a:xfrm>
            <a:off x="107504" y="1412776"/>
            <a:ext cx="4075657" cy="1420515"/>
            <a:chOff x="446088" y="1535113"/>
            <a:chExt cx="2417762" cy="821420"/>
          </a:xfrm>
        </p:grpSpPr>
        <p:sp>
          <p:nvSpPr>
            <p:cNvPr id="19" name="AutoShape 56"/>
            <p:cNvSpPr>
              <a:spLocks noChangeArrowheads="1"/>
            </p:cNvSpPr>
            <p:nvPr/>
          </p:nvSpPr>
          <p:spPr bwMode="auto">
            <a:xfrm flipH="1">
              <a:off x="446088" y="1535113"/>
              <a:ext cx="2417762" cy="512762"/>
            </a:xfrm>
            <a:prstGeom prst="roundRect">
              <a:avLst>
                <a:gd name="adj" fmla="val 11741"/>
              </a:avLst>
            </a:prstGeom>
            <a:gradFill rotWithShape="1">
              <a:gsLst>
                <a:gs pos="0">
                  <a:srgbClr val="093B82"/>
                </a:gs>
                <a:gs pos="50000">
                  <a:srgbClr val="4694DA"/>
                </a:gs>
                <a:gs pos="100000">
                  <a:srgbClr val="093B82"/>
                </a:gs>
              </a:gsLst>
              <a:lin ang="0" scaled="1"/>
            </a:gradFill>
            <a:ln w="9525">
              <a:noFill/>
              <a:round/>
              <a:headEnd/>
              <a:tailEnd/>
            </a:ln>
          </p:spPr>
          <p:txBody>
            <a:bodyPr wrap="none" anchor="ctr"/>
            <a:lstStyle/>
            <a:p>
              <a:endParaRPr lang="zh-TW" altLang="en-US" sz="2000"/>
            </a:p>
          </p:txBody>
        </p:sp>
        <p:sp>
          <p:nvSpPr>
            <p:cNvPr id="20" name="AutoShape 58"/>
            <p:cNvSpPr>
              <a:spLocks noChangeArrowheads="1"/>
            </p:cNvSpPr>
            <p:nvPr/>
          </p:nvSpPr>
          <p:spPr bwMode="auto">
            <a:xfrm flipH="1">
              <a:off x="517173" y="1618477"/>
              <a:ext cx="2329409" cy="738056"/>
            </a:xfrm>
            <a:prstGeom prst="roundRect">
              <a:avLst>
                <a:gd name="adj" fmla="val 7718"/>
              </a:avLst>
            </a:prstGeom>
            <a:gradFill rotWithShape="1">
              <a:gsLst>
                <a:gs pos="0">
                  <a:srgbClr val="F7FDFF"/>
                </a:gs>
                <a:gs pos="50000">
                  <a:srgbClr val="BED9F2"/>
                </a:gs>
                <a:gs pos="100000">
                  <a:srgbClr val="F7FDFF"/>
                </a:gs>
              </a:gsLst>
              <a:lin ang="5400000" scaled="1"/>
            </a:gradFill>
            <a:ln w="9525" algn="ctr">
              <a:noFill/>
              <a:round/>
              <a:headEnd/>
              <a:tailEnd/>
            </a:ln>
            <a:effectLst/>
          </p:spPr>
          <p:txBody>
            <a:bodyPr wrap="none" anchor="ctr"/>
            <a:lstStyle/>
            <a:p>
              <a:pPr>
                <a:defRPr/>
              </a:pPr>
              <a:r>
                <a:rPr lang="zh-TW" altLang="en-US" sz="20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   公司預計公開右列重大訊息</a:t>
              </a:r>
              <a:endParaRPr lang="zh-TW" altLang="en-US" sz="2000" b="1" dirty="0">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p:txBody>
        </p:sp>
      </p:grpSp>
      <p:grpSp>
        <p:nvGrpSpPr>
          <p:cNvPr id="33" name="群組 10"/>
          <p:cNvGrpSpPr>
            <a:grpSpLocks/>
          </p:cNvGrpSpPr>
          <p:nvPr/>
        </p:nvGrpSpPr>
        <p:grpSpPr bwMode="auto">
          <a:xfrm>
            <a:off x="251520" y="4663033"/>
            <a:ext cx="4176464" cy="1420515"/>
            <a:chOff x="446088" y="1535113"/>
            <a:chExt cx="2417762" cy="821420"/>
          </a:xfrm>
        </p:grpSpPr>
        <p:sp>
          <p:nvSpPr>
            <p:cNvPr id="37" name="AutoShape 56"/>
            <p:cNvSpPr>
              <a:spLocks noChangeArrowheads="1"/>
            </p:cNvSpPr>
            <p:nvPr/>
          </p:nvSpPr>
          <p:spPr bwMode="auto">
            <a:xfrm flipH="1">
              <a:off x="446088" y="1535113"/>
              <a:ext cx="2417762" cy="512762"/>
            </a:xfrm>
            <a:prstGeom prst="roundRect">
              <a:avLst>
                <a:gd name="adj" fmla="val 11741"/>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endParaRPr lang="zh-TW" altLang="en-US" sz="2000"/>
            </a:p>
          </p:txBody>
        </p:sp>
        <p:sp>
          <p:nvSpPr>
            <p:cNvPr id="38" name="AutoShape 58"/>
            <p:cNvSpPr>
              <a:spLocks noChangeArrowheads="1"/>
            </p:cNvSpPr>
            <p:nvPr/>
          </p:nvSpPr>
          <p:spPr bwMode="auto">
            <a:xfrm flipH="1">
              <a:off x="517173" y="1618477"/>
              <a:ext cx="2329409" cy="738056"/>
            </a:xfrm>
            <a:prstGeom prst="roundRect">
              <a:avLst>
                <a:gd name="adj" fmla="val 7718"/>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本中心發現</a:t>
              </a:r>
              <a:r>
                <a:rPr lang="zh-TW" altLang="zh-TW"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媒體報導</a:t>
              </a: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或其他資訊</a:t>
              </a:r>
              <a:endParaRPr lang="en-US" altLang="zh-TW"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a:p>
              <a:pPr algn="ctr">
                <a:defRPr/>
              </a:pP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足以影響投資有價證券之判斷</a:t>
              </a:r>
            </a:p>
            <a:p>
              <a:pPr algn="ctr">
                <a:defRPr/>
              </a:pPr>
              <a:r>
                <a:rPr lang="zh-TW" altLang="en-US" sz="16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且</a:t>
              </a:r>
              <a:endParaRPr lang="en-US" altLang="zh-TW" sz="16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pPr algn="ctr">
                <a:defRPr/>
              </a:pP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公司無法完整說明</a:t>
              </a:r>
              <a:endParaRPr lang="zh-TW" altLang="en-US" sz="1600" b="1" dirty="0">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p:txBody>
        </p:sp>
      </p:grpSp>
      <p:cxnSp>
        <p:nvCxnSpPr>
          <p:cNvPr id="41" name="直線單箭頭接點 40"/>
          <p:cNvCxnSpPr/>
          <p:nvPr/>
        </p:nvCxnSpPr>
        <p:spPr>
          <a:xfrm>
            <a:off x="4211960" y="2132856"/>
            <a:ext cx="79208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4" name="圓角矩形 53"/>
          <p:cNvSpPr/>
          <p:nvPr/>
        </p:nvSpPr>
        <p:spPr bwMode="auto">
          <a:xfrm>
            <a:off x="5076056" y="980728"/>
            <a:ext cx="3816424" cy="3096344"/>
          </a:xfrm>
          <a:prstGeom prst="roundRect">
            <a:avLst/>
          </a:prstGeom>
          <a:ln w="38100">
            <a:headEnd/>
            <a:tailEnd/>
          </a:ln>
        </p:spPr>
        <p:style>
          <a:lnRef idx="2">
            <a:schemeClr val="accent1"/>
          </a:lnRef>
          <a:fillRef idx="1">
            <a:schemeClr val="lt1"/>
          </a:fillRef>
          <a:effectRef idx="0">
            <a:schemeClr val="accent1"/>
          </a:effectRef>
          <a:fontRef idx="minor">
            <a:schemeClr val="dk1"/>
          </a:fontRef>
        </p:style>
        <p:txBody>
          <a:bodyPr anchor="ctr"/>
          <a:lstStyle/>
          <a:p>
            <a:pPr>
              <a:lnSpc>
                <a:spcPct val="90000"/>
              </a:lnSpc>
              <a:spcBef>
                <a:spcPts val="0"/>
              </a:spcBef>
              <a:defRPr/>
            </a:pPr>
            <a:r>
              <a:rPr lang="zh-TW" altLang="en-US" sz="1400" b="1" kern="0" dirty="0" smtClean="0">
                <a:solidFill>
                  <a:srgbClr val="FF0000"/>
                </a:solidFill>
                <a:latin typeface="標楷體" pitchFamily="65" charset="-120"/>
                <a:ea typeface="標楷體" pitchFamily="65" charset="-120"/>
              </a:rPr>
              <a:t>公司主動申請暫停交易</a:t>
            </a:r>
            <a:r>
              <a:rPr lang="en-US" altLang="zh-TW" sz="1400" b="1" kern="0" dirty="0" smtClean="0">
                <a:solidFill>
                  <a:schemeClr val="tx1"/>
                </a:solidFill>
                <a:latin typeface="標楷體" pitchFamily="65" charset="-120"/>
                <a:ea typeface="標楷體" pitchFamily="65" charset="-120"/>
              </a:rPr>
              <a:t>(</a:t>
            </a:r>
            <a:r>
              <a:rPr lang="zh-TW" altLang="en-US" sz="1400" b="1" kern="0" dirty="0" smtClean="0">
                <a:solidFill>
                  <a:schemeClr val="tx1"/>
                </a:solidFill>
                <a:latin typeface="標楷體" pitchFamily="65" charset="-120"/>
                <a:ea typeface="標楷體" pitchFamily="65" charset="-120"/>
              </a:rPr>
              <a:t>於營業日下午</a:t>
            </a:r>
            <a:r>
              <a:rPr lang="en-US" altLang="zh-TW" sz="1400" b="1" kern="0" dirty="0" smtClean="0">
                <a:solidFill>
                  <a:schemeClr val="tx1"/>
                </a:solidFill>
                <a:latin typeface="標楷體" pitchFamily="65" charset="-120"/>
                <a:ea typeface="標楷體" pitchFamily="65" charset="-120"/>
              </a:rPr>
              <a:t>5:00</a:t>
            </a:r>
            <a:r>
              <a:rPr lang="zh-TW" altLang="en-US" sz="1400" b="1" kern="0" dirty="0" smtClean="0">
                <a:solidFill>
                  <a:schemeClr val="tx1"/>
                </a:solidFill>
                <a:latin typeface="標楷體" pitchFamily="65" charset="-120"/>
                <a:ea typeface="標楷體" pitchFamily="65" charset="-120"/>
              </a:rPr>
              <a:t>前召開董事會討論或公開下列重大事項者</a:t>
            </a:r>
            <a:r>
              <a:rPr lang="en-US" altLang="zh-TW" sz="1400" b="1" kern="0" dirty="0" smtClean="0">
                <a:solidFill>
                  <a:schemeClr val="tx1"/>
                </a:solidFill>
                <a:latin typeface="標楷體" pitchFamily="65" charset="-120"/>
                <a:ea typeface="標楷體" pitchFamily="65" charset="-120"/>
              </a:rPr>
              <a:t>)</a:t>
            </a:r>
          </a:p>
          <a:p>
            <a:pPr marL="228600" indent="-228600">
              <a:lnSpc>
                <a:spcPct val="90000"/>
              </a:lnSpc>
              <a:spcBef>
                <a:spcPct val="20000"/>
              </a:spcBef>
              <a:buFont typeface="+mj-lt"/>
              <a:buAutoNum type="arabicPeriod"/>
              <a:defRPr/>
            </a:pPr>
            <a:r>
              <a:rPr lang="zh-TW" altLang="en-US" sz="1400" kern="0" dirty="0" smtClean="0">
                <a:solidFill>
                  <a:schemeClr val="tx1"/>
                </a:solidFill>
                <a:latin typeface="標楷體" pitchFamily="65" charset="-120"/>
                <a:ea typeface="標楷體" pitchFamily="65" charset="-120"/>
              </a:rPr>
              <a:t>嚴重減產或全部停工者。</a:t>
            </a:r>
            <a:endParaRPr lang="en-US" altLang="zh-TW" sz="1400" kern="0" dirty="0" smtClean="0">
              <a:solidFill>
                <a:schemeClr val="tx1"/>
              </a:solidFill>
              <a:latin typeface="標楷體" pitchFamily="65" charset="-120"/>
              <a:ea typeface="標楷體" pitchFamily="65" charset="-120"/>
            </a:endParaRPr>
          </a:p>
          <a:p>
            <a:pPr marL="228600" indent="-228600">
              <a:lnSpc>
                <a:spcPct val="90000"/>
              </a:lnSpc>
              <a:spcBef>
                <a:spcPct val="20000"/>
              </a:spcBef>
              <a:buFont typeface="+mj-lt"/>
              <a:buAutoNum type="arabicPeriod"/>
              <a:defRPr/>
            </a:pPr>
            <a:r>
              <a:rPr lang="zh-TW" altLang="en-US" sz="1400" kern="0" dirty="0" smtClean="0">
                <a:solidFill>
                  <a:schemeClr val="tx1"/>
                </a:solidFill>
                <a:latin typeface="標楷體" pitchFamily="65" charset="-120"/>
                <a:ea typeface="標楷體" pitchFamily="65" charset="-120"/>
              </a:rPr>
              <a:t>向法院申請破產或重整者。</a:t>
            </a:r>
            <a:endParaRPr lang="en-US" altLang="zh-TW" sz="1400" kern="0" dirty="0" smtClean="0">
              <a:solidFill>
                <a:schemeClr val="tx1"/>
              </a:solidFill>
              <a:latin typeface="標楷體" pitchFamily="65" charset="-120"/>
              <a:ea typeface="標楷體" pitchFamily="65" charset="-120"/>
            </a:endParaRPr>
          </a:p>
          <a:p>
            <a:pPr marL="228600" indent="-228600">
              <a:lnSpc>
                <a:spcPct val="90000"/>
              </a:lnSpc>
              <a:spcBef>
                <a:spcPct val="20000"/>
              </a:spcBef>
              <a:buFont typeface="+mj-lt"/>
              <a:buAutoNum type="arabicPeriod"/>
              <a:defRPr/>
            </a:pPr>
            <a:r>
              <a:rPr lang="zh-TW" altLang="en-US" sz="1400" b="1" kern="0" dirty="0" smtClean="0">
                <a:solidFill>
                  <a:srgbClr val="0033CC"/>
                </a:solidFill>
                <a:latin typeface="標楷體" pitchFamily="65" charset="-120"/>
                <a:ea typeface="標楷體" pitchFamily="65" charset="-120"/>
              </a:rPr>
              <a:t>公司法第</a:t>
            </a:r>
            <a:r>
              <a:rPr lang="en-US" altLang="zh-TW" sz="1400" b="1" kern="0" dirty="0" smtClean="0">
                <a:solidFill>
                  <a:srgbClr val="0033CC"/>
                </a:solidFill>
                <a:latin typeface="標楷體" pitchFamily="65" charset="-120"/>
                <a:ea typeface="標楷體" pitchFamily="65" charset="-120"/>
              </a:rPr>
              <a:t>185</a:t>
            </a:r>
            <a:r>
              <a:rPr lang="zh-TW" altLang="en-US" sz="1400" b="1" kern="0" dirty="0" smtClean="0">
                <a:solidFill>
                  <a:srgbClr val="0033CC"/>
                </a:solidFill>
                <a:latin typeface="標楷體" pitchFamily="65" charset="-120"/>
                <a:ea typeface="標楷體" pitchFamily="65" charset="-120"/>
              </a:rPr>
              <a:t>條所訂各款情事。</a:t>
            </a:r>
            <a:endParaRPr lang="en-US" altLang="zh-TW" sz="1400" b="1" kern="0" dirty="0" smtClean="0">
              <a:solidFill>
                <a:srgbClr val="0033CC"/>
              </a:solidFill>
              <a:latin typeface="標楷體" pitchFamily="65" charset="-120"/>
              <a:ea typeface="標楷體" pitchFamily="65" charset="-120"/>
            </a:endParaRPr>
          </a:p>
          <a:p>
            <a:pPr marL="228600" indent="-228600">
              <a:lnSpc>
                <a:spcPct val="90000"/>
              </a:lnSpc>
              <a:spcBef>
                <a:spcPct val="20000"/>
              </a:spcBef>
              <a:buFont typeface="+mj-lt"/>
              <a:buAutoNum type="arabicPeriod"/>
              <a:defRPr/>
            </a:pPr>
            <a:r>
              <a:rPr lang="zh-TW" altLang="en-US" sz="1400" b="1" kern="0" dirty="0" smtClean="0">
                <a:solidFill>
                  <a:srgbClr val="0033CC"/>
                </a:solidFill>
                <a:latin typeface="標楷體" pitchFamily="65" charset="-120"/>
                <a:ea typeface="標楷體" pitchFamily="65" charset="-120"/>
              </a:rPr>
              <a:t>合併、分割、收購、股份交換、轉換</a:t>
            </a:r>
            <a:endParaRPr lang="en-US" altLang="zh-TW" sz="1400" b="1" kern="0" dirty="0" smtClean="0">
              <a:solidFill>
                <a:srgbClr val="0033CC"/>
              </a:solidFill>
              <a:latin typeface="標楷體" pitchFamily="65" charset="-120"/>
              <a:ea typeface="標楷體" pitchFamily="65" charset="-120"/>
            </a:endParaRPr>
          </a:p>
          <a:p>
            <a:pPr marL="228600" indent="-228600">
              <a:lnSpc>
                <a:spcPct val="90000"/>
              </a:lnSpc>
              <a:spcBef>
                <a:spcPct val="20000"/>
              </a:spcBef>
              <a:defRPr/>
            </a:pPr>
            <a:r>
              <a:rPr lang="zh-TW" altLang="en-US" sz="1400" b="1" kern="0" dirty="0" smtClean="0">
                <a:solidFill>
                  <a:srgbClr val="0033CC"/>
                </a:solidFill>
                <a:latin typeface="標楷體" pitchFamily="65" charset="-120"/>
                <a:ea typeface="標楷體" pitchFamily="65" charset="-120"/>
              </a:rPr>
              <a:t>   或受讓</a:t>
            </a:r>
            <a:r>
              <a:rPr lang="zh-TW" altLang="en-US" sz="1400" kern="0" dirty="0" smtClean="0">
                <a:solidFill>
                  <a:schemeClr val="tx1"/>
                </a:solidFill>
                <a:latin typeface="標楷體" pitchFamily="65" charset="-120"/>
                <a:ea typeface="標楷體" pitchFamily="65" charset="-120"/>
              </a:rPr>
              <a:t>。</a:t>
            </a:r>
            <a:endParaRPr lang="en-US" altLang="zh-TW" sz="1400" kern="0" dirty="0" smtClean="0">
              <a:solidFill>
                <a:schemeClr val="tx1"/>
              </a:solidFill>
              <a:latin typeface="標楷體" pitchFamily="65" charset="-120"/>
              <a:ea typeface="標楷體" pitchFamily="65" charset="-120"/>
            </a:endParaRPr>
          </a:p>
          <a:p>
            <a:pPr marL="228600" indent="-228600">
              <a:lnSpc>
                <a:spcPct val="90000"/>
              </a:lnSpc>
              <a:spcBef>
                <a:spcPct val="20000"/>
              </a:spcBef>
              <a:defRPr/>
            </a:pPr>
            <a:r>
              <a:rPr lang="en-US" altLang="zh-TW" sz="1400" b="1" kern="0" dirty="0" smtClean="0">
                <a:solidFill>
                  <a:srgbClr val="0033CC"/>
                </a:solidFill>
                <a:latin typeface="標楷體" pitchFamily="65" charset="-120"/>
                <a:ea typeface="標楷體" pitchFamily="65" charset="-120"/>
              </a:rPr>
              <a:t>5.</a:t>
            </a:r>
            <a:r>
              <a:rPr lang="zh-TW" altLang="en-US" sz="1400" kern="0" dirty="0" smtClean="0">
                <a:solidFill>
                  <a:srgbClr val="0033CC"/>
                </a:solidFill>
                <a:latin typeface="標楷體" pitchFamily="65" charset="-120"/>
                <a:ea typeface="標楷體" pitchFamily="65" charset="-120"/>
              </a:rPr>
              <a:t>新產品</a:t>
            </a:r>
            <a:r>
              <a:rPr lang="zh-TW" altLang="en-US" sz="1400" kern="0" dirty="0">
                <a:solidFill>
                  <a:srgbClr val="0033CC"/>
                </a:solidFill>
                <a:latin typeface="標楷體" pitchFamily="65" charset="-120"/>
                <a:ea typeface="標楷體" pitchFamily="65" charset="-120"/>
              </a:rPr>
              <a:t>、新技術之開發進度有重大進展者。</a:t>
            </a:r>
            <a:endParaRPr lang="en-US" altLang="zh-TW" sz="1400" b="1" kern="0" dirty="0" smtClean="0">
              <a:solidFill>
                <a:srgbClr val="0033CC"/>
              </a:solidFill>
              <a:latin typeface="標楷體" pitchFamily="65" charset="-120"/>
              <a:ea typeface="標楷體" pitchFamily="65" charset="-120"/>
            </a:endParaRPr>
          </a:p>
          <a:p>
            <a:pPr marL="228600" indent="-228600">
              <a:lnSpc>
                <a:spcPct val="90000"/>
              </a:lnSpc>
              <a:spcBef>
                <a:spcPct val="20000"/>
              </a:spcBef>
              <a:defRPr/>
            </a:pPr>
            <a:r>
              <a:rPr lang="en-US" altLang="zh-TW" sz="1400" kern="0" dirty="0" smtClean="0">
                <a:solidFill>
                  <a:schemeClr val="tx1"/>
                </a:solidFill>
                <a:latin typeface="標楷體" pitchFamily="65" charset="-120"/>
                <a:ea typeface="標楷體" pitchFamily="65" charset="-120"/>
              </a:rPr>
              <a:t>6</a:t>
            </a:r>
            <a:r>
              <a:rPr lang="en-US" altLang="zh-TW" sz="1400" b="1" kern="0" dirty="0" smtClean="0">
                <a:solidFill>
                  <a:schemeClr val="tx1"/>
                </a:solidFill>
                <a:latin typeface="標楷體" pitchFamily="65" charset="-120"/>
                <a:ea typeface="標楷體" pitchFamily="65" charset="-120"/>
              </a:rPr>
              <a:t>.</a:t>
            </a:r>
            <a:r>
              <a:rPr lang="zh-TW" altLang="en-US" sz="1400" kern="0" dirty="0" smtClean="0">
                <a:solidFill>
                  <a:schemeClr val="tx1"/>
                </a:solidFill>
                <a:latin typeface="標楷體" pitchFamily="65" charset="-120"/>
                <a:ea typeface="標楷體" pitchFamily="65" charset="-120"/>
              </a:rPr>
              <a:t>其他對股東權益或證券價格影響重大者。</a:t>
            </a:r>
            <a:endParaRPr lang="en-US" altLang="zh-TW" sz="1400" kern="0" dirty="0" smtClean="0">
              <a:solidFill>
                <a:schemeClr val="tx1"/>
              </a:solidFill>
              <a:latin typeface="標楷體" pitchFamily="65" charset="-120"/>
              <a:ea typeface="標楷體" pitchFamily="65" charset="-120"/>
            </a:endParaRPr>
          </a:p>
        </p:txBody>
      </p:sp>
      <p:sp>
        <p:nvSpPr>
          <p:cNvPr id="81" name="圓角矩形 80"/>
          <p:cNvSpPr/>
          <p:nvPr/>
        </p:nvSpPr>
        <p:spPr bwMode="auto">
          <a:xfrm>
            <a:off x="5508104" y="4941168"/>
            <a:ext cx="2736304" cy="720080"/>
          </a:xfrm>
          <a:prstGeom prst="roundRect">
            <a:avLst/>
          </a:prstGeom>
          <a:ln w="38100">
            <a:headEnd/>
            <a:tailEnd/>
          </a:ln>
        </p:spPr>
        <p:style>
          <a:lnRef idx="2">
            <a:schemeClr val="accent6"/>
          </a:lnRef>
          <a:fillRef idx="1">
            <a:schemeClr val="lt1"/>
          </a:fillRef>
          <a:effectRef idx="0">
            <a:schemeClr val="accent6"/>
          </a:effectRef>
          <a:fontRef idx="minor">
            <a:schemeClr val="dk1"/>
          </a:fontRef>
        </p:style>
        <p:txBody>
          <a:bodyPr anchor="ctr"/>
          <a:lstStyle/>
          <a:p>
            <a:pPr algn="ctr">
              <a:lnSpc>
                <a:spcPct val="90000"/>
              </a:lnSpc>
              <a:spcBef>
                <a:spcPct val="20000"/>
              </a:spcBef>
              <a:defRPr/>
            </a:pPr>
            <a:endParaRPr lang="en-US" altLang="zh-TW" b="1" kern="0" dirty="0" smtClean="0">
              <a:solidFill>
                <a:srgbClr val="FF0000"/>
              </a:solidFill>
              <a:latin typeface="標楷體" pitchFamily="65" charset="-120"/>
              <a:ea typeface="標楷體" pitchFamily="65" charset="-120"/>
            </a:endParaRPr>
          </a:p>
          <a:p>
            <a:pPr algn="ctr">
              <a:lnSpc>
                <a:spcPct val="90000"/>
              </a:lnSpc>
              <a:spcBef>
                <a:spcPct val="20000"/>
              </a:spcBef>
              <a:defRPr/>
            </a:pPr>
            <a:r>
              <a:rPr lang="zh-TW" altLang="en-US" sz="1600" b="1" kern="0" dirty="0" smtClean="0">
                <a:solidFill>
                  <a:srgbClr val="FF0000"/>
                </a:solidFill>
                <a:latin typeface="標楷體" pitchFamily="65" charset="-120"/>
                <a:ea typeface="標楷體" pitchFamily="65" charset="-120"/>
              </a:rPr>
              <a:t>本中心對該公司</a:t>
            </a:r>
            <a:endParaRPr lang="en-US" altLang="zh-TW" sz="1600" b="1" kern="0" dirty="0" smtClean="0">
              <a:solidFill>
                <a:srgbClr val="FF0000"/>
              </a:solidFill>
              <a:latin typeface="標楷體" pitchFamily="65" charset="-120"/>
              <a:ea typeface="標楷體" pitchFamily="65" charset="-120"/>
            </a:endParaRPr>
          </a:p>
          <a:p>
            <a:pPr algn="ctr">
              <a:lnSpc>
                <a:spcPct val="90000"/>
              </a:lnSpc>
              <a:spcBef>
                <a:spcPct val="20000"/>
              </a:spcBef>
              <a:defRPr/>
            </a:pPr>
            <a:r>
              <a:rPr lang="zh-TW" altLang="en-US" sz="1600" b="1" kern="0" dirty="0" smtClean="0">
                <a:solidFill>
                  <a:srgbClr val="FF0000"/>
                </a:solidFill>
                <a:latin typeface="標楷體" pitchFamily="65" charset="-120"/>
                <a:ea typeface="標楷體" pitchFamily="65" charset="-120"/>
              </a:rPr>
              <a:t>執行暫停交易</a:t>
            </a:r>
            <a:endParaRPr lang="en-US" altLang="zh-TW" sz="1600" b="1" kern="0" dirty="0" smtClean="0">
              <a:solidFill>
                <a:srgbClr val="FF0000"/>
              </a:solidFill>
              <a:latin typeface="標楷體" pitchFamily="65" charset="-120"/>
              <a:ea typeface="標楷體" pitchFamily="65" charset="-120"/>
            </a:endParaRPr>
          </a:p>
          <a:p>
            <a:pPr algn="ctr">
              <a:lnSpc>
                <a:spcPct val="90000"/>
              </a:lnSpc>
              <a:spcBef>
                <a:spcPct val="20000"/>
              </a:spcBef>
              <a:defRPr/>
            </a:pPr>
            <a:endParaRPr lang="en-US" altLang="zh-TW" b="1" kern="0" dirty="0" smtClean="0">
              <a:solidFill>
                <a:srgbClr val="FF0000"/>
              </a:solidFill>
              <a:latin typeface="標楷體" pitchFamily="65" charset="-120"/>
              <a:ea typeface="標楷體" pitchFamily="65" charset="-120"/>
            </a:endParaRPr>
          </a:p>
        </p:txBody>
      </p:sp>
      <p:sp>
        <p:nvSpPr>
          <p:cNvPr id="39" name="流程圖: 替代處理程序 38"/>
          <p:cNvSpPr/>
          <p:nvPr/>
        </p:nvSpPr>
        <p:spPr>
          <a:xfrm>
            <a:off x="8748464" y="1844824"/>
            <a:ext cx="288032" cy="1584176"/>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1200" dirty="0" smtClean="0">
                <a:solidFill>
                  <a:srgbClr val="FF0000"/>
                </a:solidFill>
                <a:latin typeface="標楷體" pitchFamily="65" charset="-120"/>
                <a:ea typeface="標楷體" pitchFamily="65" charset="-120"/>
              </a:rPr>
              <a:t>排除無重大影響者</a:t>
            </a:r>
            <a:endParaRPr lang="zh-TW" altLang="en-US" sz="1200" dirty="0">
              <a:solidFill>
                <a:srgbClr val="FF0000"/>
              </a:solidFill>
              <a:latin typeface="標楷體" pitchFamily="65" charset="-120"/>
              <a:ea typeface="標楷體" pitchFamily="65" charset="-120"/>
            </a:endParaRPr>
          </a:p>
        </p:txBody>
      </p:sp>
      <p:sp>
        <p:nvSpPr>
          <p:cNvPr id="40" name="右大括弧 39"/>
          <p:cNvSpPr/>
          <p:nvPr/>
        </p:nvSpPr>
        <p:spPr>
          <a:xfrm>
            <a:off x="8388424" y="2348880"/>
            <a:ext cx="216024" cy="792088"/>
          </a:xfrm>
          <a:prstGeom prst="rightBrace">
            <a:avLst/>
          </a:prstGeom>
          <a:ln w="57150"/>
        </p:spPr>
        <p:style>
          <a:lnRef idx="2">
            <a:schemeClr val="accent2"/>
          </a:lnRef>
          <a:fillRef idx="0">
            <a:schemeClr val="accent2"/>
          </a:fillRef>
          <a:effectRef idx="1">
            <a:schemeClr val="accent2"/>
          </a:effectRef>
          <a:fontRef idx="minor">
            <a:schemeClr val="tx1"/>
          </a:fontRef>
        </p:style>
        <p:txBody>
          <a:bodyPr rtlCol="0" anchor="ctr"/>
          <a:lstStyle/>
          <a:p>
            <a:pPr algn="ctr"/>
            <a:endParaRPr lang="zh-TW" altLang="en-US"/>
          </a:p>
        </p:txBody>
      </p:sp>
      <p:cxnSp>
        <p:nvCxnSpPr>
          <p:cNvPr id="36" name="直線單箭頭接點 35"/>
          <p:cNvCxnSpPr/>
          <p:nvPr/>
        </p:nvCxnSpPr>
        <p:spPr>
          <a:xfrm>
            <a:off x="4427984" y="5301208"/>
            <a:ext cx="79208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 name="文字方塊 1"/>
          <p:cNvSpPr txBox="1"/>
          <p:nvPr/>
        </p:nvSpPr>
        <p:spPr>
          <a:xfrm>
            <a:off x="410430" y="3027146"/>
            <a:ext cx="4413598" cy="1354217"/>
          </a:xfrm>
          <a:prstGeom prst="rect">
            <a:avLst/>
          </a:prstGeom>
          <a:solidFill>
            <a:srgbClr val="FFFF66"/>
          </a:solidFill>
        </p:spPr>
        <p:txBody>
          <a:bodyPr wrap="square" rtlCol="0">
            <a:spAutoFit/>
          </a:bodyPr>
          <a:lstStyle/>
          <a:p>
            <a:pPr>
              <a:defRPr/>
            </a:pPr>
            <a:r>
              <a:rPr lang="zh-TW" altLang="en-US" sz="1400" dirty="0">
                <a:solidFill>
                  <a:srgbClr val="0000CC"/>
                </a:solidFill>
                <a:latin typeface="標楷體" panose="03000509000000000000" pitchFamily="65" charset="-120"/>
                <a:ea typeface="標楷體" panose="03000509000000000000" pitchFamily="65" charset="-120"/>
              </a:rPr>
              <a:t>一、締結、變更或終止關於出租全部營業，委託經營或與他人經常共同經 營之契約</a:t>
            </a:r>
            <a:r>
              <a:rPr lang="zh-TW" altLang="en-US" sz="1400" dirty="0" smtClean="0">
                <a:solidFill>
                  <a:srgbClr val="0000CC"/>
                </a:solidFill>
                <a:latin typeface="標楷體" panose="03000509000000000000" pitchFamily="65" charset="-120"/>
                <a:ea typeface="標楷體" panose="03000509000000000000" pitchFamily="65" charset="-120"/>
              </a:rPr>
              <a:t>。</a:t>
            </a:r>
            <a:endParaRPr lang="en-US" altLang="zh-TW" sz="1400" dirty="0" smtClean="0">
              <a:solidFill>
                <a:srgbClr val="0000CC"/>
              </a:solidFill>
              <a:latin typeface="標楷體" panose="03000509000000000000" pitchFamily="65" charset="-120"/>
              <a:ea typeface="標楷體" panose="03000509000000000000" pitchFamily="65" charset="-120"/>
            </a:endParaRPr>
          </a:p>
          <a:p>
            <a:pPr>
              <a:defRPr/>
            </a:pPr>
            <a:r>
              <a:rPr lang="zh-TW" altLang="en-US" sz="1400" dirty="0" smtClean="0">
                <a:solidFill>
                  <a:srgbClr val="0000CC"/>
                </a:solidFill>
                <a:latin typeface="標楷體" panose="03000509000000000000" pitchFamily="65" charset="-120"/>
                <a:ea typeface="標楷體" panose="03000509000000000000" pitchFamily="65" charset="-120"/>
              </a:rPr>
              <a:t>二</a:t>
            </a:r>
            <a:r>
              <a:rPr lang="zh-TW" altLang="en-US" sz="1400" dirty="0">
                <a:solidFill>
                  <a:srgbClr val="0000CC"/>
                </a:solidFill>
                <a:latin typeface="標楷體" panose="03000509000000000000" pitchFamily="65" charset="-120"/>
                <a:ea typeface="標楷體" panose="03000509000000000000" pitchFamily="65" charset="-120"/>
              </a:rPr>
              <a:t>、讓與全部或主要部分之營業或財產。 </a:t>
            </a:r>
            <a:endParaRPr lang="en-US" altLang="zh-TW" sz="1400" dirty="0" smtClean="0">
              <a:solidFill>
                <a:srgbClr val="0000CC"/>
              </a:solidFill>
              <a:latin typeface="標楷體" panose="03000509000000000000" pitchFamily="65" charset="-120"/>
              <a:ea typeface="標楷體" panose="03000509000000000000" pitchFamily="65" charset="-120"/>
            </a:endParaRPr>
          </a:p>
          <a:p>
            <a:pPr>
              <a:defRPr/>
            </a:pPr>
            <a:r>
              <a:rPr lang="zh-TW" altLang="en-US" sz="1400" dirty="0" smtClean="0">
                <a:solidFill>
                  <a:srgbClr val="0000CC"/>
                </a:solidFill>
                <a:latin typeface="標楷體" panose="03000509000000000000" pitchFamily="65" charset="-120"/>
                <a:ea typeface="標楷體" panose="03000509000000000000" pitchFamily="65" charset="-120"/>
              </a:rPr>
              <a:t>三</a:t>
            </a:r>
            <a:r>
              <a:rPr lang="zh-TW" altLang="en-US" sz="1400" dirty="0">
                <a:solidFill>
                  <a:srgbClr val="0000CC"/>
                </a:solidFill>
                <a:latin typeface="標楷體" panose="03000509000000000000" pitchFamily="65" charset="-120"/>
                <a:ea typeface="標楷體" panose="03000509000000000000" pitchFamily="65" charset="-120"/>
              </a:rPr>
              <a:t>、受讓他人全部營業或財產，對公司營運有重大影響者</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a:defRPr/>
            </a:pPr>
            <a:r>
              <a:rPr lang="zh-TW" altLang="en-US" dirty="0" smtClean="0"/>
              <a:t> </a:t>
            </a:r>
            <a:endParaRPr lang="zh-TW" altLang="en-US" dirty="0"/>
          </a:p>
        </p:txBody>
      </p:sp>
      <p:sp>
        <p:nvSpPr>
          <p:cNvPr id="3" name="文字方塊 2"/>
          <p:cNvSpPr txBox="1"/>
          <p:nvPr/>
        </p:nvSpPr>
        <p:spPr>
          <a:xfrm>
            <a:off x="5279354" y="4160867"/>
            <a:ext cx="3276872" cy="738664"/>
          </a:xfrm>
          <a:prstGeom prst="rect">
            <a:avLst/>
          </a:prstGeom>
          <a:solidFill>
            <a:srgbClr val="FFFF00"/>
          </a:solidFill>
        </p:spPr>
        <p:txBody>
          <a:bodyPr wrap="square" rtlCol="0">
            <a:spAutoFit/>
          </a:bodyPr>
          <a:lstStyle/>
          <a:p>
            <a:r>
              <a:rPr lang="en-US" altLang="zh-TW" dirty="0" smtClean="0">
                <a:solidFill>
                  <a:srgbClr val="0000FF"/>
                </a:solidFill>
                <a:latin typeface="標楷體" panose="03000509000000000000" pitchFamily="65" charset="-120"/>
                <a:ea typeface="標楷體" panose="03000509000000000000" pitchFamily="65" charset="-120"/>
              </a:rPr>
              <a:t>1</a:t>
            </a:r>
            <a:r>
              <a:rPr lang="en-US" altLang="zh-TW" sz="1400" dirty="0" smtClean="0">
                <a:solidFill>
                  <a:srgbClr val="0000FF"/>
                </a:solidFill>
                <a:latin typeface="標楷體" panose="03000509000000000000" pitchFamily="65" charset="-120"/>
                <a:ea typeface="標楷體" panose="03000509000000000000" pitchFamily="65" charset="-120"/>
              </a:rPr>
              <a:t>.</a:t>
            </a:r>
            <a:r>
              <a:rPr lang="zh-TW" altLang="en-US" sz="1400" dirty="0" smtClean="0">
                <a:solidFill>
                  <a:srgbClr val="0000FF"/>
                </a:solidFill>
                <a:latin typeface="標楷體" panose="03000509000000000000" pitchFamily="65" charset="-120"/>
                <a:ea typeface="標楷體" panose="03000509000000000000" pitchFamily="65" charset="-120"/>
              </a:rPr>
              <a:t>事由對公司財務業務有重大影響</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2.</a:t>
            </a:r>
            <a:r>
              <a:rPr lang="zh-TW" altLang="en-US" sz="1400" dirty="0" smtClean="0">
                <a:solidFill>
                  <a:srgbClr val="0000FF"/>
                </a:solidFill>
                <a:latin typeface="標楷體" panose="03000509000000000000" pitchFamily="65" charset="-120"/>
                <a:ea typeface="標楷體" panose="03000509000000000000" pitchFamily="65" charset="-120"/>
              </a:rPr>
              <a:t>參考國外主要證券市場</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3.</a:t>
            </a:r>
            <a:r>
              <a:rPr lang="zh-TW" altLang="en-US" sz="1400" dirty="0" smtClean="0">
                <a:solidFill>
                  <a:srgbClr val="0000FF"/>
                </a:solidFill>
                <a:latin typeface="標楷體" panose="03000509000000000000" pitchFamily="65" charset="-120"/>
                <a:ea typeface="標楷體" panose="03000509000000000000" pitchFamily="65" charset="-120"/>
              </a:rPr>
              <a:t>事由公司可主動掌握</a:t>
            </a:r>
            <a:endParaRPr lang="zh-TW" altLang="en-US" sz="1400" dirty="0">
              <a:solidFill>
                <a:srgbClr val="0000FF"/>
              </a:solidFill>
              <a:latin typeface="標楷體" panose="03000509000000000000" pitchFamily="65" charset="-120"/>
              <a:ea typeface="標楷體" panose="03000509000000000000" pitchFamily="65" charset="-120"/>
            </a:endParaRPr>
          </a:p>
        </p:txBody>
      </p:sp>
      <p:sp>
        <p:nvSpPr>
          <p:cNvPr id="4" name="文字方塊 3"/>
          <p:cNvSpPr txBox="1"/>
          <p:nvPr/>
        </p:nvSpPr>
        <p:spPr>
          <a:xfrm>
            <a:off x="4608004" y="5877272"/>
            <a:ext cx="1836204" cy="523220"/>
          </a:xfrm>
          <a:prstGeom prst="rect">
            <a:avLst/>
          </a:prstGeom>
          <a:solidFill>
            <a:srgbClr val="FFFF00"/>
          </a:solidFill>
        </p:spPr>
        <p:txBody>
          <a:bodyPr wrap="square" rtlCol="0">
            <a:spAutoFit/>
          </a:bodyPr>
          <a:lstStyle/>
          <a:p>
            <a:r>
              <a:rPr lang="en-US" altLang="zh-TW" sz="1400" dirty="0" smtClean="0">
                <a:solidFill>
                  <a:srgbClr val="0000FF"/>
                </a:solidFill>
                <a:latin typeface="標楷體" panose="03000509000000000000" pitchFamily="65" charset="-120"/>
                <a:ea typeface="標楷體" panose="03000509000000000000" pitchFamily="65" charset="-120"/>
              </a:rPr>
              <a:t>1.</a:t>
            </a:r>
            <a:r>
              <a:rPr lang="zh-TW" altLang="en-US" sz="1400" dirty="0" smtClean="0">
                <a:solidFill>
                  <a:srgbClr val="0000FF"/>
                </a:solidFill>
                <a:latin typeface="標楷體" panose="03000509000000000000" pitchFamily="65" charset="-120"/>
                <a:ea typeface="標楷體" panose="03000509000000000000" pitchFamily="65" charset="-120"/>
              </a:rPr>
              <a:t>氣爆案例</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2.</a:t>
            </a:r>
            <a:r>
              <a:rPr lang="zh-TW" altLang="en-US" sz="1400" dirty="0" smtClean="0">
                <a:solidFill>
                  <a:srgbClr val="0000FF"/>
                </a:solidFill>
                <a:latin typeface="標楷體" panose="03000509000000000000" pitchFamily="65" charset="-120"/>
                <a:ea typeface="標楷體" panose="03000509000000000000" pitchFamily="65" charset="-120"/>
              </a:rPr>
              <a:t>食安事件</a:t>
            </a:r>
            <a:endParaRPr lang="zh-TW" altLang="en-US" sz="1400" dirty="0">
              <a:solidFill>
                <a:srgbClr val="0000FF"/>
              </a:solidFill>
              <a:latin typeface="標楷體" panose="03000509000000000000" pitchFamily="65" charset="-120"/>
              <a:ea typeface="標楷體" panose="03000509000000000000" pitchFamily="65" charset="-120"/>
            </a:endParaRPr>
          </a:p>
        </p:txBody>
      </p:sp>
      <p:sp>
        <p:nvSpPr>
          <p:cNvPr id="21" name="投影片編號版面配置區 2"/>
          <p:cNvSpPr>
            <a:spLocks noGrp="1"/>
          </p:cNvSpPr>
          <p:nvPr>
            <p:ph type="sldNum" sz="quarter" idx="10"/>
          </p:nvPr>
        </p:nvSpPr>
        <p:spPr>
          <a:xfrm>
            <a:off x="8613775" y="6305550"/>
            <a:ext cx="457200" cy="476250"/>
          </a:xfrm>
        </p:spPr>
        <p:txBody>
          <a:bodyPr/>
          <a:lstStyle/>
          <a:p>
            <a:pPr>
              <a:defRPr/>
            </a:pPr>
            <a:fld id="{CC1D5166-8966-4370-A355-34F499BB147F}" type="slidenum">
              <a:rPr lang="zh-TW" altLang="en-US" smtClean="0"/>
              <a:pPr>
                <a:defRPr/>
              </a:pPr>
              <a:t>7</a:t>
            </a:fld>
            <a:endParaRPr lang="zh-TW" altLang="en-US" dirty="0"/>
          </a:p>
        </p:txBody>
      </p:sp>
    </p:spTree>
    <p:extLst>
      <p:ext uri="{BB962C8B-B14F-4D97-AF65-F5344CB8AC3E}">
        <p14:creationId xmlns:p14="http://schemas.microsoft.com/office/powerpoint/2010/main" val="332619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8</a:t>
            </a:fld>
            <a:endParaRPr lang="zh-TW" altLang="en-US"/>
          </a:p>
        </p:txBody>
      </p:sp>
      <p:graphicFrame>
        <p:nvGraphicFramePr>
          <p:cNvPr id="7" name="資料庫圖表 6"/>
          <p:cNvGraphicFramePr/>
          <p:nvPr>
            <p:extLst>
              <p:ext uri="{D42A27DB-BD31-4B8C-83A1-F6EECF244321}">
                <p14:modId xmlns:p14="http://schemas.microsoft.com/office/powerpoint/2010/main" val="4092310467"/>
              </p:ext>
            </p:extLst>
          </p:nvPr>
        </p:nvGraphicFramePr>
        <p:xfrm>
          <a:off x="899592" y="1124744"/>
          <a:ext cx="799288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a:t>
            </a:r>
            <a:r>
              <a:rPr kumimoji="1" lang="zh-TW" altLang="en-US" sz="2400" dirty="0" smtClean="0">
                <a:solidFill>
                  <a:srgbClr val="002060"/>
                </a:solidFill>
                <a:latin typeface="Verdana" pitchFamily="34" charset="0"/>
                <a:ea typeface="標楷體" pitchFamily="65" charset="-120"/>
              </a:rPr>
              <a:t>制度</a:t>
            </a:r>
            <a:endParaRPr kumimoji="1" lang="en-US" altLang="zh-TW" sz="16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2072457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9</a:t>
            </a:fld>
            <a:endParaRPr lang="zh-TW" altLang="en-US" dirty="0"/>
          </a:p>
        </p:txBody>
      </p:sp>
      <p:graphicFrame>
        <p:nvGraphicFramePr>
          <p:cNvPr id="7" name="資料庫圖表 6"/>
          <p:cNvGraphicFramePr/>
          <p:nvPr>
            <p:extLst>
              <p:ext uri="{D42A27DB-BD31-4B8C-83A1-F6EECF244321}">
                <p14:modId xmlns:p14="http://schemas.microsoft.com/office/powerpoint/2010/main" val="1753611701"/>
              </p:ext>
            </p:extLst>
          </p:nvPr>
        </p:nvGraphicFramePr>
        <p:xfrm>
          <a:off x="1259632" y="1124744"/>
          <a:ext cx="7776864" cy="4205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002060"/>
                </a:solidFill>
                <a:latin typeface="Verdana" pitchFamily="34" charset="0"/>
                <a:ea typeface="標楷體" pitchFamily="65" charset="-120"/>
              </a:rPr>
              <a:t>訊息</a:t>
            </a:r>
            <a:r>
              <a:rPr kumimoji="1" lang="zh-TW" altLang="en-US" sz="2400" dirty="0">
                <a:solidFill>
                  <a:srgbClr val="002060"/>
                </a:solidFill>
                <a:latin typeface="Verdana" pitchFamily="34" charset="0"/>
                <a:ea typeface="標楷體" pitchFamily="65" charset="-120"/>
              </a:rPr>
              <a:t>面暫停交易</a:t>
            </a:r>
            <a:r>
              <a:rPr kumimoji="1" lang="zh-TW" altLang="en-US" sz="2400" dirty="0" smtClean="0">
                <a:solidFill>
                  <a:srgbClr val="002060"/>
                </a:solidFill>
                <a:latin typeface="Verdana" pitchFamily="34" charset="0"/>
                <a:ea typeface="標楷體" pitchFamily="65" charset="-120"/>
              </a:rPr>
              <a:t>制度</a:t>
            </a:r>
            <a:endParaRPr kumimoji="1" lang="en-US" altLang="zh-TW" sz="1600" dirty="0">
              <a:solidFill>
                <a:srgbClr val="002060"/>
              </a:solidFill>
              <a:latin typeface="Verdana" pitchFamily="34" charset="0"/>
              <a:ea typeface="標楷體" pitchFamily="65" charset="-120"/>
            </a:endParaRPr>
          </a:p>
        </p:txBody>
      </p:sp>
    </p:spTree>
    <p:extLst>
      <p:ext uri="{BB962C8B-B14F-4D97-AF65-F5344CB8AC3E}">
        <p14:creationId xmlns:p14="http://schemas.microsoft.com/office/powerpoint/2010/main" val="2468636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佈景主題1">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22259</TotalTime>
  <Words>2567</Words>
  <Application>Microsoft Office PowerPoint</Application>
  <PresentationFormat>如螢幕大小 (4:3)</PresentationFormat>
  <Paragraphs>238</Paragraphs>
  <Slides>23</Slides>
  <Notes>6</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23</vt:i4>
      </vt:variant>
    </vt:vector>
  </HeadingPairs>
  <TitlesOfParts>
    <vt:vector size="35" baseType="lpstr">
      <vt:lpstr>Gill Sans MT</vt:lpstr>
      <vt:lpstr>微軟正黑體</vt:lpstr>
      <vt:lpstr>新細明體</vt:lpstr>
      <vt:lpstr>標楷體</vt:lpstr>
      <vt:lpstr>Arial</vt:lpstr>
      <vt:lpstr>Book Antiqua</vt:lpstr>
      <vt:lpstr>Calibri</vt:lpstr>
      <vt:lpstr>Times New Roman</vt:lpstr>
      <vt:lpstr>Verdana</vt:lpstr>
      <vt:lpstr>Wingdings</vt:lpstr>
      <vt:lpstr>Wingdings 2</vt:lpstr>
      <vt:lpstr>1_佈景主題1</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我國規劃之暫停交易制度-暫停及恢復交易之時間</vt:lpstr>
      <vt:lpstr>PowerPoint 簡報</vt:lpstr>
      <vt:lpstr>PowerPoint 簡報</vt:lpstr>
      <vt:lpstr>PowerPoint 簡報</vt:lpstr>
      <vt:lpstr>公司暫停交易流程</vt:lpstr>
      <vt:lpstr>案例說明</vt:lpstr>
      <vt:lpstr>暫停交易制度-法規修正</vt:lpstr>
      <vt:lpstr>PowerPoint 簡報</vt:lpstr>
      <vt:lpstr>PowerPoint 簡報</vt:lpstr>
      <vt:lpstr>PowerPoint 簡報</vt:lpstr>
      <vt:lpstr>PowerPoint 簡報</vt:lpstr>
      <vt:lpstr>PowerPoint 簡報</vt:lpstr>
      <vt:lpstr>簡報結束 敬請指教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主題</dc:title>
  <dc:creator>張家鈞</dc:creator>
  <cp:lastModifiedBy>infouser</cp:lastModifiedBy>
  <cp:revision>21</cp:revision>
  <cp:lastPrinted>2017-10-05T07:36:54Z</cp:lastPrinted>
  <dcterms:created xsi:type="dcterms:W3CDTF">2014-05-30T02:47:52Z</dcterms:created>
  <dcterms:modified xsi:type="dcterms:W3CDTF">2017-10-27T03:44:28Z</dcterms:modified>
</cp:coreProperties>
</file>