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Lst>
  <p:notesMasterIdLst>
    <p:notesMasterId r:id="rId65"/>
  </p:notesMasterIdLst>
  <p:handoutMasterIdLst>
    <p:handoutMasterId r:id="rId66"/>
  </p:handoutMasterIdLst>
  <p:sldIdLst>
    <p:sldId id="256" r:id="rId2"/>
    <p:sldId id="714" r:id="rId3"/>
    <p:sldId id="953" r:id="rId4"/>
    <p:sldId id="1024" r:id="rId5"/>
    <p:sldId id="1087" r:id="rId6"/>
    <p:sldId id="1082" r:id="rId7"/>
    <p:sldId id="1011" r:id="rId8"/>
    <p:sldId id="1081" r:id="rId9"/>
    <p:sldId id="1042" r:id="rId10"/>
    <p:sldId id="1043" r:id="rId11"/>
    <p:sldId id="1044" r:id="rId12"/>
    <p:sldId id="985" r:id="rId13"/>
    <p:sldId id="1033" r:id="rId14"/>
    <p:sldId id="993" r:id="rId15"/>
    <p:sldId id="1045" r:id="rId16"/>
    <p:sldId id="1095" r:id="rId17"/>
    <p:sldId id="1046" r:id="rId18"/>
    <p:sldId id="1047" r:id="rId19"/>
    <p:sldId id="1048" r:id="rId20"/>
    <p:sldId id="986" r:id="rId21"/>
    <p:sldId id="974" r:id="rId22"/>
    <p:sldId id="1049" r:id="rId23"/>
    <p:sldId id="1050" r:id="rId24"/>
    <p:sldId id="1096" r:id="rId25"/>
    <p:sldId id="1097" r:id="rId26"/>
    <p:sldId id="1098" r:id="rId27"/>
    <p:sldId id="1099" r:id="rId28"/>
    <p:sldId id="1100" r:id="rId29"/>
    <p:sldId id="959" r:id="rId30"/>
    <p:sldId id="1052" r:id="rId31"/>
    <p:sldId id="1088" r:id="rId32"/>
    <p:sldId id="1054" r:id="rId33"/>
    <p:sldId id="1055" r:id="rId34"/>
    <p:sldId id="1057" r:id="rId35"/>
    <p:sldId id="1058" r:id="rId36"/>
    <p:sldId id="1059" r:id="rId37"/>
    <p:sldId id="1060" r:id="rId38"/>
    <p:sldId id="1061" r:id="rId39"/>
    <p:sldId id="1063" r:id="rId40"/>
    <p:sldId id="1064" r:id="rId41"/>
    <p:sldId id="1073" r:id="rId42"/>
    <p:sldId id="1089" r:id="rId43"/>
    <p:sldId id="1090" r:id="rId44"/>
    <p:sldId id="1091" r:id="rId45"/>
    <p:sldId id="1092" r:id="rId46"/>
    <p:sldId id="1093" r:id="rId47"/>
    <p:sldId id="1094" r:id="rId48"/>
    <p:sldId id="1086" r:id="rId49"/>
    <p:sldId id="1039" r:id="rId50"/>
    <p:sldId id="1077" r:id="rId51"/>
    <p:sldId id="1108" r:id="rId52"/>
    <p:sldId id="1083" r:id="rId53"/>
    <p:sldId id="1101" r:id="rId54"/>
    <p:sldId id="1102" r:id="rId55"/>
    <p:sldId id="1103" r:id="rId56"/>
    <p:sldId id="1104" r:id="rId57"/>
    <p:sldId id="1107" r:id="rId58"/>
    <p:sldId id="1080" r:id="rId59"/>
    <p:sldId id="1085" r:id="rId60"/>
    <p:sldId id="991" r:id="rId61"/>
    <p:sldId id="992" r:id="rId62"/>
    <p:sldId id="935" r:id="rId63"/>
    <p:sldId id="890" r:id="rId64"/>
  </p:sldIdLst>
  <p:sldSz cx="9144000" cy="6858000" type="screen4x3"/>
  <p:notesSz cx="6797675" cy="9874250"/>
  <p:defaultTextStyle>
    <a:defPPr>
      <a:defRPr lang="zh-TW"/>
    </a:defPPr>
    <a:lvl1pPr algn="l" rtl="0" fontAlgn="base">
      <a:spcBef>
        <a:spcPct val="0"/>
      </a:spcBef>
      <a:spcAft>
        <a:spcPct val="0"/>
      </a:spcAft>
      <a:defRPr kumimoji="1" sz="2000"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sz="2000"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sz="2000"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sz="2000"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sz="2000"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2000"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2000"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2000"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2000"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96633"/>
    <a:srgbClr val="FF3300"/>
    <a:srgbClr val="993300"/>
    <a:srgbClr val="D1A375"/>
    <a:srgbClr val="CA945E"/>
    <a:srgbClr val="0070C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46" autoAdjust="0"/>
    <p:restoredTop sz="91879" autoAdjust="0"/>
  </p:normalViewPr>
  <p:slideViewPr>
    <p:cSldViewPr>
      <p:cViewPr varScale="1">
        <p:scale>
          <a:sx n="46" d="100"/>
          <a:sy n="46" d="100"/>
        </p:scale>
        <p:origin x="1051" y="38"/>
      </p:cViewPr>
      <p:guideLst>
        <p:guide orient="horz" pos="2160"/>
        <p:guide pos="2880"/>
      </p:guideLst>
    </p:cSldViewPr>
  </p:slideViewPr>
  <p:outlineViewPr>
    <p:cViewPr>
      <p:scale>
        <a:sx n="33" d="100"/>
        <a:sy n="33" d="100"/>
      </p:scale>
      <p:origin x="0" y="21012"/>
    </p:cViewPr>
  </p:outlineViewPr>
  <p:notesTextViewPr>
    <p:cViewPr>
      <p:scale>
        <a:sx n="100" d="100"/>
        <a:sy n="100" d="100"/>
      </p:scale>
      <p:origin x="0" y="0"/>
    </p:cViewPr>
  </p:notesTextViewPr>
  <p:sorterViewPr>
    <p:cViewPr>
      <p:scale>
        <a:sx n="75" d="100"/>
        <a:sy n="75" d="100"/>
      </p:scale>
      <p:origin x="0" y="1061"/>
    </p:cViewPr>
  </p:sorterViewPr>
  <p:notesViewPr>
    <p:cSldViewPr>
      <p:cViewPr>
        <p:scale>
          <a:sx n="100" d="100"/>
          <a:sy n="100" d="100"/>
        </p:scale>
        <p:origin x="-456" y="252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7B95C0-A97E-4661-8919-281A8A228E8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CBA25F73-BA21-4898-8FCA-C465A00DA406}" type="pres">
      <dgm:prSet presAssocID="{A67B95C0-A97E-4661-8919-281A8A228E8B}" presName="Name0" presStyleCnt="0">
        <dgm:presLayoutVars>
          <dgm:dir/>
          <dgm:animLvl val="lvl"/>
          <dgm:resizeHandles val="exact"/>
        </dgm:presLayoutVars>
      </dgm:prSet>
      <dgm:spPr/>
      <dgm:t>
        <a:bodyPr/>
        <a:lstStyle/>
        <a:p>
          <a:endParaRPr lang="zh-TW" altLang="en-US"/>
        </a:p>
      </dgm:t>
    </dgm:pt>
  </dgm:ptLst>
  <dgm:cxnLst>
    <dgm:cxn modelId="{CF6648BD-1DD7-4E75-969E-8FD162D71160}" type="presOf" srcId="{A67B95C0-A97E-4661-8919-281A8A228E8B}" destId="{CBA25F73-BA21-4898-8FCA-C465A00DA40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518D46-59F6-4C60-BCDE-ED7197AF730E}" type="doc">
      <dgm:prSet loTypeId="urn:microsoft.com/office/officeart/2005/8/layout/process1" loCatId="process" qsTypeId="urn:microsoft.com/office/officeart/2005/8/quickstyle/simple1" qsCatId="simple" csTypeId="urn:microsoft.com/office/officeart/2005/8/colors/accent1_2" csCatId="accent1" phldr="1"/>
      <dgm:spPr/>
    </dgm:pt>
    <dgm:pt modelId="{B60FEE69-D0E2-4228-A615-7F42300FA03B}">
      <dgm:prSet phldrT="[文字]" custT="1"/>
      <dgm:spPr/>
      <dgm:t>
        <a:bodyPr/>
        <a:lstStyle/>
        <a:p>
          <a:r>
            <a:rPr lang="zh-TW" altLang="en-US" sz="2400" dirty="0" smtClean="0">
              <a:latin typeface="標楷體" panose="03000509000000000000" pitchFamily="65" charset="-120"/>
              <a:ea typeface="標楷體" panose="03000509000000000000" pitchFamily="65" charset="-120"/>
            </a:rPr>
            <a:t>違反重大訊息處理程序規定</a:t>
          </a:r>
          <a:endParaRPr lang="zh-TW" altLang="en-US" sz="2400" dirty="0"/>
        </a:p>
      </dgm:t>
    </dgm:pt>
    <dgm:pt modelId="{6FA3FD02-4167-41E0-9F41-DAF0B7C477CC}" type="parTrans" cxnId="{67F2D6FD-2E97-4666-8CF1-A0238AD4F2FA}">
      <dgm:prSet/>
      <dgm:spPr/>
      <dgm:t>
        <a:bodyPr/>
        <a:lstStyle/>
        <a:p>
          <a:endParaRPr lang="zh-TW" altLang="en-US"/>
        </a:p>
      </dgm:t>
    </dgm:pt>
    <dgm:pt modelId="{F3314C05-2B59-4364-B661-C0C8F7BD2140}" type="sibTrans" cxnId="{67F2D6FD-2E97-4666-8CF1-A0238AD4F2FA}">
      <dgm:prSet/>
      <dgm:spPr/>
      <dgm:t>
        <a:bodyPr/>
        <a:lstStyle/>
        <a:p>
          <a:endParaRPr lang="zh-TW" altLang="en-US"/>
        </a:p>
      </dgm:t>
    </dgm:pt>
    <dgm:pt modelId="{FECD550B-347A-4F7E-85DA-88558EAFDEA5}">
      <dgm:prSet phldrT="[文字]" custT="1"/>
      <dgm:spPr/>
      <dgm:t>
        <a:bodyPr/>
        <a:lstStyle/>
        <a:p>
          <a:r>
            <a:rPr lang="zh-TW" altLang="en-US" sz="2800" b="0" dirty="0" smtClean="0">
              <a:solidFill>
                <a:schemeClr val="bg1"/>
              </a:solidFill>
              <a:latin typeface="Times New Roman" pitchFamily="18" charset="0"/>
              <a:ea typeface="標楷體" pitchFamily="65" charset="-120"/>
              <a:cs typeface="Times New Roman" pitchFamily="18" charset="0"/>
            </a:rPr>
            <a:t>對股東權益或證券價格之影響</a:t>
          </a:r>
          <a:r>
            <a:rPr lang="zh-TW" altLang="en-US" sz="2800" b="1" dirty="0" smtClean="0">
              <a:solidFill>
                <a:srgbClr val="C00000"/>
              </a:solidFill>
              <a:latin typeface="Times New Roman" pitchFamily="18" charset="0"/>
              <a:ea typeface="標楷體" pitchFamily="65" charset="-120"/>
              <a:cs typeface="Times New Roman" pitchFamily="18" charset="0"/>
            </a:rPr>
            <a:t>輕微</a:t>
          </a:r>
          <a:endParaRPr lang="zh-TW" altLang="en-US" sz="2800" b="1" dirty="0">
            <a:solidFill>
              <a:srgbClr val="C00000"/>
            </a:solidFill>
          </a:endParaRPr>
        </a:p>
      </dgm:t>
    </dgm:pt>
    <dgm:pt modelId="{3529B733-63F2-455F-86A2-7A75D1B43EB8}" type="parTrans" cxnId="{816ADD80-0A25-47ED-BDBE-4EBEEE2CD09F}">
      <dgm:prSet/>
      <dgm:spPr/>
      <dgm:t>
        <a:bodyPr/>
        <a:lstStyle/>
        <a:p>
          <a:endParaRPr lang="zh-TW" altLang="en-US"/>
        </a:p>
      </dgm:t>
    </dgm:pt>
    <dgm:pt modelId="{EEB025E1-5C36-4621-8271-F420AF1934E7}" type="sibTrans" cxnId="{816ADD80-0A25-47ED-BDBE-4EBEEE2CD09F}">
      <dgm:prSet/>
      <dgm:spPr/>
      <dgm:t>
        <a:bodyPr/>
        <a:lstStyle/>
        <a:p>
          <a:endParaRPr lang="zh-TW" altLang="en-US"/>
        </a:p>
      </dgm:t>
    </dgm:pt>
    <dgm:pt modelId="{4E02FEEC-674A-4A46-8484-17F54163CBED}">
      <dgm:prSet phldrT="[文字]" custT="1"/>
      <dgm:spPr/>
      <dgm:t>
        <a:bodyPr/>
        <a:lstStyle/>
        <a:p>
          <a:r>
            <a:rPr kumimoji="1" lang="zh-TW" altLang="en-US" sz="2800" dirty="0" smtClean="0">
              <a:solidFill>
                <a:schemeClr val="bg1"/>
              </a:solidFill>
              <a:latin typeface="標楷體" pitchFamily="65" charset="-120"/>
              <a:ea typeface="標楷體" pitchFamily="65" charset="-120"/>
            </a:rPr>
            <a:t>得</a:t>
          </a:r>
          <a:r>
            <a:rPr kumimoji="1" lang="zh-TW" altLang="en-US" sz="2800" dirty="0" smtClean="0">
              <a:solidFill>
                <a:srgbClr val="C00000"/>
              </a:solidFill>
              <a:latin typeface="標楷體" pitchFamily="65" charset="-120"/>
              <a:ea typeface="標楷體" pitchFamily="65" charset="-120"/>
            </a:rPr>
            <a:t>發函</a:t>
          </a:r>
          <a:r>
            <a:rPr kumimoji="1" lang="zh-TW" altLang="en-US" sz="2800" dirty="0" smtClean="0">
              <a:solidFill>
                <a:schemeClr val="bg1"/>
              </a:solidFill>
              <a:latin typeface="標楷體" pitchFamily="65" charset="-120"/>
              <a:ea typeface="標楷體" pitchFamily="65" charset="-120"/>
            </a:rPr>
            <a:t>要求注意，並得通知獨立董事</a:t>
          </a:r>
          <a:r>
            <a:rPr kumimoji="1" lang="en-US" altLang="zh-TW" sz="2800" dirty="0" smtClean="0">
              <a:solidFill>
                <a:schemeClr val="bg1"/>
              </a:solidFill>
              <a:latin typeface="標楷體" pitchFamily="65" charset="-120"/>
              <a:ea typeface="標楷體" pitchFamily="65" charset="-120"/>
            </a:rPr>
            <a:t>/</a:t>
          </a:r>
          <a:r>
            <a:rPr kumimoji="1" lang="zh-TW" altLang="en-US" sz="2800" dirty="0" smtClean="0">
              <a:solidFill>
                <a:schemeClr val="bg1"/>
              </a:solidFill>
              <a:latin typeface="標楷體" pitchFamily="65" charset="-120"/>
              <a:ea typeface="標楷體" pitchFamily="65" charset="-120"/>
            </a:rPr>
            <a:t>監察人督促改善</a:t>
          </a:r>
          <a:endParaRPr lang="zh-TW" altLang="en-US" sz="2800" dirty="0"/>
        </a:p>
      </dgm:t>
    </dgm:pt>
    <dgm:pt modelId="{EE9D803E-4614-48E4-9602-7577ED015D48}" type="parTrans" cxnId="{B3578BE1-781F-4881-953C-D92DDB044FC5}">
      <dgm:prSet/>
      <dgm:spPr/>
      <dgm:t>
        <a:bodyPr/>
        <a:lstStyle/>
        <a:p>
          <a:endParaRPr lang="zh-TW" altLang="en-US"/>
        </a:p>
      </dgm:t>
    </dgm:pt>
    <dgm:pt modelId="{0C2F5BC7-BF90-4842-8DDC-9CB9C57CEC8A}" type="sibTrans" cxnId="{B3578BE1-781F-4881-953C-D92DDB044FC5}">
      <dgm:prSet/>
      <dgm:spPr/>
      <dgm:t>
        <a:bodyPr/>
        <a:lstStyle/>
        <a:p>
          <a:endParaRPr lang="zh-TW" altLang="en-US"/>
        </a:p>
      </dgm:t>
    </dgm:pt>
    <dgm:pt modelId="{D2598DF0-5C43-46DB-8920-BC0F1D25AC79}" type="pres">
      <dgm:prSet presAssocID="{44518D46-59F6-4C60-BCDE-ED7197AF730E}" presName="Name0" presStyleCnt="0">
        <dgm:presLayoutVars>
          <dgm:dir/>
          <dgm:resizeHandles val="exact"/>
        </dgm:presLayoutVars>
      </dgm:prSet>
      <dgm:spPr/>
    </dgm:pt>
    <dgm:pt modelId="{01482EF9-AD47-48DB-90FD-729EFB379E2B}" type="pres">
      <dgm:prSet presAssocID="{B60FEE69-D0E2-4228-A615-7F42300FA03B}" presName="node" presStyleLbl="node1" presStyleIdx="0" presStyleCnt="3">
        <dgm:presLayoutVars>
          <dgm:bulletEnabled val="1"/>
        </dgm:presLayoutVars>
      </dgm:prSet>
      <dgm:spPr/>
      <dgm:t>
        <a:bodyPr/>
        <a:lstStyle/>
        <a:p>
          <a:endParaRPr lang="zh-TW" altLang="en-US"/>
        </a:p>
      </dgm:t>
    </dgm:pt>
    <dgm:pt modelId="{6A611933-E1F8-4D7A-9E7A-C17CCFC43484}" type="pres">
      <dgm:prSet presAssocID="{F3314C05-2B59-4364-B661-C0C8F7BD2140}" presName="sibTrans" presStyleLbl="sibTrans2D1" presStyleIdx="0" presStyleCnt="2"/>
      <dgm:spPr/>
      <dgm:t>
        <a:bodyPr/>
        <a:lstStyle/>
        <a:p>
          <a:endParaRPr lang="zh-TW" altLang="en-US"/>
        </a:p>
      </dgm:t>
    </dgm:pt>
    <dgm:pt modelId="{3A4C873E-C956-49F7-BF65-1C84F4A61C02}" type="pres">
      <dgm:prSet presAssocID="{F3314C05-2B59-4364-B661-C0C8F7BD2140}" presName="connectorText" presStyleLbl="sibTrans2D1" presStyleIdx="0" presStyleCnt="2"/>
      <dgm:spPr/>
      <dgm:t>
        <a:bodyPr/>
        <a:lstStyle/>
        <a:p>
          <a:endParaRPr lang="zh-TW" altLang="en-US"/>
        </a:p>
      </dgm:t>
    </dgm:pt>
    <dgm:pt modelId="{5CA51036-5538-4047-B0EA-1A4E6916B4D5}" type="pres">
      <dgm:prSet presAssocID="{FECD550B-347A-4F7E-85DA-88558EAFDEA5}" presName="node" presStyleLbl="node1" presStyleIdx="1" presStyleCnt="3">
        <dgm:presLayoutVars>
          <dgm:bulletEnabled val="1"/>
        </dgm:presLayoutVars>
      </dgm:prSet>
      <dgm:spPr/>
      <dgm:t>
        <a:bodyPr/>
        <a:lstStyle/>
        <a:p>
          <a:endParaRPr lang="zh-TW" altLang="en-US"/>
        </a:p>
      </dgm:t>
    </dgm:pt>
    <dgm:pt modelId="{006B409B-5AC9-4DA4-B8CC-DD55921E6ADA}" type="pres">
      <dgm:prSet presAssocID="{EEB025E1-5C36-4621-8271-F420AF1934E7}" presName="sibTrans" presStyleLbl="sibTrans2D1" presStyleIdx="1" presStyleCnt="2"/>
      <dgm:spPr/>
      <dgm:t>
        <a:bodyPr/>
        <a:lstStyle/>
        <a:p>
          <a:endParaRPr lang="zh-TW" altLang="en-US"/>
        </a:p>
      </dgm:t>
    </dgm:pt>
    <dgm:pt modelId="{8AE3FEE7-5D79-4E60-B681-7A9F97902AF2}" type="pres">
      <dgm:prSet presAssocID="{EEB025E1-5C36-4621-8271-F420AF1934E7}" presName="connectorText" presStyleLbl="sibTrans2D1" presStyleIdx="1" presStyleCnt="2"/>
      <dgm:spPr/>
      <dgm:t>
        <a:bodyPr/>
        <a:lstStyle/>
        <a:p>
          <a:endParaRPr lang="zh-TW" altLang="en-US"/>
        </a:p>
      </dgm:t>
    </dgm:pt>
    <dgm:pt modelId="{72202AD7-3469-43AB-8B1C-094FFDBDFC13}" type="pres">
      <dgm:prSet presAssocID="{4E02FEEC-674A-4A46-8484-17F54163CBED}" presName="node" presStyleLbl="node1" presStyleIdx="2" presStyleCnt="3">
        <dgm:presLayoutVars>
          <dgm:bulletEnabled val="1"/>
        </dgm:presLayoutVars>
      </dgm:prSet>
      <dgm:spPr/>
      <dgm:t>
        <a:bodyPr/>
        <a:lstStyle/>
        <a:p>
          <a:endParaRPr lang="zh-TW" altLang="en-US"/>
        </a:p>
      </dgm:t>
    </dgm:pt>
  </dgm:ptLst>
  <dgm:cxnLst>
    <dgm:cxn modelId="{A4ABF45C-DB5B-446C-950E-4853BB7C547F}" type="presOf" srcId="{4E02FEEC-674A-4A46-8484-17F54163CBED}" destId="{72202AD7-3469-43AB-8B1C-094FFDBDFC13}" srcOrd="0" destOrd="0" presId="urn:microsoft.com/office/officeart/2005/8/layout/process1"/>
    <dgm:cxn modelId="{81EFCE1A-1461-4E0C-BAE0-67722A9FD8AB}" type="presOf" srcId="{EEB025E1-5C36-4621-8271-F420AF1934E7}" destId="{8AE3FEE7-5D79-4E60-B681-7A9F97902AF2}" srcOrd="1" destOrd="0" presId="urn:microsoft.com/office/officeart/2005/8/layout/process1"/>
    <dgm:cxn modelId="{67F2D6FD-2E97-4666-8CF1-A0238AD4F2FA}" srcId="{44518D46-59F6-4C60-BCDE-ED7197AF730E}" destId="{B60FEE69-D0E2-4228-A615-7F42300FA03B}" srcOrd="0" destOrd="0" parTransId="{6FA3FD02-4167-41E0-9F41-DAF0B7C477CC}" sibTransId="{F3314C05-2B59-4364-B661-C0C8F7BD2140}"/>
    <dgm:cxn modelId="{E91CD683-C4F7-489C-9D38-2F642304634C}" type="presOf" srcId="{FECD550B-347A-4F7E-85DA-88558EAFDEA5}" destId="{5CA51036-5538-4047-B0EA-1A4E6916B4D5}" srcOrd="0" destOrd="0" presId="urn:microsoft.com/office/officeart/2005/8/layout/process1"/>
    <dgm:cxn modelId="{881CF33B-4389-4329-B068-F6B6A97E3B17}" type="presOf" srcId="{F3314C05-2B59-4364-B661-C0C8F7BD2140}" destId="{6A611933-E1F8-4D7A-9E7A-C17CCFC43484}" srcOrd="0" destOrd="0" presId="urn:microsoft.com/office/officeart/2005/8/layout/process1"/>
    <dgm:cxn modelId="{6AA85E7A-F67F-445B-9D11-8333E144779A}" type="presOf" srcId="{F3314C05-2B59-4364-B661-C0C8F7BD2140}" destId="{3A4C873E-C956-49F7-BF65-1C84F4A61C02}" srcOrd="1" destOrd="0" presId="urn:microsoft.com/office/officeart/2005/8/layout/process1"/>
    <dgm:cxn modelId="{B3578BE1-781F-4881-953C-D92DDB044FC5}" srcId="{44518D46-59F6-4C60-BCDE-ED7197AF730E}" destId="{4E02FEEC-674A-4A46-8484-17F54163CBED}" srcOrd="2" destOrd="0" parTransId="{EE9D803E-4614-48E4-9602-7577ED015D48}" sibTransId="{0C2F5BC7-BF90-4842-8DDC-9CB9C57CEC8A}"/>
    <dgm:cxn modelId="{816ADD80-0A25-47ED-BDBE-4EBEEE2CD09F}" srcId="{44518D46-59F6-4C60-BCDE-ED7197AF730E}" destId="{FECD550B-347A-4F7E-85DA-88558EAFDEA5}" srcOrd="1" destOrd="0" parTransId="{3529B733-63F2-455F-86A2-7A75D1B43EB8}" sibTransId="{EEB025E1-5C36-4621-8271-F420AF1934E7}"/>
    <dgm:cxn modelId="{0B1509E8-A38F-45A4-9545-D732D5076863}" type="presOf" srcId="{EEB025E1-5C36-4621-8271-F420AF1934E7}" destId="{006B409B-5AC9-4DA4-B8CC-DD55921E6ADA}" srcOrd="0" destOrd="0" presId="urn:microsoft.com/office/officeart/2005/8/layout/process1"/>
    <dgm:cxn modelId="{788809AB-8141-4D8D-A065-3C216EDA1551}" type="presOf" srcId="{B60FEE69-D0E2-4228-A615-7F42300FA03B}" destId="{01482EF9-AD47-48DB-90FD-729EFB379E2B}" srcOrd="0" destOrd="0" presId="urn:microsoft.com/office/officeart/2005/8/layout/process1"/>
    <dgm:cxn modelId="{C2941536-97E2-4626-B94E-BF2825F46938}" type="presOf" srcId="{44518D46-59F6-4C60-BCDE-ED7197AF730E}" destId="{D2598DF0-5C43-46DB-8920-BC0F1D25AC79}" srcOrd="0" destOrd="0" presId="urn:microsoft.com/office/officeart/2005/8/layout/process1"/>
    <dgm:cxn modelId="{EB3F2AC5-7892-4916-92F8-CDB57F092191}" type="presParOf" srcId="{D2598DF0-5C43-46DB-8920-BC0F1D25AC79}" destId="{01482EF9-AD47-48DB-90FD-729EFB379E2B}" srcOrd="0" destOrd="0" presId="urn:microsoft.com/office/officeart/2005/8/layout/process1"/>
    <dgm:cxn modelId="{A815E2BC-9459-4BC4-BF1F-BC4C8B9F524E}" type="presParOf" srcId="{D2598DF0-5C43-46DB-8920-BC0F1D25AC79}" destId="{6A611933-E1F8-4D7A-9E7A-C17CCFC43484}" srcOrd="1" destOrd="0" presId="urn:microsoft.com/office/officeart/2005/8/layout/process1"/>
    <dgm:cxn modelId="{A8C1E3B2-FB72-407E-863F-95E1CE3D566A}" type="presParOf" srcId="{6A611933-E1F8-4D7A-9E7A-C17CCFC43484}" destId="{3A4C873E-C956-49F7-BF65-1C84F4A61C02}" srcOrd="0" destOrd="0" presId="urn:microsoft.com/office/officeart/2005/8/layout/process1"/>
    <dgm:cxn modelId="{24F20E03-33C2-43D8-AB2F-94EEF0436BF2}" type="presParOf" srcId="{D2598DF0-5C43-46DB-8920-BC0F1D25AC79}" destId="{5CA51036-5538-4047-B0EA-1A4E6916B4D5}" srcOrd="2" destOrd="0" presId="urn:microsoft.com/office/officeart/2005/8/layout/process1"/>
    <dgm:cxn modelId="{08B52BE8-6EDD-491E-94D0-33FB7EB6EB2D}" type="presParOf" srcId="{D2598DF0-5C43-46DB-8920-BC0F1D25AC79}" destId="{006B409B-5AC9-4DA4-B8CC-DD55921E6ADA}" srcOrd="3" destOrd="0" presId="urn:microsoft.com/office/officeart/2005/8/layout/process1"/>
    <dgm:cxn modelId="{78CC6B18-D6CE-4697-8633-97A96ED54B02}" type="presParOf" srcId="{006B409B-5AC9-4DA4-B8CC-DD55921E6ADA}" destId="{8AE3FEE7-5D79-4E60-B681-7A9F97902AF2}" srcOrd="0" destOrd="0" presId="urn:microsoft.com/office/officeart/2005/8/layout/process1"/>
    <dgm:cxn modelId="{2607F697-D45F-4EF8-8BE5-98AD477A7C7D}" type="presParOf" srcId="{D2598DF0-5C43-46DB-8920-BC0F1D25AC79}" destId="{72202AD7-3469-43AB-8B1C-094FFDBDFC1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CC59B4B-8295-480D-9D51-85946B59D72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TW" altLang="en-US"/>
        </a:p>
      </dgm:t>
    </dgm:pt>
    <dgm:pt modelId="{451690F5-24A1-4557-ADE3-668D0EC4BC53}">
      <dgm:prSet phldrT="[文字]" custT="1">
        <dgm:style>
          <a:lnRef idx="3">
            <a:schemeClr val="lt1"/>
          </a:lnRef>
          <a:fillRef idx="1">
            <a:schemeClr val="accent1"/>
          </a:fillRef>
          <a:effectRef idx="1">
            <a:schemeClr val="accent1"/>
          </a:effectRef>
          <a:fontRef idx="minor">
            <a:schemeClr val="lt1"/>
          </a:fontRef>
        </dgm:style>
      </dgm:prSet>
      <dgm:spPr/>
      <dgm:t>
        <a:bodyPr/>
        <a:lstStyle/>
        <a:p>
          <a:r>
            <a:rPr lang="zh-TW" altLang="en-US" sz="2400" dirty="0">
              <a:latin typeface="標楷體" panose="03000509000000000000" pitchFamily="65" charset="-120"/>
              <a:ea typeface="標楷體" panose="03000509000000000000" pitchFamily="65" charset="-120"/>
            </a:rPr>
            <a:t>違反重大訊息處理程序規定</a:t>
          </a:r>
        </a:p>
      </dgm:t>
    </dgm:pt>
    <dgm:pt modelId="{A94BA479-503F-4D27-ACF5-36A89153509C}" type="parTrans" cxnId="{3F0F9DD0-114B-466A-80B1-073AC4FD2355}">
      <dgm:prSet/>
      <dgm:spPr/>
      <dgm:t>
        <a:bodyPr/>
        <a:lstStyle/>
        <a:p>
          <a:endParaRPr lang="zh-TW" altLang="en-US"/>
        </a:p>
      </dgm:t>
    </dgm:pt>
    <dgm:pt modelId="{D2049D5D-EB05-4261-BDF5-BD34CAF1E5B7}" type="sibTrans" cxnId="{3F0F9DD0-114B-466A-80B1-073AC4FD2355}">
      <dgm:prSet/>
      <dgm:spPr/>
      <dgm:t>
        <a:bodyPr/>
        <a:lstStyle/>
        <a:p>
          <a:endParaRPr lang="zh-TW" altLang="en-US"/>
        </a:p>
      </dgm:t>
    </dgm:pt>
    <dgm:pt modelId="{2B8B96FB-A63C-41BB-A504-C8722FE6F945}">
      <dgm:prSet phldrT="[文字]" custT="1">
        <dgm:style>
          <a:lnRef idx="3">
            <a:schemeClr val="lt1"/>
          </a:lnRef>
          <a:fillRef idx="1">
            <a:schemeClr val="accent1"/>
          </a:fillRef>
          <a:effectRef idx="1">
            <a:schemeClr val="accent1"/>
          </a:effectRef>
          <a:fontRef idx="minor">
            <a:schemeClr val="lt1"/>
          </a:fontRef>
        </dgm:style>
      </dgm:prSet>
      <dgm:spPr/>
      <dgm:t>
        <a:bodyPr/>
        <a:lstStyle/>
        <a:p>
          <a:pPr algn="l"/>
          <a:r>
            <a:rPr lang="zh-TW" altLang="en-US" sz="2400" b="0" dirty="0">
              <a:solidFill>
                <a:schemeClr val="bg1"/>
              </a:solidFill>
              <a:latin typeface="Times New Roman" pitchFamily="18" charset="0"/>
              <a:ea typeface="標楷體" pitchFamily="65" charset="-120"/>
              <a:cs typeface="Times New Roman" pitchFamily="18" charset="0"/>
            </a:rPr>
            <a:t>對股東權益或證券價格之影響</a:t>
          </a:r>
          <a:r>
            <a:rPr lang="zh-TW" altLang="en-US" sz="2400" b="1" dirty="0">
              <a:solidFill>
                <a:srgbClr val="C00000"/>
              </a:solidFill>
              <a:latin typeface="Times New Roman" pitchFamily="18" charset="0"/>
              <a:ea typeface="標楷體" pitchFamily="65" charset="-120"/>
              <a:cs typeface="Times New Roman" pitchFamily="18" charset="0"/>
            </a:rPr>
            <a:t>重大</a:t>
          </a:r>
          <a:endParaRPr lang="zh-TW" altLang="en-US" sz="2400" b="1" dirty="0">
            <a:solidFill>
              <a:srgbClr val="C00000"/>
            </a:solidFill>
          </a:endParaRPr>
        </a:p>
      </dgm:t>
    </dgm:pt>
    <dgm:pt modelId="{8FC088E1-4F0A-4D53-B878-3B95909B6C42}" type="parTrans" cxnId="{C12D4323-A3D1-44D9-840E-3CB33B41FE2A}">
      <dgm:prSet/>
      <dgm:spPr/>
      <dgm:t>
        <a:bodyPr/>
        <a:lstStyle/>
        <a:p>
          <a:endParaRPr lang="zh-TW" altLang="en-US"/>
        </a:p>
      </dgm:t>
    </dgm:pt>
    <dgm:pt modelId="{58E79822-C9CF-4C94-8C0C-637F5D3ABC0C}" type="sibTrans" cxnId="{C12D4323-A3D1-44D9-840E-3CB33B41FE2A}">
      <dgm:prSet/>
      <dgm:spPr/>
      <dgm:t>
        <a:bodyPr/>
        <a:lstStyle/>
        <a:p>
          <a:endParaRPr lang="zh-TW" altLang="en-US"/>
        </a:p>
      </dgm:t>
    </dgm:pt>
    <dgm:pt modelId="{1393017A-DA4C-4E6C-BC43-E6EE49100323}">
      <dgm:prSet phldrT="[文字]" custT="1">
        <dgm:style>
          <a:lnRef idx="3">
            <a:schemeClr val="lt1"/>
          </a:lnRef>
          <a:fillRef idx="1">
            <a:schemeClr val="accent1"/>
          </a:fillRef>
          <a:effectRef idx="1">
            <a:schemeClr val="accent1"/>
          </a:effectRef>
          <a:fontRef idx="minor">
            <a:schemeClr val="lt1"/>
          </a:fontRef>
        </dgm:style>
      </dgm:prSet>
      <dgm:spPr/>
      <dgm:t>
        <a:bodyPr/>
        <a:lstStyle/>
        <a:p>
          <a:pPr algn="l"/>
          <a:r>
            <a:rPr kumimoji="1" lang="zh-TW" altLang="en-US" sz="2000" dirty="0">
              <a:solidFill>
                <a:schemeClr val="bg1"/>
              </a:solidFill>
              <a:latin typeface="標楷體" pitchFamily="65" charset="-120"/>
              <a:ea typeface="標楷體" pitchFamily="65" charset="-120"/>
            </a:rPr>
            <a:t>另得對其上櫃有價證券為</a:t>
          </a:r>
          <a:r>
            <a:rPr kumimoji="1" lang="zh-TW" altLang="en-US" sz="2000" dirty="0">
              <a:solidFill>
                <a:srgbClr val="FFFF00"/>
              </a:solidFill>
              <a:latin typeface="標楷體" pitchFamily="65" charset="-120"/>
              <a:ea typeface="標楷體" pitchFamily="65" charset="-120"/>
            </a:rPr>
            <a:t>變更（預收款券）交易、停止交易或終止交易</a:t>
          </a:r>
          <a:r>
            <a:rPr kumimoji="1" lang="zh-TW" altLang="en-US" sz="2000" dirty="0">
              <a:solidFill>
                <a:schemeClr val="bg1"/>
              </a:solidFill>
              <a:latin typeface="標楷體" pitchFamily="65" charset="-120"/>
              <a:ea typeface="標楷體" pitchFamily="65" charset="-120"/>
            </a:rPr>
            <a:t>之處置</a:t>
          </a:r>
          <a:endParaRPr lang="zh-TW" altLang="en-US" sz="2000" dirty="0">
            <a:solidFill>
              <a:schemeClr val="bg1"/>
            </a:solidFill>
          </a:endParaRPr>
        </a:p>
      </dgm:t>
    </dgm:pt>
    <dgm:pt modelId="{0649CBF6-F0F3-4DE0-96AF-FE5B0B15B651}" type="parTrans" cxnId="{431F5361-9E08-4245-B449-C42CDEE17D7A}">
      <dgm:prSet/>
      <dgm:spPr/>
      <dgm:t>
        <a:bodyPr/>
        <a:lstStyle/>
        <a:p>
          <a:endParaRPr lang="zh-TW" altLang="en-US"/>
        </a:p>
      </dgm:t>
    </dgm:pt>
    <dgm:pt modelId="{781B7545-38F6-454C-85F6-C993F206F646}" type="sibTrans" cxnId="{431F5361-9E08-4245-B449-C42CDEE17D7A}">
      <dgm:prSet/>
      <dgm:spPr/>
      <dgm:t>
        <a:bodyPr/>
        <a:lstStyle/>
        <a:p>
          <a:endParaRPr lang="zh-TW" altLang="en-US"/>
        </a:p>
      </dgm:t>
    </dgm:pt>
    <dgm:pt modelId="{55C57763-3C54-4C96-A30A-9CAAC8B880AB}">
      <dgm:prSet phldrT="[文字]" custT="1">
        <dgm:style>
          <a:lnRef idx="3">
            <a:schemeClr val="lt1"/>
          </a:lnRef>
          <a:fillRef idx="1">
            <a:schemeClr val="accent1"/>
          </a:fillRef>
          <a:effectRef idx="1">
            <a:schemeClr val="accent1"/>
          </a:effectRef>
          <a:fontRef idx="minor">
            <a:schemeClr val="lt1"/>
          </a:fontRef>
        </dgm:style>
      </dgm:prSet>
      <dgm:spPr/>
      <dgm:t>
        <a:bodyPr/>
        <a:lstStyle/>
        <a:p>
          <a:pPr algn="l">
            <a:lnSpc>
              <a:spcPts val="2000"/>
            </a:lnSpc>
            <a:spcAft>
              <a:spcPts val="600"/>
            </a:spcAft>
          </a:pPr>
          <a:r>
            <a:rPr lang="zh-TW" altLang="en-US" sz="2000" dirty="0">
              <a:solidFill>
                <a:srgbClr val="C00000"/>
              </a:solidFill>
              <a:latin typeface="標楷體" panose="03000509000000000000" pitchFamily="65" charset="-120"/>
              <a:ea typeface="標楷體" panose="03000509000000000000" pitchFamily="65" charset="-120"/>
            </a:rPr>
            <a:t>●</a:t>
          </a:r>
          <a:r>
            <a:rPr lang="zh-TW" sz="2000" u="sng" dirty="0">
              <a:solidFill>
                <a:srgbClr val="C00000"/>
              </a:solidFill>
              <a:latin typeface="標楷體" pitchFamily="65" charset="-120"/>
              <a:ea typeface="標楷體" pitchFamily="65" charset="-120"/>
            </a:rPr>
            <a:t>重大訊息</a:t>
          </a:r>
          <a:endParaRPr lang="en-US" altLang="zh-TW" sz="2000" u="sng" dirty="0">
            <a:solidFill>
              <a:srgbClr val="C00000"/>
            </a:solidFill>
            <a:latin typeface="標楷體" pitchFamily="65" charset="-120"/>
            <a:ea typeface="標楷體" pitchFamily="65" charset="-120"/>
          </a:endParaRPr>
        </a:p>
        <a:p>
          <a:pPr algn="l">
            <a:lnSpc>
              <a:spcPts val="2000"/>
            </a:lnSpc>
            <a:spcAft>
              <a:spcPts val="600"/>
            </a:spcAft>
          </a:pPr>
          <a:r>
            <a:rPr lang="zh-TW" altLang="en-US" sz="2000" b="0" dirty="0">
              <a:solidFill>
                <a:srgbClr val="FFFF00"/>
              </a:solidFill>
              <a:latin typeface="Times New Roman" pitchFamily="18" charset="0"/>
              <a:ea typeface="標楷體" pitchFamily="65" charset="-120"/>
              <a:cs typeface="Times New Roman" pitchFamily="18" charset="0"/>
            </a:rPr>
            <a:t>    得</a:t>
          </a:r>
          <a:r>
            <a:rPr lang="zh-TW" sz="2000" b="0" dirty="0">
              <a:solidFill>
                <a:srgbClr val="FFFF00"/>
              </a:solidFill>
              <a:latin typeface="Times New Roman" pitchFamily="18" charset="0"/>
              <a:ea typeface="標楷體" pitchFamily="65" charset="-120"/>
              <a:cs typeface="Times New Roman" pitchFamily="18" charset="0"/>
            </a:rPr>
            <a:t>處</a:t>
          </a:r>
          <a:r>
            <a:rPr lang="en-US" sz="2000" b="0" dirty="0">
              <a:solidFill>
                <a:srgbClr val="FFFF00"/>
              </a:solidFill>
              <a:latin typeface="Times New Roman" pitchFamily="18" charset="0"/>
              <a:ea typeface="標楷體" pitchFamily="65" charset="-120"/>
              <a:cs typeface="Times New Roman" pitchFamily="18" charset="0"/>
            </a:rPr>
            <a:t>3</a:t>
          </a:r>
          <a:r>
            <a:rPr lang="zh-TW" sz="2000" b="0" dirty="0">
              <a:solidFill>
                <a:srgbClr val="FFFF00"/>
              </a:solidFill>
              <a:latin typeface="Times New Roman" pitchFamily="18" charset="0"/>
              <a:ea typeface="標楷體" pitchFamily="65" charset="-120"/>
              <a:cs typeface="Times New Roman" pitchFamily="18" charset="0"/>
            </a:rPr>
            <a:t>萬</a:t>
          </a:r>
          <a:r>
            <a:rPr lang="en-US" altLang="zh-TW" sz="2000" b="0" dirty="0">
              <a:solidFill>
                <a:srgbClr val="FFFF00"/>
              </a:solidFill>
              <a:latin typeface="Times New Roman" pitchFamily="18" charset="0"/>
              <a:ea typeface="標楷體" pitchFamily="65" charset="-120"/>
              <a:cs typeface="Times New Roman" pitchFamily="18" charset="0"/>
            </a:rPr>
            <a:t>~5</a:t>
          </a:r>
          <a:r>
            <a:rPr lang="en-US" sz="2000" b="0" dirty="0">
              <a:solidFill>
                <a:srgbClr val="FFFF00"/>
              </a:solidFill>
              <a:latin typeface="Times New Roman" pitchFamily="18" charset="0"/>
              <a:ea typeface="標楷體" pitchFamily="65" charset="-120"/>
              <a:cs typeface="Times New Roman" pitchFamily="18" charset="0"/>
            </a:rPr>
            <a:t>00</a:t>
          </a:r>
          <a:r>
            <a:rPr lang="zh-TW" sz="2000" b="0" dirty="0">
              <a:solidFill>
                <a:srgbClr val="FFFF00"/>
              </a:solidFill>
              <a:latin typeface="Times New Roman" pitchFamily="18" charset="0"/>
              <a:ea typeface="標楷體" pitchFamily="65" charset="-120"/>
              <a:cs typeface="Times New Roman" pitchFamily="18" charset="0"/>
            </a:rPr>
            <a:t>萬元之</a:t>
          </a:r>
          <a:r>
            <a:rPr lang="zh-TW" sz="2000" b="0" dirty="0" smtClean="0">
              <a:solidFill>
                <a:srgbClr val="FFFF00"/>
              </a:solidFill>
              <a:latin typeface="Times New Roman" pitchFamily="18" charset="0"/>
              <a:ea typeface="標楷體" pitchFamily="65" charset="-120"/>
              <a:cs typeface="Times New Roman" pitchFamily="18" charset="0"/>
            </a:rPr>
            <a:t>違約金</a:t>
          </a:r>
          <a:r>
            <a:rPr lang="zh-TW" altLang="en-US" sz="2000" b="0" dirty="0" smtClean="0">
              <a:solidFill>
                <a:srgbClr val="FFFF00"/>
              </a:solidFill>
              <a:latin typeface="Times New Roman" pitchFamily="18" charset="0"/>
              <a:ea typeface="標楷體" pitchFamily="65" charset="-120"/>
              <a:cs typeface="Times New Roman" pitchFamily="18" charset="0"/>
            </a:rPr>
            <a:t> </a:t>
          </a:r>
          <a:endParaRPr lang="en-US" altLang="zh-TW" sz="2000" b="0" dirty="0" smtClean="0">
            <a:solidFill>
              <a:srgbClr val="FFFF00"/>
            </a:solidFill>
            <a:latin typeface="Times New Roman" pitchFamily="18" charset="0"/>
            <a:ea typeface="標楷體" pitchFamily="65" charset="-120"/>
            <a:cs typeface="Times New Roman" pitchFamily="18" charset="0"/>
          </a:endParaRPr>
        </a:p>
        <a:p>
          <a:pPr algn="l">
            <a:lnSpc>
              <a:spcPts val="2000"/>
            </a:lnSpc>
            <a:spcAft>
              <a:spcPts val="600"/>
            </a:spcAft>
          </a:pPr>
          <a:r>
            <a:rPr lang="zh-TW" altLang="en-US" sz="2000" b="0" dirty="0" smtClean="0">
              <a:solidFill>
                <a:srgbClr val="FFFF00"/>
              </a:solidFill>
              <a:latin typeface="Times New Roman" pitchFamily="18" charset="0"/>
              <a:ea typeface="標楷體" pitchFamily="65" charset="-120"/>
              <a:cs typeface="Times New Roman" pitchFamily="18" charset="0"/>
            </a:rPr>
            <a:t>    </a:t>
          </a:r>
          <a:r>
            <a:rPr lang="en-US" altLang="zh-TW" sz="2000" b="1" dirty="0" smtClean="0">
              <a:solidFill>
                <a:srgbClr val="C00000"/>
              </a:solidFill>
              <a:latin typeface="Times New Roman" pitchFamily="18" charset="0"/>
              <a:ea typeface="標楷體" pitchFamily="65" charset="-120"/>
              <a:cs typeface="Times New Roman" pitchFamily="18" charset="0"/>
            </a:rPr>
            <a:t>(</a:t>
          </a:r>
          <a:r>
            <a:rPr lang="zh-TW" altLang="en-US" sz="2000" b="1" dirty="0" smtClean="0">
              <a:solidFill>
                <a:srgbClr val="C00000"/>
              </a:solidFill>
              <a:latin typeface="Times New Roman" pitchFamily="18" charset="0"/>
              <a:ea typeface="標楷體" pitchFamily="65" charset="-120"/>
              <a:cs typeface="Times New Roman" pitchFamily="18" charset="0"/>
            </a:rPr>
            <a:t>註</a:t>
          </a:r>
          <a:r>
            <a:rPr lang="en-US" altLang="zh-TW" sz="2000" b="1" dirty="0" smtClean="0">
              <a:solidFill>
                <a:srgbClr val="C00000"/>
              </a:solidFill>
              <a:latin typeface="Times New Roman" pitchFamily="18" charset="0"/>
              <a:ea typeface="標楷體" pitchFamily="65" charset="-120"/>
              <a:cs typeface="Times New Roman" pitchFamily="18" charset="0"/>
            </a:rPr>
            <a:t>1)</a:t>
          </a:r>
          <a:endParaRPr lang="en-US" altLang="zh-TW" sz="2000" b="1" dirty="0">
            <a:solidFill>
              <a:srgbClr val="C00000"/>
            </a:solidFill>
            <a:latin typeface="Times New Roman" pitchFamily="18" charset="0"/>
            <a:ea typeface="標楷體" pitchFamily="65" charset="-120"/>
            <a:cs typeface="Times New Roman" pitchFamily="18" charset="0"/>
          </a:endParaRPr>
        </a:p>
        <a:p>
          <a:pPr algn="l">
            <a:lnSpc>
              <a:spcPts val="2000"/>
            </a:lnSpc>
            <a:spcAft>
              <a:spcPts val="600"/>
            </a:spcAft>
          </a:pPr>
          <a:r>
            <a:rPr lang="zh-TW" altLang="en-US" sz="2000" dirty="0">
              <a:solidFill>
                <a:srgbClr val="C00000"/>
              </a:solidFill>
              <a:latin typeface="標楷體" panose="03000509000000000000" pitchFamily="65" charset="-120"/>
              <a:ea typeface="標楷體" panose="03000509000000000000" pitchFamily="65" charset="-120"/>
            </a:rPr>
            <a:t>●</a:t>
          </a:r>
          <a:r>
            <a:rPr lang="zh-TW" altLang="en-US" sz="2000" u="sng" dirty="0">
              <a:solidFill>
                <a:srgbClr val="C00000"/>
              </a:solidFill>
              <a:latin typeface="標楷體" panose="03000509000000000000" pitchFamily="65" charset="-120"/>
              <a:ea typeface="標楷體" panose="03000509000000000000" pitchFamily="65" charset="-120"/>
            </a:rPr>
            <a:t>記者說明會及訊息面</a:t>
          </a:r>
          <a:r>
            <a:rPr lang="zh-TW" altLang="en-US" sz="2000" u="sng" dirty="0" smtClean="0">
              <a:solidFill>
                <a:srgbClr val="C00000"/>
              </a:solidFill>
              <a:latin typeface="標楷體" panose="03000509000000000000" pitchFamily="65" charset="-120"/>
              <a:ea typeface="標楷體" panose="03000509000000000000" pitchFamily="65" charset="-120"/>
            </a:rPr>
            <a:t>暫停</a:t>
          </a:r>
          <a:endParaRPr lang="en-US" altLang="zh-TW" sz="2000" u="sng" dirty="0" smtClean="0">
            <a:solidFill>
              <a:srgbClr val="C00000"/>
            </a:solidFill>
            <a:latin typeface="標楷體" panose="03000509000000000000" pitchFamily="65" charset="-120"/>
            <a:ea typeface="標楷體" panose="03000509000000000000" pitchFamily="65" charset="-120"/>
          </a:endParaRPr>
        </a:p>
        <a:p>
          <a:pPr algn="l">
            <a:lnSpc>
              <a:spcPts val="2000"/>
            </a:lnSpc>
            <a:spcAft>
              <a:spcPts val="600"/>
            </a:spcAft>
          </a:pPr>
          <a:r>
            <a:rPr lang="zh-TW" altLang="en-US" sz="2000" u="none" dirty="0" smtClean="0">
              <a:solidFill>
                <a:srgbClr val="C00000"/>
              </a:solidFill>
              <a:latin typeface="標楷體" panose="03000509000000000000" pitchFamily="65" charset="-120"/>
              <a:ea typeface="標楷體" panose="03000509000000000000" pitchFamily="65" charset="-120"/>
            </a:rPr>
            <a:t>  </a:t>
          </a:r>
          <a:r>
            <a:rPr lang="zh-TW" altLang="en-US" sz="2000" u="sng" dirty="0" smtClean="0">
              <a:solidFill>
                <a:srgbClr val="C00000"/>
              </a:solidFill>
              <a:latin typeface="標楷體" panose="03000509000000000000" pitchFamily="65" charset="-120"/>
              <a:ea typeface="標楷體" panose="03000509000000000000" pitchFamily="65" charset="-120"/>
            </a:rPr>
            <a:t>交易</a:t>
          </a:r>
          <a:endParaRPr lang="en-US" altLang="zh-TW" sz="2000" u="sng" dirty="0">
            <a:solidFill>
              <a:srgbClr val="C00000"/>
            </a:solidFill>
            <a:latin typeface="標楷體" panose="03000509000000000000" pitchFamily="65" charset="-120"/>
            <a:ea typeface="標楷體" panose="03000509000000000000" pitchFamily="65" charset="-120"/>
          </a:endParaRPr>
        </a:p>
        <a:p>
          <a:pPr algn="l">
            <a:lnSpc>
              <a:spcPts val="2000"/>
            </a:lnSpc>
            <a:spcAft>
              <a:spcPts val="600"/>
            </a:spcAft>
          </a:pPr>
          <a:r>
            <a:rPr lang="zh-TW" altLang="en-US" sz="2000" b="0" dirty="0">
              <a:solidFill>
                <a:srgbClr val="FFFF00"/>
              </a:solidFill>
              <a:latin typeface="Times New Roman" pitchFamily="18" charset="0"/>
              <a:ea typeface="標楷體" pitchFamily="65" charset="-120"/>
              <a:cs typeface="Times New Roman" pitchFamily="18" charset="0"/>
            </a:rPr>
            <a:t>    得</a:t>
          </a:r>
          <a:r>
            <a:rPr lang="zh-TW" sz="2000" b="0" dirty="0">
              <a:solidFill>
                <a:srgbClr val="FFFF00"/>
              </a:solidFill>
              <a:latin typeface="Times New Roman" pitchFamily="18" charset="0"/>
              <a:ea typeface="標楷體" pitchFamily="65" charset="-120"/>
              <a:cs typeface="Times New Roman" pitchFamily="18" charset="0"/>
            </a:rPr>
            <a:t>處</a:t>
          </a:r>
          <a:r>
            <a:rPr lang="en-US" altLang="zh-TW" sz="2000" b="0" dirty="0">
              <a:solidFill>
                <a:srgbClr val="FFFF00"/>
              </a:solidFill>
              <a:latin typeface="Times New Roman" pitchFamily="18" charset="0"/>
              <a:ea typeface="標楷體" pitchFamily="65" charset="-120"/>
              <a:cs typeface="Times New Roman" pitchFamily="18" charset="0"/>
            </a:rPr>
            <a:t>5</a:t>
          </a:r>
          <a:r>
            <a:rPr lang="zh-TW" sz="2000" b="0" dirty="0">
              <a:solidFill>
                <a:srgbClr val="FFFF00"/>
              </a:solidFill>
              <a:latin typeface="Times New Roman" pitchFamily="18" charset="0"/>
              <a:ea typeface="標楷體" pitchFamily="65" charset="-120"/>
              <a:cs typeface="Times New Roman" pitchFamily="18" charset="0"/>
            </a:rPr>
            <a:t>萬</a:t>
          </a:r>
          <a:r>
            <a:rPr lang="en-US" altLang="zh-TW" sz="2000" b="0" dirty="0">
              <a:solidFill>
                <a:srgbClr val="FFFF00"/>
              </a:solidFill>
              <a:latin typeface="Times New Roman" pitchFamily="18" charset="0"/>
              <a:ea typeface="標楷體" pitchFamily="65" charset="-120"/>
              <a:cs typeface="Times New Roman" pitchFamily="18" charset="0"/>
            </a:rPr>
            <a:t>~5</a:t>
          </a:r>
          <a:r>
            <a:rPr lang="en-US" sz="2000" b="0" dirty="0">
              <a:solidFill>
                <a:srgbClr val="FFFF00"/>
              </a:solidFill>
              <a:latin typeface="Times New Roman" pitchFamily="18" charset="0"/>
              <a:ea typeface="標楷體" pitchFamily="65" charset="-120"/>
              <a:cs typeface="Times New Roman" pitchFamily="18" charset="0"/>
            </a:rPr>
            <a:t>00</a:t>
          </a:r>
          <a:r>
            <a:rPr lang="zh-TW" sz="2000" b="0" dirty="0">
              <a:solidFill>
                <a:srgbClr val="FFFF00"/>
              </a:solidFill>
              <a:latin typeface="Times New Roman" pitchFamily="18" charset="0"/>
              <a:ea typeface="標楷體" pitchFamily="65" charset="-120"/>
              <a:cs typeface="Times New Roman" pitchFamily="18" charset="0"/>
            </a:rPr>
            <a:t>萬元之</a:t>
          </a:r>
          <a:r>
            <a:rPr lang="zh-TW" sz="2000" b="0" dirty="0" smtClean="0">
              <a:solidFill>
                <a:srgbClr val="FFFF00"/>
              </a:solidFill>
              <a:latin typeface="Times New Roman" pitchFamily="18" charset="0"/>
              <a:ea typeface="標楷體" pitchFamily="65" charset="-120"/>
              <a:cs typeface="Times New Roman" pitchFamily="18" charset="0"/>
            </a:rPr>
            <a:t>違約金</a:t>
          </a:r>
          <a:r>
            <a:rPr lang="zh-TW" altLang="en-US" sz="2000" b="0" dirty="0" smtClean="0">
              <a:solidFill>
                <a:srgbClr val="FFFF00"/>
              </a:solidFill>
              <a:latin typeface="Times New Roman" pitchFamily="18" charset="0"/>
              <a:ea typeface="標楷體" pitchFamily="65" charset="-120"/>
              <a:cs typeface="Times New Roman" pitchFamily="18" charset="0"/>
            </a:rPr>
            <a:t> </a:t>
          </a:r>
          <a:endParaRPr lang="en-US" altLang="zh-TW" sz="2000" b="0" dirty="0" smtClean="0">
            <a:solidFill>
              <a:srgbClr val="FFFF00"/>
            </a:solidFill>
            <a:latin typeface="Times New Roman" pitchFamily="18" charset="0"/>
            <a:ea typeface="標楷體" pitchFamily="65" charset="-120"/>
            <a:cs typeface="Times New Roman" pitchFamily="18" charset="0"/>
          </a:endParaRPr>
        </a:p>
        <a:p>
          <a:pPr algn="l">
            <a:lnSpc>
              <a:spcPts val="2000"/>
            </a:lnSpc>
            <a:spcAft>
              <a:spcPts val="600"/>
            </a:spcAft>
          </a:pPr>
          <a:r>
            <a:rPr lang="zh-TW" altLang="en-US" sz="2000" b="0" dirty="0" smtClean="0">
              <a:solidFill>
                <a:srgbClr val="FFFF00"/>
              </a:solidFill>
              <a:latin typeface="Times New Roman" pitchFamily="18" charset="0"/>
              <a:ea typeface="標楷體" pitchFamily="65" charset="-120"/>
              <a:cs typeface="Times New Roman" pitchFamily="18" charset="0"/>
            </a:rPr>
            <a:t>    </a:t>
          </a:r>
          <a:r>
            <a:rPr lang="en-US" altLang="zh-TW" sz="2000" b="1" dirty="0" smtClean="0">
              <a:solidFill>
                <a:srgbClr val="C00000"/>
              </a:solidFill>
              <a:latin typeface="Times New Roman" pitchFamily="18" charset="0"/>
              <a:ea typeface="標楷體" pitchFamily="65" charset="-120"/>
              <a:cs typeface="Times New Roman" pitchFamily="18" charset="0"/>
            </a:rPr>
            <a:t>(</a:t>
          </a:r>
          <a:r>
            <a:rPr lang="zh-TW" altLang="en-US" sz="2000" b="1" dirty="0" smtClean="0">
              <a:solidFill>
                <a:srgbClr val="C00000"/>
              </a:solidFill>
              <a:latin typeface="Times New Roman" pitchFamily="18" charset="0"/>
              <a:ea typeface="標楷體" pitchFamily="65" charset="-120"/>
              <a:cs typeface="Times New Roman" pitchFamily="18" charset="0"/>
            </a:rPr>
            <a:t>註</a:t>
          </a:r>
          <a:r>
            <a:rPr lang="en-US" altLang="zh-TW" sz="2000" b="1" dirty="0" smtClean="0">
              <a:solidFill>
                <a:srgbClr val="C00000"/>
              </a:solidFill>
              <a:latin typeface="Times New Roman" pitchFamily="18" charset="0"/>
              <a:ea typeface="標楷體" pitchFamily="65" charset="-120"/>
              <a:cs typeface="Times New Roman" pitchFamily="18" charset="0"/>
            </a:rPr>
            <a:t>2)</a:t>
          </a:r>
          <a:endParaRPr lang="zh-TW" altLang="en-US" sz="2000" b="1" dirty="0">
            <a:solidFill>
              <a:srgbClr val="C00000"/>
            </a:solidFill>
          </a:endParaRPr>
        </a:p>
      </dgm:t>
    </dgm:pt>
    <dgm:pt modelId="{EBFAC727-2023-4B87-BA7A-35ECDEDB1633}" type="sibTrans" cxnId="{36EA5098-174A-40B6-92D1-72BF7587A78A}">
      <dgm:prSet/>
      <dgm:spPr/>
      <dgm:t>
        <a:bodyPr/>
        <a:lstStyle/>
        <a:p>
          <a:endParaRPr lang="zh-TW" altLang="en-US"/>
        </a:p>
      </dgm:t>
    </dgm:pt>
    <dgm:pt modelId="{B235F06C-826E-4FAD-AAEC-4A568688D833}" type="parTrans" cxnId="{36EA5098-174A-40B6-92D1-72BF7587A78A}">
      <dgm:prSet/>
      <dgm:spPr/>
      <dgm:t>
        <a:bodyPr/>
        <a:lstStyle/>
        <a:p>
          <a:endParaRPr lang="zh-TW" altLang="en-US"/>
        </a:p>
      </dgm:t>
    </dgm:pt>
    <dgm:pt modelId="{39E9039F-B2DC-4B9B-B401-484798DB1909}" type="pres">
      <dgm:prSet presAssocID="{5CC59B4B-8295-480D-9D51-85946B59D721}" presName="diagram" presStyleCnt="0">
        <dgm:presLayoutVars>
          <dgm:chPref val="1"/>
          <dgm:dir/>
          <dgm:animOne val="branch"/>
          <dgm:animLvl val="lvl"/>
          <dgm:resizeHandles val="exact"/>
        </dgm:presLayoutVars>
      </dgm:prSet>
      <dgm:spPr/>
      <dgm:t>
        <a:bodyPr/>
        <a:lstStyle/>
        <a:p>
          <a:endParaRPr lang="zh-TW" altLang="en-US"/>
        </a:p>
      </dgm:t>
    </dgm:pt>
    <dgm:pt modelId="{E66DEE28-F022-4EBF-A1D7-3BF14E070E1F}" type="pres">
      <dgm:prSet presAssocID="{451690F5-24A1-4557-ADE3-668D0EC4BC53}" presName="root1" presStyleCnt="0"/>
      <dgm:spPr/>
    </dgm:pt>
    <dgm:pt modelId="{0BEC7240-6285-485C-AB7E-840155111179}" type="pres">
      <dgm:prSet presAssocID="{451690F5-24A1-4557-ADE3-668D0EC4BC53}" presName="LevelOneTextNode" presStyleLbl="node0" presStyleIdx="0" presStyleCnt="1" custScaleX="54585" custScaleY="175706" custLinFactNeighborX="3478" custLinFactNeighborY="-37122">
        <dgm:presLayoutVars>
          <dgm:chPref val="3"/>
        </dgm:presLayoutVars>
      </dgm:prSet>
      <dgm:spPr/>
      <dgm:t>
        <a:bodyPr/>
        <a:lstStyle/>
        <a:p>
          <a:endParaRPr lang="zh-TW" altLang="en-US"/>
        </a:p>
      </dgm:t>
    </dgm:pt>
    <dgm:pt modelId="{B220309E-EFF4-4988-89AE-7456B6057F30}" type="pres">
      <dgm:prSet presAssocID="{451690F5-24A1-4557-ADE3-668D0EC4BC53}" presName="level2hierChild" presStyleCnt="0"/>
      <dgm:spPr/>
    </dgm:pt>
    <dgm:pt modelId="{7FE3E3BA-5182-4CD7-AE72-73189EC813B5}" type="pres">
      <dgm:prSet presAssocID="{8FC088E1-4F0A-4D53-B878-3B95909B6C42}" presName="conn2-1" presStyleLbl="parChTrans1D2" presStyleIdx="0" presStyleCnt="1"/>
      <dgm:spPr/>
      <dgm:t>
        <a:bodyPr/>
        <a:lstStyle/>
        <a:p>
          <a:endParaRPr lang="zh-TW" altLang="en-US"/>
        </a:p>
      </dgm:t>
    </dgm:pt>
    <dgm:pt modelId="{865D7C70-6DC2-4514-9073-D9354CC6D62D}" type="pres">
      <dgm:prSet presAssocID="{8FC088E1-4F0A-4D53-B878-3B95909B6C42}" presName="connTx" presStyleLbl="parChTrans1D2" presStyleIdx="0" presStyleCnt="1"/>
      <dgm:spPr/>
      <dgm:t>
        <a:bodyPr/>
        <a:lstStyle/>
        <a:p>
          <a:endParaRPr lang="zh-TW" altLang="en-US"/>
        </a:p>
      </dgm:t>
    </dgm:pt>
    <dgm:pt modelId="{DEDF3286-6192-4C21-B406-51DC4ED75D6F}" type="pres">
      <dgm:prSet presAssocID="{2B8B96FB-A63C-41BB-A504-C8722FE6F945}" presName="root2" presStyleCnt="0"/>
      <dgm:spPr/>
    </dgm:pt>
    <dgm:pt modelId="{BC9DEDB9-27BF-4F1E-9DEF-E415C4E620BB}" type="pres">
      <dgm:prSet presAssocID="{2B8B96FB-A63C-41BB-A504-C8722FE6F945}" presName="LevelTwoTextNode" presStyleLbl="node2" presStyleIdx="0" presStyleCnt="1" custScaleX="48383" custScaleY="243488" custLinFactNeighborX="-16682" custLinFactNeighborY="-37778">
        <dgm:presLayoutVars>
          <dgm:chPref val="3"/>
        </dgm:presLayoutVars>
      </dgm:prSet>
      <dgm:spPr/>
      <dgm:t>
        <a:bodyPr/>
        <a:lstStyle/>
        <a:p>
          <a:endParaRPr lang="zh-TW" altLang="en-US"/>
        </a:p>
      </dgm:t>
    </dgm:pt>
    <dgm:pt modelId="{9A04F100-3ADE-47C8-AEAA-F3D94CC935D8}" type="pres">
      <dgm:prSet presAssocID="{2B8B96FB-A63C-41BB-A504-C8722FE6F945}" presName="level3hierChild" presStyleCnt="0"/>
      <dgm:spPr/>
    </dgm:pt>
    <dgm:pt modelId="{BE04CDC0-6564-44BD-A159-71F9C37DA777}" type="pres">
      <dgm:prSet presAssocID="{0649CBF6-F0F3-4DE0-96AF-FE5B0B15B651}" presName="conn2-1" presStyleLbl="parChTrans1D3" presStyleIdx="0" presStyleCnt="2"/>
      <dgm:spPr/>
      <dgm:t>
        <a:bodyPr/>
        <a:lstStyle/>
        <a:p>
          <a:endParaRPr lang="zh-TW" altLang="en-US"/>
        </a:p>
      </dgm:t>
    </dgm:pt>
    <dgm:pt modelId="{B7AAAAB2-BFAC-4743-A249-56F8FEF93285}" type="pres">
      <dgm:prSet presAssocID="{0649CBF6-F0F3-4DE0-96AF-FE5B0B15B651}" presName="connTx" presStyleLbl="parChTrans1D3" presStyleIdx="0" presStyleCnt="2"/>
      <dgm:spPr/>
      <dgm:t>
        <a:bodyPr/>
        <a:lstStyle/>
        <a:p>
          <a:endParaRPr lang="zh-TW" altLang="en-US"/>
        </a:p>
      </dgm:t>
    </dgm:pt>
    <dgm:pt modelId="{13D53A6E-466E-449A-9356-BF83954E2B8E}" type="pres">
      <dgm:prSet presAssocID="{1393017A-DA4C-4E6C-BC43-E6EE49100323}" presName="root2" presStyleCnt="0"/>
      <dgm:spPr/>
    </dgm:pt>
    <dgm:pt modelId="{4D7803B8-B0E7-4673-8255-D3A850784A6F}" type="pres">
      <dgm:prSet presAssocID="{1393017A-DA4C-4E6C-BC43-E6EE49100323}" presName="LevelTwoTextNode" presStyleLbl="node3" presStyleIdx="0" presStyleCnt="2" custScaleX="169423" custScaleY="150620" custLinFactY="100000" custLinFactNeighborX="-6968" custLinFactNeighborY="141237">
        <dgm:presLayoutVars>
          <dgm:chPref val="3"/>
        </dgm:presLayoutVars>
      </dgm:prSet>
      <dgm:spPr/>
      <dgm:t>
        <a:bodyPr/>
        <a:lstStyle/>
        <a:p>
          <a:endParaRPr lang="zh-TW" altLang="en-US"/>
        </a:p>
      </dgm:t>
    </dgm:pt>
    <dgm:pt modelId="{181A817E-35CD-438C-95F0-0F19BBA81B58}" type="pres">
      <dgm:prSet presAssocID="{1393017A-DA4C-4E6C-BC43-E6EE49100323}" presName="level3hierChild" presStyleCnt="0"/>
      <dgm:spPr/>
    </dgm:pt>
    <dgm:pt modelId="{956FA00B-73EB-47DF-9366-FD8D4A9E4937}" type="pres">
      <dgm:prSet presAssocID="{B235F06C-826E-4FAD-AAEC-4A568688D833}" presName="conn2-1" presStyleLbl="parChTrans1D3" presStyleIdx="1" presStyleCnt="2"/>
      <dgm:spPr/>
      <dgm:t>
        <a:bodyPr/>
        <a:lstStyle/>
        <a:p>
          <a:endParaRPr lang="zh-TW" altLang="en-US"/>
        </a:p>
      </dgm:t>
    </dgm:pt>
    <dgm:pt modelId="{82485AB8-A19E-45CE-B52A-B3ECA3F7A731}" type="pres">
      <dgm:prSet presAssocID="{B235F06C-826E-4FAD-AAEC-4A568688D833}" presName="connTx" presStyleLbl="parChTrans1D3" presStyleIdx="1" presStyleCnt="2"/>
      <dgm:spPr/>
      <dgm:t>
        <a:bodyPr/>
        <a:lstStyle/>
        <a:p>
          <a:endParaRPr lang="zh-TW" altLang="en-US"/>
        </a:p>
      </dgm:t>
    </dgm:pt>
    <dgm:pt modelId="{8E26BA05-82BF-458D-B223-8E88BA883BD1}" type="pres">
      <dgm:prSet presAssocID="{55C57763-3C54-4C96-A30A-9CAAC8B880AB}" presName="root2" presStyleCnt="0"/>
      <dgm:spPr/>
    </dgm:pt>
    <dgm:pt modelId="{AEC346D7-22A1-4974-AB50-148C433F9721}" type="pres">
      <dgm:prSet presAssocID="{55C57763-3C54-4C96-A30A-9CAAC8B880AB}" presName="LevelTwoTextNode" presStyleLbl="node3" presStyleIdx="1" presStyleCnt="2" custScaleX="162112" custScaleY="243036" custLinFactY="-94335" custLinFactNeighborX="-10522" custLinFactNeighborY="-100000">
        <dgm:presLayoutVars>
          <dgm:chPref val="3"/>
        </dgm:presLayoutVars>
      </dgm:prSet>
      <dgm:spPr/>
      <dgm:t>
        <a:bodyPr/>
        <a:lstStyle/>
        <a:p>
          <a:endParaRPr lang="zh-TW" altLang="en-US"/>
        </a:p>
      </dgm:t>
    </dgm:pt>
    <dgm:pt modelId="{EF62650A-EC0E-40AB-8A9F-F8CDEA91B37A}" type="pres">
      <dgm:prSet presAssocID="{55C57763-3C54-4C96-A30A-9CAAC8B880AB}" presName="level3hierChild" presStyleCnt="0"/>
      <dgm:spPr/>
    </dgm:pt>
  </dgm:ptLst>
  <dgm:cxnLst>
    <dgm:cxn modelId="{20D99371-66F3-448D-A7A8-3EFB98A4CD87}" type="presOf" srcId="{451690F5-24A1-4557-ADE3-668D0EC4BC53}" destId="{0BEC7240-6285-485C-AB7E-840155111179}" srcOrd="0" destOrd="0" presId="urn:microsoft.com/office/officeart/2005/8/layout/hierarchy2"/>
    <dgm:cxn modelId="{3F0F9DD0-114B-466A-80B1-073AC4FD2355}" srcId="{5CC59B4B-8295-480D-9D51-85946B59D721}" destId="{451690F5-24A1-4557-ADE3-668D0EC4BC53}" srcOrd="0" destOrd="0" parTransId="{A94BA479-503F-4D27-ACF5-36A89153509C}" sibTransId="{D2049D5D-EB05-4261-BDF5-BD34CAF1E5B7}"/>
    <dgm:cxn modelId="{DA71528C-816C-4F4B-90FF-7FFD30AF7843}" type="presOf" srcId="{0649CBF6-F0F3-4DE0-96AF-FE5B0B15B651}" destId="{B7AAAAB2-BFAC-4743-A249-56F8FEF93285}" srcOrd="1" destOrd="0" presId="urn:microsoft.com/office/officeart/2005/8/layout/hierarchy2"/>
    <dgm:cxn modelId="{20A74D41-6803-4AE2-9005-1DA04B25C138}" type="presOf" srcId="{1393017A-DA4C-4E6C-BC43-E6EE49100323}" destId="{4D7803B8-B0E7-4673-8255-D3A850784A6F}" srcOrd="0" destOrd="0" presId="urn:microsoft.com/office/officeart/2005/8/layout/hierarchy2"/>
    <dgm:cxn modelId="{36EA5098-174A-40B6-92D1-72BF7587A78A}" srcId="{2B8B96FB-A63C-41BB-A504-C8722FE6F945}" destId="{55C57763-3C54-4C96-A30A-9CAAC8B880AB}" srcOrd="1" destOrd="0" parTransId="{B235F06C-826E-4FAD-AAEC-4A568688D833}" sibTransId="{EBFAC727-2023-4B87-BA7A-35ECDEDB1633}"/>
    <dgm:cxn modelId="{96F3763A-B51E-4A59-B594-8C5A139BBE61}" type="presOf" srcId="{B235F06C-826E-4FAD-AAEC-4A568688D833}" destId="{82485AB8-A19E-45CE-B52A-B3ECA3F7A731}" srcOrd="1" destOrd="0" presId="urn:microsoft.com/office/officeart/2005/8/layout/hierarchy2"/>
    <dgm:cxn modelId="{469D822D-D2A0-4DE9-B0D2-A33D940BD706}" type="presOf" srcId="{55C57763-3C54-4C96-A30A-9CAAC8B880AB}" destId="{AEC346D7-22A1-4974-AB50-148C433F9721}" srcOrd="0" destOrd="0" presId="urn:microsoft.com/office/officeart/2005/8/layout/hierarchy2"/>
    <dgm:cxn modelId="{334EBD71-68CA-443D-ABF0-031ED2BBE2F1}" type="presOf" srcId="{0649CBF6-F0F3-4DE0-96AF-FE5B0B15B651}" destId="{BE04CDC0-6564-44BD-A159-71F9C37DA777}" srcOrd="0" destOrd="0" presId="urn:microsoft.com/office/officeart/2005/8/layout/hierarchy2"/>
    <dgm:cxn modelId="{DD7E9A5E-24DA-4442-B512-6E1F32B7976B}" type="presOf" srcId="{8FC088E1-4F0A-4D53-B878-3B95909B6C42}" destId="{865D7C70-6DC2-4514-9073-D9354CC6D62D}" srcOrd="1" destOrd="0" presId="urn:microsoft.com/office/officeart/2005/8/layout/hierarchy2"/>
    <dgm:cxn modelId="{19B30B61-7F45-42C1-A564-C67F780FC13F}" type="presOf" srcId="{5CC59B4B-8295-480D-9D51-85946B59D721}" destId="{39E9039F-B2DC-4B9B-B401-484798DB1909}" srcOrd="0" destOrd="0" presId="urn:microsoft.com/office/officeart/2005/8/layout/hierarchy2"/>
    <dgm:cxn modelId="{E350FE92-A5BA-4628-997B-D4B10730E182}" type="presOf" srcId="{2B8B96FB-A63C-41BB-A504-C8722FE6F945}" destId="{BC9DEDB9-27BF-4F1E-9DEF-E415C4E620BB}" srcOrd="0" destOrd="0" presId="urn:microsoft.com/office/officeart/2005/8/layout/hierarchy2"/>
    <dgm:cxn modelId="{431F5361-9E08-4245-B449-C42CDEE17D7A}" srcId="{2B8B96FB-A63C-41BB-A504-C8722FE6F945}" destId="{1393017A-DA4C-4E6C-BC43-E6EE49100323}" srcOrd="0" destOrd="0" parTransId="{0649CBF6-F0F3-4DE0-96AF-FE5B0B15B651}" sibTransId="{781B7545-38F6-454C-85F6-C993F206F646}"/>
    <dgm:cxn modelId="{61893BFE-CDCF-4512-B44F-1BBC3F363808}" type="presOf" srcId="{8FC088E1-4F0A-4D53-B878-3B95909B6C42}" destId="{7FE3E3BA-5182-4CD7-AE72-73189EC813B5}" srcOrd="0" destOrd="0" presId="urn:microsoft.com/office/officeart/2005/8/layout/hierarchy2"/>
    <dgm:cxn modelId="{C12D4323-A3D1-44D9-840E-3CB33B41FE2A}" srcId="{451690F5-24A1-4557-ADE3-668D0EC4BC53}" destId="{2B8B96FB-A63C-41BB-A504-C8722FE6F945}" srcOrd="0" destOrd="0" parTransId="{8FC088E1-4F0A-4D53-B878-3B95909B6C42}" sibTransId="{58E79822-C9CF-4C94-8C0C-637F5D3ABC0C}"/>
    <dgm:cxn modelId="{282973D5-24C1-4242-AE2E-3EF631DF9A94}" type="presOf" srcId="{B235F06C-826E-4FAD-AAEC-4A568688D833}" destId="{956FA00B-73EB-47DF-9366-FD8D4A9E4937}" srcOrd="0" destOrd="0" presId="urn:microsoft.com/office/officeart/2005/8/layout/hierarchy2"/>
    <dgm:cxn modelId="{11AF1F25-7EAF-44EC-AACE-23A50312A21F}" type="presParOf" srcId="{39E9039F-B2DC-4B9B-B401-484798DB1909}" destId="{E66DEE28-F022-4EBF-A1D7-3BF14E070E1F}" srcOrd="0" destOrd="0" presId="urn:microsoft.com/office/officeart/2005/8/layout/hierarchy2"/>
    <dgm:cxn modelId="{780B8A1D-B7AE-4A76-ADE3-ED62ED088569}" type="presParOf" srcId="{E66DEE28-F022-4EBF-A1D7-3BF14E070E1F}" destId="{0BEC7240-6285-485C-AB7E-840155111179}" srcOrd="0" destOrd="0" presId="urn:microsoft.com/office/officeart/2005/8/layout/hierarchy2"/>
    <dgm:cxn modelId="{75DC3C34-6C05-43F1-9F67-8B39005666D3}" type="presParOf" srcId="{E66DEE28-F022-4EBF-A1D7-3BF14E070E1F}" destId="{B220309E-EFF4-4988-89AE-7456B6057F30}" srcOrd="1" destOrd="0" presId="urn:microsoft.com/office/officeart/2005/8/layout/hierarchy2"/>
    <dgm:cxn modelId="{9A3BC676-C3E7-4A75-A26E-E3F41AEDBB31}" type="presParOf" srcId="{B220309E-EFF4-4988-89AE-7456B6057F30}" destId="{7FE3E3BA-5182-4CD7-AE72-73189EC813B5}" srcOrd="0" destOrd="0" presId="urn:microsoft.com/office/officeart/2005/8/layout/hierarchy2"/>
    <dgm:cxn modelId="{6B49E035-87A5-4141-9E83-F64A6A65329B}" type="presParOf" srcId="{7FE3E3BA-5182-4CD7-AE72-73189EC813B5}" destId="{865D7C70-6DC2-4514-9073-D9354CC6D62D}" srcOrd="0" destOrd="0" presId="urn:microsoft.com/office/officeart/2005/8/layout/hierarchy2"/>
    <dgm:cxn modelId="{84EF1382-B067-4781-B6FC-C0EAE21E924A}" type="presParOf" srcId="{B220309E-EFF4-4988-89AE-7456B6057F30}" destId="{DEDF3286-6192-4C21-B406-51DC4ED75D6F}" srcOrd="1" destOrd="0" presId="urn:microsoft.com/office/officeart/2005/8/layout/hierarchy2"/>
    <dgm:cxn modelId="{EFDA3CD7-0465-400D-92E7-B15584BF13C5}" type="presParOf" srcId="{DEDF3286-6192-4C21-B406-51DC4ED75D6F}" destId="{BC9DEDB9-27BF-4F1E-9DEF-E415C4E620BB}" srcOrd="0" destOrd="0" presId="urn:microsoft.com/office/officeart/2005/8/layout/hierarchy2"/>
    <dgm:cxn modelId="{5B2C185F-5C4B-4FC8-9C79-B4F411F3051F}" type="presParOf" srcId="{DEDF3286-6192-4C21-B406-51DC4ED75D6F}" destId="{9A04F100-3ADE-47C8-AEAA-F3D94CC935D8}" srcOrd="1" destOrd="0" presId="urn:microsoft.com/office/officeart/2005/8/layout/hierarchy2"/>
    <dgm:cxn modelId="{4BFF247D-64F0-4DC5-9E69-8FB67DE14BC6}" type="presParOf" srcId="{9A04F100-3ADE-47C8-AEAA-F3D94CC935D8}" destId="{BE04CDC0-6564-44BD-A159-71F9C37DA777}" srcOrd="0" destOrd="0" presId="urn:microsoft.com/office/officeart/2005/8/layout/hierarchy2"/>
    <dgm:cxn modelId="{CD37EBC6-A6A1-4A51-A959-620484FC0B32}" type="presParOf" srcId="{BE04CDC0-6564-44BD-A159-71F9C37DA777}" destId="{B7AAAAB2-BFAC-4743-A249-56F8FEF93285}" srcOrd="0" destOrd="0" presId="urn:microsoft.com/office/officeart/2005/8/layout/hierarchy2"/>
    <dgm:cxn modelId="{E2279BF4-064F-4C6D-88D9-302AD6BE4169}" type="presParOf" srcId="{9A04F100-3ADE-47C8-AEAA-F3D94CC935D8}" destId="{13D53A6E-466E-449A-9356-BF83954E2B8E}" srcOrd="1" destOrd="0" presId="urn:microsoft.com/office/officeart/2005/8/layout/hierarchy2"/>
    <dgm:cxn modelId="{0E742390-AA43-49E8-9052-B3C3159EB778}" type="presParOf" srcId="{13D53A6E-466E-449A-9356-BF83954E2B8E}" destId="{4D7803B8-B0E7-4673-8255-D3A850784A6F}" srcOrd="0" destOrd="0" presId="urn:microsoft.com/office/officeart/2005/8/layout/hierarchy2"/>
    <dgm:cxn modelId="{F8FBE767-A455-4E6E-AD9E-2AC0788580FB}" type="presParOf" srcId="{13D53A6E-466E-449A-9356-BF83954E2B8E}" destId="{181A817E-35CD-438C-95F0-0F19BBA81B58}" srcOrd="1" destOrd="0" presId="urn:microsoft.com/office/officeart/2005/8/layout/hierarchy2"/>
    <dgm:cxn modelId="{37FE9804-5B9F-43B8-B1F6-58305D051E9E}" type="presParOf" srcId="{9A04F100-3ADE-47C8-AEAA-F3D94CC935D8}" destId="{956FA00B-73EB-47DF-9366-FD8D4A9E4937}" srcOrd="2" destOrd="0" presId="urn:microsoft.com/office/officeart/2005/8/layout/hierarchy2"/>
    <dgm:cxn modelId="{93063F91-3437-42FF-8F34-D38F8D32C75A}" type="presParOf" srcId="{956FA00B-73EB-47DF-9366-FD8D4A9E4937}" destId="{82485AB8-A19E-45CE-B52A-B3ECA3F7A731}" srcOrd="0" destOrd="0" presId="urn:microsoft.com/office/officeart/2005/8/layout/hierarchy2"/>
    <dgm:cxn modelId="{AD8B6926-6759-4693-981E-20AC0DDABBA6}" type="presParOf" srcId="{9A04F100-3ADE-47C8-AEAA-F3D94CC935D8}" destId="{8E26BA05-82BF-458D-B223-8E88BA883BD1}" srcOrd="3" destOrd="0" presId="urn:microsoft.com/office/officeart/2005/8/layout/hierarchy2"/>
    <dgm:cxn modelId="{B82A48E3-C47F-4DB5-A78B-8855F36E28D6}" type="presParOf" srcId="{8E26BA05-82BF-458D-B223-8E88BA883BD1}" destId="{AEC346D7-22A1-4974-AB50-148C433F9721}" srcOrd="0" destOrd="0" presId="urn:microsoft.com/office/officeart/2005/8/layout/hierarchy2"/>
    <dgm:cxn modelId="{0726C3AC-E55D-48E5-A0A8-13C9489935AF}" type="presParOf" srcId="{8E26BA05-82BF-458D-B223-8E88BA883BD1}" destId="{EF62650A-EC0E-40AB-8A9F-F8CDEA91B37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F48EE7C-AEB8-4231-AF0C-C18CA4A2148C}" type="doc">
      <dgm:prSet loTypeId="urn:microsoft.com/office/officeart/2005/8/layout/vList2" loCatId="list" qsTypeId="urn:microsoft.com/office/officeart/2005/8/quickstyle/simple3" qsCatId="simple" csTypeId="urn:microsoft.com/office/officeart/2005/8/colors/colorful1#4" csCatId="colorful" phldr="1"/>
      <dgm:spPr/>
      <dgm:t>
        <a:bodyPr/>
        <a:lstStyle/>
        <a:p>
          <a:endParaRPr lang="zh-TW" altLang="en-US"/>
        </a:p>
      </dgm:t>
    </dgm:pt>
    <dgm:pt modelId="{A966A031-8A4E-4E11-A6CB-4DB187EC1E40}">
      <dgm:prSet phldrT="[文字]" custT="1"/>
      <dgm:spPr/>
      <dgm:t>
        <a:bodyPr/>
        <a:lstStyle/>
        <a:p>
          <a:r>
            <a:rPr lang="zh-TW" altLang="en-US" sz="2800" kern="1200" dirty="0">
              <a:solidFill>
                <a:srgbClr val="0000FF"/>
              </a:solidFill>
              <a:latin typeface="標楷體" panose="03000509000000000000" pitchFamily="65" charset="-120"/>
              <a:ea typeface="標楷體" panose="03000509000000000000" pitchFamily="65" charset="-120"/>
            </a:rPr>
            <a:t>   </a:t>
          </a:r>
          <a:r>
            <a:rPr lang="zh-TW" altLang="en-US" sz="2800" b="1" kern="1200" dirty="0">
              <a:solidFill>
                <a:srgbClr val="0000FF"/>
              </a:solidFill>
              <a:latin typeface="標楷體" panose="03000509000000000000" pitchFamily="65" charset="-120"/>
              <a:ea typeface="標楷體" panose="03000509000000000000" pitchFamily="65" charset="-120"/>
            </a:rPr>
            <a:t>訊息面暫停交易之原則</a:t>
          </a:r>
          <a:endParaRPr lang="zh-TW" altLang="en-US" sz="2800" b="1" kern="1200" dirty="0">
            <a:solidFill>
              <a:srgbClr val="0000CC"/>
            </a:solidFill>
            <a:latin typeface="標楷體" panose="03000509000000000000" pitchFamily="65" charset="-120"/>
            <a:ea typeface="標楷體" panose="03000509000000000000" pitchFamily="65" charset="-120"/>
            <a:cs typeface="+mn-cs"/>
          </a:endParaRPr>
        </a:p>
      </dgm:t>
    </dgm:pt>
    <dgm:pt modelId="{618F2D8C-3BA5-4869-A8E0-718C441CE852}" type="parTrans" cxnId="{DAE3C733-8E90-43FA-9A8C-0F15035BC15D}">
      <dgm:prSet/>
      <dgm:spPr/>
      <dgm:t>
        <a:bodyPr/>
        <a:lstStyle/>
        <a:p>
          <a:endParaRPr lang="zh-TW" altLang="en-US"/>
        </a:p>
      </dgm:t>
    </dgm:pt>
    <dgm:pt modelId="{22DC77D6-DB7D-4D03-B105-31A48D957B0E}" type="sibTrans" cxnId="{DAE3C733-8E90-43FA-9A8C-0F15035BC15D}">
      <dgm:prSet/>
      <dgm:spPr/>
      <dgm:t>
        <a:bodyPr/>
        <a:lstStyle/>
        <a:p>
          <a:endParaRPr lang="zh-TW" altLang="en-US"/>
        </a:p>
      </dgm:t>
    </dgm:pt>
    <dgm:pt modelId="{996E0E08-8AE7-4CB4-AD17-59429B406352}">
      <dgm:prSet phldrT="[文字]" custT="1"/>
      <dgm:spPr/>
      <dgm:t>
        <a:bodyPr/>
        <a:lstStyle/>
        <a:p>
          <a:pPr rtl="0"/>
          <a:endParaRPr lang="zh-TW" altLang="en-US" sz="2400" dirty="0"/>
        </a:p>
      </dgm:t>
    </dgm:pt>
    <dgm:pt modelId="{8E728C55-F5B3-4B47-8339-ADBE7A9A6DD4}" type="sibTrans" cxnId="{5BE0C815-4924-440D-8FDD-1A16202BF9CA}">
      <dgm:prSet/>
      <dgm:spPr/>
      <dgm:t>
        <a:bodyPr/>
        <a:lstStyle/>
        <a:p>
          <a:endParaRPr lang="zh-TW" altLang="en-US"/>
        </a:p>
      </dgm:t>
    </dgm:pt>
    <dgm:pt modelId="{701FFFE4-875A-40D6-8870-0086481408FB}" type="parTrans" cxnId="{5BE0C815-4924-440D-8FDD-1A16202BF9CA}">
      <dgm:prSet/>
      <dgm:spPr/>
      <dgm:t>
        <a:bodyPr/>
        <a:lstStyle/>
        <a:p>
          <a:endParaRPr lang="zh-TW" altLang="en-US"/>
        </a:p>
      </dgm:t>
    </dgm:pt>
    <dgm:pt modelId="{7CF8A2FF-4977-4299-96A4-65A267F65753}">
      <dgm:prSet custT="1"/>
      <dgm:spPr/>
      <dgm:t>
        <a:bodyPr/>
        <a:lstStyle/>
        <a:p>
          <a:pPr rtl="0"/>
          <a:endParaRPr lang="en-US" sz="2400" dirty="0">
            <a:solidFill>
              <a:srgbClr val="0070C0"/>
            </a:solidFill>
            <a:latin typeface="標楷體" pitchFamily="65" charset="-120"/>
            <a:ea typeface="標楷體" pitchFamily="65" charset="-120"/>
          </a:endParaRPr>
        </a:p>
      </dgm:t>
    </dgm:pt>
    <dgm:pt modelId="{610BCF6A-7E1C-47F4-9FA6-B12C88C1AD3C}" type="parTrans" cxnId="{DB991B45-B404-4302-A2C6-123EE1AA6B85}">
      <dgm:prSet/>
      <dgm:spPr/>
      <dgm:t>
        <a:bodyPr/>
        <a:lstStyle/>
        <a:p>
          <a:endParaRPr lang="zh-TW" altLang="en-US"/>
        </a:p>
      </dgm:t>
    </dgm:pt>
    <dgm:pt modelId="{64767DA2-90DB-4B48-91D7-198776EAE572}" type="sibTrans" cxnId="{DB991B45-B404-4302-A2C6-123EE1AA6B85}">
      <dgm:prSet/>
      <dgm:spPr/>
      <dgm:t>
        <a:bodyPr/>
        <a:lstStyle/>
        <a:p>
          <a:endParaRPr lang="zh-TW" altLang="en-US"/>
        </a:p>
      </dgm:t>
    </dgm:pt>
    <dgm:pt modelId="{1A5AF8D5-4128-4A3E-9F86-3580E56D7A9B}">
      <dgm:prSet custT="1"/>
      <dgm:spPr/>
      <dgm:t>
        <a:bodyPr/>
        <a:lstStyle/>
        <a:p>
          <a:r>
            <a:rPr lang="zh-TW" altLang="en-US" sz="2400" dirty="0">
              <a:solidFill>
                <a:srgbClr val="0070C0"/>
              </a:solidFill>
              <a:latin typeface="標楷體" panose="03000509000000000000" pitchFamily="65" charset="-120"/>
              <a:ea typeface="標楷體" panose="03000509000000000000" pitchFamily="65" charset="-120"/>
            </a:rPr>
            <a:t>上市櫃公司如於營業日</a:t>
          </a:r>
          <a:r>
            <a:rPr lang="zh-TW" altLang="en-US" sz="2400" u="sng" dirty="0">
              <a:solidFill>
                <a:srgbClr val="FF0000"/>
              </a:solidFill>
              <a:latin typeface="標楷體" panose="03000509000000000000" pitchFamily="65" charset="-120"/>
              <a:ea typeface="標楷體" panose="03000509000000000000" pitchFamily="65" charset="-120"/>
            </a:rPr>
            <a:t>下午</a:t>
          </a:r>
          <a:r>
            <a:rPr lang="en-US" altLang="en-US" sz="2400" u="sng" dirty="0">
              <a:solidFill>
                <a:srgbClr val="FF0000"/>
              </a:solidFill>
              <a:latin typeface="標楷體" panose="03000509000000000000" pitchFamily="65" charset="-120"/>
              <a:ea typeface="標楷體" panose="03000509000000000000" pitchFamily="65" charset="-120"/>
            </a:rPr>
            <a:t>5</a:t>
          </a:r>
          <a:r>
            <a:rPr lang="zh-TW" altLang="en-US" sz="2400" u="sng" dirty="0">
              <a:solidFill>
                <a:srgbClr val="FF0000"/>
              </a:solidFill>
              <a:latin typeface="標楷體" panose="03000509000000000000" pitchFamily="65" charset="-120"/>
              <a:ea typeface="標楷體" panose="03000509000000000000" pitchFamily="65" charset="-120"/>
            </a:rPr>
            <a:t>點後</a:t>
          </a:r>
          <a:r>
            <a:rPr lang="zh-TW" altLang="en-US" sz="2400" dirty="0">
              <a:solidFill>
                <a:srgbClr val="0070C0"/>
              </a:solidFill>
              <a:latin typeface="標楷體" panose="03000509000000000000" pitchFamily="65" charset="-120"/>
              <a:ea typeface="標楷體" panose="03000509000000000000" pitchFamily="65" charset="-120"/>
            </a:rPr>
            <a:t>有公開處理程序第</a:t>
          </a:r>
          <a:r>
            <a:rPr lang="en-US" altLang="en-US" sz="2400" dirty="0">
              <a:solidFill>
                <a:srgbClr val="0070C0"/>
              </a:solidFill>
              <a:latin typeface="標楷體" panose="03000509000000000000" pitchFamily="65" charset="-120"/>
              <a:ea typeface="標楷體" panose="03000509000000000000" pitchFamily="65" charset="-120"/>
            </a:rPr>
            <a:t>13</a:t>
          </a:r>
          <a:r>
            <a:rPr lang="zh-TW" altLang="en-US" sz="2400" dirty="0">
              <a:solidFill>
                <a:srgbClr val="0070C0"/>
              </a:solidFill>
              <a:latin typeface="標楷體" panose="03000509000000000000" pitchFamily="65" charset="-120"/>
              <a:ea typeface="標楷體" panose="03000509000000000000" pitchFamily="65" charset="-120"/>
            </a:rPr>
            <a:t>條之</a:t>
          </a:r>
          <a:r>
            <a:rPr lang="en-US" altLang="en-US" sz="2400" dirty="0">
              <a:solidFill>
                <a:srgbClr val="0070C0"/>
              </a:solidFill>
              <a:latin typeface="標楷體" panose="03000509000000000000" pitchFamily="65" charset="-120"/>
              <a:ea typeface="標楷體" panose="03000509000000000000" pitchFamily="65" charset="-120"/>
            </a:rPr>
            <a:t>1</a:t>
          </a:r>
          <a:r>
            <a:rPr lang="zh-TW" altLang="en-US" sz="2400" dirty="0">
              <a:solidFill>
                <a:srgbClr val="0070C0"/>
              </a:solidFill>
              <a:latin typeface="標楷體" panose="03000509000000000000" pitchFamily="65" charset="-120"/>
              <a:ea typeface="標楷體" panose="03000509000000000000" pitchFamily="65" charset="-120"/>
            </a:rPr>
            <a:t>所定之事由時，因訊息已有充份時間供投資人知悉，且非屬交易時段，</a:t>
          </a:r>
          <a:r>
            <a:rPr lang="zh-TW" altLang="en-US" sz="2400" dirty="0">
              <a:solidFill>
                <a:srgbClr val="FF0000"/>
              </a:solidFill>
              <a:latin typeface="標楷體" panose="03000509000000000000" pitchFamily="65" charset="-120"/>
              <a:ea typeface="標楷體" panose="03000509000000000000" pitchFamily="65" charset="-120"/>
            </a:rPr>
            <a:t>故無需申請暫停交易</a:t>
          </a:r>
          <a:endParaRPr lang="zh-TW" altLang="en-US" dirty="0">
            <a:solidFill>
              <a:srgbClr val="FF0000"/>
            </a:solidFill>
          </a:endParaRPr>
        </a:p>
      </dgm:t>
    </dgm:pt>
    <dgm:pt modelId="{89632962-A27A-4123-8C04-94A66A72D413}" type="sibTrans" cxnId="{C3527E94-143C-4F07-B145-9E6179223602}">
      <dgm:prSet/>
      <dgm:spPr/>
      <dgm:t>
        <a:bodyPr/>
        <a:lstStyle/>
        <a:p>
          <a:endParaRPr lang="zh-TW" altLang="en-US"/>
        </a:p>
      </dgm:t>
    </dgm:pt>
    <dgm:pt modelId="{99A69461-1B58-49C1-8FF3-6EC725E3B794}" type="parTrans" cxnId="{C3527E94-143C-4F07-B145-9E6179223602}">
      <dgm:prSet/>
      <dgm:spPr/>
      <dgm:t>
        <a:bodyPr/>
        <a:lstStyle/>
        <a:p>
          <a:endParaRPr lang="zh-TW" altLang="en-US"/>
        </a:p>
      </dgm:t>
    </dgm:pt>
    <dgm:pt modelId="{F3879489-4645-4605-8AFB-4BBAD56E6FA4}">
      <dgm:prSet custT="1"/>
      <dgm:spPr/>
      <dgm:t>
        <a:bodyPr/>
        <a:lstStyle/>
        <a:p>
          <a:pPr rtl="0"/>
          <a:r>
            <a:rPr lang="zh-TW" altLang="en-US" sz="2400" dirty="0">
              <a:solidFill>
                <a:srgbClr val="0070C0"/>
              </a:solidFill>
              <a:latin typeface="標楷體" panose="03000509000000000000" pitchFamily="65" charset="-120"/>
              <a:ea typeface="標楷體" panose="03000509000000000000" pitchFamily="65" charset="-120"/>
            </a:rPr>
            <a:t>上市櫃公司如於營業日</a:t>
          </a:r>
          <a:r>
            <a:rPr lang="zh-TW" altLang="en-US" sz="2400" u="sng" dirty="0">
              <a:solidFill>
                <a:srgbClr val="FF0000"/>
              </a:solidFill>
              <a:latin typeface="標楷體" panose="03000509000000000000" pitchFamily="65" charset="-120"/>
              <a:ea typeface="標楷體" panose="03000509000000000000" pitchFamily="65" charset="-120"/>
            </a:rPr>
            <a:t>下午</a:t>
          </a:r>
          <a:r>
            <a:rPr lang="en-US" altLang="zh-TW" sz="2400" u="sng" dirty="0">
              <a:solidFill>
                <a:srgbClr val="FF0000"/>
              </a:solidFill>
              <a:latin typeface="標楷體" panose="03000509000000000000" pitchFamily="65" charset="-120"/>
              <a:ea typeface="標楷體" panose="03000509000000000000" pitchFamily="65" charset="-120"/>
            </a:rPr>
            <a:t>5</a:t>
          </a:r>
          <a:r>
            <a:rPr lang="zh-TW" altLang="en-US" sz="2400" u="sng" dirty="0">
              <a:solidFill>
                <a:srgbClr val="FF0000"/>
              </a:solidFill>
              <a:latin typeface="標楷體" panose="03000509000000000000" pitchFamily="65" charset="-120"/>
              <a:ea typeface="標楷體" panose="03000509000000000000" pitchFamily="65" charset="-120"/>
            </a:rPr>
            <a:t>點前</a:t>
          </a:r>
          <a:r>
            <a:rPr lang="zh-TW" altLang="en-US" sz="2400" dirty="0">
              <a:solidFill>
                <a:srgbClr val="0070C0"/>
              </a:solidFill>
              <a:latin typeface="標楷體" panose="03000509000000000000" pitchFamily="65" charset="-120"/>
              <a:ea typeface="標楷體" panose="03000509000000000000" pitchFamily="65" charset="-120"/>
            </a:rPr>
            <a:t>有公開處理程序第</a:t>
          </a:r>
          <a:r>
            <a:rPr lang="en-US" altLang="zh-TW" sz="2400" dirty="0">
              <a:solidFill>
                <a:srgbClr val="0070C0"/>
              </a:solidFill>
              <a:latin typeface="標楷體" panose="03000509000000000000" pitchFamily="65" charset="-120"/>
              <a:ea typeface="標楷體" panose="03000509000000000000" pitchFamily="65" charset="-120"/>
            </a:rPr>
            <a:t>13</a:t>
          </a:r>
          <a:r>
            <a:rPr lang="zh-TW" altLang="en-US" sz="2400" dirty="0">
              <a:solidFill>
                <a:srgbClr val="0070C0"/>
              </a:solidFill>
              <a:latin typeface="標楷體" panose="03000509000000000000" pitchFamily="65" charset="-120"/>
              <a:ea typeface="標楷體" panose="03000509000000000000" pitchFamily="65" charset="-120"/>
            </a:rPr>
            <a:t>條之</a:t>
          </a:r>
          <a:r>
            <a:rPr lang="en-US" altLang="zh-TW" sz="2400" dirty="0">
              <a:solidFill>
                <a:srgbClr val="0070C0"/>
              </a:solidFill>
              <a:latin typeface="標楷體" panose="03000509000000000000" pitchFamily="65" charset="-120"/>
              <a:ea typeface="標楷體" panose="03000509000000000000" pitchFamily="65" charset="-120"/>
            </a:rPr>
            <a:t>1</a:t>
          </a:r>
          <a:r>
            <a:rPr lang="zh-TW" altLang="en-US" sz="2400" dirty="0">
              <a:solidFill>
                <a:srgbClr val="0070C0"/>
              </a:solidFill>
              <a:latin typeface="標楷體" panose="03000509000000000000" pitchFamily="65" charset="-120"/>
              <a:ea typeface="標楷體" panose="03000509000000000000" pitchFamily="65" charset="-120"/>
            </a:rPr>
            <a:t>所定之事由時，為使前開訊息能讓投資人有時間知悉，並避免於交易時段對有價證券價量造成過度波動，</a:t>
          </a:r>
          <a:r>
            <a:rPr lang="zh-TW" altLang="en-US" sz="2400" dirty="0">
              <a:solidFill>
                <a:srgbClr val="FF0000"/>
              </a:solidFill>
              <a:latin typeface="標楷體" panose="03000509000000000000" pitchFamily="65" charset="-120"/>
              <a:ea typeface="標楷體" panose="03000509000000000000" pitchFamily="65" charset="-120"/>
            </a:rPr>
            <a:t>故應申請暫停交易</a:t>
          </a:r>
          <a:endParaRPr lang="en-US" sz="2400" dirty="0">
            <a:solidFill>
              <a:srgbClr val="FF0000"/>
            </a:solidFill>
            <a:latin typeface="標楷體" pitchFamily="65" charset="-120"/>
            <a:ea typeface="標楷體" pitchFamily="65" charset="-120"/>
          </a:endParaRPr>
        </a:p>
      </dgm:t>
    </dgm:pt>
    <dgm:pt modelId="{DC15E4F9-6CB7-4B9B-AB79-5659C313F725}" type="sibTrans" cxnId="{76238A32-46A9-408A-B6D9-27256FACD93A}">
      <dgm:prSet/>
      <dgm:spPr/>
      <dgm:t>
        <a:bodyPr/>
        <a:lstStyle/>
        <a:p>
          <a:endParaRPr lang="zh-TW" altLang="en-US"/>
        </a:p>
      </dgm:t>
    </dgm:pt>
    <dgm:pt modelId="{37F491EB-5FA3-4800-BF0A-7F738D3EE6A1}" type="parTrans" cxnId="{76238A32-46A9-408A-B6D9-27256FACD93A}">
      <dgm:prSet/>
      <dgm:spPr/>
      <dgm:t>
        <a:bodyPr/>
        <a:lstStyle/>
        <a:p>
          <a:endParaRPr lang="zh-TW" altLang="en-US"/>
        </a:p>
      </dgm:t>
    </dgm:pt>
    <dgm:pt modelId="{6DF5F0E4-F3DA-4C18-B552-BE498FDF63DA}" type="pres">
      <dgm:prSet presAssocID="{BF48EE7C-AEB8-4231-AF0C-C18CA4A2148C}" presName="linear" presStyleCnt="0">
        <dgm:presLayoutVars>
          <dgm:animLvl val="lvl"/>
          <dgm:resizeHandles val="exact"/>
        </dgm:presLayoutVars>
      </dgm:prSet>
      <dgm:spPr/>
      <dgm:t>
        <a:bodyPr/>
        <a:lstStyle/>
        <a:p>
          <a:endParaRPr lang="zh-TW" altLang="en-US"/>
        </a:p>
      </dgm:t>
    </dgm:pt>
    <dgm:pt modelId="{5BF6FD7D-B6DA-4486-8E04-8C93B50D1468}" type="pres">
      <dgm:prSet presAssocID="{A966A031-8A4E-4E11-A6CB-4DB187EC1E40}" presName="parentText" presStyleLbl="node1" presStyleIdx="0" presStyleCnt="1" custScaleX="97203" custScaleY="145592" custLinFactNeighborX="840" custLinFactNeighborY="-22350">
        <dgm:presLayoutVars>
          <dgm:chMax val="0"/>
          <dgm:bulletEnabled val="1"/>
        </dgm:presLayoutVars>
      </dgm:prSet>
      <dgm:spPr/>
      <dgm:t>
        <a:bodyPr/>
        <a:lstStyle/>
        <a:p>
          <a:endParaRPr lang="zh-TW" altLang="en-US"/>
        </a:p>
      </dgm:t>
    </dgm:pt>
    <dgm:pt modelId="{2D76D21F-54D8-4851-96B4-7E79CF1F0174}" type="pres">
      <dgm:prSet presAssocID="{A966A031-8A4E-4E11-A6CB-4DB187EC1E40}" presName="childText" presStyleLbl="revTx" presStyleIdx="0" presStyleCnt="1" custAng="0" custScaleY="1339468" custLinFactNeighborY="2348">
        <dgm:presLayoutVars>
          <dgm:bulletEnabled val="1"/>
        </dgm:presLayoutVars>
      </dgm:prSet>
      <dgm:spPr/>
      <dgm:t>
        <a:bodyPr/>
        <a:lstStyle/>
        <a:p>
          <a:endParaRPr lang="zh-TW" altLang="en-US"/>
        </a:p>
      </dgm:t>
    </dgm:pt>
  </dgm:ptLst>
  <dgm:cxnLst>
    <dgm:cxn modelId="{01F1DAB2-EEA5-40FC-84C8-8C5078E345B6}" type="presOf" srcId="{1A5AF8D5-4128-4A3E-9F86-3580E56D7A9B}" destId="{2D76D21F-54D8-4851-96B4-7E79CF1F0174}" srcOrd="0" destOrd="2" presId="urn:microsoft.com/office/officeart/2005/8/layout/vList2"/>
    <dgm:cxn modelId="{0F41AB3F-FE8B-4EF4-B3A5-4EB001E7F529}" type="presOf" srcId="{F3879489-4645-4605-8AFB-4BBAD56E6FA4}" destId="{2D76D21F-54D8-4851-96B4-7E79CF1F0174}" srcOrd="0" destOrd="1" presId="urn:microsoft.com/office/officeart/2005/8/layout/vList2"/>
    <dgm:cxn modelId="{5BE0C815-4924-440D-8FDD-1A16202BF9CA}" srcId="{A966A031-8A4E-4E11-A6CB-4DB187EC1E40}" destId="{996E0E08-8AE7-4CB4-AD17-59429B406352}" srcOrd="0" destOrd="0" parTransId="{701FFFE4-875A-40D6-8870-0086481408FB}" sibTransId="{8E728C55-F5B3-4B47-8339-ADBE7A9A6DD4}"/>
    <dgm:cxn modelId="{1FF557DC-7F36-48BC-BEBD-BB7EC26AF726}" type="presOf" srcId="{A966A031-8A4E-4E11-A6CB-4DB187EC1E40}" destId="{5BF6FD7D-B6DA-4486-8E04-8C93B50D1468}" srcOrd="0" destOrd="0" presId="urn:microsoft.com/office/officeart/2005/8/layout/vList2"/>
    <dgm:cxn modelId="{E3BE5CC3-34C1-4748-91AD-AB9DEC6BFFE9}" type="presOf" srcId="{BF48EE7C-AEB8-4231-AF0C-C18CA4A2148C}" destId="{6DF5F0E4-F3DA-4C18-B552-BE498FDF63DA}" srcOrd="0" destOrd="0" presId="urn:microsoft.com/office/officeart/2005/8/layout/vList2"/>
    <dgm:cxn modelId="{FD5288E0-5EA1-41AB-B811-14B298CDC1BF}" type="presOf" srcId="{7CF8A2FF-4977-4299-96A4-65A267F65753}" destId="{2D76D21F-54D8-4851-96B4-7E79CF1F0174}" srcOrd="0" destOrd="3" presId="urn:microsoft.com/office/officeart/2005/8/layout/vList2"/>
    <dgm:cxn modelId="{DAE3C733-8E90-43FA-9A8C-0F15035BC15D}" srcId="{BF48EE7C-AEB8-4231-AF0C-C18CA4A2148C}" destId="{A966A031-8A4E-4E11-A6CB-4DB187EC1E40}" srcOrd="0" destOrd="0" parTransId="{618F2D8C-3BA5-4869-A8E0-718C441CE852}" sibTransId="{22DC77D6-DB7D-4D03-B105-31A48D957B0E}"/>
    <dgm:cxn modelId="{76238A32-46A9-408A-B6D9-27256FACD93A}" srcId="{A966A031-8A4E-4E11-A6CB-4DB187EC1E40}" destId="{F3879489-4645-4605-8AFB-4BBAD56E6FA4}" srcOrd="1" destOrd="0" parTransId="{37F491EB-5FA3-4800-BF0A-7F738D3EE6A1}" sibTransId="{DC15E4F9-6CB7-4B9B-AB79-5659C313F725}"/>
    <dgm:cxn modelId="{C3527E94-143C-4F07-B145-9E6179223602}" srcId="{A966A031-8A4E-4E11-A6CB-4DB187EC1E40}" destId="{1A5AF8D5-4128-4A3E-9F86-3580E56D7A9B}" srcOrd="2" destOrd="0" parTransId="{99A69461-1B58-49C1-8FF3-6EC725E3B794}" sibTransId="{89632962-A27A-4123-8C04-94A66A72D413}"/>
    <dgm:cxn modelId="{DB991B45-B404-4302-A2C6-123EE1AA6B85}" srcId="{A966A031-8A4E-4E11-A6CB-4DB187EC1E40}" destId="{7CF8A2FF-4977-4299-96A4-65A267F65753}" srcOrd="3" destOrd="0" parTransId="{610BCF6A-7E1C-47F4-9FA6-B12C88C1AD3C}" sibTransId="{64767DA2-90DB-4B48-91D7-198776EAE572}"/>
    <dgm:cxn modelId="{B7C27F05-9E8E-41A9-BEC6-ACE850B75D88}" type="presOf" srcId="{996E0E08-8AE7-4CB4-AD17-59429B406352}" destId="{2D76D21F-54D8-4851-96B4-7E79CF1F0174}" srcOrd="0" destOrd="0" presId="urn:microsoft.com/office/officeart/2005/8/layout/vList2"/>
    <dgm:cxn modelId="{6D0D05CE-6048-4862-864C-B29F86D05901}" type="presParOf" srcId="{6DF5F0E4-F3DA-4C18-B552-BE498FDF63DA}" destId="{5BF6FD7D-B6DA-4486-8E04-8C93B50D1468}" srcOrd="0" destOrd="0" presId="urn:microsoft.com/office/officeart/2005/8/layout/vList2"/>
    <dgm:cxn modelId="{C7562EBF-0ECB-4A96-A296-2EC47F83BC47}" type="presParOf" srcId="{6DF5F0E4-F3DA-4C18-B552-BE498FDF63DA}" destId="{2D76D21F-54D8-4851-96B4-7E79CF1F017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F4877C0-C255-4EB7-89FE-DC0406D71BBA}" type="doc">
      <dgm:prSet loTypeId="urn:microsoft.com/office/officeart/2005/8/layout/list1" loCatId="list" qsTypeId="urn:microsoft.com/office/officeart/2005/8/quickstyle/simple1" qsCatId="simple" csTypeId="urn:microsoft.com/office/officeart/2005/8/colors/colorful1#3" csCatId="colorful" phldr="1"/>
      <dgm:spPr/>
      <dgm:t>
        <a:bodyPr/>
        <a:lstStyle/>
        <a:p>
          <a:endParaRPr lang="zh-TW" altLang="en-US"/>
        </a:p>
      </dgm:t>
    </dgm:pt>
    <dgm:pt modelId="{C4F994E1-875E-4239-ACF9-C9B25D566738}">
      <dgm:prSet phldrT="[文字]" custT="1"/>
      <dgm:spPr>
        <a:solidFill>
          <a:srgbClr val="0070C0"/>
        </a:solidFill>
      </dgm:spPr>
      <dgm:t>
        <a:bodyPr/>
        <a:lstStyle/>
        <a:p>
          <a:r>
            <a:rPr lang="zh-TW" altLang="en-US" sz="2800" b="1" dirty="0">
              <a:effectLst>
                <a:outerShdw blurRad="38100" dist="38100" dir="2700000" algn="tl">
                  <a:srgbClr val="000000">
                    <a:alpha val="43137"/>
                  </a:srgbClr>
                </a:outerShdw>
              </a:effectLst>
              <a:latin typeface="Book Antiqua" pitchFamily="18" charset="0"/>
              <a:ea typeface="標楷體" pitchFamily="65" charset="-120"/>
            </a:rPr>
            <a:t>暫停交易</a:t>
          </a:r>
        </a:p>
      </dgm:t>
    </dgm:pt>
    <dgm:pt modelId="{CC873151-8D09-4212-B1B5-94AE701B67DF}" type="parTrans" cxnId="{BE8E2707-4F7A-4F9E-AE31-C10FAD05D0BC}">
      <dgm:prSet/>
      <dgm:spPr/>
      <dgm:t>
        <a:bodyPr/>
        <a:lstStyle/>
        <a:p>
          <a:endParaRPr lang="zh-TW" altLang="en-US">
            <a:latin typeface="Book Antiqua" pitchFamily="18" charset="0"/>
            <a:ea typeface="標楷體" pitchFamily="65" charset="-120"/>
          </a:endParaRPr>
        </a:p>
      </dgm:t>
    </dgm:pt>
    <dgm:pt modelId="{46FCEEF2-2ECE-4F93-9570-BBB686DCD69F}" type="sibTrans" cxnId="{BE8E2707-4F7A-4F9E-AE31-C10FAD05D0BC}">
      <dgm:prSet/>
      <dgm:spPr/>
      <dgm:t>
        <a:bodyPr/>
        <a:lstStyle/>
        <a:p>
          <a:endParaRPr lang="zh-TW" altLang="en-US">
            <a:latin typeface="Book Antiqua" pitchFamily="18" charset="0"/>
            <a:ea typeface="標楷體" pitchFamily="65" charset="-120"/>
          </a:endParaRPr>
        </a:p>
      </dgm:t>
    </dgm:pt>
    <dgm:pt modelId="{540CC5D1-8AFD-421B-96B2-FE7FBCDBD401}">
      <dgm:prSet phldrT="[文字]" custT="1"/>
      <dgm:spPr/>
      <dgm:t>
        <a:bodyPr lIns="468000" tIns="432000" rIns="468000" bIns="108000"/>
        <a:lstStyle/>
        <a:p>
          <a:pPr algn="l"/>
          <a:r>
            <a:rPr lang="zh-TW" altLang="en-US" sz="2000" dirty="0">
              <a:latin typeface="Book Antiqua" pitchFamily="18" charset="0"/>
              <a:ea typeface="標楷體" pitchFamily="65" charset="-120"/>
            </a:rPr>
            <a:t>公司申請</a:t>
          </a:r>
          <a:r>
            <a:rPr lang="en-US" altLang="zh-TW" sz="2000" dirty="0">
              <a:latin typeface="Book Antiqua" pitchFamily="18" charset="0"/>
              <a:ea typeface="標楷體" pitchFamily="65" charset="-120"/>
            </a:rPr>
            <a:t>:</a:t>
          </a:r>
          <a:r>
            <a:rPr lang="zh-TW" sz="2000" u="none" dirty="0">
              <a:latin typeface="標楷體" pitchFamily="65" charset="-120"/>
              <a:ea typeface="標楷體" pitchFamily="65" charset="-120"/>
            </a:rPr>
            <a:t>原則為</a:t>
          </a:r>
          <a:r>
            <a:rPr lang="en-US" altLang="zh-TW" sz="2000" b="1" u="sng" dirty="0">
              <a:solidFill>
                <a:srgbClr val="FF0000"/>
              </a:solidFill>
              <a:latin typeface="標楷體" pitchFamily="65" charset="-120"/>
              <a:ea typeface="標楷體" pitchFamily="65" charset="-120"/>
            </a:rPr>
            <a:t>T</a:t>
          </a:r>
          <a:r>
            <a:rPr lang="zh-TW" altLang="en-US" sz="2000" b="1" u="sng" dirty="0">
              <a:solidFill>
                <a:srgbClr val="FF0000"/>
              </a:solidFill>
              <a:latin typeface="標楷體" pitchFamily="65" charset="-120"/>
              <a:ea typeface="標楷體" pitchFamily="65" charset="-120"/>
            </a:rPr>
            <a:t>日</a:t>
          </a:r>
          <a:r>
            <a:rPr lang="zh-TW" sz="2000" u="none" dirty="0">
              <a:latin typeface="標楷體" pitchFamily="65" charset="-120"/>
              <a:ea typeface="標楷體" pitchFamily="65" charset="-120"/>
            </a:rPr>
            <a:t>申請</a:t>
          </a:r>
          <a:r>
            <a:rPr lang="zh-TW" altLang="en-US" sz="2000" u="none" dirty="0">
              <a:latin typeface="標楷體" pitchFamily="65" charset="-120"/>
              <a:ea typeface="標楷體" pitchFamily="65" charset="-120"/>
            </a:rPr>
            <a:t>，本中心</a:t>
          </a:r>
          <a:r>
            <a:rPr lang="zh-TW" sz="2000" u="none" dirty="0">
              <a:latin typeface="標楷體" pitchFamily="65" charset="-120"/>
              <a:ea typeface="標楷體" pitchFamily="65" charset="-120"/>
            </a:rPr>
            <a:t>審查</a:t>
          </a:r>
          <a:r>
            <a:rPr lang="zh-TW" altLang="en-US" sz="2000" u="none" dirty="0">
              <a:latin typeface="標楷體" pitchFamily="65" charset="-120"/>
              <a:ea typeface="標楷體" pitchFamily="65" charset="-120"/>
            </a:rPr>
            <a:t>並</a:t>
          </a:r>
          <a:r>
            <a:rPr lang="zh-TW" sz="2000" u="none" dirty="0">
              <a:latin typeface="標楷體" pitchFamily="65" charset="-120"/>
              <a:ea typeface="標楷體" pitchFamily="65" charset="-120"/>
            </a:rPr>
            <a:t>公</a:t>
          </a:r>
          <a:r>
            <a:rPr lang="zh-TW" altLang="en-US" sz="2000" u="none" dirty="0">
              <a:latin typeface="標楷體" pitchFamily="65" charset="-120"/>
              <a:ea typeface="標楷體" pitchFamily="65" charset="-120"/>
            </a:rPr>
            <a:t>告</a:t>
          </a:r>
          <a:r>
            <a:rPr lang="en-US" altLang="zh-TW" sz="2000" b="1" u="sng" dirty="0">
              <a:solidFill>
                <a:srgbClr val="FF0000"/>
              </a:solidFill>
              <a:latin typeface="標楷體" pitchFamily="65" charset="-120"/>
              <a:ea typeface="標楷體" pitchFamily="65" charset="-120"/>
            </a:rPr>
            <a:t>T+1</a:t>
          </a:r>
          <a:r>
            <a:rPr lang="zh-TW" altLang="en-US" sz="2000" b="1" u="sng" dirty="0">
              <a:solidFill>
                <a:srgbClr val="FF0000"/>
              </a:solidFill>
              <a:latin typeface="標楷體" pitchFamily="65" charset="-120"/>
              <a:ea typeface="標楷體" pitchFamily="65" charset="-120"/>
            </a:rPr>
            <a:t>日</a:t>
          </a:r>
          <a:r>
            <a:rPr lang="zh-TW" sz="2000" b="1" u="sng" dirty="0">
              <a:solidFill>
                <a:srgbClr val="FF0000"/>
              </a:solidFill>
              <a:latin typeface="標楷體" pitchFamily="65" charset="-120"/>
              <a:ea typeface="標楷體" pitchFamily="65" charset="-120"/>
            </a:rPr>
            <a:t>暫停</a:t>
          </a:r>
          <a:r>
            <a:rPr lang="zh-TW" altLang="en-US" sz="2000" b="1" u="sng" dirty="0">
              <a:solidFill>
                <a:srgbClr val="FF0000"/>
              </a:solidFill>
              <a:latin typeface="標楷體" pitchFamily="65" charset="-120"/>
              <a:ea typeface="標楷體" pitchFamily="65" charset="-120"/>
            </a:rPr>
            <a:t>交易</a:t>
          </a:r>
          <a:r>
            <a:rPr lang="zh-TW" altLang="en-US" sz="2000" u="none" dirty="0">
              <a:latin typeface="標楷體" pitchFamily="65" charset="-120"/>
              <a:ea typeface="標楷體" pitchFamily="65" charset="-120"/>
            </a:rPr>
            <a:t>。遇緊急情事者，</a:t>
          </a:r>
          <a:r>
            <a:rPr lang="zh-TW" sz="2000" dirty="0">
              <a:latin typeface="標楷體" pitchFamily="65" charset="-120"/>
              <a:ea typeface="標楷體" pitchFamily="65" charset="-120"/>
            </a:rPr>
            <a:t>得</a:t>
          </a:r>
          <a:r>
            <a:rPr lang="zh-TW" altLang="en-US" sz="2000" dirty="0">
              <a:latin typeface="標楷體" pitchFamily="65" charset="-120"/>
              <a:ea typeface="標楷體" pitchFamily="65" charset="-120"/>
            </a:rPr>
            <a:t>於</a:t>
          </a:r>
          <a:r>
            <a:rPr lang="zh-TW" sz="2000" b="1" u="sng" dirty="0">
              <a:solidFill>
                <a:srgbClr val="FF0000"/>
              </a:solidFill>
              <a:latin typeface="標楷體" pitchFamily="65" charset="-120"/>
              <a:ea typeface="標楷體" pitchFamily="65" charset="-120"/>
            </a:rPr>
            <a:t>當日</a:t>
          </a:r>
          <a:r>
            <a:rPr lang="en-US" altLang="zh-TW" sz="2000" b="1" u="sng" dirty="0">
              <a:solidFill>
                <a:srgbClr val="FF0000"/>
              </a:solidFill>
              <a:latin typeface="標楷體" pitchFamily="65" charset="-120"/>
              <a:ea typeface="標楷體" pitchFamily="65" charset="-120"/>
            </a:rPr>
            <a:t>7</a:t>
          </a:r>
          <a:r>
            <a:rPr lang="en-US" sz="2000" b="1" u="sng" dirty="0">
              <a:solidFill>
                <a:srgbClr val="FF0000"/>
              </a:solidFill>
              <a:latin typeface="標楷體" pitchFamily="65" charset="-120"/>
              <a:ea typeface="標楷體" pitchFamily="65" charset="-120"/>
            </a:rPr>
            <a:t>:</a:t>
          </a:r>
          <a:r>
            <a:rPr lang="en-US" altLang="zh-TW" sz="2000" b="1" u="sng" dirty="0">
              <a:solidFill>
                <a:srgbClr val="FF0000"/>
              </a:solidFill>
              <a:latin typeface="標楷體" pitchFamily="65" charset="-120"/>
              <a:ea typeface="標楷體" pitchFamily="65" charset="-120"/>
            </a:rPr>
            <a:t>00</a:t>
          </a:r>
          <a:r>
            <a:rPr lang="zh-TW" sz="2000" b="1" u="sng" dirty="0">
              <a:solidFill>
                <a:srgbClr val="FF0000"/>
              </a:solidFill>
              <a:latin typeface="標楷體" pitchFamily="65" charset="-120"/>
              <a:ea typeface="標楷體" pitchFamily="65" charset="-120"/>
            </a:rPr>
            <a:t>前</a:t>
          </a:r>
          <a:r>
            <a:rPr lang="zh-TW" sz="2000" u="none" dirty="0">
              <a:latin typeface="標楷體" pitchFamily="65" charset="-120"/>
              <a:ea typeface="標楷體" pitchFamily="65" charset="-120"/>
            </a:rPr>
            <a:t>申請</a:t>
          </a:r>
          <a:r>
            <a:rPr lang="zh-TW" altLang="en-US" sz="2000" b="1" u="sng" dirty="0">
              <a:solidFill>
                <a:srgbClr val="FF0000"/>
              </a:solidFill>
              <a:latin typeface="標楷體" pitchFamily="65" charset="-120"/>
              <a:ea typeface="標楷體" pitchFamily="65" charset="-120"/>
            </a:rPr>
            <a:t>當日</a:t>
          </a:r>
          <a:r>
            <a:rPr lang="zh-TW" sz="2000" u="none" dirty="0">
              <a:latin typeface="標楷體" pitchFamily="65" charset="-120"/>
              <a:ea typeface="標楷體" pitchFamily="65" charset="-120"/>
            </a:rPr>
            <a:t>暫停交易</a:t>
          </a:r>
          <a:endParaRPr lang="zh-TW" altLang="en-US" sz="2000" dirty="0">
            <a:latin typeface="Book Antiqua" pitchFamily="18" charset="0"/>
            <a:ea typeface="標楷體" pitchFamily="65" charset="-120"/>
          </a:endParaRPr>
        </a:p>
      </dgm:t>
    </dgm:pt>
    <dgm:pt modelId="{3C5865FB-D288-4CB7-808A-4F452A5F855D}" type="parTrans" cxnId="{8C7C9916-7ECC-4C45-A5AD-DB7D9804A0F2}">
      <dgm:prSet/>
      <dgm:spPr/>
      <dgm:t>
        <a:bodyPr/>
        <a:lstStyle/>
        <a:p>
          <a:endParaRPr lang="zh-TW" altLang="en-US">
            <a:latin typeface="Book Antiqua" pitchFamily="18" charset="0"/>
            <a:ea typeface="標楷體" pitchFamily="65" charset="-120"/>
          </a:endParaRPr>
        </a:p>
      </dgm:t>
    </dgm:pt>
    <dgm:pt modelId="{769C58CC-F2DF-43A4-BF40-48DB4D4797DB}" type="sibTrans" cxnId="{8C7C9916-7ECC-4C45-A5AD-DB7D9804A0F2}">
      <dgm:prSet/>
      <dgm:spPr/>
      <dgm:t>
        <a:bodyPr/>
        <a:lstStyle/>
        <a:p>
          <a:endParaRPr lang="zh-TW" altLang="en-US">
            <a:latin typeface="Book Antiqua" pitchFamily="18" charset="0"/>
            <a:ea typeface="標楷體" pitchFamily="65" charset="-120"/>
          </a:endParaRPr>
        </a:p>
      </dgm:t>
    </dgm:pt>
    <dgm:pt modelId="{AC28FEFD-B4CD-4CF3-AEB9-BEF11656C067}">
      <dgm:prSet phldrT="[文字]" custT="1"/>
      <dgm:spPr/>
      <dgm:t>
        <a:bodyPr lIns="468000" tIns="432000" rIns="468000" bIns="108000"/>
        <a:lstStyle/>
        <a:p>
          <a:pPr algn="l"/>
          <a:r>
            <a:rPr lang="zh-TW" altLang="en-US" sz="2000" dirty="0">
              <a:latin typeface="Book Antiqua" pitchFamily="18" charset="0"/>
              <a:ea typeface="標楷體" pitchFamily="65" charset="-120"/>
            </a:rPr>
            <a:t>本中心執行</a:t>
          </a:r>
          <a:r>
            <a:rPr lang="en-US" altLang="zh-TW" sz="2000" dirty="0">
              <a:latin typeface="Book Antiqua" pitchFamily="18" charset="0"/>
              <a:ea typeface="標楷體" pitchFamily="65" charset="-120"/>
            </a:rPr>
            <a:t>:</a:t>
          </a:r>
          <a:r>
            <a:rPr lang="zh-TW" altLang="en-US" sz="2000" b="1" u="sng" dirty="0">
              <a:solidFill>
                <a:srgbClr val="FF0000"/>
              </a:solidFill>
              <a:latin typeface="標楷體" pitchFamily="65" charset="-120"/>
              <a:ea typeface="標楷體" pitchFamily="65" charset="-120"/>
            </a:rPr>
            <a:t>決議後次一營業日</a:t>
          </a:r>
          <a:r>
            <a:rPr lang="zh-TW" altLang="en-US" sz="2000" dirty="0">
              <a:latin typeface="標楷體" pitchFamily="65" charset="-120"/>
              <a:ea typeface="標楷體" pitchFamily="65" charset="-120"/>
            </a:rPr>
            <a:t>實施暫停交易。</a:t>
          </a:r>
          <a:endParaRPr lang="zh-TW" altLang="en-US" sz="2000" dirty="0">
            <a:latin typeface="Book Antiqua" pitchFamily="18" charset="0"/>
            <a:ea typeface="標楷體" pitchFamily="65" charset="-120"/>
          </a:endParaRPr>
        </a:p>
      </dgm:t>
    </dgm:pt>
    <dgm:pt modelId="{1FACC65C-706E-4390-8714-BA3B69EAF90F}" type="parTrans" cxnId="{F1D37F17-E2AE-4145-A688-A6FDAFC50582}">
      <dgm:prSet/>
      <dgm:spPr/>
      <dgm:t>
        <a:bodyPr/>
        <a:lstStyle/>
        <a:p>
          <a:endParaRPr lang="zh-TW" altLang="en-US">
            <a:latin typeface="Book Antiqua" pitchFamily="18" charset="0"/>
            <a:ea typeface="標楷體" pitchFamily="65" charset="-120"/>
          </a:endParaRPr>
        </a:p>
      </dgm:t>
    </dgm:pt>
    <dgm:pt modelId="{6E2BE020-9F1F-4D14-8E39-E29947C23D8E}" type="sibTrans" cxnId="{F1D37F17-E2AE-4145-A688-A6FDAFC50582}">
      <dgm:prSet/>
      <dgm:spPr/>
      <dgm:t>
        <a:bodyPr/>
        <a:lstStyle/>
        <a:p>
          <a:endParaRPr lang="zh-TW" altLang="en-US">
            <a:latin typeface="Book Antiqua" pitchFamily="18" charset="0"/>
            <a:ea typeface="標楷體" pitchFamily="65" charset="-120"/>
          </a:endParaRPr>
        </a:p>
      </dgm:t>
    </dgm:pt>
    <dgm:pt modelId="{64000A3B-E911-4827-9D9A-35ED7E84F9DC}">
      <dgm:prSet phldrT="[文字]" custT="1"/>
      <dgm:spPr/>
      <dgm:t>
        <a:bodyPr lIns="468000" tIns="432000" rIns="468000" bIns="108000"/>
        <a:lstStyle/>
        <a:p>
          <a:pPr algn="l"/>
          <a:r>
            <a:rPr lang="zh-TW" altLang="en-US" sz="2000" dirty="0">
              <a:latin typeface="Book Antiqua" pitchFamily="18" charset="0"/>
              <a:ea typeface="標楷體" pitchFamily="65" charset="-120"/>
            </a:rPr>
            <a:t>每次暫停交易期間以一個營業日為原則，三個營業日為上限，必要時得持續執行之。</a:t>
          </a:r>
        </a:p>
      </dgm:t>
    </dgm:pt>
    <dgm:pt modelId="{014F7362-E6BD-4065-AE28-6AE8FA164262}" type="parTrans" cxnId="{842DCA74-81B5-4843-99AA-3DFF2F928439}">
      <dgm:prSet/>
      <dgm:spPr/>
      <dgm:t>
        <a:bodyPr/>
        <a:lstStyle/>
        <a:p>
          <a:endParaRPr lang="zh-TW" altLang="en-US"/>
        </a:p>
      </dgm:t>
    </dgm:pt>
    <dgm:pt modelId="{5AB7B0EB-6AB2-4127-AFD9-B77145BC6F2F}" type="sibTrans" cxnId="{842DCA74-81B5-4843-99AA-3DFF2F928439}">
      <dgm:prSet/>
      <dgm:spPr/>
      <dgm:t>
        <a:bodyPr/>
        <a:lstStyle/>
        <a:p>
          <a:endParaRPr lang="zh-TW" altLang="en-US"/>
        </a:p>
      </dgm:t>
    </dgm:pt>
    <dgm:pt modelId="{8AEDC23C-A54A-4298-856A-5F54ACB3EDB5}">
      <dgm:prSet phldrT="[文字]" custT="1"/>
      <dgm:spPr/>
      <dgm:t>
        <a:bodyPr/>
        <a:lstStyle/>
        <a:p>
          <a:r>
            <a:rPr lang="zh-TW" altLang="en-US" sz="2000" dirty="0">
              <a:latin typeface="Book Antiqua" pitchFamily="18" charset="0"/>
              <a:ea typeface="標楷體" pitchFamily="65" charset="-120"/>
            </a:rPr>
            <a:t>暫停交易期間逾一個營業日者，於暫停交易期間屆滿後次一營業日恢復交易。</a:t>
          </a:r>
        </a:p>
      </dgm:t>
    </dgm:pt>
    <dgm:pt modelId="{43C5F0A7-4AC2-45D6-8A92-0DBEE5E022B4}" type="parTrans" cxnId="{39D505E2-3A85-41AF-9CE4-8DB2E60B4608}">
      <dgm:prSet/>
      <dgm:spPr/>
      <dgm:t>
        <a:bodyPr/>
        <a:lstStyle/>
        <a:p>
          <a:endParaRPr lang="zh-TW" altLang="en-US"/>
        </a:p>
      </dgm:t>
    </dgm:pt>
    <dgm:pt modelId="{0C6B6284-4B4A-4A98-8A71-FE6670DA4BC9}" type="sibTrans" cxnId="{39D505E2-3A85-41AF-9CE4-8DB2E60B4608}">
      <dgm:prSet/>
      <dgm:spPr/>
      <dgm:t>
        <a:bodyPr/>
        <a:lstStyle/>
        <a:p>
          <a:endParaRPr lang="zh-TW" altLang="en-US"/>
        </a:p>
      </dgm:t>
    </dgm:pt>
    <dgm:pt modelId="{06B6CBED-AD82-4837-BDE1-50A8803899B2}">
      <dgm:prSet phldrT="[文字]" custT="1"/>
      <dgm:spPr/>
      <dgm:t>
        <a:bodyPr/>
        <a:lstStyle/>
        <a:p>
          <a:r>
            <a:rPr lang="zh-TW" altLang="en-US" sz="2000" dirty="0">
              <a:latin typeface="標楷體" pitchFamily="65" charset="-120"/>
              <a:ea typeface="標楷體" pitchFamily="65" charset="-120"/>
            </a:rPr>
            <a:t>暫停交易期間為一個營業日者，於次一營業日恢復交易。</a:t>
          </a:r>
          <a:endParaRPr lang="zh-TW" altLang="en-US" sz="2000" dirty="0">
            <a:latin typeface="Book Antiqua" pitchFamily="18" charset="0"/>
            <a:ea typeface="標楷體" pitchFamily="65" charset="-120"/>
          </a:endParaRPr>
        </a:p>
      </dgm:t>
    </dgm:pt>
    <dgm:pt modelId="{51A99086-7552-4C4C-BE7B-4A1EF96DE339}" type="parTrans" cxnId="{0D2708C1-6EA5-4B51-BAD1-1CE0AA7A0392}">
      <dgm:prSet/>
      <dgm:spPr/>
      <dgm:t>
        <a:bodyPr/>
        <a:lstStyle/>
        <a:p>
          <a:endParaRPr lang="zh-TW" altLang="en-US"/>
        </a:p>
      </dgm:t>
    </dgm:pt>
    <dgm:pt modelId="{1CA22968-63F6-49FA-9476-70932EFE4045}" type="sibTrans" cxnId="{0D2708C1-6EA5-4B51-BAD1-1CE0AA7A0392}">
      <dgm:prSet/>
      <dgm:spPr/>
      <dgm:t>
        <a:bodyPr/>
        <a:lstStyle/>
        <a:p>
          <a:endParaRPr lang="zh-TW" altLang="en-US"/>
        </a:p>
      </dgm:t>
    </dgm:pt>
    <dgm:pt modelId="{23E0E046-7537-4DDF-9813-CF9A4572BD0C}">
      <dgm:prSet phldrT="[文字]" custT="1"/>
      <dgm:spPr/>
      <dgm:t>
        <a:bodyPr/>
        <a:lstStyle/>
        <a:p>
          <a:endParaRPr lang="zh-TW" altLang="en-US" sz="2200" dirty="0">
            <a:latin typeface="Book Antiqua" pitchFamily="18" charset="0"/>
            <a:ea typeface="標楷體" pitchFamily="65" charset="-120"/>
          </a:endParaRPr>
        </a:p>
      </dgm:t>
    </dgm:pt>
    <dgm:pt modelId="{40B80253-E0F3-47A7-9ABB-3AB801475E96}" type="sibTrans" cxnId="{1C04E58D-16F6-4EC8-BA12-64D031F7E5D1}">
      <dgm:prSet/>
      <dgm:spPr/>
      <dgm:t>
        <a:bodyPr/>
        <a:lstStyle/>
        <a:p>
          <a:endParaRPr lang="zh-TW" altLang="en-US"/>
        </a:p>
      </dgm:t>
    </dgm:pt>
    <dgm:pt modelId="{97CB11B8-9D4F-4FC6-9553-301C542B177E}" type="parTrans" cxnId="{1C04E58D-16F6-4EC8-BA12-64D031F7E5D1}">
      <dgm:prSet/>
      <dgm:spPr/>
      <dgm:t>
        <a:bodyPr/>
        <a:lstStyle/>
        <a:p>
          <a:endParaRPr lang="zh-TW" altLang="en-US"/>
        </a:p>
      </dgm:t>
    </dgm:pt>
    <dgm:pt modelId="{5959C491-9B2D-4D20-9BD1-4EAC299F5249}">
      <dgm:prSet phldrT="[文字]" custT="1"/>
      <dgm:spPr>
        <a:solidFill>
          <a:srgbClr val="002060"/>
        </a:solidFill>
      </dgm:spPr>
      <dgm:t>
        <a:bodyPr/>
        <a:lstStyle/>
        <a:p>
          <a:r>
            <a:rPr lang="zh-TW" altLang="en-US" sz="2800" b="1" dirty="0">
              <a:solidFill>
                <a:schemeClr val="bg1"/>
              </a:solidFill>
              <a:effectLst>
                <a:outerShdw blurRad="38100" dist="38100" dir="2700000" algn="tl">
                  <a:srgbClr val="000000">
                    <a:alpha val="43137"/>
                  </a:srgbClr>
                </a:outerShdw>
              </a:effectLst>
              <a:latin typeface="Book Antiqua" pitchFamily="18" charset="0"/>
              <a:ea typeface="標楷體" pitchFamily="65" charset="-120"/>
            </a:rPr>
            <a:t>恢復交易</a:t>
          </a:r>
        </a:p>
      </dgm:t>
    </dgm:pt>
    <dgm:pt modelId="{BAAC18F8-F377-41C3-BFBD-A4FDED667577}" type="sibTrans" cxnId="{33AEB0B7-0DE3-4CAB-9C48-13FEC227A76D}">
      <dgm:prSet/>
      <dgm:spPr/>
      <dgm:t>
        <a:bodyPr/>
        <a:lstStyle/>
        <a:p>
          <a:endParaRPr lang="zh-TW" altLang="en-US">
            <a:latin typeface="Book Antiqua" pitchFamily="18" charset="0"/>
            <a:ea typeface="標楷體" pitchFamily="65" charset="-120"/>
          </a:endParaRPr>
        </a:p>
      </dgm:t>
    </dgm:pt>
    <dgm:pt modelId="{2CD374EC-DA2C-443E-8383-3418F110A2B0}" type="parTrans" cxnId="{33AEB0B7-0DE3-4CAB-9C48-13FEC227A76D}">
      <dgm:prSet/>
      <dgm:spPr/>
      <dgm:t>
        <a:bodyPr/>
        <a:lstStyle/>
        <a:p>
          <a:endParaRPr lang="zh-TW" altLang="en-US">
            <a:latin typeface="Book Antiqua" pitchFamily="18" charset="0"/>
            <a:ea typeface="標楷體" pitchFamily="65" charset="-120"/>
          </a:endParaRPr>
        </a:p>
      </dgm:t>
    </dgm:pt>
    <dgm:pt modelId="{06484DF8-5DA9-44CF-9305-063D6D098178}" type="pres">
      <dgm:prSet presAssocID="{BF4877C0-C255-4EB7-89FE-DC0406D71BBA}" presName="linear" presStyleCnt="0">
        <dgm:presLayoutVars>
          <dgm:dir/>
          <dgm:animLvl val="lvl"/>
          <dgm:resizeHandles val="exact"/>
        </dgm:presLayoutVars>
      </dgm:prSet>
      <dgm:spPr/>
      <dgm:t>
        <a:bodyPr/>
        <a:lstStyle/>
        <a:p>
          <a:endParaRPr lang="zh-TW" altLang="en-US"/>
        </a:p>
      </dgm:t>
    </dgm:pt>
    <dgm:pt modelId="{F3E89051-AD4D-4087-9874-B988BBF97C58}" type="pres">
      <dgm:prSet presAssocID="{C4F994E1-875E-4239-ACF9-C9B25D566738}" presName="parentLin" presStyleCnt="0"/>
      <dgm:spPr/>
    </dgm:pt>
    <dgm:pt modelId="{57275340-9EDD-44EC-AA16-6401927B7516}" type="pres">
      <dgm:prSet presAssocID="{C4F994E1-875E-4239-ACF9-C9B25D566738}" presName="parentLeftMargin" presStyleLbl="node1" presStyleIdx="0" presStyleCnt="2"/>
      <dgm:spPr/>
      <dgm:t>
        <a:bodyPr/>
        <a:lstStyle/>
        <a:p>
          <a:endParaRPr lang="zh-TW" altLang="en-US"/>
        </a:p>
      </dgm:t>
    </dgm:pt>
    <dgm:pt modelId="{7E891CD4-FCDF-424C-AAA5-31CED97CDAA9}" type="pres">
      <dgm:prSet presAssocID="{C4F994E1-875E-4239-ACF9-C9B25D566738}" presName="parentText" presStyleLbl="node1" presStyleIdx="0" presStyleCnt="2" custScaleY="47432" custLinFactNeighborX="8108" custLinFactNeighborY="-23261">
        <dgm:presLayoutVars>
          <dgm:chMax val="0"/>
          <dgm:bulletEnabled val="1"/>
        </dgm:presLayoutVars>
      </dgm:prSet>
      <dgm:spPr/>
      <dgm:t>
        <a:bodyPr/>
        <a:lstStyle/>
        <a:p>
          <a:endParaRPr lang="zh-TW" altLang="en-US"/>
        </a:p>
      </dgm:t>
    </dgm:pt>
    <dgm:pt modelId="{C1B1B025-FAE8-4888-9A8F-108AA079F70B}" type="pres">
      <dgm:prSet presAssocID="{C4F994E1-875E-4239-ACF9-C9B25D566738}" presName="negativeSpace" presStyleCnt="0"/>
      <dgm:spPr/>
    </dgm:pt>
    <dgm:pt modelId="{3CC81DF7-512C-4C1D-921B-02F8CB5EDD3A}" type="pres">
      <dgm:prSet presAssocID="{C4F994E1-875E-4239-ACF9-C9B25D566738}" presName="childText" presStyleLbl="conFgAcc1" presStyleIdx="0" presStyleCnt="2" custLinFactNeighborY="55374">
        <dgm:presLayoutVars>
          <dgm:bulletEnabled val="1"/>
        </dgm:presLayoutVars>
      </dgm:prSet>
      <dgm:spPr/>
      <dgm:t>
        <a:bodyPr/>
        <a:lstStyle/>
        <a:p>
          <a:endParaRPr lang="zh-TW" altLang="en-US"/>
        </a:p>
      </dgm:t>
    </dgm:pt>
    <dgm:pt modelId="{637D56EA-7D76-4BDA-974E-1B12371A9AAC}" type="pres">
      <dgm:prSet presAssocID="{46FCEEF2-2ECE-4F93-9570-BBB686DCD69F}" presName="spaceBetweenRectangles" presStyleCnt="0"/>
      <dgm:spPr/>
    </dgm:pt>
    <dgm:pt modelId="{FE85E1A6-CAA4-4358-B2BF-0E5F30E2EFD7}" type="pres">
      <dgm:prSet presAssocID="{5959C491-9B2D-4D20-9BD1-4EAC299F5249}" presName="parentLin" presStyleCnt="0"/>
      <dgm:spPr/>
    </dgm:pt>
    <dgm:pt modelId="{4A9BA036-E603-455E-80DF-089F18539433}" type="pres">
      <dgm:prSet presAssocID="{5959C491-9B2D-4D20-9BD1-4EAC299F5249}" presName="parentLeftMargin" presStyleLbl="node1" presStyleIdx="0" presStyleCnt="2"/>
      <dgm:spPr/>
      <dgm:t>
        <a:bodyPr/>
        <a:lstStyle/>
        <a:p>
          <a:endParaRPr lang="zh-TW" altLang="en-US"/>
        </a:p>
      </dgm:t>
    </dgm:pt>
    <dgm:pt modelId="{2FA4E762-A765-4971-B846-158DB3C2F312}" type="pres">
      <dgm:prSet presAssocID="{5959C491-9B2D-4D20-9BD1-4EAC299F5249}" presName="parentText" presStyleLbl="node1" presStyleIdx="1" presStyleCnt="2" custScaleY="38713" custLinFactNeighborX="-9910" custLinFactNeighborY="-5147">
        <dgm:presLayoutVars>
          <dgm:chMax val="0"/>
          <dgm:bulletEnabled val="1"/>
        </dgm:presLayoutVars>
      </dgm:prSet>
      <dgm:spPr/>
      <dgm:t>
        <a:bodyPr/>
        <a:lstStyle/>
        <a:p>
          <a:endParaRPr lang="zh-TW" altLang="en-US"/>
        </a:p>
      </dgm:t>
    </dgm:pt>
    <dgm:pt modelId="{930EF635-8BE9-4AC9-B4C5-25DB5A8FDD63}" type="pres">
      <dgm:prSet presAssocID="{5959C491-9B2D-4D20-9BD1-4EAC299F5249}" presName="negativeSpace" presStyleCnt="0"/>
      <dgm:spPr/>
    </dgm:pt>
    <dgm:pt modelId="{5E1826A2-1A11-4FDC-BD83-29C3015B08E7}" type="pres">
      <dgm:prSet presAssocID="{5959C491-9B2D-4D20-9BD1-4EAC299F5249}" presName="childText" presStyleLbl="conFgAcc1" presStyleIdx="1" presStyleCnt="2" custScaleY="64310" custLinFactNeighborY="73262">
        <dgm:presLayoutVars>
          <dgm:bulletEnabled val="1"/>
        </dgm:presLayoutVars>
      </dgm:prSet>
      <dgm:spPr/>
      <dgm:t>
        <a:bodyPr/>
        <a:lstStyle/>
        <a:p>
          <a:endParaRPr lang="zh-TW" altLang="en-US"/>
        </a:p>
      </dgm:t>
    </dgm:pt>
  </dgm:ptLst>
  <dgm:cxnLst>
    <dgm:cxn modelId="{33AEB0B7-0DE3-4CAB-9C48-13FEC227A76D}" srcId="{BF4877C0-C255-4EB7-89FE-DC0406D71BBA}" destId="{5959C491-9B2D-4D20-9BD1-4EAC299F5249}" srcOrd="1" destOrd="0" parTransId="{2CD374EC-DA2C-443E-8383-3418F110A2B0}" sibTransId="{BAAC18F8-F377-41C3-BFBD-A4FDED667577}"/>
    <dgm:cxn modelId="{9F277544-8345-4A2B-9156-C28C0F4B30E8}" type="presOf" srcId="{BF4877C0-C255-4EB7-89FE-DC0406D71BBA}" destId="{06484DF8-5DA9-44CF-9305-063D6D098178}" srcOrd="0" destOrd="0" presId="urn:microsoft.com/office/officeart/2005/8/layout/list1"/>
    <dgm:cxn modelId="{842DCA74-81B5-4843-99AA-3DFF2F928439}" srcId="{C4F994E1-875E-4239-ACF9-C9B25D566738}" destId="{64000A3B-E911-4827-9D9A-35ED7E84F9DC}" srcOrd="2" destOrd="0" parTransId="{014F7362-E6BD-4065-AE28-6AE8FA164262}" sibTransId="{5AB7B0EB-6AB2-4127-AFD9-B77145BC6F2F}"/>
    <dgm:cxn modelId="{0D2708C1-6EA5-4B51-BAD1-1CE0AA7A0392}" srcId="{5959C491-9B2D-4D20-9BD1-4EAC299F5249}" destId="{06B6CBED-AD82-4837-BDE1-50A8803899B2}" srcOrd="1" destOrd="0" parTransId="{51A99086-7552-4C4C-BE7B-4A1EF96DE339}" sibTransId="{1CA22968-63F6-49FA-9476-70932EFE4045}"/>
    <dgm:cxn modelId="{BE8E2707-4F7A-4F9E-AE31-C10FAD05D0BC}" srcId="{BF4877C0-C255-4EB7-89FE-DC0406D71BBA}" destId="{C4F994E1-875E-4239-ACF9-C9B25D566738}" srcOrd="0" destOrd="0" parTransId="{CC873151-8D09-4212-B1B5-94AE701B67DF}" sibTransId="{46FCEEF2-2ECE-4F93-9570-BBB686DCD69F}"/>
    <dgm:cxn modelId="{C69412BA-37AF-4DC3-9F41-F753B75EB614}" type="presOf" srcId="{64000A3B-E911-4827-9D9A-35ED7E84F9DC}" destId="{3CC81DF7-512C-4C1D-921B-02F8CB5EDD3A}" srcOrd="0" destOrd="2" presId="urn:microsoft.com/office/officeart/2005/8/layout/list1"/>
    <dgm:cxn modelId="{7442A0D7-1BB3-47FB-A08F-4DEADF532232}" type="presOf" srcId="{23E0E046-7537-4DDF-9813-CF9A4572BD0C}" destId="{5E1826A2-1A11-4FDC-BD83-29C3015B08E7}" srcOrd="0" destOrd="0" presId="urn:microsoft.com/office/officeart/2005/8/layout/list1"/>
    <dgm:cxn modelId="{8C7C9916-7ECC-4C45-A5AD-DB7D9804A0F2}" srcId="{C4F994E1-875E-4239-ACF9-C9B25D566738}" destId="{540CC5D1-8AFD-421B-96B2-FE7FBCDBD401}" srcOrd="0" destOrd="0" parTransId="{3C5865FB-D288-4CB7-808A-4F452A5F855D}" sibTransId="{769C58CC-F2DF-43A4-BF40-48DB4D4797DB}"/>
    <dgm:cxn modelId="{0A93B7E3-DA76-4D5E-91F0-3CA25F0591CB}" type="presOf" srcId="{540CC5D1-8AFD-421B-96B2-FE7FBCDBD401}" destId="{3CC81DF7-512C-4C1D-921B-02F8CB5EDD3A}" srcOrd="0" destOrd="0" presId="urn:microsoft.com/office/officeart/2005/8/layout/list1"/>
    <dgm:cxn modelId="{5FFC2BAF-DA59-450E-93FE-AB424589B555}" type="presOf" srcId="{06B6CBED-AD82-4837-BDE1-50A8803899B2}" destId="{5E1826A2-1A11-4FDC-BD83-29C3015B08E7}" srcOrd="0" destOrd="1" presId="urn:microsoft.com/office/officeart/2005/8/layout/list1"/>
    <dgm:cxn modelId="{F1D37F17-E2AE-4145-A688-A6FDAFC50582}" srcId="{C4F994E1-875E-4239-ACF9-C9B25D566738}" destId="{AC28FEFD-B4CD-4CF3-AEB9-BEF11656C067}" srcOrd="1" destOrd="0" parTransId="{1FACC65C-706E-4390-8714-BA3B69EAF90F}" sibTransId="{6E2BE020-9F1F-4D14-8E39-E29947C23D8E}"/>
    <dgm:cxn modelId="{A6408DCD-9A3C-4030-970F-8A298D1B7175}" type="presOf" srcId="{5959C491-9B2D-4D20-9BD1-4EAC299F5249}" destId="{2FA4E762-A765-4971-B846-158DB3C2F312}" srcOrd="1" destOrd="0" presId="urn:microsoft.com/office/officeart/2005/8/layout/list1"/>
    <dgm:cxn modelId="{8B7D53B8-C428-4A8B-ADD0-680B6CAAC71A}" type="presOf" srcId="{C4F994E1-875E-4239-ACF9-C9B25D566738}" destId="{57275340-9EDD-44EC-AA16-6401927B7516}" srcOrd="0" destOrd="0" presId="urn:microsoft.com/office/officeart/2005/8/layout/list1"/>
    <dgm:cxn modelId="{EA11AF99-6630-4882-BD5C-01AB2AB751DA}" type="presOf" srcId="{8AEDC23C-A54A-4298-856A-5F54ACB3EDB5}" destId="{5E1826A2-1A11-4FDC-BD83-29C3015B08E7}" srcOrd="0" destOrd="2" presId="urn:microsoft.com/office/officeart/2005/8/layout/list1"/>
    <dgm:cxn modelId="{F60956DB-E9EB-475A-8C71-615006A827B3}" type="presOf" srcId="{AC28FEFD-B4CD-4CF3-AEB9-BEF11656C067}" destId="{3CC81DF7-512C-4C1D-921B-02F8CB5EDD3A}" srcOrd="0" destOrd="1" presId="urn:microsoft.com/office/officeart/2005/8/layout/list1"/>
    <dgm:cxn modelId="{BCD24FD7-E915-4EE4-8240-9C48CBA3A751}" type="presOf" srcId="{C4F994E1-875E-4239-ACF9-C9B25D566738}" destId="{7E891CD4-FCDF-424C-AAA5-31CED97CDAA9}" srcOrd="1" destOrd="0" presId="urn:microsoft.com/office/officeart/2005/8/layout/list1"/>
    <dgm:cxn modelId="{1C04E58D-16F6-4EC8-BA12-64D031F7E5D1}" srcId="{5959C491-9B2D-4D20-9BD1-4EAC299F5249}" destId="{23E0E046-7537-4DDF-9813-CF9A4572BD0C}" srcOrd="0" destOrd="0" parTransId="{97CB11B8-9D4F-4FC6-9553-301C542B177E}" sibTransId="{40B80253-E0F3-47A7-9ABB-3AB801475E96}"/>
    <dgm:cxn modelId="{39D505E2-3A85-41AF-9CE4-8DB2E60B4608}" srcId="{5959C491-9B2D-4D20-9BD1-4EAC299F5249}" destId="{8AEDC23C-A54A-4298-856A-5F54ACB3EDB5}" srcOrd="2" destOrd="0" parTransId="{43C5F0A7-4AC2-45D6-8A92-0DBEE5E022B4}" sibTransId="{0C6B6284-4B4A-4A98-8A71-FE6670DA4BC9}"/>
    <dgm:cxn modelId="{66744F3A-B4DB-4FE4-95B9-EABC35B2B93C}" type="presOf" srcId="{5959C491-9B2D-4D20-9BD1-4EAC299F5249}" destId="{4A9BA036-E603-455E-80DF-089F18539433}" srcOrd="0" destOrd="0" presId="urn:microsoft.com/office/officeart/2005/8/layout/list1"/>
    <dgm:cxn modelId="{934E0F3C-EE3A-4076-BB84-529331F953E8}" type="presParOf" srcId="{06484DF8-5DA9-44CF-9305-063D6D098178}" destId="{F3E89051-AD4D-4087-9874-B988BBF97C58}" srcOrd="0" destOrd="0" presId="urn:microsoft.com/office/officeart/2005/8/layout/list1"/>
    <dgm:cxn modelId="{6BF620EE-09EE-45F2-833D-CA7EA5492FE2}" type="presParOf" srcId="{F3E89051-AD4D-4087-9874-B988BBF97C58}" destId="{57275340-9EDD-44EC-AA16-6401927B7516}" srcOrd="0" destOrd="0" presId="urn:microsoft.com/office/officeart/2005/8/layout/list1"/>
    <dgm:cxn modelId="{AE76B472-B9F1-42AC-868C-E9D8D7F232CE}" type="presParOf" srcId="{F3E89051-AD4D-4087-9874-B988BBF97C58}" destId="{7E891CD4-FCDF-424C-AAA5-31CED97CDAA9}" srcOrd="1" destOrd="0" presId="urn:microsoft.com/office/officeart/2005/8/layout/list1"/>
    <dgm:cxn modelId="{8881CFAA-CBFD-4055-A1F7-3738F2A38DBC}" type="presParOf" srcId="{06484DF8-5DA9-44CF-9305-063D6D098178}" destId="{C1B1B025-FAE8-4888-9A8F-108AA079F70B}" srcOrd="1" destOrd="0" presId="urn:microsoft.com/office/officeart/2005/8/layout/list1"/>
    <dgm:cxn modelId="{11873A39-7BF3-4F93-AF2D-4ED411D9FA4C}" type="presParOf" srcId="{06484DF8-5DA9-44CF-9305-063D6D098178}" destId="{3CC81DF7-512C-4C1D-921B-02F8CB5EDD3A}" srcOrd="2" destOrd="0" presId="urn:microsoft.com/office/officeart/2005/8/layout/list1"/>
    <dgm:cxn modelId="{D12AFCFC-4FDD-43A2-85E7-E5C04BD353D7}" type="presParOf" srcId="{06484DF8-5DA9-44CF-9305-063D6D098178}" destId="{637D56EA-7D76-4BDA-974E-1B12371A9AAC}" srcOrd="3" destOrd="0" presId="urn:microsoft.com/office/officeart/2005/8/layout/list1"/>
    <dgm:cxn modelId="{CA884445-29CA-4FA4-A7BD-E0017F2AE49D}" type="presParOf" srcId="{06484DF8-5DA9-44CF-9305-063D6D098178}" destId="{FE85E1A6-CAA4-4358-B2BF-0E5F30E2EFD7}" srcOrd="4" destOrd="0" presId="urn:microsoft.com/office/officeart/2005/8/layout/list1"/>
    <dgm:cxn modelId="{0DC2BFB9-4FCA-4D76-A134-1375D42A3663}" type="presParOf" srcId="{FE85E1A6-CAA4-4358-B2BF-0E5F30E2EFD7}" destId="{4A9BA036-E603-455E-80DF-089F18539433}" srcOrd="0" destOrd="0" presId="urn:microsoft.com/office/officeart/2005/8/layout/list1"/>
    <dgm:cxn modelId="{C0A1DC02-8FEA-4CE1-B388-9ED5C022A330}" type="presParOf" srcId="{FE85E1A6-CAA4-4358-B2BF-0E5F30E2EFD7}" destId="{2FA4E762-A765-4971-B846-158DB3C2F312}" srcOrd="1" destOrd="0" presId="urn:microsoft.com/office/officeart/2005/8/layout/list1"/>
    <dgm:cxn modelId="{8E34D2E8-C473-47B8-B656-62BE4B97CC89}" type="presParOf" srcId="{06484DF8-5DA9-44CF-9305-063D6D098178}" destId="{930EF635-8BE9-4AC9-B4C5-25DB5A8FDD63}" srcOrd="5" destOrd="0" presId="urn:microsoft.com/office/officeart/2005/8/layout/list1"/>
    <dgm:cxn modelId="{22C0D374-FAAF-4BBF-9C4E-3B0F9AD112EF}" type="presParOf" srcId="{06484DF8-5DA9-44CF-9305-063D6D098178}" destId="{5E1826A2-1A11-4FDC-BD83-29C3015B08E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032CE8C-AD43-4F23-9153-CD61BC702290}" type="doc">
      <dgm:prSet loTypeId="urn:microsoft.com/office/officeart/2005/8/layout/vList5" loCatId="list" qsTypeId="urn:microsoft.com/office/officeart/2005/8/quickstyle/3d3" qsCatId="3D" csTypeId="urn:microsoft.com/office/officeart/2005/8/colors/colorful1#5" csCatId="colorful" phldr="1"/>
      <dgm:spPr/>
      <dgm:t>
        <a:bodyPr/>
        <a:lstStyle/>
        <a:p>
          <a:endParaRPr lang="zh-TW" altLang="en-US"/>
        </a:p>
      </dgm:t>
    </dgm:pt>
    <dgm:pt modelId="{BFF93C82-0620-487A-BEF5-0A0EFFB9382B}">
      <dgm:prSet phldrT="[文字]"/>
      <dgm:spPr/>
      <dgm:t>
        <a:bodyPr/>
        <a:lstStyle/>
        <a:p>
          <a:r>
            <a:rPr lang="en-US" altLang="zh-TW" b="1" dirty="0" smtClean="0">
              <a:latin typeface="標楷體" pitchFamily="65" charset="-120"/>
              <a:ea typeface="標楷體" pitchFamily="65" charset="-120"/>
            </a:rPr>
            <a:t>4/1</a:t>
          </a:r>
          <a:r>
            <a:rPr lang="zh-TW" altLang="en-US" b="1" dirty="0" smtClean="0">
              <a:latin typeface="標楷體" pitchFamily="65" charset="-120"/>
              <a:ea typeface="標楷體" pitchFamily="65" charset="-120"/>
            </a:rPr>
            <a:t> 下午</a:t>
          </a:r>
          <a:r>
            <a:rPr lang="en-US" altLang="zh-TW" b="1" dirty="0" smtClean="0">
              <a:latin typeface="標楷體" pitchFamily="65" charset="-120"/>
              <a:ea typeface="標楷體" pitchFamily="65" charset="-120"/>
            </a:rPr>
            <a:t>2</a:t>
          </a:r>
          <a:r>
            <a:rPr lang="zh-TW" altLang="en-US" b="1" dirty="0" smtClean="0">
              <a:latin typeface="標楷體" pitchFamily="65" charset="-120"/>
              <a:ea typeface="標楷體" pitchFamily="65" charset="-120"/>
            </a:rPr>
            <a:t>點公司召開董事會討論重大合併案</a:t>
          </a:r>
          <a:endParaRPr lang="zh-TW" altLang="en-US" b="1" dirty="0">
            <a:latin typeface="標楷體" pitchFamily="65" charset="-120"/>
            <a:ea typeface="標楷體" pitchFamily="65" charset="-120"/>
          </a:endParaRPr>
        </a:p>
      </dgm:t>
    </dgm:pt>
    <dgm:pt modelId="{35ED9DA1-496F-41D7-AEE4-3C9C742AEDB6}" type="parTrans" cxnId="{ED0E3FFB-9518-43F5-8B29-6EAFD42A0B91}">
      <dgm:prSet/>
      <dgm:spPr/>
      <dgm:t>
        <a:bodyPr/>
        <a:lstStyle/>
        <a:p>
          <a:endParaRPr lang="zh-TW" altLang="en-US"/>
        </a:p>
      </dgm:t>
    </dgm:pt>
    <dgm:pt modelId="{5D103810-A36F-4960-A581-938290F31522}" type="sibTrans" cxnId="{ED0E3FFB-9518-43F5-8B29-6EAFD42A0B91}">
      <dgm:prSet/>
      <dgm:spPr/>
      <dgm:t>
        <a:bodyPr/>
        <a:lstStyle/>
        <a:p>
          <a:endParaRPr lang="zh-TW" altLang="en-US"/>
        </a:p>
      </dgm:t>
    </dgm:pt>
    <dgm:pt modelId="{80EAD668-8C04-4E82-9F8A-EF9E874FFDF8}" type="pres">
      <dgm:prSet presAssocID="{0032CE8C-AD43-4F23-9153-CD61BC702290}" presName="Name0" presStyleCnt="0">
        <dgm:presLayoutVars>
          <dgm:dir/>
          <dgm:animLvl val="lvl"/>
          <dgm:resizeHandles val="exact"/>
        </dgm:presLayoutVars>
      </dgm:prSet>
      <dgm:spPr/>
      <dgm:t>
        <a:bodyPr/>
        <a:lstStyle/>
        <a:p>
          <a:endParaRPr lang="zh-TW" altLang="en-US"/>
        </a:p>
      </dgm:t>
    </dgm:pt>
    <dgm:pt modelId="{0DA27BF3-9D76-4D0B-BD3E-B2A4F0D588A2}" type="pres">
      <dgm:prSet presAssocID="{BFF93C82-0620-487A-BEF5-0A0EFFB9382B}" presName="linNode" presStyleCnt="0"/>
      <dgm:spPr/>
    </dgm:pt>
    <dgm:pt modelId="{4272CD67-4558-47D2-BB74-FF0783B7BA43}" type="pres">
      <dgm:prSet presAssocID="{BFF93C82-0620-487A-BEF5-0A0EFFB9382B}" presName="parentText" presStyleLbl="node1" presStyleIdx="0" presStyleCnt="1" custScaleX="262576" custLinFactNeighborX="20176" custLinFactNeighborY="-7777">
        <dgm:presLayoutVars>
          <dgm:chMax val="1"/>
          <dgm:bulletEnabled val="1"/>
        </dgm:presLayoutVars>
      </dgm:prSet>
      <dgm:spPr/>
      <dgm:t>
        <a:bodyPr/>
        <a:lstStyle/>
        <a:p>
          <a:endParaRPr lang="zh-TW" altLang="en-US"/>
        </a:p>
      </dgm:t>
    </dgm:pt>
  </dgm:ptLst>
  <dgm:cxnLst>
    <dgm:cxn modelId="{9AFC4A25-CA9B-4BC7-8C38-EF3BF6761874}" type="presOf" srcId="{BFF93C82-0620-487A-BEF5-0A0EFFB9382B}" destId="{4272CD67-4558-47D2-BB74-FF0783B7BA43}" srcOrd="0" destOrd="0" presId="urn:microsoft.com/office/officeart/2005/8/layout/vList5"/>
    <dgm:cxn modelId="{5F3FA035-2D3C-4E23-9379-8A7FF9A73FE1}" type="presOf" srcId="{0032CE8C-AD43-4F23-9153-CD61BC702290}" destId="{80EAD668-8C04-4E82-9F8A-EF9E874FFDF8}" srcOrd="0" destOrd="0" presId="urn:microsoft.com/office/officeart/2005/8/layout/vList5"/>
    <dgm:cxn modelId="{ED0E3FFB-9518-43F5-8B29-6EAFD42A0B91}" srcId="{0032CE8C-AD43-4F23-9153-CD61BC702290}" destId="{BFF93C82-0620-487A-BEF5-0A0EFFB9382B}" srcOrd="0" destOrd="0" parTransId="{35ED9DA1-496F-41D7-AEE4-3C9C742AEDB6}" sibTransId="{5D103810-A36F-4960-A581-938290F31522}"/>
    <dgm:cxn modelId="{2FC22D3E-003C-4566-879F-15913BB4FD76}" type="presParOf" srcId="{80EAD668-8C04-4E82-9F8A-EF9E874FFDF8}" destId="{0DA27BF3-9D76-4D0B-BD3E-B2A4F0D588A2}" srcOrd="0" destOrd="0" presId="urn:microsoft.com/office/officeart/2005/8/layout/vList5"/>
    <dgm:cxn modelId="{AD989672-447A-4ADD-8798-E139967E2365}" type="presParOf" srcId="{0DA27BF3-9D76-4D0B-BD3E-B2A4F0D588A2}" destId="{4272CD67-4558-47D2-BB74-FF0783B7BA43}"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C081985-71F1-4AED-80A9-54F84D8295E2}"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zh-TW" altLang="en-US"/>
        </a:p>
      </dgm:t>
    </dgm:pt>
    <dgm:pt modelId="{F07DE233-7F92-4A78-B7FE-0C0BC719EB99}">
      <dgm:prSet phldrT="[文字]" custT="1"/>
      <dgm:spPr>
        <a:solidFill>
          <a:srgbClr val="FF7C80"/>
        </a:solidFill>
      </dgm:spPr>
      <dgm:t>
        <a:bodyPr/>
        <a:lstStyle/>
        <a:p>
          <a:pPr>
            <a:lnSpc>
              <a:spcPct val="90000"/>
            </a:lnSpc>
            <a:spcAft>
              <a:spcPts val="0"/>
            </a:spcAft>
          </a:pPr>
          <a:r>
            <a:rPr lang="zh-TW" altLang="en-US" sz="2800" dirty="0" smtClean="0">
              <a:solidFill>
                <a:schemeClr val="tx1"/>
              </a:solidFill>
              <a:latin typeface="標楷體" panose="03000509000000000000" pitchFamily="65" charset="-120"/>
              <a:ea typeface="標楷體" panose="03000509000000000000" pitchFamily="65" charset="-120"/>
            </a:rPr>
            <a:t>頻率</a:t>
          </a:r>
          <a:endParaRPr lang="en-US" altLang="zh-TW" sz="2800" dirty="0" smtClean="0">
            <a:solidFill>
              <a:schemeClr val="tx1"/>
            </a:solidFill>
            <a:latin typeface="標楷體" panose="03000509000000000000" pitchFamily="65" charset="-120"/>
            <a:ea typeface="標楷體" panose="03000509000000000000" pitchFamily="65" charset="-120"/>
          </a:endParaRPr>
        </a:p>
        <a:p>
          <a:pPr>
            <a:lnSpc>
              <a:spcPct val="90000"/>
            </a:lnSpc>
            <a:spcAft>
              <a:spcPts val="0"/>
            </a:spcAft>
          </a:pPr>
          <a:r>
            <a:rPr lang="zh-TW" altLang="en-US" sz="2800" dirty="0" smtClean="0">
              <a:solidFill>
                <a:schemeClr val="tx1"/>
              </a:solidFill>
              <a:latin typeface="標楷體" panose="03000509000000000000" pitchFamily="65" charset="-120"/>
              <a:ea typeface="標楷體" panose="03000509000000000000" pitchFamily="65" charset="-120"/>
            </a:rPr>
            <a:t>時間</a:t>
          </a:r>
          <a:endParaRPr lang="zh-TW" altLang="en-US" sz="2800" dirty="0">
            <a:solidFill>
              <a:schemeClr val="tx1"/>
            </a:solidFill>
            <a:latin typeface="標楷體" panose="03000509000000000000" pitchFamily="65" charset="-120"/>
            <a:ea typeface="標楷體" panose="03000509000000000000" pitchFamily="65" charset="-120"/>
          </a:endParaRPr>
        </a:p>
      </dgm:t>
    </dgm:pt>
    <dgm:pt modelId="{2405964C-5BB5-4636-8C8B-F9ABD84F980D}" type="parTrans" cxnId="{C8B65EF7-2517-4EEE-9686-EA175A2B5C28}">
      <dgm:prSet/>
      <dgm:spPr/>
      <dgm:t>
        <a:bodyPr/>
        <a:lstStyle/>
        <a:p>
          <a:endParaRPr lang="zh-TW" altLang="en-US"/>
        </a:p>
      </dgm:t>
    </dgm:pt>
    <dgm:pt modelId="{4EEF0082-1BF6-488E-B27D-563FDB921383}" type="sibTrans" cxnId="{C8B65EF7-2517-4EEE-9686-EA175A2B5C28}">
      <dgm:prSet/>
      <dgm:spPr/>
      <dgm:t>
        <a:bodyPr/>
        <a:lstStyle/>
        <a:p>
          <a:endParaRPr lang="zh-TW" altLang="en-US"/>
        </a:p>
      </dgm:t>
    </dgm:pt>
    <dgm:pt modelId="{F0668BFF-68FF-47A8-8DD2-2CD0D3CBFC9C}">
      <dgm:prSet phldrT="[文字]" custT="1"/>
      <dgm:spPr>
        <a:solidFill>
          <a:srgbClr val="FF7C80">
            <a:alpha val="90000"/>
          </a:srgbClr>
        </a:solidFill>
      </dgm:spPr>
      <dgm:t>
        <a:bodyPr/>
        <a:lstStyle/>
        <a:p>
          <a:pPr>
            <a:lnSpc>
              <a:spcPct val="100000"/>
            </a:lnSpc>
            <a:spcAft>
              <a:spcPts val="0"/>
            </a:spcAft>
          </a:pPr>
          <a:r>
            <a:rPr lang="zh-TW" altLang="en-US" sz="2000" b="0" dirty="0" smtClean="0">
              <a:solidFill>
                <a:schemeClr val="tx1"/>
              </a:solidFill>
              <a:latin typeface="標楷體" panose="03000509000000000000" pitchFamily="65" charset="-120"/>
              <a:ea typeface="標楷體" panose="03000509000000000000" pitchFamily="65" charset="-120"/>
            </a:rPr>
            <a:t>注意</a:t>
          </a:r>
          <a:r>
            <a:rPr lang="zh-TW" sz="2000" b="0" dirty="0" smtClean="0">
              <a:solidFill>
                <a:schemeClr val="tx1"/>
              </a:solidFill>
              <a:latin typeface="標楷體" panose="03000509000000000000" pitchFamily="65" charset="-120"/>
              <a:ea typeface="標楷體" panose="03000509000000000000" pitchFamily="65" charset="-120"/>
            </a:rPr>
            <a:t>自辦或受邀參加法說會</a:t>
          </a:r>
          <a:r>
            <a:rPr lang="zh-TW" altLang="en-US" sz="2000" b="0" u="sng" dirty="0" smtClean="0">
              <a:solidFill>
                <a:schemeClr val="tx1"/>
              </a:solidFill>
              <a:latin typeface="標楷體" panose="03000509000000000000" pitchFamily="65" charset="-120"/>
              <a:ea typeface="標楷體" panose="03000509000000000000" pitchFamily="65" charset="-120"/>
            </a:rPr>
            <a:t>開會時間規定</a:t>
          </a:r>
          <a:r>
            <a:rPr lang="en-US" altLang="zh-TW" sz="2000" b="0" dirty="0" smtClean="0">
              <a:solidFill>
                <a:schemeClr val="tx1"/>
              </a:solidFill>
              <a:latin typeface="標楷體" panose="03000509000000000000" pitchFamily="65" charset="-120"/>
              <a:ea typeface="標楷體" panose="03000509000000000000" pitchFamily="65" charset="-120"/>
            </a:rPr>
            <a:t>(§</a:t>
          </a:r>
          <a:r>
            <a:rPr lang="zh-TW" altLang="en-US" sz="2000" b="0" dirty="0" smtClean="0">
              <a:solidFill>
                <a:schemeClr val="tx1"/>
              </a:solidFill>
              <a:latin typeface="標楷體" panose="03000509000000000000" pitchFamily="65" charset="-120"/>
              <a:ea typeface="標楷體" panose="03000509000000000000" pitchFamily="65" charset="-120"/>
            </a:rPr>
            <a:t>重</a:t>
          </a:r>
          <a:r>
            <a:rPr lang="en-US" altLang="zh-TW" sz="2000" b="0" dirty="0" smtClean="0">
              <a:solidFill>
                <a:schemeClr val="tx1"/>
              </a:solidFill>
              <a:latin typeface="標楷體" panose="03000509000000000000" pitchFamily="65" charset="-120"/>
              <a:ea typeface="標楷體" panose="03000509000000000000" pitchFamily="65" charset="-120"/>
            </a:rPr>
            <a:t>8)</a:t>
          </a:r>
          <a:endParaRPr lang="zh-TW" altLang="en-US" sz="2000" dirty="0">
            <a:solidFill>
              <a:schemeClr val="tx1"/>
            </a:solidFill>
            <a:latin typeface="標楷體" panose="03000509000000000000" pitchFamily="65" charset="-120"/>
            <a:ea typeface="標楷體" panose="03000509000000000000" pitchFamily="65" charset="-120"/>
          </a:endParaRPr>
        </a:p>
      </dgm:t>
    </dgm:pt>
    <dgm:pt modelId="{2246FADA-242B-4F27-B3DF-524809811DF6}" type="parTrans" cxnId="{B962FEFC-5828-4BAB-9687-F29F39EDA425}">
      <dgm:prSet/>
      <dgm:spPr/>
      <dgm:t>
        <a:bodyPr/>
        <a:lstStyle/>
        <a:p>
          <a:endParaRPr lang="zh-TW" altLang="en-US"/>
        </a:p>
      </dgm:t>
    </dgm:pt>
    <dgm:pt modelId="{65211375-823B-4C4A-B8EC-98660CC23066}" type="sibTrans" cxnId="{B962FEFC-5828-4BAB-9687-F29F39EDA425}">
      <dgm:prSet/>
      <dgm:spPr/>
      <dgm:t>
        <a:bodyPr/>
        <a:lstStyle/>
        <a:p>
          <a:endParaRPr lang="zh-TW" altLang="en-US"/>
        </a:p>
      </dgm:t>
    </dgm:pt>
    <dgm:pt modelId="{397D3239-9A4A-4B67-A788-DE5516D41AFB}">
      <dgm:prSet phldrT="[文字]" custT="1"/>
      <dgm:spPr>
        <a:solidFill>
          <a:schemeClr val="accent4">
            <a:lumMod val="60000"/>
            <a:lumOff val="40000"/>
          </a:schemeClr>
        </a:solidFill>
      </dgm:spPr>
      <dgm:t>
        <a:bodyPr/>
        <a:lstStyle/>
        <a:p>
          <a:r>
            <a:rPr lang="zh-TW" altLang="en-US" sz="2800" dirty="0" smtClean="0">
              <a:solidFill>
                <a:schemeClr val="tx1"/>
              </a:solidFill>
              <a:latin typeface="標楷體" panose="03000509000000000000" pitchFamily="65" charset="-120"/>
              <a:ea typeface="標楷體" panose="03000509000000000000" pitchFamily="65" charset="-120"/>
            </a:rPr>
            <a:t>重大訊息</a:t>
          </a:r>
          <a:endParaRPr lang="zh-TW" altLang="en-US" sz="2800" dirty="0">
            <a:solidFill>
              <a:schemeClr val="tx1"/>
            </a:solidFill>
            <a:latin typeface="標楷體" panose="03000509000000000000" pitchFamily="65" charset="-120"/>
            <a:ea typeface="標楷體" panose="03000509000000000000" pitchFamily="65" charset="-120"/>
          </a:endParaRPr>
        </a:p>
      </dgm:t>
    </dgm:pt>
    <dgm:pt modelId="{41915752-EE32-438F-BED0-4324F44ECC0B}" type="parTrans" cxnId="{985019B7-7860-4D10-BF9C-F5BD767A2915}">
      <dgm:prSet/>
      <dgm:spPr/>
      <dgm:t>
        <a:bodyPr/>
        <a:lstStyle/>
        <a:p>
          <a:endParaRPr lang="zh-TW" altLang="en-US"/>
        </a:p>
      </dgm:t>
    </dgm:pt>
    <dgm:pt modelId="{1F0B3E32-ED6B-4F65-8BBF-9F2EB70AB806}" type="sibTrans" cxnId="{985019B7-7860-4D10-BF9C-F5BD767A2915}">
      <dgm:prSet/>
      <dgm:spPr/>
      <dgm:t>
        <a:bodyPr/>
        <a:lstStyle/>
        <a:p>
          <a:endParaRPr lang="zh-TW" altLang="en-US"/>
        </a:p>
      </dgm:t>
    </dgm:pt>
    <dgm:pt modelId="{2C535C65-E92E-4D80-8342-C0C9B576528B}">
      <dgm:prSet phldrT="[文字]" custT="1"/>
      <dgm:spPr>
        <a:solidFill>
          <a:schemeClr val="accent4">
            <a:lumMod val="40000"/>
            <a:lumOff val="60000"/>
          </a:schemeClr>
        </a:solidFill>
      </dgm:spPr>
      <dgm:t>
        <a:bodyPr/>
        <a:lstStyle/>
        <a:p>
          <a:pPr>
            <a:lnSpc>
              <a:spcPct val="100000"/>
            </a:lnSpc>
            <a:spcAft>
              <a:spcPts val="0"/>
            </a:spcAft>
          </a:pPr>
          <a:r>
            <a:rPr lang="zh-TW" altLang="en-US" sz="1800" u="sng" dirty="0" smtClean="0">
              <a:solidFill>
                <a:srgbClr val="FF0000"/>
              </a:solidFill>
              <a:latin typeface="標楷體" panose="03000509000000000000" pitchFamily="65" charset="-120"/>
              <a:ea typeface="標楷體" panose="03000509000000000000" pitchFamily="65" charset="-120"/>
            </a:rPr>
            <a:t>至遲應於會議前一日 發布重大訊息</a:t>
          </a:r>
          <a:r>
            <a:rPr lang="en-US" altLang="en-US" sz="1800" u="sng" dirty="0" smtClean="0">
              <a:solidFill>
                <a:srgbClr val="FF0000"/>
              </a:solidFill>
              <a:latin typeface="標楷體" panose="03000509000000000000" pitchFamily="65" charset="-120"/>
              <a:ea typeface="標楷體" panose="03000509000000000000" pitchFamily="65" charset="-120"/>
            </a:rPr>
            <a:t>(</a:t>
          </a:r>
          <a:r>
            <a:rPr lang="zh-TW" altLang="en-US" sz="1800" u="sng" dirty="0" smtClean="0">
              <a:solidFill>
                <a:srgbClr val="FF0000"/>
              </a:solidFill>
              <a:latin typeface="標楷體" panose="03000509000000000000" pitchFamily="65" charset="-120"/>
              <a:ea typeface="標楷體" panose="03000509000000000000" pitchFamily="65" charset="-120"/>
            </a:rPr>
            <a:t>第</a:t>
          </a:r>
          <a:r>
            <a:rPr lang="en-US" altLang="en-US" sz="1800" u="sng" dirty="0" smtClean="0">
              <a:solidFill>
                <a:srgbClr val="FF0000"/>
              </a:solidFill>
              <a:latin typeface="標楷體" panose="03000509000000000000" pitchFamily="65" charset="-120"/>
              <a:ea typeface="標楷體" panose="03000509000000000000" pitchFamily="65" charset="-120"/>
            </a:rPr>
            <a:t>12</a:t>
          </a:r>
          <a:r>
            <a:rPr lang="zh-TW" altLang="en-US" sz="1800" u="sng" dirty="0" smtClean="0">
              <a:solidFill>
                <a:srgbClr val="FF0000"/>
              </a:solidFill>
              <a:latin typeface="標楷體" panose="03000509000000000000" pitchFamily="65" charset="-120"/>
              <a:ea typeface="標楷體" panose="03000509000000000000" pitchFamily="65" charset="-120"/>
            </a:rPr>
            <a:t>款</a:t>
          </a:r>
          <a:r>
            <a:rPr lang="en-US" altLang="en-US" sz="1800" u="sng" dirty="0" smtClean="0">
              <a:solidFill>
                <a:srgbClr val="FF0000"/>
              </a:solidFill>
              <a:latin typeface="標楷體" panose="03000509000000000000" pitchFamily="65" charset="-120"/>
              <a:ea typeface="標楷體" panose="03000509000000000000" pitchFamily="65" charset="-120"/>
            </a:rPr>
            <a:t>) </a:t>
          </a:r>
          <a:r>
            <a:rPr lang="zh-TW" altLang="en-US" sz="1800" dirty="0" smtClean="0">
              <a:latin typeface="標楷體" panose="03000509000000000000" pitchFamily="65" charset="-120"/>
              <a:ea typeface="標楷體" panose="03000509000000000000" pitchFamily="65" charset="-120"/>
            </a:rPr>
            <a:t>公告相關資訊</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重</a:t>
          </a:r>
          <a:r>
            <a:rPr lang="en-US" altLang="zh-TW" sz="1800" dirty="0" smtClean="0">
              <a:latin typeface="標楷體" panose="03000509000000000000" pitchFamily="65" charset="-120"/>
              <a:ea typeface="標楷體" panose="03000509000000000000" pitchFamily="65" charset="-120"/>
            </a:rPr>
            <a:t>4-1-12)(§</a:t>
          </a:r>
          <a:r>
            <a:rPr lang="zh-TW" altLang="en-US" sz="1800" dirty="0" smtClean="0">
              <a:latin typeface="標楷體" panose="03000509000000000000" pitchFamily="65" charset="-120"/>
              <a:ea typeface="標楷體" panose="03000509000000000000" pitchFamily="65" charset="-120"/>
            </a:rPr>
            <a:t>重</a:t>
          </a:r>
          <a:r>
            <a:rPr lang="en-US" altLang="zh-TW" sz="1800" dirty="0" smtClean="0">
              <a:latin typeface="標楷體" panose="03000509000000000000" pitchFamily="65" charset="-120"/>
              <a:ea typeface="標楷體" panose="03000509000000000000" pitchFamily="65" charset="-120"/>
            </a:rPr>
            <a:t>8)</a:t>
          </a:r>
          <a:endParaRPr lang="zh-TW" altLang="en-US" sz="1800" dirty="0">
            <a:latin typeface="標楷體" panose="03000509000000000000" pitchFamily="65" charset="-120"/>
            <a:ea typeface="標楷體" panose="03000509000000000000" pitchFamily="65" charset="-120"/>
          </a:endParaRPr>
        </a:p>
      </dgm:t>
    </dgm:pt>
    <dgm:pt modelId="{3408F75D-79B8-4A88-89FA-957081D61B06}" type="parTrans" cxnId="{48AE2C4C-56D9-493D-A0D3-CEDA7F03C4AB}">
      <dgm:prSet/>
      <dgm:spPr/>
      <dgm:t>
        <a:bodyPr/>
        <a:lstStyle/>
        <a:p>
          <a:endParaRPr lang="zh-TW" altLang="en-US"/>
        </a:p>
      </dgm:t>
    </dgm:pt>
    <dgm:pt modelId="{3985B703-EFAD-489F-A799-721B944853F4}" type="sibTrans" cxnId="{48AE2C4C-56D9-493D-A0D3-CEDA7F03C4AB}">
      <dgm:prSet/>
      <dgm:spPr/>
      <dgm:t>
        <a:bodyPr/>
        <a:lstStyle/>
        <a:p>
          <a:endParaRPr lang="zh-TW" altLang="en-US"/>
        </a:p>
      </dgm:t>
    </dgm:pt>
    <dgm:pt modelId="{16386213-7C04-40D8-9E0F-24482F88AE83}">
      <dgm:prSet phldrT="[文字]" custT="1"/>
      <dgm:spPr>
        <a:solidFill>
          <a:schemeClr val="accent5">
            <a:lumMod val="60000"/>
            <a:lumOff val="40000"/>
          </a:schemeClr>
        </a:solidFill>
      </dgm:spPr>
      <dgm:t>
        <a:bodyPr/>
        <a:lstStyle/>
        <a:p>
          <a:r>
            <a:rPr lang="zh-TW" altLang="en-US" sz="2800" dirty="0" smtClean="0">
              <a:solidFill>
                <a:schemeClr val="tx1"/>
              </a:solidFill>
              <a:latin typeface="標楷體" panose="03000509000000000000" pitchFamily="65" charset="-120"/>
              <a:ea typeface="標楷體" panose="03000509000000000000" pitchFamily="65" charset="-120"/>
            </a:rPr>
            <a:t>簡報檔案</a:t>
          </a:r>
          <a:endParaRPr lang="zh-TW" altLang="en-US" sz="2800" dirty="0">
            <a:solidFill>
              <a:schemeClr val="tx1"/>
            </a:solidFill>
            <a:latin typeface="標楷體" panose="03000509000000000000" pitchFamily="65" charset="-120"/>
            <a:ea typeface="標楷體" panose="03000509000000000000" pitchFamily="65" charset="-120"/>
          </a:endParaRPr>
        </a:p>
      </dgm:t>
    </dgm:pt>
    <dgm:pt modelId="{F4E78EF4-CA8A-4938-BC0E-78D545003868}" type="parTrans" cxnId="{5E135CFA-2D10-4C64-AB7E-8DCA998982AC}">
      <dgm:prSet/>
      <dgm:spPr/>
      <dgm:t>
        <a:bodyPr/>
        <a:lstStyle/>
        <a:p>
          <a:endParaRPr lang="zh-TW" altLang="en-US"/>
        </a:p>
      </dgm:t>
    </dgm:pt>
    <dgm:pt modelId="{9D556207-8119-4C0A-9B26-4DC9EE6D77DD}" type="sibTrans" cxnId="{5E135CFA-2D10-4C64-AB7E-8DCA998982AC}">
      <dgm:prSet/>
      <dgm:spPr/>
      <dgm:t>
        <a:bodyPr/>
        <a:lstStyle/>
        <a:p>
          <a:endParaRPr lang="zh-TW" altLang="en-US"/>
        </a:p>
      </dgm:t>
    </dgm:pt>
    <dgm:pt modelId="{9CAEB221-C037-4421-B6FA-022716AE52DF}">
      <dgm:prSet phldrT="[文字]" custT="1"/>
      <dgm:spPr>
        <a:solidFill>
          <a:schemeClr val="accent5">
            <a:lumMod val="60000"/>
            <a:lumOff val="40000"/>
            <a:alpha val="90000"/>
          </a:schemeClr>
        </a:solidFill>
      </dgm:spPr>
      <dgm:t>
        <a:bodyPr/>
        <a:lstStyle/>
        <a:p>
          <a:pPr algn="l">
            <a:lnSpc>
              <a:spcPct val="100000"/>
            </a:lnSpc>
            <a:spcAft>
              <a:spcPts val="0"/>
            </a:spcAft>
          </a:pPr>
          <a:r>
            <a:rPr lang="zh-TW" altLang="en-US" sz="2000" dirty="0" smtClean="0">
              <a:solidFill>
                <a:schemeClr val="tx1"/>
              </a:solidFill>
              <a:latin typeface="標楷體" panose="03000509000000000000" pitchFamily="65" charset="-120"/>
              <a:ea typeface="標楷體" panose="03000509000000000000" pitchFamily="65" charset="-120"/>
            </a:rPr>
            <a:t>需上傳中</a:t>
          </a:r>
          <a:r>
            <a:rPr lang="zh-TW" altLang="en-US" sz="2000" b="1" u="sng" dirty="0" smtClean="0">
              <a:solidFill>
                <a:srgbClr val="FF0000"/>
              </a:solidFill>
              <a:latin typeface="標楷體" panose="03000509000000000000" pitchFamily="65" charset="-120"/>
              <a:ea typeface="標楷體" panose="03000509000000000000" pitchFamily="65" charset="-120"/>
            </a:rPr>
            <a:t>英文</a:t>
          </a:r>
          <a:r>
            <a:rPr lang="zh-TW" altLang="en-US" sz="2000" dirty="0" smtClean="0">
              <a:solidFill>
                <a:schemeClr val="tx1"/>
              </a:solidFill>
              <a:latin typeface="標楷體" panose="03000509000000000000" pitchFamily="65" charset="-120"/>
              <a:ea typeface="標楷體" panose="03000509000000000000" pitchFamily="65" charset="-120"/>
            </a:rPr>
            <a:t>簡報檔</a:t>
          </a:r>
          <a:endParaRPr lang="zh-TW" altLang="en-US" sz="2000" dirty="0">
            <a:solidFill>
              <a:schemeClr val="tx1"/>
            </a:solidFill>
            <a:latin typeface="標楷體" panose="03000509000000000000" pitchFamily="65" charset="-120"/>
            <a:ea typeface="標楷體" panose="03000509000000000000" pitchFamily="65" charset="-120"/>
          </a:endParaRPr>
        </a:p>
      </dgm:t>
    </dgm:pt>
    <dgm:pt modelId="{A188CCE0-EDA6-48F8-BC2C-DDD1D7F5D32A}" type="parTrans" cxnId="{2B2B301E-0AD5-4403-B9DA-E9770085D6F5}">
      <dgm:prSet/>
      <dgm:spPr/>
      <dgm:t>
        <a:bodyPr/>
        <a:lstStyle/>
        <a:p>
          <a:endParaRPr lang="zh-TW" altLang="en-US"/>
        </a:p>
      </dgm:t>
    </dgm:pt>
    <dgm:pt modelId="{FD345F3C-D75B-40E2-9852-4D064E22081D}" type="sibTrans" cxnId="{2B2B301E-0AD5-4403-B9DA-E9770085D6F5}">
      <dgm:prSet/>
      <dgm:spPr/>
      <dgm:t>
        <a:bodyPr/>
        <a:lstStyle/>
        <a:p>
          <a:endParaRPr lang="zh-TW" altLang="en-US"/>
        </a:p>
      </dgm:t>
    </dgm:pt>
    <dgm:pt modelId="{B56C8F08-0D56-4502-A58E-36BCDE556160}">
      <dgm:prSet phldrT="[文字]" custT="1"/>
      <dgm:spPr>
        <a:solidFill>
          <a:srgbClr val="0070C0"/>
        </a:solidFill>
      </dgm:spPr>
      <dgm:t>
        <a:bodyPr/>
        <a:lstStyle/>
        <a:p>
          <a:r>
            <a:rPr lang="zh-TW" altLang="en-US" sz="2800" dirty="0" smtClean="0">
              <a:solidFill>
                <a:schemeClr val="tx1"/>
              </a:solidFill>
              <a:latin typeface="標楷體" panose="03000509000000000000" pitchFamily="65" charset="-120"/>
              <a:ea typeface="標楷體" panose="03000509000000000000" pitchFamily="65" charset="-120"/>
            </a:rPr>
            <a:t>影音檔案</a:t>
          </a:r>
          <a:endParaRPr lang="zh-TW" altLang="en-US" sz="2800" dirty="0">
            <a:solidFill>
              <a:schemeClr val="tx1"/>
            </a:solidFill>
            <a:latin typeface="標楷體" panose="03000509000000000000" pitchFamily="65" charset="-120"/>
            <a:ea typeface="標楷體" panose="03000509000000000000" pitchFamily="65" charset="-120"/>
          </a:endParaRPr>
        </a:p>
      </dgm:t>
    </dgm:pt>
    <dgm:pt modelId="{0C05B1A0-D120-40A5-A4A8-F35ED7430A56}" type="parTrans" cxnId="{8E6D57BF-5678-448A-9994-5438DE4937BA}">
      <dgm:prSet/>
      <dgm:spPr/>
      <dgm:t>
        <a:bodyPr/>
        <a:lstStyle/>
        <a:p>
          <a:endParaRPr lang="zh-TW" altLang="en-US"/>
        </a:p>
      </dgm:t>
    </dgm:pt>
    <dgm:pt modelId="{8B414F26-F558-49F7-8119-7ECCA41D1528}" type="sibTrans" cxnId="{8E6D57BF-5678-448A-9994-5438DE4937BA}">
      <dgm:prSet/>
      <dgm:spPr/>
      <dgm:t>
        <a:bodyPr/>
        <a:lstStyle/>
        <a:p>
          <a:endParaRPr lang="zh-TW" altLang="en-US"/>
        </a:p>
      </dgm:t>
    </dgm:pt>
    <dgm:pt modelId="{76E87F05-AF4C-402A-8154-747EBF3B5379}">
      <dgm:prSet phldrT="[文字]" custT="1"/>
      <dgm:spPr>
        <a:solidFill>
          <a:srgbClr val="0070C0">
            <a:alpha val="90000"/>
          </a:srgbClr>
        </a:solidFill>
      </dgm:spPr>
      <dgm:t>
        <a:bodyPr vert="horz" lIns="0" tIns="0" rIns="0" bIns="0" anchor="t" anchorCtr="0"/>
        <a:lstStyle/>
        <a:p>
          <a:pPr>
            <a:lnSpc>
              <a:spcPct val="100000"/>
            </a:lnSpc>
            <a:spcAft>
              <a:spcPts val="0"/>
            </a:spcAft>
          </a:pPr>
          <a:r>
            <a:rPr lang="zh-TW" altLang="en-US" sz="1600" dirty="0" smtClean="0">
              <a:solidFill>
                <a:schemeClr val="tx1"/>
              </a:solidFill>
              <a:latin typeface="標楷體" panose="03000509000000000000" pitchFamily="65" charset="-120"/>
              <a:ea typeface="標楷體" panose="03000509000000000000" pitchFamily="65" charset="-120"/>
            </a:rPr>
            <a:t>屬國內自辦法說會者，應於</a:t>
          </a:r>
          <a:r>
            <a:rPr lang="zh-TW" altLang="en-US" sz="1600" u="sng" dirty="0" smtClean="0">
              <a:solidFill>
                <a:schemeClr val="tx1"/>
              </a:solidFill>
              <a:latin typeface="標楷體" panose="03000509000000000000" pitchFamily="65" charset="-120"/>
              <a:ea typeface="標楷體" panose="03000509000000000000" pitchFamily="65" charset="-120"/>
            </a:rPr>
            <a:t>會後次日開盤</a:t>
          </a:r>
          <a:r>
            <a:rPr lang="en-US" altLang="en-US" sz="1600" u="sng" dirty="0" smtClean="0">
              <a:solidFill>
                <a:schemeClr val="tx1"/>
              </a:solidFill>
              <a:latin typeface="標楷體" panose="03000509000000000000" pitchFamily="65" charset="-120"/>
              <a:ea typeface="標楷體" panose="03000509000000000000" pitchFamily="65" charset="-120"/>
            </a:rPr>
            <a:t>2</a:t>
          </a:r>
          <a:r>
            <a:rPr lang="zh-TW" altLang="en-US" sz="1600" u="sng" dirty="0" smtClean="0">
              <a:solidFill>
                <a:schemeClr val="tx1"/>
              </a:solidFill>
              <a:latin typeface="標楷體" panose="03000509000000000000" pitchFamily="65" charset="-120"/>
              <a:ea typeface="標楷體" panose="03000509000000000000" pitchFamily="65" charset="-120"/>
            </a:rPr>
            <a:t>小時前上傳。</a:t>
          </a:r>
          <a:r>
            <a:rPr lang="zh-TW" sz="1600" dirty="0" smtClean="0">
              <a:solidFill>
                <a:schemeClr val="tx1"/>
              </a:solidFill>
              <a:latin typeface="標楷體" panose="03000509000000000000" pitchFamily="65" charset="-120"/>
              <a:ea typeface="標楷體" panose="03000509000000000000" pitchFamily="65" charset="-120"/>
            </a:rPr>
            <a:t>其中屬</a:t>
          </a:r>
          <a:r>
            <a:rPr lang="zh-TW" sz="1600" u="sng" dirty="0" smtClean="0">
              <a:solidFill>
                <a:schemeClr val="tx1"/>
              </a:solidFill>
              <a:latin typeface="標楷體" panose="03000509000000000000" pitchFamily="65" charset="-120"/>
              <a:ea typeface="標楷體" panose="03000509000000000000" pitchFamily="65" charset="-120"/>
            </a:rPr>
            <a:t>當日交易時間開始前或交易時間內召開者</a:t>
          </a:r>
          <a:r>
            <a:rPr lang="zh-TW" sz="1600" dirty="0" smtClean="0">
              <a:solidFill>
                <a:schemeClr val="tx1"/>
              </a:solidFill>
              <a:latin typeface="標楷體" panose="03000509000000000000" pitchFamily="65" charset="-120"/>
              <a:ea typeface="標楷體" panose="03000509000000000000" pitchFamily="65" charset="-120"/>
            </a:rPr>
            <a:t>，尚應於</a:t>
          </a:r>
          <a:r>
            <a:rPr lang="zh-TW" sz="1600" u="sng" dirty="0" smtClean="0">
              <a:solidFill>
                <a:schemeClr val="tx1"/>
              </a:solidFill>
              <a:latin typeface="標楷體" panose="03000509000000000000" pitchFamily="65" charset="-120"/>
              <a:ea typeface="標楷體" panose="03000509000000000000" pitchFamily="65" charset="-120"/>
            </a:rPr>
            <a:t>會中同步提供影音</a:t>
          </a:r>
          <a:r>
            <a:rPr lang="zh-TW" altLang="en-US" sz="1600" u="sng" dirty="0" smtClean="0">
              <a:solidFill>
                <a:schemeClr val="tx1"/>
              </a:solidFill>
              <a:latin typeface="標楷體" panose="03000509000000000000" pitchFamily="65" charset="-120"/>
              <a:ea typeface="標楷體" panose="03000509000000000000" pitchFamily="65" charset="-120"/>
            </a:rPr>
            <a:t>供人收視</a:t>
          </a:r>
          <a:r>
            <a:rPr lang="zh-TW" altLang="en-US" sz="1600" dirty="0" smtClean="0">
              <a:solidFill>
                <a:schemeClr val="tx1"/>
              </a:solidFill>
              <a:latin typeface="標楷體" panose="03000509000000000000" pitchFamily="65" charset="-120"/>
              <a:ea typeface="標楷體" panose="03000509000000000000" pitchFamily="65" charset="-120"/>
            </a:rPr>
            <a:t>。</a:t>
          </a:r>
          <a:endParaRPr lang="zh-TW" altLang="en-US" sz="1600" dirty="0">
            <a:solidFill>
              <a:schemeClr val="tx1"/>
            </a:solidFill>
            <a:latin typeface="標楷體" panose="03000509000000000000" pitchFamily="65" charset="-120"/>
            <a:ea typeface="標楷體" panose="03000509000000000000" pitchFamily="65" charset="-120"/>
          </a:endParaRPr>
        </a:p>
      </dgm:t>
    </dgm:pt>
    <dgm:pt modelId="{CA9AD7A9-E648-46BD-B9C8-FAC6CA6E4EE1}" type="parTrans" cxnId="{A0500A2B-D693-4977-A1C4-58EFB7AB7A1A}">
      <dgm:prSet/>
      <dgm:spPr/>
      <dgm:t>
        <a:bodyPr/>
        <a:lstStyle/>
        <a:p>
          <a:endParaRPr lang="zh-TW" altLang="en-US"/>
        </a:p>
      </dgm:t>
    </dgm:pt>
    <dgm:pt modelId="{84889835-8C2C-432A-ACB6-3C60A11C071C}" type="sibTrans" cxnId="{A0500A2B-D693-4977-A1C4-58EFB7AB7A1A}">
      <dgm:prSet/>
      <dgm:spPr/>
      <dgm:t>
        <a:bodyPr/>
        <a:lstStyle/>
        <a:p>
          <a:endParaRPr lang="zh-TW" altLang="en-US"/>
        </a:p>
      </dgm:t>
    </dgm:pt>
    <dgm:pt modelId="{0567F13C-3C33-4747-99DC-599EB8FCF95C}">
      <dgm:prSet phldrT="[文字]" custT="1"/>
      <dgm:spPr>
        <a:solidFill>
          <a:schemeClr val="accent5">
            <a:lumMod val="60000"/>
            <a:lumOff val="40000"/>
            <a:alpha val="90000"/>
          </a:schemeClr>
        </a:solidFill>
      </dgm:spPr>
      <dgm:t>
        <a:bodyPr/>
        <a:lstStyle/>
        <a:p>
          <a:pPr algn="l">
            <a:lnSpc>
              <a:spcPct val="100000"/>
            </a:lnSpc>
            <a:spcAft>
              <a:spcPts val="0"/>
            </a:spcAft>
          </a:pPr>
          <a:r>
            <a:rPr lang="zh-TW" altLang="en-US" sz="2000" dirty="0" smtClean="0">
              <a:solidFill>
                <a:schemeClr val="tx1"/>
              </a:solidFill>
              <a:latin typeface="標楷體" panose="03000509000000000000" pitchFamily="65" charset="-120"/>
              <a:ea typeface="標楷體" panose="03000509000000000000" pitchFamily="65" charset="-120"/>
            </a:rPr>
            <a:t>注意</a:t>
          </a:r>
          <a:r>
            <a:rPr lang="zh-TW" altLang="en-US" sz="2000" u="sng" dirty="0" smtClean="0">
              <a:solidFill>
                <a:schemeClr val="tx1"/>
              </a:solidFill>
              <a:latin typeface="標楷體" panose="03000509000000000000" pitchFamily="65" charset="-120"/>
              <a:ea typeface="標楷體" panose="03000509000000000000" pitchFamily="65" charset="-120"/>
            </a:rPr>
            <a:t>申報時限</a:t>
          </a:r>
          <a:r>
            <a:rPr lang="zh-TW" altLang="en-US" sz="2000" dirty="0" smtClean="0">
              <a:solidFill>
                <a:schemeClr val="tx1"/>
              </a:solidFill>
              <a:latin typeface="標楷體" panose="03000509000000000000" pitchFamily="65" charset="-120"/>
              <a:ea typeface="標楷體" panose="03000509000000000000" pitchFamily="65" charset="-120"/>
            </a:rPr>
            <a:t>規定</a:t>
          </a:r>
          <a:endParaRPr lang="zh-TW" altLang="en-US" sz="2000" dirty="0">
            <a:solidFill>
              <a:schemeClr val="tx1"/>
            </a:solidFill>
            <a:latin typeface="標楷體" panose="03000509000000000000" pitchFamily="65" charset="-120"/>
            <a:ea typeface="標楷體" panose="03000509000000000000" pitchFamily="65" charset="-120"/>
          </a:endParaRPr>
        </a:p>
      </dgm:t>
    </dgm:pt>
    <dgm:pt modelId="{35429A71-BF8D-4928-96DF-0195A1B70602}" type="parTrans" cxnId="{CF33A6AE-3327-41B5-A640-A80537C85396}">
      <dgm:prSet/>
      <dgm:spPr/>
      <dgm:t>
        <a:bodyPr/>
        <a:lstStyle/>
        <a:p>
          <a:endParaRPr lang="zh-TW" altLang="en-US"/>
        </a:p>
      </dgm:t>
    </dgm:pt>
    <dgm:pt modelId="{FD2BE235-0771-4553-BDE3-6429FC5F1CA1}" type="sibTrans" cxnId="{CF33A6AE-3327-41B5-A640-A80537C85396}">
      <dgm:prSet/>
      <dgm:spPr/>
      <dgm:t>
        <a:bodyPr/>
        <a:lstStyle/>
        <a:p>
          <a:endParaRPr lang="zh-TW" altLang="en-US"/>
        </a:p>
      </dgm:t>
    </dgm:pt>
    <dgm:pt modelId="{F6ECB9DE-13F8-4D8C-AD96-D3D2D9C26894}">
      <dgm:prSet phldrT="[文字]"/>
      <dgm:spPr>
        <a:solidFill>
          <a:srgbClr val="FF7C80">
            <a:alpha val="90000"/>
          </a:srgbClr>
        </a:solidFill>
      </dgm:spPr>
      <dgm:t>
        <a:bodyPr/>
        <a:lstStyle/>
        <a:p>
          <a:pPr>
            <a:lnSpc>
              <a:spcPct val="90000"/>
            </a:lnSpc>
            <a:spcAft>
              <a:spcPct val="15000"/>
            </a:spcAft>
          </a:pPr>
          <a:endParaRPr lang="zh-TW" altLang="en-US" sz="800" dirty="0"/>
        </a:p>
      </dgm:t>
    </dgm:pt>
    <dgm:pt modelId="{DA3F4B32-4EDE-48FF-A2B1-49597FA0BA2E}" type="parTrans" cxnId="{A58CDA7B-FA7B-414C-92E5-F908A2611C27}">
      <dgm:prSet/>
      <dgm:spPr/>
      <dgm:t>
        <a:bodyPr/>
        <a:lstStyle/>
        <a:p>
          <a:endParaRPr lang="zh-TW" altLang="en-US"/>
        </a:p>
      </dgm:t>
    </dgm:pt>
    <dgm:pt modelId="{C4547435-9A15-4E3A-BF33-7440228865E4}" type="sibTrans" cxnId="{A58CDA7B-FA7B-414C-92E5-F908A2611C27}">
      <dgm:prSet/>
      <dgm:spPr/>
      <dgm:t>
        <a:bodyPr/>
        <a:lstStyle/>
        <a:p>
          <a:endParaRPr lang="zh-TW" altLang="en-US"/>
        </a:p>
      </dgm:t>
    </dgm:pt>
    <dgm:pt modelId="{630BD876-A50F-4E0E-B5E9-A0DD87217173}" type="pres">
      <dgm:prSet presAssocID="{DC081985-71F1-4AED-80A9-54F84D8295E2}" presName="cycleMatrixDiagram" presStyleCnt="0">
        <dgm:presLayoutVars>
          <dgm:chMax val="1"/>
          <dgm:dir/>
          <dgm:animLvl val="lvl"/>
          <dgm:resizeHandles val="exact"/>
        </dgm:presLayoutVars>
      </dgm:prSet>
      <dgm:spPr/>
      <dgm:t>
        <a:bodyPr/>
        <a:lstStyle/>
        <a:p>
          <a:endParaRPr lang="zh-TW" altLang="en-US"/>
        </a:p>
      </dgm:t>
    </dgm:pt>
    <dgm:pt modelId="{3AEE5BC0-294F-4EB7-8AE2-3C7FF7D6D2CB}" type="pres">
      <dgm:prSet presAssocID="{DC081985-71F1-4AED-80A9-54F84D8295E2}" presName="children" presStyleCnt="0"/>
      <dgm:spPr/>
    </dgm:pt>
    <dgm:pt modelId="{76CF2EC3-1DD8-43D8-90C7-DEC30ECC1594}" type="pres">
      <dgm:prSet presAssocID="{DC081985-71F1-4AED-80A9-54F84D8295E2}" presName="child1group" presStyleCnt="0"/>
      <dgm:spPr/>
    </dgm:pt>
    <dgm:pt modelId="{5EE5AB54-9C0D-4022-80C4-B9AB36A80AB9}" type="pres">
      <dgm:prSet presAssocID="{DC081985-71F1-4AED-80A9-54F84D8295E2}" presName="child1" presStyleLbl="bgAcc1" presStyleIdx="0" presStyleCnt="4" custScaleX="146994" custScaleY="151866" custLinFactNeighborX="-2910" custLinFactNeighborY="14096"/>
      <dgm:spPr/>
      <dgm:t>
        <a:bodyPr/>
        <a:lstStyle/>
        <a:p>
          <a:endParaRPr lang="zh-TW" altLang="en-US"/>
        </a:p>
      </dgm:t>
    </dgm:pt>
    <dgm:pt modelId="{CA74176B-D45C-448C-8F55-B473C75FBB36}" type="pres">
      <dgm:prSet presAssocID="{DC081985-71F1-4AED-80A9-54F84D8295E2}" presName="child1Text" presStyleLbl="bgAcc1" presStyleIdx="0" presStyleCnt="4">
        <dgm:presLayoutVars>
          <dgm:bulletEnabled val="1"/>
        </dgm:presLayoutVars>
      </dgm:prSet>
      <dgm:spPr/>
      <dgm:t>
        <a:bodyPr/>
        <a:lstStyle/>
        <a:p>
          <a:endParaRPr lang="zh-TW" altLang="en-US"/>
        </a:p>
      </dgm:t>
    </dgm:pt>
    <dgm:pt modelId="{3D8AD77F-AB1A-4A62-BB29-54C2011D39CC}" type="pres">
      <dgm:prSet presAssocID="{DC081985-71F1-4AED-80A9-54F84D8295E2}" presName="child2group" presStyleCnt="0"/>
      <dgm:spPr/>
    </dgm:pt>
    <dgm:pt modelId="{15B0773F-BF15-4882-987B-0B42D6F1B983}" type="pres">
      <dgm:prSet presAssocID="{DC081985-71F1-4AED-80A9-54F84D8295E2}" presName="child2" presStyleLbl="bgAcc1" presStyleIdx="1" presStyleCnt="4" custScaleX="148088" custScaleY="150667" custLinFactNeighborX="-7730" custLinFactNeighborY="13634"/>
      <dgm:spPr/>
      <dgm:t>
        <a:bodyPr/>
        <a:lstStyle/>
        <a:p>
          <a:endParaRPr lang="zh-TW" altLang="en-US"/>
        </a:p>
      </dgm:t>
    </dgm:pt>
    <dgm:pt modelId="{DBF37E97-B039-48AD-9045-D38A06A7F4E1}" type="pres">
      <dgm:prSet presAssocID="{DC081985-71F1-4AED-80A9-54F84D8295E2}" presName="child2Text" presStyleLbl="bgAcc1" presStyleIdx="1" presStyleCnt="4">
        <dgm:presLayoutVars>
          <dgm:bulletEnabled val="1"/>
        </dgm:presLayoutVars>
      </dgm:prSet>
      <dgm:spPr/>
      <dgm:t>
        <a:bodyPr/>
        <a:lstStyle/>
        <a:p>
          <a:endParaRPr lang="zh-TW" altLang="en-US"/>
        </a:p>
      </dgm:t>
    </dgm:pt>
    <dgm:pt modelId="{1CD83B6A-FDA7-409A-A3AD-F625D116D601}" type="pres">
      <dgm:prSet presAssocID="{DC081985-71F1-4AED-80A9-54F84D8295E2}" presName="child3group" presStyleCnt="0"/>
      <dgm:spPr/>
    </dgm:pt>
    <dgm:pt modelId="{37FBDC3E-A915-4309-90A1-1A40A1D20E15}" type="pres">
      <dgm:prSet presAssocID="{DC081985-71F1-4AED-80A9-54F84D8295E2}" presName="child3" presStyleLbl="bgAcc1" presStyleIdx="2" presStyleCnt="4" custScaleX="145945" custScaleY="143433" custLinFactNeighborX="-5537" custLinFactNeighborY="-26785"/>
      <dgm:spPr/>
      <dgm:t>
        <a:bodyPr/>
        <a:lstStyle/>
        <a:p>
          <a:endParaRPr lang="zh-TW" altLang="en-US"/>
        </a:p>
      </dgm:t>
    </dgm:pt>
    <dgm:pt modelId="{DBD7358F-6042-42FE-B92C-B386267D078C}" type="pres">
      <dgm:prSet presAssocID="{DC081985-71F1-4AED-80A9-54F84D8295E2}" presName="child3Text" presStyleLbl="bgAcc1" presStyleIdx="2" presStyleCnt="4">
        <dgm:presLayoutVars>
          <dgm:bulletEnabled val="1"/>
        </dgm:presLayoutVars>
      </dgm:prSet>
      <dgm:spPr/>
      <dgm:t>
        <a:bodyPr/>
        <a:lstStyle/>
        <a:p>
          <a:endParaRPr lang="zh-TW" altLang="en-US"/>
        </a:p>
      </dgm:t>
    </dgm:pt>
    <dgm:pt modelId="{078D0199-AF06-423F-B24D-F0A42598EBC0}" type="pres">
      <dgm:prSet presAssocID="{DC081985-71F1-4AED-80A9-54F84D8295E2}" presName="child4group" presStyleCnt="0"/>
      <dgm:spPr/>
    </dgm:pt>
    <dgm:pt modelId="{774EFB36-BD49-4363-8D84-E3439177E9A9}" type="pres">
      <dgm:prSet presAssocID="{DC081985-71F1-4AED-80A9-54F84D8295E2}" presName="child4" presStyleLbl="bgAcc1" presStyleIdx="3" presStyleCnt="4" custScaleX="150109" custScaleY="148290" custLinFactNeighborX="917" custLinFactNeighborY="-23258"/>
      <dgm:spPr/>
      <dgm:t>
        <a:bodyPr/>
        <a:lstStyle/>
        <a:p>
          <a:endParaRPr lang="zh-TW" altLang="en-US"/>
        </a:p>
      </dgm:t>
    </dgm:pt>
    <dgm:pt modelId="{270E7A72-A2DF-4279-8A9F-3ED5FF1B2DBE}" type="pres">
      <dgm:prSet presAssocID="{DC081985-71F1-4AED-80A9-54F84D8295E2}" presName="child4Text" presStyleLbl="bgAcc1" presStyleIdx="3" presStyleCnt="4">
        <dgm:presLayoutVars>
          <dgm:bulletEnabled val="1"/>
        </dgm:presLayoutVars>
      </dgm:prSet>
      <dgm:spPr/>
      <dgm:t>
        <a:bodyPr/>
        <a:lstStyle/>
        <a:p>
          <a:endParaRPr lang="zh-TW" altLang="en-US"/>
        </a:p>
      </dgm:t>
    </dgm:pt>
    <dgm:pt modelId="{F5068A53-BAD4-4638-A6BE-87CD39AC662C}" type="pres">
      <dgm:prSet presAssocID="{DC081985-71F1-4AED-80A9-54F84D8295E2}" presName="childPlaceholder" presStyleCnt="0"/>
      <dgm:spPr/>
    </dgm:pt>
    <dgm:pt modelId="{CC6B5420-8D85-4E38-838E-86BA6101796E}" type="pres">
      <dgm:prSet presAssocID="{DC081985-71F1-4AED-80A9-54F84D8295E2}" presName="circle" presStyleCnt="0"/>
      <dgm:spPr/>
    </dgm:pt>
    <dgm:pt modelId="{A15F6203-DB7E-4B5E-A81A-76CFB11EE49D}" type="pres">
      <dgm:prSet presAssocID="{DC081985-71F1-4AED-80A9-54F84D8295E2}" presName="quadrant1" presStyleLbl="node1" presStyleIdx="0" presStyleCnt="4" custScaleX="79126" custScaleY="74252" custLinFactNeighborX="6776" custLinFactNeighborY="8584">
        <dgm:presLayoutVars>
          <dgm:chMax val="1"/>
          <dgm:bulletEnabled val="1"/>
        </dgm:presLayoutVars>
      </dgm:prSet>
      <dgm:spPr/>
      <dgm:t>
        <a:bodyPr/>
        <a:lstStyle/>
        <a:p>
          <a:endParaRPr lang="zh-TW" altLang="en-US"/>
        </a:p>
      </dgm:t>
    </dgm:pt>
    <dgm:pt modelId="{02729C00-3D68-493E-B085-B71CAF456835}" type="pres">
      <dgm:prSet presAssocID="{DC081985-71F1-4AED-80A9-54F84D8295E2}" presName="quadrant2" presStyleLbl="node1" presStyleIdx="1" presStyleCnt="4" custScaleX="78309" custScaleY="74252" custLinFactNeighborX="-15931" custLinFactNeighborY="9350">
        <dgm:presLayoutVars>
          <dgm:chMax val="1"/>
          <dgm:bulletEnabled val="1"/>
        </dgm:presLayoutVars>
      </dgm:prSet>
      <dgm:spPr/>
      <dgm:t>
        <a:bodyPr/>
        <a:lstStyle/>
        <a:p>
          <a:endParaRPr lang="zh-TW" altLang="en-US"/>
        </a:p>
      </dgm:t>
    </dgm:pt>
    <dgm:pt modelId="{072D69AA-F40B-4FC4-9CA4-A64ED71EAB13}" type="pres">
      <dgm:prSet presAssocID="{DC081985-71F1-4AED-80A9-54F84D8295E2}" presName="quadrant3" presStyleLbl="node1" presStyleIdx="2" presStyleCnt="4" custScaleX="81030" custScaleY="79251" custLinFactNeighborX="-15580" custLinFactNeighborY="-15612">
        <dgm:presLayoutVars>
          <dgm:chMax val="1"/>
          <dgm:bulletEnabled val="1"/>
        </dgm:presLayoutVars>
      </dgm:prSet>
      <dgm:spPr/>
      <dgm:t>
        <a:bodyPr/>
        <a:lstStyle/>
        <a:p>
          <a:endParaRPr lang="zh-TW" altLang="en-US"/>
        </a:p>
      </dgm:t>
    </dgm:pt>
    <dgm:pt modelId="{44D8AEDD-D398-44F9-99C2-0110EF50B626}" type="pres">
      <dgm:prSet presAssocID="{DC081985-71F1-4AED-80A9-54F84D8295E2}" presName="quadrant4" presStyleLbl="node1" presStyleIdx="3" presStyleCnt="4" custScaleX="77218" custScaleY="79251" custLinFactNeighborX="7640" custLinFactNeighborY="-15668">
        <dgm:presLayoutVars>
          <dgm:chMax val="1"/>
          <dgm:bulletEnabled val="1"/>
        </dgm:presLayoutVars>
      </dgm:prSet>
      <dgm:spPr/>
      <dgm:t>
        <a:bodyPr/>
        <a:lstStyle/>
        <a:p>
          <a:endParaRPr lang="zh-TW" altLang="en-US"/>
        </a:p>
      </dgm:t>
    </dgm:pt>
    <dgm:pt modelId="{72BD5F63-C01F-493D-BE85-F64945AD5678}" type="pres">
      <dgm:prSet presAssocID="{DC081985-71F1-4AED-80A9-54F84D8295E2}" presName="quadrantPlaceholder" presStyleCnt="0"/>
      <dgm:spPr/>
    </dgm:pt>
    <dgm:pt modelId="{E8B9B88C-274D-4B21-8AC9-E1DA7AC93253}" type="pres">
      <dgm:prSet presAssocID="{DC081985-71F1-4AED-80A9-54F84D8295E2}" presName="center1" presStyleLbl="fgShp" presStyleIdx="0" presStyleCnt="2" custLinFactNeighborX="-8041" custLinFactNeighborY="-11628"/>
      <dgm:spPr/>
    </dgm:pt>
    <dgm:pt modelId="{D7BC41F4-076E-49B7-918A-7A4269BBF2F4}" type="pres">
      <dgm:prSet presAssocID="{DC081985-71F1-4AED-80A9-54F84D8295E2}" presName="center2" presStyleLbl="fgShp" presStyleIdx="1" presStyleCnt="2" custScaleY="102098" custLinFactNeighborX="-8041" custLinFactNeighborY="-24122"/>
      <dgm:spPr/>
    </dgm:pt>
  </dgm:ptLst>
  <dgm:cxnLst>
    <dgm:cxn modelId="{1D9062CC-777C-4E15-B9EA-0BDB771200EF}" type="presOf" srcId="{F0668BFF-68FF-47A8-8DD2-2CD0D3CBFC9C}" destId="{CA74176B-D45C-448C-8F55-B473C75FBB36}" srcOrd="1" destOrd="0" presId="urn:microsoft.com/office/officeart/2005/8/layout/cycle4"/>
    <dgm:cxn modelId="{EEB41E27-2810-4D9B-A4BA-96707780B62B}" type="presOf" srcId="{0567F13C-3C33-4747-99DC-599EB8FCF95C}" destId="{37FBDC3E-A915-4309-90A1-1A40A1D20E15}" srcOrd="0" destOrd="1" presId="urn:microsoft.com/office/officeart/2005/8/layout/cycle4"/>
    <dgm:cxn modelId="{A0500A2B-D693-4977-A1C4-58EFB7AB7A1A}" srcId="{B56C8F08-0D56-4502-A58E-36BCDE556160}" destId="{76E87F05-AF4C-402A-8154-747EBF3B5379}" srcOrd="0" destOrd="0" parTransId="{CA9AD7A9-E648-46BD-B9C8-FAC6CA6E4EE1}" sibTransId="{84889835-8C2C-432A-ACB6-3C60A11C071C}"/>
    <dgm:cxn modelId="{64C29441-E704-4B81-8B87-A22B99BEA935}" type="presOf" srcId="{76E87F05-AF4C-402A-8154-747EBF3B5379}" destId="{774EFB36-BD49-4363-8D84-E3439177E9A9}" srcOrd="0" destOrd="0" presId="urn:microsoft.com/office/officeart/2005/8/layout/cycle4"/>
    <dgm:cxn modelId="{935FE9A7-FEDD-416D-A5AB-27BF66B544CA}" type="presOf" srcId="{F0668BFF-68FF-47A8-8DD2-2CD0D3CBFC9C}" destId="{5EE5AB54-9C0D-4022-80C4-B9AB36A80AB9}" srcOrd="0" destOrd="0" presId="urn:microsoft.com/office/officeart/2005/8/layout/cycle4"/>
    <dgm:cxn modelId="{8E6D57BF-5678-448A-9994-5438DE4937BA}" srcId="{DC081985-71F1-4AED-80A9-54F84D8295E2}" destId="{B56C8F08-0D56-4502-A58E-36BCDE556160}" srcOrd="3" destOrd="0" parTransId="{0C05B1A0-D120-40A5-A4A8-F35ED7430A56}" sibTransId="{8B414F26-F558-49F7-8119-7ECCA41D1528}"/>
    <dgm:cxn modelId="{D8CD1DE1-8E66-4B85-9947-C94CD0151FB8}" type="presOf" srcId="{397D3239-9A4A-4B67-A788-DE5516D41AFB}" destId="{02729C00-3D68-493E-B085-B71CAF456835}" srcOrd="0" destOrd="0" presId="urn:microsoft.com/office/officeart/2005/8/layout/cycle4"/>
    <dgm:cxn modelId="{B962FEFC-5828-4BAB-9687-F29F39EDA425}" srcId="{F07DE233-7F92-4A78-B7FE-0C0BC719EB99}" destId="{F0668BFF-68FF-47A8-8DD2-2CD0D3CBFC9C}" srcOrd="0" destOrd="0" parTransId="{2246FADA-242B-4F27-B3DF-524809811DF6}" sibTransId="{65211375-823B-4C4A-B8EC-98660CC23066}"/>
    <dgm:cxn modelId="{85A9C2EB-60C0-4CC1-88D2-029EDD4B6D40}" type="presOf" srcId="{2C535C65-E92E-4D80-8342-C0C9B576528B}" destId="{15B0773F-BF15-4882-987B-0B42D6F1B983}" srcOrd="0" destOrd="0" presId="urn:microsoft.com/office/officeart/2005/8/layout/cycle4"/>
    <dgm:cxn modelId="{763F1E60-DBBA-4752-BD64-84F12F8AD1D1}" type="presOf" srcId="{F6ECB9DE-13F8-4D8C-AD96-D3D2D9C26894}" destId="{5EE5AB54-9C0D-4022-80C4-B9AB36A80AB9}" srcOrd="0" destOrd="1" presId="urn:microsoft.com/office/officeart/2005/8/layout/cycle4"/>
    <dgm:cxn modelId="{B88DB5AF-73FF-455F-8CD7-340F89F39E97}" type="presOf" srcId="{2C535C65-E92E-4D80-8342-C0C9B576528B}" destId="{DBF37E97-B039-48AD-9045-D38A06A7F4E1}" srcOrd="1" destOrd="0" presId="urn:microsoft.com/office/officeart/2005/8/layout/cycle4"/>
    <dgm:cxn modelId="{5E135CFA-2D10-4C64-AB7E-8DCA998982AC}" srcId="{DC081985-71F1-4AED-80A9-54F84D8295E2}" destId="{16386213-7C04-40D8-9E0F-24482F88AE83}" srcOrd="2" destOrd="0" parTransId="{F4E78EF4-CA8A-4938-BC0E-78D545003868}" sibTransId="{9D556207-8119-4C0A-9B26-4DC9EE6D77DD}"/>
    <dgm:cxn modelId="{A58CDA7B-FA7B-414C-92E5-F908A2611C27}" srcId="{F07DE233-7F92-4A78-B7FE-0C0BC719EB99}" destId="{F6ECB9DE-13F8-4D8C-AD96-D3D2D9C26894}" srcOrd="1" destOrd="0" parTransId="{DA3F4B32-4EDE-48FF-A2B1-49597FA0BA2E}" sibTransId="{C4547435-9A15-4E3A-BF33-7440228865E4}"/>
    <dgm:cxn modelId="{CF33A6AE-3327-41B5-A640-A80537C85396}" srcId="{16386213-7C04-40D8-9E0F-24482F88AE83}" destId="{0567F13C-3C33-4747-99DC-599EB8FCF95C}" srcOrd="1" destOrd="0" parTransId="{35429A71-BF8D-4928-96DF-0195A1B70602}" sibTransId="{FD2BE235-0771-4553-BDE3-6429FC5F1CA1}"/>
    <dgm:cxn modelId="{0526AC74-F8A8-45B4-A8B2-B66BF93BAC6B}" type="presOf" srcId="{F6ECB9DE-13F8-4D8C-AD96-D3D2D9C26894}" destId="{CA74176B-D45C-448C-8F55-B473C75FBB36}" srcOrd="1" destOrd="1" presId="urn:microsoft.com/office/officeart/2005/8/layout/cycle4"/>
    <dgm:cxn modelId="{E82EA993-425D-4900-AD00-EFEA3FA72F4F}" type="presOf" srcId="{76E87F05-AF4C-402A-8154-747EBF3B5379}" destId="{270E7A72-A2DF-4279-8A9F-3ED5FF1B2DBE}" srcOrd="1" destOrd="0" presId="urn:microsoft.com/office/officeart/2005/8/layout/cycle4"/>
    <dgm:cxn modelId="{A70D8F23-DD1A-4B39-8945-BF81B632C89D}" type="presOf" srcId="{0567F13C-3C33-4747-99DC-599EB8FCF95C}" destId="{DBD7358F-6042-42FE-B92C-B386267D078C}" srcOrd="1" destOrd="1" presId="urn:microsoft.com/office/officeart/2005/8/layout/cycle4"/>
    <dgm:cxn modelId="{77237671-E6B2-45F4-B16D-6E7F3A348C42}" type="presOf" srcId="{9CAEB221-C037-4421-B6FA-022716AE52DF}" destId="{DBD7358F-6042-42FE-B92C-B386267D078C}" srcOrd="1" destOrd="0" presId="urn:microsoft.com/office/officeart/2005/8/layout/cycle4"/>
    <dgm:cxn modelId="{7BD57379-510F-419E-AE38-9BF4D87F0A75}" type="presOf" srcId="{B56C8F08-0D56-4502-A58E-36BCDE556160}" destId="{44D8AEDD-D398-44F9-99C2-0110EF50B626}" srcOrd="0" destOrd="0" presId="urn:microsoft.com/office/officeart/2005/8/layout/cycle4"/>
    <dgm:cxn modelId="{2B2B301E-0AD5-4403-B9DA-E9770085D6F5}" srcId="{16386213-7C04-40D8-9E0F-24482F88AE83}" destId="{9CAEB221-C037-4421-B6FA-022716AE52DF}" srcOrd="0" destOrd="0" parTransId="{A188CCE0-EDA6-48F8-BC2C-DDD1D7F5D32A}" sibTransId="{FD345F3C-D75B-40E2-9852-4D064E22081D}"/>
    <dgm:cxn modelId="{75D68B67-EA5A-47AB-A5DB-24062C4E6618}" type="presOf" srcId="{9CAEB221-C037-4421-B6FA-022716AE52DF}" destId="{37FBDC3E-A915-4309-90A1-1A40A1D20E15}" srcOrd="0" destOrd="0" presId="urn:microsoft.com/office/officeart/2005/8/layout/cycle4"/>
    <dgm:cxn modelId="{48AE2C4C-56D9-493D-A0D3-CEDA7F03C4AB}" srcId="{397D3239-9A4A-4B67-A788-DE5516D41AFB}" destId="{2C535C65-E92E-4D80-8342-C0C9B576528B}" srcOrd="0" destOrd="0" parTransId="{3408F75D-79B8-4A88-89FA-957081D61B06}" sibTransId="{3985B703-EFAD-489F-A799-721B944853F4}"/>
    <dgm:cxn modelId="{59C89C64-F86E-4391-97B8-8816FF0EBB4F}" type="presOf" srcId="{F07DE233-7F92-4A78-B7FE-0C0BC719EB99}" destId="{A15F6203-DB7E-4B5E-A81A-76CFB11EE49D}" srcOrd="0" destOrd="0" presId="urn:microsoft.com/office/officeart/2005/8/layout/cycle4"/>
    <dgm:cxn modelId="{593FDBAC-9346-4307-B878-79485F47E913}" type="presOf" srcId="{16386213-7C04-40D8-9E0F-24482F88AE83}" destId="{072D69AA-F40B-4FC4-9CA4-A64ED71EAB13}" srcOrd="0" destOrd="0" presId="urn:microsoft.com/office/officeart/2005/8/layout/cycle4"/>
    <dgm:cxn modelId="{C8B65EF7-2517-4EEE-9686-EA175A2B5C28}" srcId="{DC081985-71F1-4AED-80A9-54F84D8295E2}" destId="{F07DE233-7F92-4A78-B7FE-0C0BC719EB99}" srcOrd="0" destOrd="0" parTransId="{2405964C-5BB5-4636-8C8B-F9ABD84F980D}" sibTransId="{4EEF0082-1BF6-488E-B27D-563FDB921383}"/>
    <dgm:cxn modelId="{6D1FBB82-E031-4382-907A-7B3FAE3137FE}" type="presOf" srcId="{DC081985-71F1-4AED-80A9-54F84D8295E2}" destId="{630BD876-A50F-4E0E-B5E9-A0DD87217173}" srcOrd="0" destOrd="0" presId="urn:microsoft.com/office/officeart/2005/8/layout/cycle4"/>
    <dgm:cxn modelId="{985019B7-7860-4D10-BF9C-F5BD767A2915}" srcId="{DC081985-71F1-4AED-80A9-54F84D8295E2}" destId="{397D3239-9A4A-4B67-A788-DE5516D41AFB}" srcOrd="1" destOrd="0" parTransId="{41915752-EE32-438F-BED0-4324F44ECC0B}" sibTransId="{1F0B3E32-ED6B-4F65-8BBF-9F2EB70AB806}"/>
    <dgm:cxn modelId="{6579EE29-B50F-4479-955D-E8228C0F7E37}" type="presParOf" srcId="{630BD876-A50F-4E0E-B5E9-A0DD87217173}" destId="{3AEE5BC0-294F-4EB7-8AE2-3C7FF7D6D2CB}" srcOrd="0" destOrd="0" presId="urn:microsoft.com/office/officeart/2005/8/layout/cycle4"/>
    <dgm:cxn modelId="{922C4B97-F46A-4BCA-88C1-F286D76EF53F}" type="presParOf" srcId="{3AEE5BC0-294F-4EB7-8AE2-3C7FF7D6D2CB}" destId="{76CF2EC3-1DD8-43D8-90C7-DEC30ECC1594}" srcOrd="0" destOrd="0" presId="urn:microsoft.com/office/officeart/2005/8/layout/cycle4"/>
    <dgm:cxn modelId="{4FE2F124-FAA9-4F81-B371-531D9CAE1639}" type="presParOf" srcId="{76CF2EC3-1DD8-43D8-90C7-DEC30ECC1594}" destId="{5EE5AB54-9C0D-4022-80C4-B9AB36A80AB9}" srcOrd="0" destOrd="0" presId="urn:microsoft.com/office/officeart/2005/8/layout/cycle4"/>
    <dgm:cxn modelId="{4B293D0D-F280-40F3-8718-1217F46B5F78}" type="presParOf" srcId="{76CF2EC3-1DD8-43D8-90C7-DEC30ECC1594}" destId="{CA74176B-D45C-448C-8F55-B473C75FBB36}" srcOrd="1" destOrd="0" presId="urn:microsoft.com/office/officeart/2005/8/layout/cycle4"/>
    <dgm:cxn modelId="{7342D65B-35F0-4DE2-B338-879D59F3BC41}" type="presParOf" srcId="{3AEE5BC0-294F-4EB7-8AE2-3C7FF7D6D2CB}" destId="{3D8AD77F-AB1A-4A62-BB29-54C2011D39CC}" srcOrd="1" destOrd="0" presId="urn:microsoft.com/office/officeart/2005/8/layout/cycle4"/>
    <dgm:cxn modelId="{6E63CCA3-524A-4B2F-8AEF-B81AAABB9F5E}" type="presParOf" srcId="{3D8AD77F-AB1A-4A62-BB29-54C2011D39CC}" destId="{15B0773F-BF15-4882-987B-0B42D6F1B983}" srcOrd="0" destOrd="0" presId="urn:microsoft.com/office/officeart/2005/8/layout/cycle4"/>
    <dgm:cxn modelId="{96104B29-52B3-40ED-9C64-90A2F365A16D}" type="presParOf" srcId="{3D8AD77F-AB1A-4A62-BB29-54C2011D39CC}" destId="{DBF37E97-B039-48AD-9045-D38A06A7F4E1}" srcOrd="1" destOrd="0" presId="urn:microsoft.com/office/officeart/2005/8/layout/cycle4"/>
    <dgm:cxn modelId="{A2AE3E77-DD52-45AB-998C-CF80FD4FD909}" type="presParOf" srcId="{3AEE5BC0-294F-4EB7-8AE2-3C7FF7D6D2CB}" destId="{1CD83B6A-FDA7-409A-A3AD-F625D116D601}" srcOrd="2" destOrd="0" presId="urn:microsoft.com/office/officeart/2005/8/layout/cycle4"/>
    <dgm:cxn modelId="{6976C81A-9AD8-42FF-BA9F-F36D54141072}" type="presParOf" srcId="{1CD83B6A-FDA7-409A-A3AD-F625D116D601}" destId="{37FBDC3E-A915-4309-90A1-1A40A1D20E15}" srcOrd="0" destOrd="0" presId="urn:microsoft.com/office/officeart/2005/8/layout/cycle4"/>
    <dgm:cxn modelId="{C4AD1B44-06AD-4B44-8DED-04B3B963EA42}" type="presParOf" srcId="{1CD83B6A-FDA7-409A-A3AD-F625D116D601}" destId="{DBD7358F-6042-42FE-B92C-B386267D078C}" srcOrd="1" destOrd="0" presId="urn:microsoft.com/office/officeart/2005/8/layout/cycle4"/>
    <dgm:cxn modelId="{918FE30E-5084-4B18-9284-4BC3971627C8}" type="presParOf" srcId="{3AEE5BC0-294F-4EB7-8AE2-3C7FF7D6D2CB}" destId="{078D0199-AF06-423F-B24D-F0A42598EBC0}" srcOrd="3" destOrd="0" presId="urn:microsoft.com/office/officeart/2005/8/layout/cycle4"/>
    <dgm:cxn modelId="{83A95241-3A6E-49B3-9377-52C61148382C}" type="presParOf" srcId="{078D0199-AF06-423F-B24D-F0A42598EBC0}" destId="{774EFB36-BD49-4363-8D84-E3439177E9A9}" srcOrd="0" destOrd="0" presId="urn:microsoft.com/office/officeart/2005/8/layout/cycle4"/>
    <dgm:cxn modelId="{802B993C-3ADE-42CF-8579-28A8BD9CECF0}" type="presParOf" srcId="{078D0199-AF06-423F-B24D-F0A42598EBC0}" destId="{270E7A72-A2DF-4279-8A9F-3ED5FF1B2DBE}" srcOrd="1" destOrd="0" presId="urn:microsoft.com/office/officeart/2005/8/layout/cycle4"/>
    <dgm:cxn modelId="{0509EA71-9BC3-43D4-904B-423E13002EEA}" type="presParOf" srcId="{3AEE5BC0-294F-4EB7-8AE2-3C7FF7D6D2CB}" destId="{F5068A53-BAD4-4638-A6BE-87CD39AC662C}" srcOrd="4" destOrd="0" presId="urn:microsoft.com/office/officeart/2005/8/layout/cycle4"/>
    <dgm:cxn modelId="{E2EDDBC8-3353-4C1F-9877-2A1D418EF585}" type="presParOf" srcId="{630BD876-A50F-4E0E-B5E9-A0DD87217173}" destId="{CC6B5420-8D85-4E38-838E-86BA6101796E}" srcOrd="1" destOrd="0" presId="urn:microsoft.com/office/officeart/2005/8/layout/cycle4"/>
    <dgm:cxn modelId="{44EF77B9-E8FF-4E2D-A338-A28FAE5D8DBB}" type="presParOf" srcId="{CC6B5420-8D85-4E38-838E-86BA6101796E}" destId="{A15F6203-DB7E-4B5E-A81A-76CFB11EE49D}" srcOrd="0" destOrd="0" presId="urn:microsoft.com/office/officeart/2005/8/layout/cycle4"/>
    <dgm:cxn modelId="{64CB5D1A-11B1-4E28-86C6-7D40B34130F7}" type="presParOf" srcId="{CC6B5420-8D85-4E38-838E-86BA6101796E}" destId="{02729C00-3D68-493E-B085-B71CAF456835}" srcOrd="1" destOrd="0" presId="urn:microsoft.com/office/officeart/2005/8/layout/cycle4"/>
    <dgm:cxn modelId="{181058C9-5CDA-406F-9E80-60D56BEA9C67}" type="presParOf" srcId="{CC6B5420-8D85-4E38-838E-86BA6101796E}" destId="{072D69AA-F40B-4FC4-9CA4-A64ED71EAB13}" srcOrd="2" destOrd="0" presId="urn:microsoft.com/office/officeart/2005/8/layout/cycle4"/>
    <dgm:cxn modelId="{F6F83358-C352-40D0-A0D5-A5E93320D476}" type="presParOf" srcId="{CC6B5420-8D85-4E38-838E-86BA6101796E}" destId="{44D8AEDD-D398-44F9-99C2-0110EF50B626}" srcOrd="3" destOrd="0" presId="urn:microsoft.com/office/officeart/2005/8/layout/cycle4"/>
    <dgm:cxn modelId="{346DCCD7-8806-41AB-A2D1-8FCB02F2792B}" type="presParOf" srcId="{CC6B5420-8D85-4E38-838E-86BA6101796E}" destId="{72BD5F63-C01F-493D-BE85-F64945AD5678}" srcOrd="4" destOrd="0" presId="urn:microsoft.com/office/officeart/2005/8/layout/cycle4"/>
    <dgm:cxn modelId="{C3819B68-C62C-4CF0-B613-D2FD8A8F92C8}" type="presParOf" srcId="{630BD876-A50F-4E0E-B5E9-A0DD87217173}" destId="{E8B9B88C-274D-4B21-8AC9-E1DA7AC93253}" srcOrd="2" destOrd="0" presId="urn:microsoft.com/office/officeart/2005/8/layout/cycle4"/>
    <dgm:cxn modelId="{85F9BE65-C77D-48DF-ADB1-CEF12A5E0CC0}" type="presParOf" srcId="{630BD876-A50F-4E0E-B5E9-A0DD87217173}" destId="{D7BC41F4-076E-49B7-918A-7A4269BBF2F4}"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1BA0E26-41A5-4B20-9911-F5824739837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7AD41089-5472-461A-A6CB-D472AED72BB3}">
      <dgm:prSet phldrT="[文字]" custT="1"/>
      <dgm:spPr/>
      <dgm:t>
        <a:bodyPr/>
        <a:lstStyle/>
        <a:p>
          <a:r>
            <a:rPr lang="zh-TW" altLang="en-US" sz="2800" dirty="0">
              <a:latin typeface="標楷體" panose="03000509000000000000" pitchFamily="65" charset="-120"/>
              <a:ea typeface="標楷體" panose="03000509000000000000" pitchFamily="65" charset="-120"/>
            </a:rPr>
            <a:t>辦理目的</a:t>
          </a:r>
          <a:endParaRPr lang="zh-TW" altLang="en-US" sz="2800" dirty="0"/>
        </a:p>
      </dgm:t>
    </dgm:pt>
    <dgm:pt modelId="{2CEFBC4E-7DAD-474E-B830-0E0A98F3CA0A}" type="parTrans" cxnId="{BB85F762-4853-4247-A477-DE50455AF292}">
      <dgm:prSet/>
      <dgm:spPr/>
      <dgm:t>
        <a:bodyPr/>
        <a:lstStyle/>
        <a:p>
          <a:endParaRPr lang="zh-TW" altLang="en-US"/>
        </a:p>
      </dgm:t>
    </dgm:pt>
    <dgm:pt modelId="{59AC63C1-B084-4CBA-BCE7-A0306F805D12}" type="sibTrans" cxnId="{BB85F762-4853-4247-A477-DE50455AF292}">
      <dgm:prSet/>
      <dgm:spPr/>
      <dgm:t>
        <a:bodyPr/>
        <a:lstStyle/>
        <a:p>
          <a:endParaRPr lang="zh-TW" altLang="en-US"/>
        </a:p>
      </dgm:t>
    </dgm:pt>
    <dgm:pt modelId="{94D2B31E-F42D-4F4D-90EF-87BD29CD9F5B}">
      <dgm:prSet phldrT="[文字]" custT="1"/>
      <dgm:spPr/>
      <dgm:t>
        <a:bodyPr/>
        <a:lstStyle/>
        <a:p>
          <a:r>
            <a:rPr lang="zh-TW" altLang="en-US" sz="1600" dirty="0" smtClean="0">
              <a:solidFill>
                <a:schemeClr val="tx1"/>
              </a:solidFill>
              <a:latin typeface="標楷體" pitchFamily="65" charset="-120"/>
              <a:ea typeface="標楷體" pitchFamily="65" charset="-120"/>
            </a:rPr>
            <a:t>為建立上櫃</a:t>
          </a:r>
          <a:r>
            <a:rPr lang="zh-TW" altLang="en-US" sz="1600" dirty="0">
              <a:solidFill>
                <a:schemeClr val="tx1"/>
              </a:solidFill>
              <a:latin typeface="標楷體" pitchFamily="65" charset="-120"/>
              <a:ea typeface="標楷體" pitchFamily="65" charset="-120"/>
            </a:rPr>
            <a:t>公司與投資</a:t>
          </a:r>
          <a:r>
            <a:rPr lang="zh-TW" altLang="en-US" sz="1600" dirty="0" smtClean="0">
              <a:solidFill>
                <a:schemeClr val="tx1"/>
              </a:solidFill>
              <a:latin typeface="標楷體" pitchFamily="65" charset="-120"/>
              <a:ea typeface="標楷體" pitchFamily="65" charset="-120"/>
            </a:rPr>
            <a:t>人間直接</a:t>
          </a:r>
          <a:r>
            <a:rPr lang="zh-TW" altLang="en-US" sz="1600" dirty="0">
              <a:solidFill>
                <a:schemeClr val="tx1"/>
              </a:solidFill>
              <a:latin typeface="標楷體" pitchFamily="65" charset="-120"/>
              <a:ea typeface="標楷體" pitchFamily="65" charset="-120"/>
            </a:rPr>
            <a:t>溝通互動的平台，本中心每季配合上櫃公司財務報告公告時點，定期於台北舉辦上櫃公司法人說明會</a:t>
          </a:r>
          <a:r>
            <a:rPr lang="zh-TW" altLang="en-US" sz="1600" dirty="0" smtClean="0">
              <a:solidFill>
                <a:schemeClr val="tx1"/>
              </a:solidFill>
              <a:latin typeface="標楷體" pitchFamily="65" charset="-120"/>
              <a:ea typeface="標楷體" pitchFamily="65" charset="-120"/>
            </a:rPr>
            <a:t>。</a:t>
          </a:r>
          <a:r>
            <a:rPr lang="en-US" altLang="zh-TW" sz="1600" dirty="0" smtClean="0">
              <a:solidFill>
                <a:schemeClr val="tx1"/>
              </a:solidFill>
              <a:latin typeface="標楷體" pitchFamily="65" charset="-120"/>
              <a:ea typeface="標楷體" pitchFamily="65" charset="-120"/>
            </a:rPr>
            <a:t>(</a:t>
          </a:r>
          <a:r>
            <a:rPr lang="zh-TW" altLang="en-US" sz="1600" dirty="0" smtClean="0">
              <a:solidFill>
                <a:schemeClr val="tx1"/>
              </a:solidFill>
              <a:latin typeface="標楷體" pitchFamily="65" charset="-120"/>
              <a:ea typeface="標楷體" pitchFamily="65" charset="-120"/>
            </a:rPr>
            <a:t>近兩年來增加中、南部場次</a:t>
          </a:r>
          <a:r>
            <a:rPr lang="en-US" altLang="zh-TW" sz="1600" dirty="0" smtClean="0">
              <a:solidFill>
                <a:schemeClr val="tx1"/>
              </a:solidFill>
              <a:latin typeface="標楷體" pitchFamily="65" charset="-120"/>
              <a:ea typeface="標楷體" pitchFamily="65" charset="-120"/>
            </a:rPr>
            <a:t>)</a:t>
          </a:r>
          <a:r>
            <a:rPr lang="zh-TW" altLang="en-US" sz="1600" dirty="0" smtClean="0">
              <a:solidFill>
                <a:schemeClr val="tx1"/>
              </a:solidFill>
              <a:latin typeface="標楷體" pitchFamily="65" charset="-120"/>
              <a:ea typeface="標楷體" pitchFamily="65" charset="-120"/>
            </a:rPr>
            <a:t> </a:t>
          </a:r>
          <a:endParaRPr lang="zh-TW" altLang="en-US" sz="1600" dirty="0">
            <a:solidFill>
              <a:schemeClr val="tx1"/>
            </a:solidFill>
          </a:endParaRPr>
        </a:p>
      </dgm:t>
    </dgm:pt>
    <dgm:pt modelId="{F8461AF3-6C0D-439A-990D-18B8C87B3CF0}" type="parTrans" cxnId="{97A1CEA9-BF50-4A3F-BA6D-143B508F74A9}">
      <dgm:prSet/>
      <dgm:spPr/>
      <dgm:t>
        <a:bodyPr/>
        <a:lstStyle/>
        <a:p>
          <a:endParaRPr lang="zh-TW" altLang="en-US"/>
        </a:p>
      </dgm:t>
    </dgm:pt>
    <dgm:pt modelId="{B0F011D3-96EB-4FEA-8D25-C140782BE79F}" type="sibTrans" cxnId="{97A1CEA9-BF50-4A3F-BA6D-143B508F74A9}">
      <dgm:prSet/>
      <dgm:spPr/>
      <dgm:t>
        <a:bodyPr/>
        <a:lstStyle/>
        <a:p>
          <a:endParaRPr lang="zh-TW" altLang="en-US"/>
        </a:p>
      </dgm:t>
    </dgm:pt>
    <dgm:pt modelId="{50DFBB67-E148-4963-88AF-E5284C614D5B}">
      <dgm:prSet phldrT="[文字]" custT="1"/>
      <dgm:spPr/>
      <dgm:t>
        <a:bodyPr/>
        <a:lstStyle/>
        <a:p>
          <a:r>
            <a:rPr lang="zh-TW" altLang="en-US" sz="2800" dirty="0">
              <a:latin typeface="標楷體" panose="03000509000000000000" pitchFamily="65" charset="-120"/>
              <a:ea typeface="標楷體" panose="03000509000000000000" pitchFamily="65" charset="-120"/>
            </a:rPr>
            <a:t>舉辦時間</a:t>
          </a:r>
          <a:endParaRPr lang="zh-TW" altLang="en-US" sz="2800" dirty="0"/>
        </a:p>
      </dgm:t>
    </dgm:pt>
    <dgm:pt modelId="{9F8BCE1D-9A69-4346-953B-32C545709039}" type="parTrans" cxnId="{AF435FA3-9D6C-449A-8819-3D91719E49F2}">
      <dgm:prSet/>
      <dgm:spPr/>
      <dgm:t>
        <a:bodyPr/>
        <a:lstStyle/>
        <a:p>
          <a:endParaRPr lang="zh-TW" altLang="en-US"/>
        </a:p>
      </dgm:t>
    </dgm:pt>
    <dgm:pt modelId="{25CBF866-2EC4-46BA-800A-05D3B22EF042}" type="sibTrans" cxnId="{AF435FA3-9D6C-449A-8819-3D91719E49F2}">
      <dgm:prSet/>
      <dgm:spPr/>
      <dgm:t>
        <a:bodyPr/>
        <a:lstStyle/>
        <a:p>
          <a:endParaRPr lang="zh-TW" altLang="en-US"/>
        </a:p>
      </dgm:t>
    </dgm:pt>
    <dgm:pt modelId="{1287F2B1-01BD-4BDA-A4D7-3C314554227E}">
      <dgm:prSet phldrT="[文字]" custT="1"/>
      <dgm:spPr/>
      <dgm:t>
        <a:bodyPr/>
        <a:lstStyle/>
        <a:p>
          <a:r>
            <a:rPr lang="zh-TW" altLang="en-US" sz="1600" dirty="0">
              <a:solidFill>
                <a:schemeClr val="tx1"/>
              </a:solidFill>
              <a:latin typeface="標楷體" pitchFamily="65" charset="-120"/>
              <a:ea typeface="標楷體" pitchFamily="65" charset="-120"/>
            </a:rPr>
            <a:t>每年各季財報申報日前後舉辦，約每年</a:t>
          </a:r>
          <a:r>
            <a:rPr lang="en-US" altLang="zh-TW" sz="1600" dirty="0">
              <a:solidFill>
                <a:schemeClr val="tx1"/>
              </a:solidFill>
              <a:latin typeface="標楷體" pitchFamily="65" charset="-120"/>
              <a:ea typeface="標楷體" pitchFamily="65" charset="-120"/>
            </a:rPr>
            <a:t>4</a:t>
          </a:r>
          <a:r>
            <a:rPr lang="zh-TW" altLang="en-US" sz="1600" dirty="0">
              <a:solidFill>
                <a:schemeClr val="tx1"/>
              </a:solidFill>
              <a:latin typeface="標楷體" pitchFamily="65" charset="-120"/>
              <a:ea typeface="標楷體" pitchFamily="65" charset="-120"/>
            </a:rPr>
            <a:t>月</a:t>
          </a:r>
          <a:r>
            <a:rPr lang="zh-TW" altLang="en-US" sz="1600" dirty="0" smtClean="0">
              <a:solidFill>
                <a:schemeClr val="tx1"/>
              </a:solidFill>
              <a:latin typeface="標楷體" pitchFamily="65" charset="-120"/>
              <a:ea typeface="標楷體" pitchFamily="65" charset="-120"/>
            </a:rPr>
            <a:t>、</a:t>
          </a:r>
          <a:r>
            <a:rPr lang="en-US" altLang="zh-TW" sz="1600" dirty="0" smtClean="0">
              <a:solidFill>
                <a:schemeClr val="tx1"/>
              </a:solidFill>
              <a:latin typeface="標楷體" pitchFamily="65" charset="-120"/>
              <a:ea typeface="標楷體" pitchFamily="65" charset="-120"/>
            </a:rPr>
            <a:t>5</a:t>
          </a:r>
          <a:r>
            <a:rPr lang="zh-TW" altLang="en-US" sz="1600" dirty="0" smtClean="0">
              <a:solidFill>
                <a:schemeClr val="tx1"/>
              </a:solidFill>
              <a:latin typeface="標楷體" pitchFamily="65" charset="-120"/>
              <a:ea typeface="標楷體" pitchFamily="65" charset="-120"/>
            </a:rPr>
            <a:t>月、</a:t>
          </a:r>
          <a:r>
            <a:rPr lang="en-US" altLang="zh-TW" sz="1600" dirty="0" smtClean="0">
              <a:solidFill>
                <a:schemeClr val="tx1"/>
              </a:solidFill>
              <a:latin typeface="標楷體" pitchFamily="65" charset="-120"/>
              <a:ea typeface="標楷體" pitchFamily="65" charset="-120"/>
            </a:rPr>
            <a:t>8</a:t>
          </a:r>
          <a:r>
            <a:rPr lang="zh-TW" altLang="en-US" sz="1600" dirty="0" smtClean="0">
              <a:solidFill>
                <a:schemeClr val="tx1"/>
              </a:solidFill>
              <a:latin typeface="標楷體" pitchFamily="65" charset="-120"/>
              <a:ea typeface="標楷體" pitchFamily="65" charset="-120"/>
            </a:rPr>
            <a:t>月及</a:t>
          </a:r>
          <a:r>
            <a:rPr lang="en-US" altLang="zh-TW" sz="1600" dirty="0" smtClean="0">
              <a:solidFill>
                <a:schemeClr val="tx1"/>
              </a:solidFill>
              <a:latin typeface="標楷體" pitchFamily="65" charset="-120"/>
              <a:ea typeface="標楷體" pitchFamily="65" charset="-120"/>
            </a:rPr>
            <a:t>11</a:t>
          </a:r>
          <a:r>
            <a:rPr lang="zh-TW" altLang="en-US" sz="1600" dirty="0" smtClean="0">
              <a:solidFill>
                <a:schemeClr val="tx1"/>
              </a:solidFill>
              <a:latin typeface="標楷體" pitchFamily="65" charset="-120"/>
              <a:ea typeface="標楷體" pitchFamily="65" charset="-120"/>
            </a:rPr>
            <a:t>月。</a:t>
          </a:r>
          <a:endParaRPr lang="zh-TW" altLang="en-US" sz="1600" dirty="0">
            <a:solidFill>
              <a:schemeClr val="tx1"/>
            </a:solidFill>
          </a:endParaRPr>
        </a:p>
      </dgm:t>
    </dgm:pt>
    <dgm:pt modelId="{A3697232-168F-4574-A7F0-6ADDA65FAB1E}" type="parTrans" cxnId="{EB6AA36A-02F3-446B-8258-DF7D87437D39}">
      <dgm:prSet/>
      <dgm:spPr/>
      <dgm:t>
        <a:bodyPr/>
        <a:lstStyle/>
        <a:p>
          <a:endParaRPr lang="zh-TW" altLang="en-US"/>
        </a:p>
      </dgm:t>
    </dgm:pt>
    <dgm:pt modelId="{B1CA6298-0ECC-4112-874A-EA4F7441205D}" type="sibTrans" cxnId="{EB6AA36A-02F3-446B-8258-DF7D87437D39}">
      <dgm:prSet/>
      <dgm:spPr/>
      <dgm:t>
        <a:bodyPr/>
        <a:lstStyle/>
        <a:p>
          <a:endParaRPr lang="zh-TW" altLang="en-US"/>
        </a:p>
      </dgm:t>
    </dgm:pt>
    <dgm:pt modelId="{333578CF-A988-410A-BA06-4628A218258B}">
      <dgm:prSet phldrT="[文字]" custT="1"/>
      <dgm:spPr/>
      <dgm:t>
        <a:bodyPr/>
        <a:lstStyle/>
        <a:p>
          <a:r>
            <a:rPr lang="zh-TW" altLang="en-US" sz="2800" dirty="0">
              <a:latin typeface="標楷體" panose="03000509000000000000" pitchFamily="65" charset="-120"/>
              <a:ea typeface="標楷體" panose="03000509000000000000" pitchFamily="65" charset="-120"/>
            </a:rPr>
            <a:t>參加對象</a:t>
          </a:r>
          <a:endParaRPr lang="zh-TW" altLang="en-US" sz="2800" dirty="0"/>
        </a:p>
      </dgm:t>
    </dgm:pt>
    <dgm:pt modelId="{B7B6058F-6E2E-4AC6-94F0-D3969B7074F8}" type="parTrans" cxnId="{C07BC9E1-EF73-4CD7-B888-5AB54B69104A}">
      <dgm:prSet/>
      <dgm:spPr/>
      <dgm:t>
        <a:bodyPr/>
        <a:lstStyle/>
        <a:p>
          <a:endParaRPr lang="zh-TW" altLang="en-US"/>
        </a:p>
      </dgm:t>
    </dgm:pt>
    <dgm:pt modelId="{C70E42E9-0CB3-4BC6-B3A6-C0E4FD011522}" type="sibTrans" cxnId="{C07BC9E1-EF73-4CD7-B888-5AB54B69104A}">
      <dgm:prSet/>
      <dgm:spPr/>
      <dgm:t>
        <a:bodyPr/>
        <a:lstStyle/>
        <a:p>
          <a:endParaRPr lang="zh-TW" altLang="en-US"/>
        </a:p>
      </dgm:t>
    </dgm:pt>
    <dgm:pt modelId="{00FD9363-CC70-4C2A-B710-CC1EDD702DC1}">
      <dgm:prSet phldrT="[文字]" custT="1"/>
      <dgm:spPr/>
      <dgm:t>
        <a:bodyPr/>
        <a:lstStyle/>
        <a:p>
          <a:r>
            <a:rPr lang="zh-TW" altLang="en-US" sz="1600" dirty="0">
              <a:solidFill>
                <a:schemeClr val="tx1"/>
              </a:solidFill>
              <a:latin typeface="標楷體" pitchFamily="65" charset="-120"/>
              <a:ea typeface="標楷體" pitchFamily="65" charset="-120"/>
            </a:rPr>
            <a:t>公司：以上櫃家族特色產業為</a:t>
          </a:r>
          <a:r>
            <a:rPr lang="zh-TW" altLang="en-US" sz="1600" dirty="0" smtClean="0">
              <a:solidFill>
                <a:schemeClr val="tx1"/>
              </a:solidFill>
              <a:latin typeface="標楷體" pitchFamily="65" charset="-120"/>
              <a:ea typeface="標楷體" pitchFamily="65" charset="-120"/>
            </a:rPr>
            <a:t>主題，</a:t>
          </a:r>
          <a:r>
            <a:rPr lang="zh-TW" altLang="en-US" sz="1600" dirty="0">
              <a:solidFill>
                <a:schemeClr val="tx1"/>
              </a:solidFill>
              <a:latin typeface="標楷體" pitchFamily="65" charset="-120"/>
              <a:ea typeface="標楷體" pitchFamily="65" charset="-120"/>
            </a:rPr>
            <a:t>每季約</a:t>
          </a:r>
          <a:r>
            <a:rPr lang="zh-TW" altLang="en-US" sz="1600" dirty="0" smtClean="0">
              <a:solidFill>
                <a:schemeClr val="tx1"/>
              </a:solidFill>
              <a:latin typeface="標楷體" pitchFamily="65" charset="-120"/>
              <a:ea typeface="標楷體" pitchFamily="65" charset="-120"/>
            </a:rPr>
            <a:t>邀請</a:t>
          </a:r>
          <a:r>
            <a:rPr lang="en-US" altLang="zh-TW" sz="1600" dirty="0" smtClean="0">
              <a:solidFill>
                <a:schemeClr val="tx1"/>
              </a:solidFill>
              <a:latin typeface="標楷體" pitchFamily="65" charset="-120"/>
              <a:ea typeface="標楷體" pitchFamily="65" charset="-120"/>
            </a:rPr>
            <a:t>24</a:t>
          </a:r>
          <a:r>
            <a:rPr lang="zh-TW" altLang="en-US" sz="1600" dirty="0" smtClean="0">
              <a:solidFill>
                <a:schemeClr val="tx1"/>
              </a:solidFill>
              <a:latin typeface="標楷體" pitchFamily="65" charset="-120"/>
              <a:ea typeface="標楷體" pitchFamily="65" charset="-120"/>
            </a:rPr>
            <a:t>家以上公司發表。</a:t>
          </a:r>
          <a:endParaRPr lang="zh-TW" altLang="en-US" sz="1600" dirty="0">
            <a:solidFill>
              <a:schemeClr val="tx1"/>
            </a:solidFill>
          </a:endParaRPr>
        </a:p>
      </dgm:t>
    </dgm:pt>
    <dgm:pt modelId="{39706550-3C65-4466-A33E-4E54CFE0CA0F}" type="parTrans" cxnId="{DBD4B7A0-586A-462F-B2DC-D5637DC9B04A}">
      <dgm:prSet/>
      <dgm:spPr/>
      <dgm:t>
        <a:bodyPr/>
        <a:lstStyle/>
        <a:p>
          <a:endParaRPr lang="zh-TW" altLang="en-US"/>
        </a:p>
      </dgm:t>
    </dgm:pt>
    <dgm:pt modelId="{BFE6B134-4072-4F55-AA08-38D55E4277C7}" type="sibTrans" cxnId="{DBD4B7A0-586A-462F-B2DC-D5637DC9B04A}">
      <dgm:prSet/>
      <dgm:spPr/>
      <dgm:t>
        <a:bodyPr/>
        <a:lstStyle/>
        <a:p>
          <a:endParaRPr lang="zh-TW" altLang="en-US"/>
        </a:p>
      </dgm:t>
    </dgm:pt>
    <dgm:pt modelId="{D2F35C2F-EB5A-4CEE-99D6-179E134D30CB}">
      <dgm:prSet phldrT="[文字]" custT="1"/>
      <dgm:spPr/>
      <dgm:t>
        <a:bodyPr/>
        <a:lstStyle/>
        <a:p>
          <a:r>
            <a:rPr lang="zh-TW" altLang="en-US" sz="1600" dirty="0">
              <a:solidFill>
                <a:schemeClr val="tx1"/>
              </a:solidFill>
              <a:latin typeface="標楷體" pitchFamily="65" charset="-120"/>
              <a:ea typeface="標楷體" pitchFamily="65" charset="-120"/>
            </a:rPr>
            <a:t>投資人：三大法人、四大基金、自然人</a:t>
          </a:r>
          <a:r>
            <a:rPr lang="en-US" altLang="zh-TW" sz="1600" dirty="0">
              <a:solidFill>
                <a:schemeClr val="tx1"/>
              </a:solidFill>
              <a:latin typeface="標楷體" pitchFamily="65" charset="-120"/>
              <a:ea typeface="標楷體" pitchFamily="65" charset="-120"/>
            </a:rPr>
            <a:t>(</a:t>
          </a:r>
          <a:r>
            <a:rPr lang="zh-TW" altLang="en-US" sz="1600" dirty="0">
              <a:solidFill>
                <a:schemeClr val="tx1"/>
              </a:solidFill>
              <a:latin typeface="標楷體" pitchFamily="65" charset="-120"/>
              <a:ea typeface="標楷體" pitchFamily="65" charset="-120"/>
            </a:rPr>
            <a:t>散戶</a:t>
          </a:r>
          <a:r>
            <a:rPr lang="en-US" altLang="zh-TW" sz="1600" dirty="0">
              <a:solidFill>
                <a:schemeClr val="tx1"/>
              </a:solidFill>
              <a:latin typeface="標楷體" pitchFamily="65" charset="-120"/>
              <a:ea typeface="標楷體" pitchFamily="65" charset="-120"/>
            </a:rPr>
            <a:t>)</a:t>
          </a:r>
          <a:r>
            <a:rPr lang="zh-TW" altLang="en-US" sz="1600" dirty="0">
              <a:solidFill>
                <a:schemeClr val="tx1"/>
              </a:solidFill>
              <a:latin typeface="標楷體" pitchFamily="65" charset="-120"/>
              <a:ea typeface="標楷體" pitchFamily="65" charset="-120"/>
            </a:rPr>
            <a:t>參加。</a:t>
          </a:r>
          <a:endParaRPr lang="en-US" altLang="zh-TW" sz="1600" dirty="0">
            <a:solidFill>
              <a:schemeClr val="tx1"/>
            </a:solidFill>
            <a:latin typeface="標楷體" pitchFamily="65" charset="-120"/>
            <a:ea typeface="標楷體" pitchFamily="65" charset="-120"/>
          </a:endParaRPr>
        </a:p>
      </dgm:t>
    </dgm:pt>
    <dgm:pt modelId="{84AA1769-E035-411E-A8B1-765A5C0FF304}" type="parTrans" cxnId="{BB3D9B05-AE5D-4FE0-BF5A-2C9865EA51F1}">
      <dgm:prSet/>
      <dgm:spPr/>
      <dgm:t>
        <a:bodyPr/>
        <a:lstStyle/>
        <a:p>
          <a:endParaRPr lang="zh-TW" altLang="en-US"/>
        </a:p>
      </dgm:t>
    </dgm:pt>
    <dgm:pt modelId="{09BB9105-C722-41DC-8982-C1508AAF13D2}" type="sibTrans" cxnId="{BB3D9B05-AE5D-4FE0-BF5A-2C9865EA51F1}">
      <dgm:prSet/>
      <dgm:spPr/>
      <dgm:t>
        <a:bodyPr/>
        <a:lstStyle/>
        <a:p>
          <a:endParaRPr lang="zh-TW" altLang="en-US"/>
        </a:p>
      </dgm:t>
    </dgm:pt>
    <dgm:pt modelId="{3E28F345-B60D-4AFA-B71A-0BBD79739779}" type="pres">
      <dgm:prSet presAssocID="{21BA0E26-41A5-4B20-9911-F5824739837A}" presName="Name0" presStyleCnt="0">
        <dgm:presLayoutVars>
          <dgm:dir/>
          <dgm:animLvl val="lvl"/>
          <dgm:resizeHandles val="exact"/>
        </dgm:presLayoutVars>
      </dgm:prSet>
      <dgm:spPr/>
      <dgm:t>
        <a:bodyPr/>
        <a:lstStyle/>
        <a:p>
          <a:endParaRPr lang="zh-TW" altLang="en-US"/>
        </a:p>
      </dgm:t>
    </dgm:pt>
    <dgm:pt modelId="{BAC423EA-0657-4C55-ABA7-A67C75F2DF85}" type="pres">
      <dgm:prSet presAssocID="{7AD41089-5472-461A-A6CB-D472AED72BB3}" presName="linNode" presStyleCnt="0"/>
      <dgm:spPr/>
    </dgm:pt>
    <dgm:pt modelId="{880AE7D1-0AB3-4F2F-B4D0-57FABC0C0CC9}" type="pres">
      <dgm:prSet presAssocID="{7AD41089-5472-461A-A6CB-D472AED72BB3}" presName="parentText" presStyleLbl="node1" presStyleIdx="0" presStyleCnt="3" custScaleY="86600">
        <dgm:presLayoutVars>
          <dgm:chMax val="1"/>
          <dgm:bulletEnabled val="1"/>
        </dgm:presLayoutVars>
      </dgm:prSet>
      <dgm:spPr/>
      <dgm:t>
        <a:bodyPr/>
        <a:lstStyle/>
        <a:p>
          <a:endParaRPr lang="zh-TW" altLang="en-US"/>
        </a:p>
      </dgm:t>
    </dgm:pt>
    <dgm:pt modelId="{4203D88B-5FBB-4BD9-850F-4486523A4EA5}" type="pres">
      <dgm:prSet presAssocID="{7AD41089-5472-461A-A6CB-D472AED72BB3}" presName="descendantText" presStyleLbl="alignAccFollowNode1" presStyleIdx="0" presStyleCnt="3" custScaleY="101518">
        <dgm:presLayoutVars>
          <dgm:bulletEnabled val="1"/>
        </dgm:presLayoutVars>
      </dgm:prSet>
      <dgm:spPr/>
      <dgm:t>
        <a:bodyPr/>
        <a:lstStyle/>
        <a:p>
          <a:endParaRPr lang="zh-TW" altLang="en-US"/>
        </a:p>
      </dgm:t>
    </dgm:pt>
    <dgm:pt modelId="{B9768D0D-BBD5-4BE1-9C57-B0A7BB831253}" type="pres">
      <dgm:prSet presAssocID="{59AC63C1-B084-4CBA-BCE7-A0306F805D12}" presName="sp" presStyleCnt="0"/>
      <dgm:spPr/>
    </dgm:pt>
    <dgm:pt modelId="{AFD53A50-7B9C-4759-BE70-7F84642893B5}" type="pres">
      <dgm:prSet presAssocID="{50DFBB67-E148-4963-88AF-E5284C614D5B}" presName="linNode" presStyleCnt="0"/>
      <dgm:spPr/>
    </dgm:pt>
    <dgm:pt modelId="{34D07675-08DD-4480-AA40-8956EC20EF22}" type="pres">
      <dgm:prSet presAssocID="{50DFBB67-E148-4963-88AF-E5284C614D5B}" presName="parentText" presStyleLbl="node1" presStyleIdx="1" presStyleCnt="3" custScaleY="42793" custLinFactNeighborX="671" custLinFactNeighborY="-4400">
        <dgm:presLayoutVars>
          <dgm:chMax val="1"/>
          <dgm:bulletEnabled val="1"/>
        </dgm:presLayoutVars>
      </dgm:prSet>
      <dgm:spPr/>
      <dgm:t>
        <a:bodyPr/>
        <a:lstStyle/>
        <a:p>
          <a:endParaRPr lang="zh-TW" altLang="en-US"/>
        </a:p>
      </dgm:t>
    </dgm:pt>
    <dgm:pt modelId="{3D9D39EB-30C3-48F9-BE3B-F0DB56D2FF08}" type="pres">
      <dgm:prSet presAssocID="{50DFBB67-E148-4963-88AF-E5284C614D5B}" presName="descendantText" presStyleLbl="alignAccFollowNode1" presStyleIdx="1" presStyleCnt="3" custScaleY="39382" custLinFactNeighborX="-878" custLinFactNeighborY="-7659">
        <dgm:presLayoutVars>
          <dgm:bulletEnabled val="1"/>
        </dgm:presLayoutVars>
      </dgm:prSet>
      <dgm:spPr/>
      <dgm:t>
        <a:bodyPr/>
        <a:lstStyle/>
        <a:p>
          <a:endParaRPr lang="zh-TW" altLang="en-US"/>
        </a:p>
      </dgm:t>
    </dgm:pt>
    <dgm:pt modelId="{57238A28-5ECE-4FC1-903E-90F16358D009}" type="pres">
      <dgm:prSet presAssocID="{25CBF866-2EC4-46BA-800A-05D3B22EF042}" presName="sp" presStyleCnt="0"/>
      <dgm:spPr/>
    </dgm:pt>
    <dgm:pt modelId="{C4027254-29F0-49A0-A7AC-88618D10FD06}" type="pres">
      <dgm:prSet presAssocID="{333578CF-A988-410A-BA06-4628A218258B}" presName="linNode" presStyleCnt="0"/>
      <dgm:spPr/>
    </dgm:pt>
    <dgm:pt modelId="{744CF573-5742-45CC-A208-14FB6533FB44}" type="pres">
      <dgm:prSet presAssocID="{333578CF-A988-410A-BA06-4628A218258B}" presName="parentText" presStyleLbl="node1" presStyleIdx="2" presStyleCnt="3" custScaleY="64348" custLinFactNeighborX="-397" custLinFactNeighborY="-8265">
        <dgm:presLayoutVars>
          <dgm:chMax val="1"/>
          <dgm:bulletEnabled val="1"/>
        </dgm:presLayoutVars>
      </dgm:prSet>
      <dgm:spPr/>
      <dgm:t>
        <a:bodyPr/>
        <a:lstStyle/>
        <a:p>
          <a:endParaRPr lang="zh-TW" altLang="en-US"/>
        </a:p>
      </dgm:t>
    </dgm:pt>
    <dgm:pt modelId="{C52B830A-1FC6-44C7-BA18-C1AEDEC2609A}" type="pres">
      <dgm:prSet presAssocID="{333578CF-A988-410A-BA06-4628A218258B}" presName="descendantText" presStyleLbl="alignAccFollowNode1" presStyleIdx="2" presStyleCnt="3" custScaleY="71130" custLinFactNeighborX="-152" custLinFactNeighborY="-12919">
        <dgm:presLayoutVars>
          <dgm:bulletEnabled val="1"/>
        </dgm:presLayoutVars>
      </dgm:prSet>
      <dgm:spPr/>
      <dgm:t>
        <a:bodyPr/>
        <a:lstStyle/>
        <a:p>
          <a:endParaRPr lang="zh-TW" altLang="en-US"/>
        </a:p>
      </dgm:t>
    </dgm:pt>
  </dgm:ptLst>
  <dgm:cxnLst>
    <dgm:cxn modelId="{EB6AA36A-02F3-446B-8258-DF7D87437D39}" srcId="{50DFBB67-E148-4963-88AF-E5284C614D5B}" destId="{1287F2B1-01BD-4BDA-A4D7-3C314554227E}" srcOrd="0" destOrd="0" parTransId="{A3697232-168F-4574-A7F0-6ADDA65FAB1E}" sibTransId="{B1CA6298-0ECC-4112-874A-EA4F7441205D}"/>
    <dgm:cxn modelId="{AF435FA3-9D6C-449A-8819-3D91719E49F2}" srcId="{21BA0E26-41A5-4B20-9911-F5824739837A}" destId="{50DFBB67-E148-4963-88AF-E5284C614D5B}" srcOrd="1" destOrd="0" parTransId="{9F8BCE1D-9A69-4346-953B-32C545709039}" sibTransId="{25CBF866-2EC4-46BA-800A-05D3B22EF042}"/>
    <dgm:cxn modelId="{98007F35-FC58-4F29-8848-38C15FF179F4}" type="presOf" srcId="{00FD9363-CC70-4C2A-B710-CC1EDD702DC1}" destId="{C52B830A-1FC6-44C7-BA18-C1AEDEC2609A}" srcOrd="0" destOrd="0" presId="urn:microsoft.com/office/officeart/2005/8/layout/vList5"/>
    <dgm:cxn modelId="{DBD4B7A0-586A-462F-B2DC-D5637DC9B04A}" srcId="{333578CF-A988-410A-BA06-4628A218258B}" destId="{00FD9363-CC70-4C2A-B710-CC1EDD702DC1}" srcOrd="0" destOrd="0" parTransId="{39706550-3C65-4466-A33E-4E54CFE0CA0F}" sibTransId="{BFE6B134-4072-4F55-AA08-38D55E4277C7}"/>
    <dgm:cxn modelId="{97A1CEA9-BF50-4A3F-BA6D-143B508F74A9}" srcId="{7AD41089-5472-461A-A6CB-D472AED72BB3}" destId="{94D2B31E-F42D-4F4D-90EF-87BD29CD9F5B}" srcOrd="0" destOrd="0" parTransId="{F8461AF3-6C0D-439A-990D-18B8C87B3CF0}" sibTransId="{B0F011D3-96EB-4FEA-8D25-C140782BE79F}"/>
    <dgm:cxn modelId="{CBBF47EE-70A5-4F3B-ADF4-0E518704C663}" type="presOf" srcId="{94D2B31E-F42D-4F4D-90EF-87BD29CD9F5B}" destId="{4203D88B-5FBB-4BD9-850F-4486523A4EA5}" srcOrd="0" destOrd="0" presId="urn:microsoft.com/office/officeart/2005/8/layout/vList5"/>
    <dgm:cxn modelId="{BB85F762-4853-4247-A477-DE50455AF292}" srcId="{21BA0E26-41A5-4B20-9911-F5824739837A}" destId="{7AD41089-5472-461A-A6CB-D472AED72BB3}" srcOrd="0" destOrd="0" parTransId="{2CEFBC4E-7DAD-474E-B830-0E0A98F3CA0A}" sibTransId="{59AC63C1-B084-4CBA-BCE7-A0306F805D12}"/>
    <dgm:cxn modelId="{A1C84CB7-AB30-41EE-991D-F5B5580ED606}" type="presOf" srcId="{7AD41089-5472-461A-A6CB-D472AED72BB3}" destId="{880AE7D1-0AB3-4F2F-B4D0-57FABC0C0CC9}" srcOrd="0" destOrd="0" presId="urn:microsoft.com/office/officeart/2005/8/layout/vList5"/>
    <dgm:cxn modelId="{1D2DA7C1-056D-45B4-9961-4E1EACA47BB1}" type="presOf" srcId="{21BA0E26-41A5-4B20-9911-F5824739837A}" destId="{3E28F345-B60D-4AFA-B71A-0BBD79739779}" srcOrd="0" destOrd="0" presId="urn:microsoft.com/office/officeart/2005/8/layout/vList5"/>
    <dgm:cxn modelId="{5AB65EA0-4F41-4BC1-A89D-49EF6050CB94}" type="presOf" srcId="{333578CF-A988-410A-BA06-4628A218258B}" destId="{744CF573-5742-45CC-A208-14FB6533FB44}" srcOrd="0" destOrd="0" presId="urn:microsoft.com/office/officeart/2005/8/layout/vList5"/>
    <dgm:cxn modelId="{C07BC9E1-EF73-4CD7-B888-5AB54B69104A}" srcId="{21BA0E26-41A5-4B20-9911-F5824739837A}" destId="{333578CF-A988-410A-BA06-4628A218258B}" srcOrd="2" destOrd="0" parTransId="{B7B6058F-6E2E-4AC6-94F0-D3969B7074F8}" sibTransId="{C70E42E9-0CB3-4BC6-B3A6-C0E4FD011522}"/>
    <dgm:cxn modelId="{BCC7EDB1-A028-42B1-A145-F66BC3F01D70}" type="presOf" srcId="{1287F2B1-01BD-4BDA-A4D7-3C314554227E}" destId="{3D9D39EB-30C3-48F9-BE3B-F0DB56D2FF08}" srcOrd="0" destOrd="0" presId="urn:microsoft.com/office/officeart/2005/8/layout/vList5"/>
    <dgm:cxn modelId="{B06A1A79-B841-430B-9090-9C186DB687AC}" type="presOf" srcId="{D2F35C2F-EB5A-4CEE-99D6-179E134D30CB}" destId="{C52B830A-1FC6-44C7-BA18-C1AEDEC2609A}" srcOrd="0" destOrd="1" presId="urn:microsoft.com/office/officeart/2005/8/layout/vList5"/>
    <dgm:cxn modelId="{F1FFE8C7-BD41-411E-A23A-D1D14B9DD322}" type="presOf" srcId="{50DFBB67-E148-4963-88AF-E5284C614D5B}" destId="{34D07675-08DD-4480-AA40-8956EC20EF22}" srcOrd="0" destOrd="0" presId="urn:microsoft.com/office/officeart/2005/8/layout/vList5"/>
    <dgm:cxn modelId="{BB3D9B05-AE5D-4FE0-BF5A-2C9865EA51F1}" srcId="{333578CF-A988-410A-BA06-4628A218258B}" destId="{D2F35C2F-EB5A-4CEE-99D6-179E134D30CB}" srcOrd="1" destOrd="0" parTransId="{84AA1769-E035-411E-A8B1-765A5C0FF304}" sibTransId="{09BB9105-C722-41DC-8982-C1508AAF13D2}"/>
    <dgm:cxn modelId="{758B8747-CB1C-4C72-A898-2EA919124602}" type="presParOf" srcId="{3E28F345-B60D-4AFA-B71A-0BBD79739779}" destId="{BAC423EA-0657-4C55-ABA7-A67C75F2DF85}" srcOrd="0" destOrd="0" presId="urn:microsoft.com/office/officeart/2005/8/layout/vList5"/>
    <dgm:cxn modelId="{B31F8F67-5C9E-4CB1-BFE0-A5995A16438C}" type="presParOf" srcId="{BAC423EA-0657-4C55-ABA7-A67C75F2DF85}" destId="{880AE7D1-0AB3-4F2F-B4D0-57FABC0C0CC9}" srcOrd="0" destOrd="0" presId="urn:microsoft.com/office/officeart/2005/8/layout/vList5"/>
    <dgm:cxn modelId="{B30C6018-573F-437B-A642-1CD26F6CA3CA}" type="presParOf" srcId="{BAC423EA-0657-4C55-ABA7-A67C75F2DF85}" destId="{4203D88B-5FBB-4BD9-850F-4486523A4EA5}" srcOrd="1" destOrd="0" presId="urn:microsoft.com/office/officeart/2005/8/layout/vList5"/>
    <dgm:cxn modelId="{912F151C-1EEE-443A-B3F7-4773F2A2B233}" type="presParOf" srcId="{3E28F345-B60D-4AFA-B71A-0BBD79739779}" destId="{B9768D0D-BBD5-4BE1-9C57-B0A7BB831253}" srcOrd="1" destOrd="0" presId="urn:microsoft.com/office/officeart/2005/8/layout/vList5"/>
    <dgm:cxn modelId="{EB5811C3-AB55-4A99-8F8A-5F0DF15B43D3}" type="presParOf" srcId="{3E28F345-B60D-4AFA-B71A-0BBD79739779}" destId="{AFD53A50-7B9C-4759-BE70-7F84642893B5}" srcOrd="2" destOrd="0" presId="urn:microsoft.com/office/officeart/2005/8/layout/vList5"/>
    <dgm:cxn modelId="{55255E47-858C-4A76-BCA9-97F0F1F1A904}" type="presParOf" srcId="{AFD53A50-7B9C-4759-BE70-7F84642893B5}" destId="{34D07675-08DD-4480-AA40-8956EC20EF22}" srcOrd="0" destOrd="0" presId="urn:microsoft.com/office/officeart/2005/8/layout/vList5"/>
    <dgm:cxn modelId="{478CEFA0-1D55-4C52-938D-B1650348CA90}" type="presParOf" srcId="{AFD53A50-7B9C-4759-BE70-7F84642893B5}" destId="{3D9D39EB-30C3-48F9-BE3B-F0DB56D2FF08}" srcOrd="1" destOrd="0" presId="urn:microsoft.com/office/officeart/2005/8/layout/vList5"/>
    <dgm:cxn modelId="{0734245C-DDDD-469D-973F-45C21904D04B}" type="presParOf" srcId="{3E28F345-B60D-4AFA-B71A-0BBD79739779}" destId="{57238A28-5ECE-4FC1-903E-90F16358D009}" srcOrd="3" destOrd="0" presId="urn:microsoft.com/office/officeart/2005/8/layout/vList5"/>
    <dgm:cxn modelId="{AFF97669-93AB-4AC9-818D-546A57642FF4}" type="presParOf" srcId="{3E28F345-B60D-4AFA-B71A-0BBD79739779}" destId="{C4027254-29F0-49A0-A7AC-88618D10FD06}" srcOrd="4" destOrd="0" presId="urn:microsoft.com/office/officeart/2005/8/layout/vList5"/>
    <dgm:cxn modelId="{B20215CF-E6D0-483F-86F0-F03A3ECA2059}" type="presParOf" srcId="{C4027254-29F0-49A0-A7AC-88618D10FD06}" destId="{744CF573-5742-45CC-A208-14FB6533FB44}" srcOrd="0" destOrd="0" presId="urn:microsoft.com/office/officeart/2005/8/layout/vList5"/>
    <dgm:cxn modelId="{D38EA4EC-8AB6-4CBA-B604-4076EBD85D0D}" type="presParOf" srcId="{C4027254-29F0-49A0-A7AC-88618D10FD06}" destId="{C52B830A-1FC6-44C7-BA18-C1AEDEC2609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1BA0E26-41A5-4B20-9911-F5824739837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7AD41089-5472-461A-A6CB-D472AED72BB3}">
      <dgm:prSet phldrT="[文字]" custT="1"/>
      <dgm:spPr>
        <a:solidFill>
          <a:schemeClr val="accent4">
            <a:lumMod val="75000"/>
          </a:schemeClr>
        </a:solidFill>
      </dgm:spPr>
      <dgm:t>
        <a:bodyPr/>
        <a:lstStyle/>
        <a:p>
          <a:r>
            <a:rPr lang="zh-TW" altLang="en-US" sz="2800" dirty="0">
              <a:latin typeface="標楷體" panose="03000509000000000000" pitchFamily="65" charset="-120"/>
              <a:ea typeface="標楷體" panose="03000509000000000000" pitchFamily="65" charset="-120"/>
            </a:rPr>
            <a:t>免費場地</a:t>
          </a:r>
          <a:endParaRPr lang="zh-TW" altLang="en-US" sz="2800" dirty="0"/>
        </a:p>
      </dgm:t>
    </dgm:pt>
    <dgm:pt modelId="{2CEFBC4E-7DAD-474E-B830-0E0A98F3CA0A}" type="parTrans" cxnId="{BB85F762-4853-4247-A477-DE50455AF292}">
      <dgm:prSet/>
      <dgm:spPr/>
      <dgm:t>
        <a:bodyPr/>
        <a:lstStyle/>
        <a:p>
          <a:endParaRPr lang="zh-TW" altLang="en-US"/>
        </a:p>
      </dgm:t>
    </dgm:pt>
    <dgm:pt modelId="{59AC63C1-B084-4CBA-BCE7-A0306F805D12}" type="sibTrans" cxnId="{BB85F762-4853-4247-A477-DE50455AF292}">
      <dgm:prSet/>
      <dgm:spPr/>
      <dgm:t>
        <a:bodyPr/>
        <a:lstStyle/>
        <a:p>
          <a:endParaRPr lang="zh-TW" altLang="en-US"/>
        </a:p>
      </dgm:t>
    </dgm:pt>
    <dgm:pt modelId="{94D2B31E-F42D-4F4D-90EF-87BD29CD9F5B}">
      <dgm:prSet phldrT="[文字]" custT="1"/>
      <dgm:spPr>
        <a:solidFill>
          <a:schemeClr val="accent4">
            <a:lumMod val="40000"/>
            <a:lumOff val="60000"/>
            <a:alpha val="90000"/>
          </a:schemeClr>
        </a:solidFill>
      </dgm:spPr>
      <dgm:t>
        <a:bodyPr/>
        <a:lstStyle/>
        <a:p>
          <a:r>
            <a:rPr lang="zh-TW" sz="1800" dirty="0">
              <a:latin typeface="標楷體" panose="03000509000000000000" pitchFamily="65" charset="-120"/>
              <a:ea typeface="標楷體" panose="03000509000000000000" pitchFamily="65" charset="-120"/>
            </a:rPr>
            <a:t>本中心</a:t>
          </a:r>
          <a:r>
            <a:rPr lang="en-US" sz="1800" dirty="0">
              <a:latin typeface="標楷體" panose="03000509000000000000" pitchFamily="65" charset="-120"/>
              <a:ea typeface="標楷體" panose="03000509000000000000" pitchFamily="65" charset="-120"/>
            </a:rPr>
            <a:t>11</a:t>
          </a:r>
          <a:r>
            <a:rPr lang="zh-TW" sz="1800" dirty="0">
              <a:latin typeface="標楷體" panose="03000509000000000000" pitchFamily="65" charset="-120"/>
              <a:ea typeface="標楷體" panose="03000509000000000000" pitchFamily="65" charset="-120"/>
            </a:rPr>
            <a:t>樓多功能資訊媒體</a:t>
          </a:r>
          <a:r>
            <a:rPr lang="zh-TW" sz="1800" dirty="0" smtClean="0">
              <a:latin typeface="標楷體" panose="03000509000000000000" pitchFamily="65" charset="-120"/>
              <a:ea typeface="標楷體" panose="03000509000000000000" pitchFamily="65" charset="-120"/>
            </a:rPr>
            <a:t>區</a:t>
          </a:r>
          <a:r>
            <a:rPr lang="zh-TW" altLang="en-US" sz="1800" dirty="0" smtClean="0">
              <a:latin typeface="標楷體" panose="03000509000000000000" pitchFamily="65" charset="-120"/>
              <a:ea typeface="標楷體" panose="03000509000000000000" pitchFamily="65" charset="-120"/>
            </a:rPr>
            <a:t>  </a:t>
          </a:r>
          <a:r>
            <a:rPr lang="zh-TW" sz="1800" dirty="0" smtClean="0">
              <a:latin typeface="標楷體" panose="03000509000000000000" pitchFamily="65" charset="-120"/>
              <a:ea typeface="標楷體" panose="03000509000000000000" pitchFamily="65" charset="-120"/>
            </a:rPr>
            <a:t>場地，約可容納</a:t>
          </a:r>
          <a:r>
            <a:rPr lang="en-US" sz="1800" dirty="0" smtClean="0">
              <a:latin typeface="標楷體" panose="03000509000000000000" pitchFamily="65" charset="-120"/>
              <a:ea typeface="標楷體" panose="03000509000000000000" pitchFamily="65" charset="-120"/>
            </a:rPr>
            <a:t>100</a:t>
          </a:r>
          <a:r>
            <a:rPr lang="zh-TW" sz="1800" dirty="0" smtClean="0">
              <a:latin typeface="標楷體" panose="03000509000000000000" pitchFamily="65" charset="-120"/>
              <a:ea typeface="標楷體" panose="03000509000000000000" pitchFamily="65" charset="-120"/>
            </a:rPr>
            <a:t>人</a:t>
          </a:r>
          <a:r>
            <a:rPr lang="zh-TW" altLang="en-US" sz="1800" dirty="0" smtClean="0">
              <a:latin typeface="標楷體" panose="03000509000000000000" pitchFamily="65" charset="-120"/>
              <a:ea typeface="標楷體" panose="03000509000000000000" pitchFamily="65" charset="-120"/>
            </a:rPr>
            <a:t>。 </a:t>
          </a:r>
          <a:endParaRPr lang="zh-TW" altLang="en-US" sz="1800" dirty="0"/>
        </a:p>
      </dgm:t>
    </dgm:pt>
    <dgm:pt modelId="{F8461AF3-6C0D-439A-990D-18B8C87B3CF0}" type="parTrans" cxnId="{97A1CEA9-BF50-4A3F-BA6D-143B508F74A9}">
      <dgm:prSet/>
      <dgm:spPr/>
      <dgm:t>
        <a:bodyPr/>
        <a:lstStyle/>
        <a:p>
          <a:endParaRPr lang="zh-TW" altLang="en-US"/>
        </a:p>
      </dgm:t>
    </dgm:pt>
    <dgm:pt modelId="{B0F011D3-96EB-4FEA-8D25-C140782BE79F}" type="sibTrans" cxnId="{97A1CEA9-BF50-4A3F-BA6D-143B508F74A9}">
      <dgm:prSet/>
      <dgm:spPr/>
      <dgm:t>
        <a:bodyPr/>
        <a:lstStyle/>
        <a:p>
          <a:endParaRPr lang="zh-TW" altLang="en-US"/>
        </a:p>
      </dgm:t>
    </dgm:pt>
    <dgm:pt modelId="{50DFBB67-E148-4963-88AF-E5284C614D5B}">
      <dgm:prSet phldrT="[文字]" custT="1"/>
      <dgm:spPr>
        <a:solidFill>
          <a:schemeClr val="accent4">
            <a:lumMod val="75000"/>
          </a:schemeClr>
        </a:solidFill>
      </dgm:spPr>
      <dgm:t>
        <a:bodyPr/>
        <a:lstStyle/>
        <a:p>
          <a:r>
            <a:rPr lang="zh-TW" altLang="en-US" sz="2800" dirty="0">
              <a:latin typeface="標楷體" panose="03000509000000000000" pitchFamily="65" charset="-120"/>
              <a:ea typeface="標楷體" panose="03000509000000000000" pitchFamily="65" charset="-120"/>
            </a:rPr>
            <a:t>登記時間</a:t>
          </a:r>
          <a:endParaRPr lang="zh-TW" altLang="en-US" sz="2800" dirty="0"/>
        </a:p>
      </dgm:t>
    </dgm:pt>
    <dgm:pt modelId="{9F8BCE1D-9A69-4346-953B-32C545709039}" type="parTrans" cxnId="{AF435FA3-9D6C-449A-8819-3D91719E49F2}">
      <dgm:prSet/>
      <dgm:spPr/>
      <dgm:t>
        <a:bodyPr/>
        <a:lstStyle/>
        <a:p>
          <a:endParaRPr lang="zh-TW" altLang="en-US"/>
        </a:p>
      </dgm:t>
    </dgm:pt>
    <dgm:pt modelId="{25CBF866-2EC4-46BA-800A-05D3B22EF042}" type="sibTrans" cxnId="{AF435FA3-9D6C-449A-8819-3D91719E49F2}">
      <dgm:prSet/>
      <dgm:spPr/>
      <dgm:t>
        <a:bodyPr/>
        <a:lstStyle/>
        <a:p>
          <a:endParaRPr lang="zh-TW" altLang="en-US"/>
        </a:p>
      </dgm:t>
    </dgm:pt>
    <dgm:pt modelId="{1287F2B1-01BD-4BDA-A4D7-3C314554227E}">
      <dgm:prSet phldrT="[文字]" custT="1"/>
      <dgm:spPr>
        <a:solidFill>
          <a:schemeClr val="accent4">
            <a:lumMod val="40000"/>
            <a:lumOff val="60000"/>
            <a:alpha val="90000"/>
          </a:schemeClr>
        </a:solidFill>
      </dgm:spPr>
      <dgm:t>
        <a:bodyPr/>
        <a:lstStyle/>
        <a:p>
          <a:r>
            <a:rPr lang="zh-TW" altLang="en-US" sz="1600" b="0" dirty="0">
              <a:latin typeface="標楷體" panose="03000509000000000000" pitchFamily="65" charset="-120"/>
              <a:ea typeface="標楷體" panose="03000509000000000000" pitchFamily="65" charset="-120"/>
            </a:rPr>
            <a:t>請</a:t>
          </a:r>
          <a:r>
            <a:rPr lang="zh-TW" sz="1600" b="0" dirty="0">
              <a:latin typeface="標楷體" panose="03000509000000000000" pitchFamily="65" charset="-120"/>
              <a:ea typeface="標楷體" panose="03000509000000000000" pitchFamily="65" charset="-120"/>
            </a:rPr>
            <a:t>公司</a:t>
          </a:r>
          <a:r>
            <a:rPr lang="zh-TW" altLang="en-US" sz="1600" b="0" dirty="0">
              <a:latin typeface="標楷體" panose="03000509000000000000" pitchFamily="65" charset="-120"/>
              <a:ea typeface="標楷體" panose="03000509000000000000" pitchFamily="65" charset="-120"/>
            </a:rPr>
            <a:t>於</a:t>
          </a:r>
          <a:r>
            <a:rPr lang="zh-TW" sz="1600" b="0" u="sng" dirty="0">
              <a:solidFill>
                <a:srgbClr val="FF0000"/>
              </a:solidFill>
              <a:latin typeface="標楷體" panose="03000509000000000000" pitchFamily="65" charset="-120"/>
              <a:ea typeface="標楷體" panose="03000509000000000000" pitchFamily="65" charset="-120"/>
            </a:rPr>
            <a:t>每月</a:t>
          </a:r>
          <a:r>
            <a:rPr lang="en-US" sz="1600" b="0" u="sng" dirty="0">
              <a:solidFill>
                <a:srgbClr val="FF0000"/>
              </a:solidFill>
              <a:latin typeface="標楷體" panose="03000509000000000000" pitchFamily="65" charset="-120"/>
              <a:ea typeface="標楷體" panose="03000509000000000000" pitchFamily="65" charset="-120"/>
            </a:rPr>
            <a:t>20</a:t>
          </a:r>
          <a:r>
            <a:rPr lang="zh-TW" sz="1600" b="0" u="sng" dirty="0">
              <a:solidFill>
                <a:srgbClr val="FF0000"/>
              </a:solidFill>
              <a:latin typeface="標楷體" panose="03000509000000000000" pitchFamily="65" charset="-120"/>
              <a:ea typeface="標楷體" panose="03000509000000000000" pitchFamily="65" charset="-120"/>
            </a:rPr>
            <a:t>日前</a:t>
          </a:r>
          <a:r>
            <a:rPr lang="zh-TW" sz="1600" b="0" dirty="0">
              <a:latin typeface="標楷體" panose="03000509000000000000" pitchFamily="65" charset="-120"/>
              <a:ea typeface="標楷體" panose="03000509000000000000" pitchFamily="65" charset="-120"/>
            </a:rPr>
            <a:t>向管區洽詢次月場地使用情形，由管區協助登錄場地借用日期及時間。</a:t>
          </a:r>
          <a:endParaRPr lang="zh-TW" altLang="en-US" sz="1600" dirty="0">
            <a:latin typeface="標楷體" panose="03000509000000000000" pitchFamily="65" charset="-120"/>
            <a:ea typeface="標楷體" panose="03000509000000000000" pitchFamily="65" charset="-120"/>
          </a:endParaRPr>
        </a:p>
      </dgm:t>
    </dgm:pt>
    <dgm:pt modelId="{A3697232-168F-4574-A7F0-6ADDA65FAB1E}" type="parTrans" cxnId="{EB6AA36A-02F3-446B-8258-DF7D87437D39}">
      <dgm:prSet/>
      <dgm:spPr/>
      <dgm:t>
        <a:bodyPr/>
        <a:lstStyle/>
        <a:p>
          <a:endParaRPr lang="zh-TW" altLang="en-US"/>
        </a:p>
      </dgm:t>
    </dgm:pt>
    <dgm:pt modelId="{B1CA6298-0ECC-4112-874A-EA4F7441205D}" type="sibTrans" cxnId="{EB6AA36A-02F3-446B-8258-DF7D87437D39}">
      <dgm:prSet/>
      <dgm:spPr/>
      <dgm:t>
        <a:bodyPr/>
        <a:lstStyle/>
        <a:p>
          <a:endParaRPr lang="zh-TW" altLang="en-US"/>
        </a:p>
      </dgm:t>
    </dgm:pt>
    <dgm:pt modelId="{333578CF-A988-410A-BA06-4628A218258B}">
      <dgm:prSet phldrT="[文字]" custT="1"/>
      <dgm:spPr>
        <a:solidFill>
          <a:schemeClr val="accent4">
            <a:lumMod val="75000"/>
          </a:schemeClr>
        </a:solidFill>
      </dgm:spPr>
      <dgm:t>
        <a:bodyPr/>
        <a:lstStyle/>
        <a:p>
          <a:r>
            <a:rPr lang="zh-TW" altLang="en-US" sz="2400" dirty="0">
              <a:latin typeface="標楷體" panose="03000509000000000000" pitchFamily="65" charset="-120"/>
              <a:ea typeface="標楷體" panose="03000509000000000000" pitchFamily="65" charset="-120"/>
            </a:rPr>
            <a:t>上櫃公司應辦理事項</a:t>
          </a:r>
        </a:p>
      </dgm:t>
    </dgm:pt>
    <dgm:pt modelId="{B7B6058F-6E2E-4AC6-94F0-D3969B7074F8}" type="parTrans" cxnId="{C07BC9E1-EF73-4CD7-B888-5AB54B69104A}">
      <dgm:prSet/>
      <dgm:spPr/>
      <dgm:t>
        <a:bodyPr/>
        <a:lstStyle/>
        <a:p>
          <a:endParaRPr lang="zh-TW" altLang="en-US"/>
        </a:p>
      </dgm:t>
    </dgm:pt>
    <dgm:pt modelId="{C70E42E9-0CB3-4BC6-B3A6-C0E4FD011522}" type="sibTrans" cxnId="{C07BC9E1-EF73-4CD7-B888-5AB54B69104A}">
      <dgm:prSet/>
      <dgm:spPr/>
      <dgm:t>
        <a:bodyPr/>
        <a:lstStyle/>
        <a:p>
          <a:endParaRPr lang="zh-TW" altLang="en-US"/>
        </a:p>
      </dgm:t>
    </dgm:pt>
    <dgm:pt modelId="{00FD9363-CC70-4C2A-B710-CC1EDD702DC1}">
      <dgm:prSet phldrT="[文字]" custT="1"/>
      <dgm:spPr>
        <a:solidFill>
          <a:schemeClr val="accent4">
            <a:lumMod val="40000"/>
            <a:lumOff val="60000"/>
            <a:alpha val="90000"/>
          </a:schemeClr>
        </a:solidFill>
      </dgm:spPr>
      <dgm:t>
        <a:bodyPr/>
        <a:lstStyle/>
        <a:p>
          <a:r>
            <a:rPr lang="en-US" altLang="zh-TW" sz="1600" dirty="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會前</a:t>
          </a:r>
          <a:r>
            <a:rPr lang="en-US" altLang="zh-TW" sz="1600" dirty="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發布重大訊息；</a:t>
          </a:r>
          <a:r>
            <a:rPr lang="en-US" altLang="zh-TW" sz="1600" dirty="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會後</a:t>
          </a:r>
          <a:r>
            <a:rPr lang="en-US" altLang="zh-TW" sz="1600" dirty="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辦理資訊申報作業。</a:t>
          </a:r>
          <a:endParaRPr lang="zh-TW" altLang="en-US" sz="1600" dirty="0">
            <a:latin typeface="標楷體" panose="03000509000000000000" pitchFamily="65" charset="-120"/>
            <a:ea typeface="標楷體" panose="03000509000000000000" pitchFamily="65" charset="-120"/>
          </a:endParaRPr>
        </a:p>
      </dgm:t>
    </dgm:pt>
    <dgm:pt modelId="{39706550-3C65-4466-A33E-4E54CFE0CA0F}" type="parTrans" cxnId="{DBD4B7A0-586A-462F-B2DC-D5637DC9B04A}">
      <dgm:prSet/>
      <dgm:spPr/>
      <dgm:t>
        <a:bodyPr/>
        <a:lstStyle/>
        <a:p>
          <a:endParaRPr lang="zh-TW" altLang="en-US"/>
        </a:p>
      </dgm:t>
    </dgm:pt>
    <dgm:pt modelId="{BFE6B134-4072-4F55-AA08-38D55E4277C7}" type="sibTrans" cxnId="{DBD4B7A0-586A-462F-B2DC-D5637DC9B04A}">
      <dgm:prSet/>
      <dgm:spPr/>
      <dgm:t>
        <a:bodyPr/>
        <a:lstStyle/>
        <a:p>
          <a:endParaRPr lang="zh-TW" altLang="en-US"/>
        </a:p>
      </dgm:t>
    </dgm:pt>
    <dgm:pt modelId="{49C1D6D0-B5FE-44AC-A5D8-DF2EC42C4CF6}">
      <dgm:prSet phldrT="[文字]" custT="1"/>
      <dgm:spPr>
        <a:solidFill>
          <a:schemeClr val="accent4">
            <a:lumMod val="40000"/>
            <a:lumOff val="60000"/>
            <a:alpha val="90000"/>
          </a:schemeClr>
        </a:solidFill>
      </dgm:spPr>
      <dgm:t>
        <a:bodyPr/>
        <a:lstStyle/>
        <a:p>
          <a:r>
            <a:rPr lang="zh-TW" altLang="en-US" sz="1600" dirty="0">
              <a:latin typeface="標楷體" panose="03000509000000000000" pitchFamily="65" charset="-120"/>
              <a:ea typeface="標楷體" panose="03000509000000000000" pitchFamily="65" charset="-120"/>
            </a:rPr>
            <a:t>本中心統一於</a:t>
          </a:r>
          <a:r>
            <a:rPr lang="zh-TW" altLang="en-US" sz="1600" u="sng" dirty="0">
              <a:solidFill>
                <a:srgbClr val="FF0000"/>
              </a:solidFill>
              <a:latin typeface="標楷體" panose="03000509000000000000" pitchFamily="65" charset="-120"/>
              <a:ea typeface="標楷體" panose="03000509000000000000" pitchFamily="65" charset="-120"/>
            </a:rPr>
            <a:t>每月月底前以新聞稿</a:t>
          </a:r>
          <a:r>
            <a:rPr lang="zh-TW" altLang="en-US" sz="1600" dirty="0">
              <a:latin typeface="標楷體" panose="03000509000000000000" pitchFamily="65" charset="-120"/>
              <a:ea typeface="標楷體" panose="03000509000000000000" pitchFamily="65" charset="-120"/>
            </a:rPr>
            <a:t>公布上櫃公司於</a:t>
          </a:r>
          <a:r>
            <a:rPr lang="zh-TW" altLang="en-US" sz="1600" u="sng" dirty="0">
              <a:solidFill>
                <a:srgbClr val="FF0000"/>
              </a:solidFill>
              <a:latin typeface="標楷體" panose="03000509000000000000" pitchFamily="65" charset="-120"/>
              <a:ea typeface="標楷體" panose="03000509000000000000" pitchFamily="65" charset="-120"/>
            </a:rPr>
            <a:t>次月</a:t>
          </a:r>
          <a:r>
            <a:rPr lang="zh-TW" altLang="en-US" sz="1600" dirty="0">
              <a:latin typeface="標楷體" panose="03000509000000000000" pitchFamily="65" charset="-120"/>
              <a:ea typeface="標楷體" panose="03000509000000000000" pitchFamily="65" charset="-120"/>
            </a:rPr>
            <a:t>在本中心場地自辦法說會之資訊。 </a:t>
          </a:r>
        </a:p>
      </dgm:t>
    </dgm:pt>
    <dgm:pt modelId="{32AEED5A-75DB-4985-9C0D-A282A635EA91}" type="parTrans" cxnId="{99E908A3-2BCB-4F0F-B402-38DBE46EF002}">
      <dgm:prSet/>
      <dgm:spPr/>
      <dgm:t>
        <a:bodyPr/>
        <a:lstStyle/>
        <a:p>
          <a:endParaRPr lang="zh-TW" altLang="en-US"/>
        </a:p>
      </dgm:t>
    </dgm:pt>
    <dgm:pt modelId="{327142A9-46E9-4AA6-B918-347EFBFE981E}" type="sibTrans" cxnId="{99E908A3-2BCB-4F0F-B402-38DBE46EF002}">
      <dgm:prSet/>
      <dgm:spPr/>
      <dgm:t>
        <a:bodyPr/>
        <a:lstStyle/>
        <a:p>
          <a:endParaRPr lang="zh-TW" altLang="en-US"/>
        </a:p>
      </dgm:t>
    </dgm:pt>
    <dgm:pt modelId="{4E4C52A2-5699-438B-B23A-9223E97FAB05}">
      <dgm:prSet custT="1"/>
      <dgm:spPr>
        <a:solidFill>
          <a:schemeClr val="accent4">
            <a:lumMod val="40000"/>
            <a:lumOff val="60000"/>
            <a:alpha val="90000"/>
          </a:schemeClr>
        </a:solidFill>
      </dgm:spPr>
      <dgm:t>
        <a:bodyPr/>
        <a:lstStyle/>
        <a:p>
          <a:r>
            <a:rPr lang="zh-TW" altLang="zh-TW" sz="1600" u="sng" dirty="0">
              <a:solidFill>
                <a:srgbClr val="FF0000"/>
              </a:solidFill>
              <a:latin typeface="標楷體" panose="03000509000000000000" pitchFamily="65" charset="-120"/>
              <a:ea typeface="標楷體" panose="03000509000000000000" pitchFamily="65" charset="-120"/>
            </a:rPr>
            <a:t>自行</a:t>
          </a:r>
          <a:r>
            <a:rPr lang="zh-TW" altLang="zh-TW" sz="1600" dirty="0">
              <a:latin typeface="標楷體" panose="03000509000000000000" pitchFamily="65" charset="-120"/>
              <a:ea typeface="標楷體" panose="03000509000000000000" pitchFamily="65" charset="-120"/>
            </a:rPr>
            <a:t>全程錄音</a:t>
          </a:r>
          <a:r>
            <a:rPr lang="en-US" altLang="zh-TW" sz="1600" dirty="0">
              <a:latin typeface="標楷體" panose="03000509000000000000" pitchFamily="65" charset="-120"/>
              <a:ea typeface="標楷體" panose="03000509000000000000" pitchFamily="65" charset="-120"/>
            </a:rPr>
            <a:t>/</a:t>
          </a:r>
          <a:r>
            <a:rPr lang="zh-TW" altLang="zh-TW" sz="1600" dirty="0">
              <a:latin typeface="標楷體" panose="03000509000000000000" pitchFamily="65" charset="-120"/>
              <a:ea typeface="標楷體" panose="03000509000000000000" pitchFamily="65" charset="-120"/>
            </a:rPr>
            <a:t>影、規劃簡報流程、製作書面資料及投資人邀請等。</a:t>
          </a:r>
          <a:endParaRPr lang="zh-TW" altLang="en-US" sz="1600" dirty="0"/>
        </a:p>
      </dgm:t>
    </dgm:pt>
    <dgm:pt modelId="{21A5C199-931A-41D4-B280-354FD99F9222}" type="parTrans" cxnId="{BE9F5735-45D4-497D-9DD3-3D3C3F6FB64B}">
      <dgm:prSet/>
      <dgm:spPr/>
      <dgm:t>
        <a:bodyPr/>
        <a:lstStyle/>
        <a:p>
          <a:endParaRPr lang="zh-TW" altLang="en-US"/>
        </a:p>
      </dgm:t>
    </dgm:pt>
    <dgm:pt modelId="{0A73884E-B281-4494-BEDE-D90915BA425A}" type="sibTrans" cxnId="{BE9F5735-45D4-497D-9DD3-3D3C3F6FB64B}">
      <dgm:prSet/>
      <dgm:spPr/>
      <dgm:t>
        <a:bodyPr/>
        <a:lstStyle/>
        <a:p>
          <a:endParaRPr lang="zh-TW" altLang="en-US"/>
        </a:p>
      </dgm:t>
    </dgm:pt>
    <dgm:pt modelId="{3E28F345-B60D-4AFA-B71A-0BBD79739779}" type="pres">
      <dgm:prSet presAssocID="{21BA0E26-41A5-4B20-9911-F5824739837A}" presName="Name0" presStyleCnt="0">
        <dgm:presLayoutVars>
          <dgm:dir/>
          <dgm:animLvl val="lvl"/>
          <dgm:resizeHandles val="exact"/>
        </dgm:presLayoutVars>
      </dgm:prSet>
      <dgm:spPr/>
      <dgm:t>
        <a:bodyPr/>
        <a:lstStyle/>
        <a:p>
          <a:endParaRPr lang="zh-TW" altLang="en-US"/>
        </a:p>
      </dgm:t>
    </dgm:pt>
    <dgm:pt modelId="{BAC423EA-0657-4C55-ABA7-A67C75F2DF85}" type="pres">
      <dgm:prSet presAssocID="{7AD41089-5472-461A-A6CB-D472AED72BB3}" presName="linNode" presStyleCnt="0"/>
      <dgm:spPr/>
    </dgm:pt>
    <dgm:pt modelId="{880AE7D1-0AB3-4F2F-B4D0-57FABC0C0CC9}" type="pres">
      <dgm:prSet presAssocID="{7AD41089-5472-461A-A6CB-D472AED72BB3}" presName="parentText" presStyleLbl="node1" presStyleIdx="0" presStyleCnt="3" custScaleY="70008" custLinFactNeighborY="-12434">
        <dgm:presLayoutVars>
          <dgm:chMax val="1"/>
          <dgm:bulletEnabled val="1"/>
        </dgm:presLayoutVars>
      </dgm:prSet>
      <dgm:spPr/>
      <dgm:t>
        <a:bodyPr/>
        <a:lstStyle/>
        <a:p>
          <a:endParaRPr lang="zh-TW" altLang="en-US"/>
        </a:p>
      </dgm:t>
    </dgm:pt>
    <dgm:pt modelId="{4203D88B-5FBB-4BD9-850F-4486523A4EA5}" type="pres">
      <dgm:prSet presAssocID="{7AD41089-5472-461A-A6CB-D472AED72BB3}" presName="descendantText" presStyleLbl="alignAccFollowNode1" presStyleIdx="0" presStyleCnt="3" custScaleY="89718" custLinFactNeighborX="-1762" custLinFactNeighborY="-56">
        <dgm:presLayoutVars>
          <dgm:bulletEnabled val="1"/>
        </dgm:presLayoutVars>
      </dgm:prSet>
      <dgm:spPr/>
      <dgm:t>
        <a:bodyPr/>
        <a:lstStyle/>
        <a:p>
          <a:endParaRPr lang="zh-TW" altLang="en-US"/>
        </a:p>
      </dgm:t>
    </dgm:pt>
    <dgm:pt modelId="{B9768D0D-BBD5-4BE1-9C57-B0A7BB831253}" type="pres">
      <dgm:prSet presAssocID="{59AC63C1-B084-4CBA-BCE7-A0306F805D12}" presName="sp" presStyleCnt="0"/>
      <dgm:spPr/>
    </dgm:pt>
    <dgm:pt modelId="{AFD53A50-7B9C-4759-BE70-7F84642893B5}" type="pres">
      <dgm:prSet presAssocID="{50DFBB67-E148-4963-88AF-E5284C614D5B}" presName="linNode" presStyleCnt="0"/>
      <dgm:spPr/>
    </dgm:pt>
    <dgm:pt modelId="{34D07675-08DD-4480-AA40-8956EC20EF22}" type="pres">
      <dgm:prSet presAssocID="{50DFBB67-E148-4963-88AF-E5284C614D5B}" presName="parentText" presStyleLbl="node1" presStyleIdx="1" presStyleCnt="3" custScaleY="117037" custLinFactNeighborY="-1592">
        <dgm:presLayoutVars>
          <dgm:chMax val="1"/>
          <dgm:bulletEnabled val="1"/>
        </dgm:presLayoutVars>
      </dgm:prSet>
      <dgm:spPr/>
      <dgm:t>
        <a:bodyPr/>
        <a:lstStyle/>
        <a:p>
          <a:endParaRPr lang="zh-TW" altLang="en-US"/>
        </a:p>
      </dgm:t>
    </dgm:pt>
    <dgm:pt modelId="{3D9D39EB-30C3-48F9-BE3B-F0DB56D2FF08}" type="pres">
      <dgm:prSet presAssocID="{50DFBB67-E148-4963-88AF-E5284C614D5B}" presName="descendantText" presStyleLbl="alignAccFollowNode1" presStyleIdx="1" presStyleCnt="3" custScaleY="133753" custLinFactNeighborX="1725" custLinFactNeighborY="-1991">
        <dgm:presLayoutVars>
          <dgm:bulletEnabled val="1"/>
        </dgm:presLayoutVars>
      </dgm:prSet>
      <dgm:spPr/>
      <dgm:t>
        <a:bodyPr/>
        <a:lstStyle/>
        <a:p>
          <a:endParaRPr lang="zh-TW" altLang="en-US"/>
        </a:p>
      </dgm:t>
    </dgm:pt>
    <dgm:pt modelId="{57238A28-5ECE-4FC1-903E-90F16358D009}" type="pres">
      <dgm:prSet presAssocID="{25CBF866-2EC4-46BA-800A-05D3B22EF042}" presName="sp" presStyleCnt="0"/>
      <dgm:spPr/>
    </dgm:pt>
    <dgm:pt modelId="{C4027254-29F0-49A0-A7AC-88618D10FD06}" type="pres">
      <dgm:prSet presAssocID="{333578CF-A988-410A-BA06-4628A218258B}" presName="linNode" presStyleCnt="0"/>
      <dgm:spPr/>
    </dgm:pt>
    <dgm:pt modelId="{744CF573-5742-45CC-A208-14FB6533FB44}" type="pres">
      <dgm:prSet presAssocID="{333578CF-A988-410A-BA06-4628A218258B}" presName="parentText" presStyleLbl="node1" presStyleIdx="2" presStyleCnt="3" custScaleY="97023">
        <dgm:presLayoutVars>
          <dgm:chMax val="1"/>
          <dgm:bulletEnabled val="1"/>
        </dgm:presLayoutVars>
      </dgm:prSet>
      <dgm:spPr/>
      <dgm:t>
        <a:bodyPr/>
        <a:lstStyle/>
        <a:p>
          <a:endParaRPr lang="zh-TW" altLang="en-US"/>
        </a:p>
      </dgm:t>
    </dgm:pt>
    <dgm:pt modelId="{C52B830A-1FC6-44C7-BA18-C1AEDEC2609A}" type="pres">
      <dgm:prSet presAssocID="{333578CF-A988-410A-BA06-4628A218258B}" presName="descendantText" presStyleLbl="alignAccFollowNode1" presStyleIdx="2" presStyleCnt="3" custScaleY="115044" custLinFactNeighborX="1626" custLinFactNeighborY="-898">
        <dgm:presLayoutVars>
          <dgm:bulletEnabled val="1"/>
        </dgm:presLayoutVars>
      </dgm:prSet>
      <dgm:spPr/>
      <dgm:t>
        <a:bodyPr/>
        <a:lstStyle/>
        <a:p>
          <a:endParaRPr lang="zh-TW" altLang="en-US"/>
        </a:p>
      </dgm:t>
    </dgm:pt>
  </dgm:ptLst>
  <dgm:cxnLst>
    <dgm:cxn modelId="{84BEF6BB-2C65-4CD2-80C0-A2F4A3FA66B5}" type="presOf" srcId="{1287F2B1-01BD-4BDA-A4D7-3C314554227E}" destId="{3D9D39EB-30C3-48F9-BE3B-F0DB56D2FF08}" srcOrd="0" destOrd="0" presId="urn:microsoft.com/office/officeart/2005/8/layout/vList5"/>
    <dgm:cxn modelId="{EB6AA36A-02F3-446B-8258-DF7D87437D39}" srcId="{50DFBB67-E148-4963-88AF-E5284C614D5B}" destId="{1287F2B1-01BD-4BDA-A4D7-3C314554227E}" srcOrd="0" destOrd="0" parTransId="{A3697232-168F-4574-A7F0-6ADDA65FAB1E}" sibTransId="{B1CA6298-0ECC-4112-874A-EA4F7441205D}"/>
    <dgm:cxn modelId="{AF435FA3-9D6C-449A-8819-3D91719E49F2}" srcId="{21BA0E26-41A5-4B20-9911-F5824739837A}" destId="{50DFBB67-E148-4963-88AF-E5284C614D5B}" srcOrd="1" destOrd="0" parTransId="{9F8BCE1D-9A69-4346-953B-32C545709039}" sibTransId="{25CBF866-2EC4-46BA-800A-05D3B22EF042}"/>
    <dgm:cxn modelId="{DBD4B7A0-586A-462F-B2DC-D5637DC9B04A}" srcId="{333578CF-A988-410A-BA06-4628A218258B}" destId="{00FD9363-CC70-4C2A-B710-CC1EDD702DC1}" srcOrd="0" destOrd="0" parTransId="{39706550-3C65-4466-A33E-4E54CFE0CA0F}" sibTransId="{BFE6B134-4072-4F55-AA08-38D55E4277C7}"/>
    <dgm:cxn modelId="{97A1CEA9-BF50-4A3F-BA6D-143B508F74A9}" srcId="{7AD41089-5472-461A-A6CB-D472AED72BB3}" destId="{94D2B31E-F42D-4F4D-90EF-87BD29CD9F5B}" srcOrd="0" destOrd="0" parTransId="{F8461AF3-6C0D-439A-990D-18B8C87B3CF0}" sibTransId="{B0F011D3-96EB-4FEA-8D25-C140782BE79F}"/>
    <dgm:cxn modelId="{E11C2433-CC0C-4A03-A215-D16AEB51451F}" type="presOf" srcId="{49C1D6D0-B5FE-44AC-A5D8-DF2EC42C4CF6}" destId="{3D9D39EB-30C3-48F9-BE3B-F0DB56D2FF08}" srcOrd="0" destOrd="1" presId="urn:microsoft.com/office/officeart/2005/8/layout/vList5"/>
    <dgm:cxn modelId="{BB85F762-4853-4247-A477-DE50455AF292}" srcId="{21BA0E26-41A5-4B20-9911-F5824739837A}" destId="{7AD41089-5472-461A-A6CB-D472AED72BB3}" srcOrd="0" destOrd="0" parTransId="{2CEFBC4E-7DAD-474E-B830-0E0A98F3CA0A}" sibTransId="{59AC63C1-B084-4CBA-BCE7-A0306F805D12}"/>
    <dgm:cxn modelId="{48BF49C2-7023-4598-905C-30477E412B22}" type="presOf" srcId="{4E4C52A2-5699-438B-B23A-9223E97FAB05}" destId="{C52B830A-1FC6-44C7-BA18-C1AEDEC2609A}" srcOrd="0" destOrd="1" presId="urn:microsoft.com/office/officeart/2005/8/layout/vList5"/>
    <dgm:cxn modelId="{43B7D320-0A82-4FC0-A5EC-3A7DE1A42E3A}" type="presOf" srcId="{21BA0E26-41A5-4B20-9911-F5824739837A}" destId="{3E28F345-B60D-4AFA-B71A-0BBD79739779}" srcOrd="0" destOrd="0" presId="urn:microsoft.com/office/officeart/2005/8/layout/vList5"/>
    <dgm:cxn modelId="{1F93ADCC-E26B-4D2C-A1F1-A47B44948833}" type="presOf" srcId="{50DFBB67-E148-4963-88AF-E5284C614D5B}" destId="{34D07675-08DD-4480-AA40-8956EC20EF22}" srcOrd="0" destOrd="0" presId="urn:microsoft.com/office/officeart/2005/8/layout/vList5"/>
    <dgm:cxn modelId="{C07BC9E1-EF73-4CD7-B888-5AB54B69104A}" srcId="{21BA0E26-41A5-4B20-9911-F5824739837A}" destId="{333578CF-A988-410A-BA06-4628A218258B}" srcOrd="2" destOrd="0" parTransId="{B7B6058F-6E2E-4AC6-94F0-D3969B7074F8}" sibTransId="{C70E42E9-0CB3-4BC6-B3A6-C0E4FD011522}"/>
    <dgm:cxn modelId="{99E908A3-2BCB-4F0F-B402-38DBE46EF002}" srcId="{50DFBB67-E148-4963-88AF-E5284C614D5B}" destId="{49C1D6D0-B5FE-44AC-A5D8-DF2EC42C4CF6}" srcOrd="1" destOrd="0" parTransId="{32AEED5A-75DB-4985-9C0D-A282A635EA91}" sibTransId="{327142A9-46E9-4AA6-B918-347EFBFE981E}"/>
    <dgm:cxn modelId="{BE9F5735-45D4-497D-9DD3-3D3C3F6FB64B}" srcId="{333578CF-A988-410A-BA06-4628A218258B}" destId="{4E4C52A2-5699-438B-B23A-9223E97FAB05}" srcOrd="1" destOrd="0" parTransId="{21A5C199-931A-41D4-B280-354FD99F9222}" sibTransId="{0A73884E-B281-4494-BEDE-D90915BA425A}"/>
    <dgm:cxn modelId="{06693CA5-D63E-4B57-9E4B-782AE1593803}" type="presOf" srcId="{00FD9363-CC70-4C2A-B710-CC1EDD702DC1}" destId="{C52B830A-1FC6-44C7-BA18-C1AEDEC2609A}" srcOrd="0" destOrd="0" presId="urn:microsoft.com/office/officeart/2005/8/layout/vList5"/>
    <dgm:cxn modelId="{C4C2458F-F83D-4B32-BE75-16ADBBC909AA}" type="presOf" srcId="{7AD41089-5472-461A-A6CB-D472AED72BB3}" destId="{880AE7D1-0AB3-4F2F-B4D0-57FABC0C0CC9}" srcOrd="0" destOrd="0" presId="urn:microsoft.com/office/officeart/2005/8/layout/vList5"/>
    <dgm:cxn modelId="{CE5D30A1-0012-4EC9-826F-789124E092B0}" type="presOf" srcId="{94D2B31E-F42D-4F4D-90EF-87BD29CD9F5B}" destId="{4203D88B-5FBB-4BD9-850F-4486523A4EA5}" srcOrd="0" destOrd="0" presId="urn:microsoft.com/office/officeart/2005/8/layout/vList5"/>
    <dgm:cxn modelId="{18FA9DC1-2A3C-4118-B6FA-BBF1BA28B4CB}" type="presOf" srcId="{333578CF-A988-410A-BA06-4628A218258B}" destId="{744CF573-5742-45CC-A208-14FB6533FB44}" srcOrd="0" destOrd="0" presId="urn:microsoft.com/office/officeart/2005/8/layout/vList5"/>
    <dgm:cxn modelId="{BC7DC1C9-65B7-4510-A3F2-8F80436F32F1}" type="presParOf" srcId="{3E28F345-B60D-4AFA-B71A-0BBD79739779}" destId="{BAC423EA-0657-4C55-ABA7-A67C75F2DF85}" srcOrd="0" destOrd="0" presId="urn:microsoft.com/office/officeart/2005/8/layout/vList5"/>
    <dgm:cxn modelId="{56B78BFB-057E-4893-9540-286A1185B588}" type="presParOf" srcId="{BAC423EA-0657-4C55-ABA7-A67C75F2DF85}" destId="{880AE7D1-0AB3-4F2F-B4D0-57FABC0C0CC9}" srcOrd="0" destOrd="0" presId="urn:microsoft.com/office/officeart/2005/8/layout/vList5"/>
    <dgm:cxn modelId="{486665AE-0DB7-41D9-A1C0-0B24730FF47B}" type="presParOf" srcId="{BAC423EA-0657-4C55-ABA7-A67C75F2DF85}" destId="{4203D88B-5FBB-4BD9-850F-4486523A4EA5}" srcOrd="1" destOrd="0" presId="urn:microsoft.com/office/officeart/2005/8/layout/vList5"/>
    <dgm:cxn modelId="{B6AA73CE-2331-4B9C-9C90-6EDD9112AACB}" type="presParOf" srcId="{3E28F345-B60D-4AFA-B71A-0BBD79739779}" destId="{B9768D0D-BBD5-4BE1-9C57-B0A7BB831253}" srcOrd="1" destOrd="0" presId="urn:microsoft.com/office/officeart/2005/8/layout/vList5"/>
    <dgm:cxn modelId="{96D87DC8-C69E-462E-8237-92924302D20D}" type="presParOf" srcId="{3E28F345-B60D-4AFA-B71A-0BBD79739779}" destId="{AFD53A50-7B9C-4759-BE70-7F84642893B5}" srcOrd="2" destOrd="0" presId="urn:microsoft.com/office/officeart/2005/8/layout/vList5"/>
    <dgm:cxn modelId="{147E92C3-483D-4ECE-956F-8315167C0F6B}" type="presParOf" srcId="{AFD53A50-7B9C-4759-BE70-7F84642893B5}" destId="{34D07675-08DD-4480-AA40-8956EC20EF22}" srcOrd="0" destOrd="0" presId="urn:microsoft.com/office/officeart/2005/8/layout/vList5"/>
    <dgm:cxn modelId="{2F0A6349-D2A5-4C45-9FFF-10873E98FA61}" type="presParOf" srcId="{AFD53A50-7B9C-4759-BE70-7F84642893B5}" destId="{3D9D39EB-30C3-48F9-BE3B-F0DB56D2FF08}" srcOrd="1" destOrd="0" presId="urn:microsoft.com/office/officeart/2005/8/layout/vList5"/>
    <dgm:cxn modelId="{1FC6A14F-EEC6-4546-8851-4BA24514859B}" type="presParOf" srcId="{3E28F345-B60D-4AFA-B71A-0BBD79739779}" destId="{57238A28-5ECE-4FC1-903E-90F16358D009}" srcOrd="3" destOrd="0" presId="urn:microsoft.com/office/officeart/2005/8/layout/vList5"/>
    <dgm:cxn modelId="{859E9C38-F4BD-4E49-ADC3-D0E48DDDB1E3}" type="presParOf" srcId="{3E28F345-B60D-4AFA-B71A-0BBD79739779}" destId="{C4027254-29F0-49A0-A7AC-88618D10FD06}" srcOrd="4" destOrd="0" presId="urn:microsoft.com/office/officeart/2005/8/layout/vList5"/>
    <dgm:cxn modelId="{E4595009-2ACA-49C4-B328-46829634AFFF}" type="presParOf" srcId="{C4027254-29F0-49A0-A7AC-88618D10FD06}" destId="{744CF573-5742-45CC-A208-14FB6533FB44}" srcOrd="0" destOrd="0" presId="urn:microsoft.com/office/officeart/2005/8/layout/vList5"/>
    <dgm:cxn modelId="{2CCF0772-A414-4556-A58A-940211FD892E}" type="presParOf" srcId="{C4027254-29F0-49A0-A7AC-88618D10FD06}" destId="{C52B830A-1FC6-44C7-BA18-C1AEDEC2609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6CB49D4-412F-4B4F-8CD0-663E8B1DF40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TW" altLang="en-US"/>
        </a:p>
      </dgm:t>
    </dgm:pt>
    <dgm:pt modelId="{CBC243FE-9A59-4780-8DF0-F52BE6D84DED}" type="pres">
      <dgm:prSet presAssocID="{76CB49D4-412F-4B4F-8CD0-663E8B1DF409}" presName="Name0" presStyleCnt="0">
        <dgm:presLayoutVars>
          <dgm:chMax val="7"/>
          <dgm:chPref val="7"/>
          <dgm:dir/>
        </dgm:presLayoutVars>
      </dgm:prSet>
      <dgm:spPr/>
      <dgm:t>
        <a:bodyPr/>
        <a:lstStyle/>
        <a:p>
          <a:endParaRPr lang="zh-TW" altLang="en-US"/>
        </a:p>
      </dgm:t>
    </dgm:pt>
    <dgm:pt modelId="{77F8061A-FBB1-4349-B3C1-034145BDE24D}" type="pres">
      <dgm:prSet presAssocID="{76CB49D4-412F-4B4F-8CD0-663E8B1DF409}" presName="Name1" presStyleCnt="0"/>
      <dgm:spPr/>
    </dgm:pt>
    <dgm:pt modelId="{9C272ECD-1FA6-43B0-AE7D-7C4244B08880}" type="pres">
      <dgm:prSet presAssocID="{76CB49D4-412F-4B4F-8CD0-663E8B1DF409}" presName="cycle" presStyleCnt="0"/>
      <dgm:spPr/>
    </dgm:pt>
    <dgm:pt modelId="{2A75F52C-9149-4D87-B1FB-8ABC51C89F31}" type="pres">
      <dgm:prSet presAssocID="{76CB49D4-412F-4B4F-8CD0-663E8B1DF409}" presName="srcNode" presStyleLbl="node1" presStyleIdx="0" presStyleCnt="0"/>
      <dgm:spPr/>
    </dgm:pt>
    <dgm:pt modelId="{11188B81-ADA0-423E-9A5C-AD8C5709D23A}" type="pres">
      <dgm:prSet presAssocID="{76CB49D4-412F-4B4F-8CD0-663E8B1DF409}" presName="conn" presStyleLbl="parChTrans1D2" presStyleIdx="0" presStyleCnt="1"/>
      <dgm:spPr/>
      <dgm:t>
        <a:bodyPr/>
        <a:lstStyle/>
        <a:p>
          <a:endParaRPr lang="zh-TW" altLang="en-US"/>
        </a:p>
      </dgm:t>
    </dgm:pt>
    <dgm:pt modelId="{E66CCE12-F42D-4FB6-8E21-85D4AAC1F4D2}" type="pres">
      <dgm:prSet presAssocID="{76CB49D4-412F-4B4F-8CD0-663E8B1DF409}" presName="extraNode" presStyleLbl="node1" presStyleIdx="0" presStyleCnt="0"/>
      <dgm:spPr/>
    </dgm:pt>
    <dgm:pt modelId="{0DFE43E9-EAB4-490E-B91B-CC26389FC1F5}" type="pres">
      <dgm:prSet presAssocID="{76CB49D4-412F-4B4F-8CD0-663E8B1DF409}" presName="dstNode" presStyleLbl="node1" presStyleIdx="0" presStyleCnt="0"/>
      <dgm:spPr/>
    </dgm:pt>
  </dgm:ptLst>
  <dgm:cxnLst>
    <dgm:cxn modelId="{B87A0522-E8B6-4396-887A-3BC2F992B42C}" type="presOf" srcId="{76CB49D4-412F-4B4F-8CD0-663E8B1DF409}" destId="{CBC243FE-9A59-4780-8DF0-F52BE6D84DED}" srcOrd="0" destOrd="0" presId="urn:microsoft.com/office/officeart/2008/layout/VerticalCurvedList"/>
    <dgm:cxn modelId="{E135FEC4-81E4-414F-9756-4CEA6A624D32}" type="presParOf" srcId="{CBC243FE-9A59-4780-8DF0-F52BE6D84DED}" destId="{77F8061A-FBB1-4349-B3C1-034145BDE24D}" srcOrd="0" destOrd="0" presId="urn:microsoft.com/office/officeart/2008/layout/VerticalCurvedList"/>
    <dgm:cxn modelId="{6798FB65-20AB-48C4-9862-A1B0C6492425}" type="presParOf" srcId="{77F8061A-FBB1-4349-B3C1-034145BDE24D}" destId="{9C272ECD-1FA6-43B0-AE7D-7C4244B08880}" srcOrd="0" destOrd="0" presId="urn:microsoft.com/office/officeart/2008/layout/VerticalCurvedList"/>
    <dgm:cxn modelId="{DC8C5950-68BC-4038-9D8E-92BDB32777DD}" type="presParOf" srcId="{9C272ECD-1FA6-43B0-AE7D-7C4244B08880}" destId="{2A75F52C-9149-4D87-B1FB-8ABC51C89F31}" srcOrd="0" destOrd="0" presId="urn:microsoft.com/office/officeart/2008/layout/VerticalCurvedList"/>
    <dgm:cxn modelId="{3884C03B-3E6C-4B8C-912F-3DEF364EB9A4}" type="presParOf" srcId="{9C272ECD-1FA6-43B0-AE7D-7C4244B08880}" destId="{11188B81-ADA0-423E-9A5C-AD8C5709D23A}" srcOrd="1" destOrd="0" presId="urn:microsoft.com/office/officeart/2008/layout/VerticalCurvedList"/>
    <dgm:cxn modelId="{00660C16-D22F-4825-98D4-91B7741D55E7}" type="presParOf" srcId="{9C272ECD-1FA6-43B0-AE7D-7C4244B08880}" destId="{E66CCE12-F42D-4FB6-8E21-85D4AAC1F4D2}" srcOrd="2" destOrd="0" presId="urn:microsoft.com/office/officeart/2008/layout/VerticalCurvedList"/>
    <dgm:cxn modelId="{3E1A05F5-7BFB-47F9-AEFA-FC7D9388D509}" type="presParOf" srcId="{9C272ECD-1FA6-43B0-AE7D-7C4244B08880}" destId="{0DFE43E9-EAB4-490E-B91B-CC26389FC1F5}" srcOrd="3"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D61033F-C86A-4089-8A9F-70D7E84D34A6}" type="doc">
      <dgm:prSet loTypeId="urn:microsoft.com/office/officeart/2005/8/layout/arrow2" loCatId="process" qsTypeId="urn:microsoft.com/office/officeart/2005/8/quickstyle/simple1" qsCatId="simple" csTypeId="urn:microsoft.com/office/officeart/2005/8/colors/colorful2" csCatId="colorful" phldr="1"/>
      <dgm:spPr/>
    </dgm:pt>
    <dgm:pt modelId="{5739B5A6-F5D0-4659-B157-101F66581BF8}">
      <dgm:prSet phldrT="[文字]" custT="1"/>
      <dgm:spPr/>
      <dgm:t>
        <a:bodyPr/>
        <a:lstStyle/>
        <a:p>
          <a:r>
            <a:rPr lang="zh-TW" altLang="en-US" sz="1800" dirty="0" smtClean="0">
              <a:solidFill>
                <a:srgbClr val="FF0000"/>
              </a:solidFill>
              <a:latin typeface="標楷體" pitchFamily="65" charset="-120"/>
              <a:ea typeface="標楷體" pitchFamily="65" charset="-120"/>
            </a:rPr>
            <a:t>證交法第三十六條之一：</a:t>
          </a:r>
          <a:endParaRPr lang="en-US" altLang="zh-TW" sz="1800" dirty="0" smtClean="0">
            <a:solidFill>
              <a:srgbClr val="FF0000"/>
            </a:solidFill>
            <a:latin typeface="標楷體" pitchFamily="65" charset="-120"/>
            <a:ea typeface="標楷體" pitchFamily="65" charset="-120"/>
          </a:endParaRPr>
        </a:p>
        <a:p>
          <a:r>
            <a:rPr lang="zh-TW" altLang="en-US" sz="1400" dirty="0" smtClean="0">
              <a:solidFill>
                <a:srgbClr val="0000FF"/>
              </a:solidFill>
              <a:latin typeface="標楷體" pitchFamily="65" charset="-120"/>
              <a:ea typeface="標楷體" pitchFamily="65" charset="-120"/>
            </a:rPr>
            <a:t>公開發行公司揭露</a:t>
          </a:r>
          <a:r>
            <a:rPr lang="zh-TW" altLang="en-US" sz="1400" u="sng" dirty="0" smtClean="0">
              <a:solidFill>
                <a:srgbClr val="0000FF"/>
              </a:solidFill>
              <a:latin typeface="標楷體" pitchFamily="65" charset="-120"/>
              <a:ea typeface="標楷體" pitchFamily="65" charset="-120"/>
            </a:rPr>
            <a:t>財務預測資訊</a:t>
          </a:r>
          <a:r>
            <a:rPr lang="zh-TW" altLang="en-US" sz="1400" dirty="0" smtClean="0">
              <a:solidFill>
                <a:srgbClr val="0000FF"/>
              </a:solidFill>
              <a:latin typeface="標楷體" pitchFamily="65" charset="-120"/>
              <a:ea typeface="標楷體" pitchFamily="65" charset="-120"/>
            </a:rPr>
            <a:t>等重大財務業務行為，其適用範圍、作業程序、應公告、申報及其他應遵行事項之處理準則，</a:t>
          </a:r>
          <a:r>
            <a:rPr lang="zh-TW" altLang="en-US" sz="1400" u="sng" dirty="0" smtClean="0">
              <a:solidFill>
                <a:srgbClr val="0000FF"/>
              </a:solidFill>
              <a:latin typeface="標楷體" pitchFamily="65" charset="-120"/>
              <a:ea typeface="標楷體" pitchFamily="65" charset="-120"/>
            </a:rPr>
            <a:t>由主管機關定之</a:t>
          </a:r>
          <a:r>
            <a:rPr lang="zh-TW" altLang="en-US" sz="1400" dirty="0" smtClean="0">
              <a:solidFill>
                <a:srgbClr val="0000FF"/>
              </a:solidFill>
              <a:latin typeface="標楷體" pitchFamily="65" charset="-120"/>
              <a:ea typeface="標楷體" pitchFamily="65" charset="-120"/>
            </a:rPr>
            <a:t>。</a:t>
          </a:r>
          <a:endParaRPr lang="zh-TW" altLang="en-US" sz="1400" dirty="0"/>
        </a:p>
      </dgm:t>
    </dgm:pt>
    <dgm:pt modelId="{CAE67510-BD3F-4C6B-ABD9-16CF3E4EAEFA}" type="parTrans" cxnId="{CF888DEB-1EE0-4346-9199-79FC411E9528}">
      <dgm:prSet/>
      <dgm:spPr/>
      <dgm:t>
        <a:bodyPr/>
        <a:lstStyle/>
        <a:p>
          <a:endParaRPr lang="zh-TW" altLang="en-US"/>
        </a:p>
      </dgm:t>
    </dgm:pt>
    <dgm:pt modelId="{58643C4D-B200-4759-9897-4B11EC6D561B}" type="sibTrans" cxnId="{CF888DEB-1EE0-4346-9199-79FC411E9528}">
      <dgm:prSet/>
      <dgm:spPr/>
      <dgm:t>
        <a:bodyPr/>
        <a:lstStyle/>
        <a:p>
          <a:endParaRPr lang="zh-TW" altLang="en-US"/>
        </a:p>
      </dgm:t>
    </dgm:pt>
    <dgm:pt modelId="{5379B986-2440-4152-B7B5-5433E21CBD04}">
      <dgm:prSet phldrT="[文字]" custT="1"/>
      <dgm:spPr/>
      <dgm:t>
        <a:bodyPr/>
        <a:lstStyle/>
        <a:p>
          <a:r>
            <a:rPr lang="zh-TW" altLang="en-US" sz="2000" dirty="0" smtClean="0">
              <a:solidFill>
                <a:srgbClr val="FF0000"/>
              </a:solidFill>
              <a:latin typeface="標楷體" panose="03000509000000000000" pitchFamily="65" charset="-120"/>
              <a:ea typeface="標楷體" panose="03000509000000000000" pitchFamily="65" charset="-120"/>
            </a:rPr>
            <a:t>「公開發行公司公開財務預測資訊處理準則」</a:t>
          </a:r>
          <a:endParaRPr lang="zh-TW" altLang="en-US" sz="2000" dirty="0">
            <a:solidFill>
              <a:srgbClr val="FF0000"/>
            </a:solidFill>
            <a:latin typeface="標楷體" panose="03000509000000000000" pitchFamily="65" charset="-120"/>
            <a:ea typeface="標楷體" panose="03000509000000000000" pitchFamily="65" charset="-120"/>
          </a:endParaRPr>
        </a:p>
      </dgm:t>
    </dgm:pt>
    <dgm:pt modelId="{9BCAD6BA-90A4-4AA1-9064-F260BE4335EC}" type="parTrans" cxnId="{A3202E4F-783D-464E-98DF-D2366A681583}">
      <dgm:prSet/>
      <dgm:spPr/>
      <dgm:t>
        <a:bodyPr/>
        <a:lstStyle/>
        <a:p>
          <a:endParaRPr lang="zh-TW" altLang="en-US"/>
        </a:p>
      </dgm:t>
    </dgm:pt>
    <dgm:pt modelId="{AB5F4CD8-3C1C-4EFF-B447-50905352EB37}" type="sibTrans" cxnId="{A3202E4F-783D-464E-98DF-D2366A681583}">
      <dgm:prSet/>
      <dgm:spPr/>
      <dgm:t>
        <a:bodyPr/>
        <a:lstStyle/>
        <a:p>
          <a:endParaRPr lang="zh-TW" altLang="en-US"/>
        </a:p>
      </dgm:t>
    </dgm:pt>
    <dgm:pt modelId="{E83082E8-877B-4303-B910-D0717643ACA9}">
      <dgm:prSet phldrT="[文字]" custT="1"/>
      <dgm:spPr/>
      <dgm:t>
        <a:bodyPr/>
        <a:lstStyle/>
        <a:p>
          <a:r>
            <a:rPr lang="zh-TW" altLang="en-US" sz="2000" dirty="0" smtClean="0">
              <a:solidFill>
                <a:srgbClr val="FF0000"/>
              </a:solidFill>
              <a:latin typeface="標楷體" pitchFamily="65" charset="-120"/>
              <a:ea typeface="標楷體" pitchFamily="65" charset="-120"/>
            </a:rPr>
            <a:t>「本中心對上櫃公司應公開完整式財務預測之認定標準」</a:t>
          </a:r>
          <a:endParaRPr lang="zh-TW" altLang="en-US" sz="2000" dirty="0">
            <a:solidFill>
              <a:srgbClr val="FF0000"/>
            </a:solidFill>
          </a:endParaRPr>
        </a:p>
      </dgm:t>
    </dgm:pt>
    <dgm:pt modelId="{514715CD-00CE-45EC-A980-BF2EAAC9F9AC}" type="parTrans" cxnId="{2472A660-D98B-4065-AED9-023939D99F1F}">
      <dgm:prSet/>
      <dgm:spPr/>
      <dgm:t>
        <a:bodyPr/>
        <a:lstStyle/>
        <a:p>
          <a:endParaRPr lang="zh-TW" altLang="en-US"/>
        </a:p>
      </dgm:t>
    </dgm:pt>
    <dgm:pt modelId="{4A6CE1CF-185F-4457-8A2D-E4B7EAEF2F65}" type="sibTrans" cxnId="{2472A660-D98B-4065-AED9-023939D99F1F}">
      <dgm:prSet/>
      <dgm:spPr/>
      <dgm:t>
        <a:bodyPr/>
        <a:lstStyle/>
        <a:p>
          <a:endParaRPr lang="zh-TW" altLang="en-US"/>
        </a:p>
      </dgm:t>
    </dgm:pt>
    <dgm:pt modelId="{D7536B3D-6DC2-429D-9E51-2133891D047A}" type="pres">
      <dgm:prSet presAssocID="{8D61033F-C86A-4089-8A9F-70D7E84D34A6}" presName="arrowDiagram" presStyleCnt="0">
        <dgm:presLayoutVars>
          <dgm:chMax val="5"/>
          <dgm:dir/>
          <dgm:resizeHandles val="exact"/>
        </dgm:presLayoutVars>
      </dgm:prSet>
      <dgm:spPr/>
    </dgm:pt>
    <dgm:pt modelId="{1CFA6C7F-7B3C-47C4-B355-F02FC7E19658}" type="pres">
      <dgm:prSet presAssocID="{8D61033F-C86A-4089-8A9F-70D7E84D34A6}" presName="arrow" presStyleLbl="bgShp" presStyleIdx="0" presStyleCnt="1" custScaleY="113561" custLinFactNeighborX="1546" custLinFactNeighborY="-4992"/>
      <dgm:spPr/>
    </dgm:pt>
    <dgm:pt modelId="{33A73102-D7A3-4B37-A3ED-29D3F3F96E76}" type="pres">
      <dgm:prSet presAssocID="{8D61033F-C86A-4089-8A9F-70D7E84D34A6}" presName="arrowDiagram3" presStyleCnt="0"/>
      <dgm:spPr/>
    </dgm:pt>
    <dgm:pt modelId="{DF5B1325-8AC0-4BA1-8352-7EC0EE7A02CC}" type="pres">
      <dgm:prSet presAssocID="{5739B5A6-F5D0-4659-B157-101F66581BF8}" presName="bullet3a" presStyleLbl="node1" presStyleIdx="0" presStyleCnt="3" custLinFactX="98243" custLinFactY="-16881" custLinFactNeighborX="100000" custLinFactNeighborY="-100000"/>
      <dgm:spPr/>
    </dgm:pt>
    <dgm:pt modelId="{F57F733C-0CE0-4773-93E8-3E42FDC39147}" type="pres">
      <dgm:prSet presAssocID="{5739B5A6-F5D0-4659-B157-101F66581BF8}" presName="textBox3a" presStyleLbl="revTx" presStyleIdx="0" presStyleCnt="3" custScaleX="204714" custScaleY="101321" custLinFactNeighborX="-17046" custLinFactNeighborY="-5856">
        <dgm:presLayoutVars>
          <dgm:bulletEnabled val="1"/>
        </dgm:presLayoutVars>
      </dgm:prSet>
      <dgm:spPr/>
      <dgm:t>
        <a:bodyPr/>
        <a:lstStyle/>
        <a:p>
          <a:endParaRPr lang="zh-TW" altLang="en-US"/>
        </a:p>
      </dgm:t>
    </dgm:pt>
    <dgm:pt modelId="{5BAE4F64-76C5-4374-B059-2CA63911B2D1}" type="pres">
      <dgm:prSet presAssocID="{5379B986-2440-4152-B7B5-5433E21CBD04}" presName="bullet3b" presStyleLbl="node1" presStyleIdx="1" presStyleCnt="3" custLinFactX="65839" custLinFactNeighborX="100000" custLinFactNeighborY="-17166"/>
      <dgm:spPr/>
    </dgm:pt>
    <dgm:pt modelId="{9DFE79D2-21CB-40F7-A6E5-04583D01633B}" type="pres">
      <dgm:prSet presAssocID="{5379B986-2440-4152-B7B5-5433E21CBD04}" presName="textBox3b" presStyleLbl="revTx" presStyleIdx="1" presStyleCnt="3" custScaleX="118856" custScaleY="49105" custLinFactNeighborX="1599" custLinFactNeighborY="-16103">
        <dgm:presLayoutVars>
          <dgm:bulletEnabled val="1"/>
        </dgm:presLayoutVars>
      </dgm:prSet>
      <dgm:spPr/>
      <dgm:t>
        <a:bodyPr/>
        <a:lstStyle/>
        <a:p>
          <a:endParaRPr lang="zh-TW" altLang="en-US"/>
        </a:p>
      </dgm:t>
    </dgm:pt>
    <dgm:pt modelId="{F0FD23C5-A342-4275-A091-8C8396AF5038}" type="pres">
      <dgm:prSet presAssocID="{E83082E8-877B-4303-B910-D0717643ACA9}" presName="bullet3c" presStyleLbl="node1" presStyleIdx="2" presStyleCnt="3" custLinFactX="77200" custLinFactNeighborX="100000" custLinFactNeighborY="-64165"/>
      <dgm:spPr/>
    </dgm:pt>
    <dgm:pt modelId="{C0BB3D14-CE7B-4092-BF52-956419C4E9C5}" type="pres">
      <dgm:prSet presAssocID="{E83082E8-877B-4303-B910-D0717643ACA9}" presName="textBox3c" presStyleLbl="revTx" presStyleIdx="2" presStyleCnt="3" custScaleX="118855" custScaleY="60114" custLinFactNeighborX="9112" custLinFactNeighborY="-19067">
        <dgm:presLayoutVars>
          <dgm:bulletEnabled val="1"/>
        </dgm:presLayoutVars>
      </dgm:prSet>
      <dgm:spPr/>
      <dgm:t>
        <a:bodyPr/>
        <a:lstStyle/>
        <a:p>
          <a:endParaRPr lang="zh-TW" altLang="en-US"/>
        </a:p>
      </dgm:t>
    </dgm:pt>
  </dgm:ptLst>
  <dgm:cxnLst>
    <dgm:cxn modelId="{B58AE038-39EC-4EB2-9104-30C656C853EA}" type="presOf" srcId="{5739B5A6-F5D0-4659-B157-101F66581BF8}" destId="{F57F733C-0CE0-4773-93E8-3E42FDC39147}" srcOrd="0" destOrd="0" presId="urn:microsoft.com/office/officeart/2005/8/layout/arrow2"/>
    <dgm:cxn modelId="{DC2B876D-C4DA-4CF2-8BB5-3C8EEA82B07D}" type="presOf" srcId="{8D61033F-C86A-4089-8A9F-70D7E84D34A6}" destId="{D7536B3D-6DC2-429D-9E51-2133891D047A}" srcOrd="0" destOrd="0" presId="urn:microsoft.com/office/officeart/2005/8/layout/arrow2"/>
    <dgm:cxn modelId="{1DE58B73-2082-463A-AE17-ED00DD3F90C0}" type="presOf" srcId="{5379B986-2440-4152-B7B5-5433E21CBD04}" destId="{9DFE79D2-21CB-40F7-A6E5-04583D01633B}" srcOrd="0" destOrd="0" presId="urn:microsoft.com/office/officeart/2005/8/layout/arrow2"/>
    <dgm:cxn modelId="{B421B811-EF44-43B3-AFDC-1068AA88B260}" type="presOf" srcId="{E83082E8-877B-4303-B910-D0717643ACA9}" destId="{C0BB3D14-CE7B-4092-BF52-956419C4E9C5}" srcOrd="0" destOrd="0" presId="urn:microsoft.com/office/officeart/2005/8/layout/arrow2"/>
    <dgm:cxn modelId="{A3202E4F-783D-464E-98DF-D2366A681583}" srcId="{8D61033F-C86A-4089-8A9F-70D7E84D34A6}" destId="{5379B986-2440-4152-B7B5-5433E21CBD04}" srcOrd="1" destOrd="0" parTransId="{9BCAD6BA-90A4-4AA1-9064-F260BE4335EC}" sibTransId="{AB5F4CD8-3C1C-4EFF-B447-50905352EB37}"/>
    <dgm:cxn modelId="{CF888DEB-1EE0-4346-9199-79FC411E9528}" srcId="{8D61033F-C86A-4089-8A9F-70D7E84D34A6}" destId="{5739B5A6-F5D0-4659-B157-101F66581BF8}" srcOrd="0" destOrd="0" parTransId="{CAE67510-BD3F-4C6B-ABD9-16CF3E4EAEFA}" sibTransId="{58643C4D-B200-4759-9897-4B11EC6D561B}"/>
    <dgm:cxn modelId="{2472A660-D98B-4065-AED9-023939D99F1F}" srcId="{8D61033F-C86A-4089-8A9F-70D7E84D34A6}" destId="{E83082E8-877B-4303-B910-D0717643ACA9}" srcOrd="2" destOrd="0" parTransId="{514715CD-00CE-45EC-A980-BF2EAAC9F9AC}" sibTransId="{4A6CE1CF-185F-4457-8A2D-E4B7EAEF2F65}"/>
    <dgm:cxn modelId="{3B16B7DC-43B8-4EA2-B898-EC15DBD21CAE}" type="presParOf" srcId="{D7536B3D-6DC2-429D-9E51-2133891D047A}" destId="{1CFA6C7F-7B3C-47C4-B355-F02FC7E19658}" srcOrd="0" destOrd="0" presId="urn:microsoft.com/office/officeart/2005/8/layout/arrow2"/>
    <dgm:cxn modelId="{307E1981-950D-489B-9766-8409AE4C4992}" type="presParOf" srcId="{D7536B3D-6DC2-429D-9E51-2133891D047A}" destId="{33A73102-D7A3-4B37-A3ED-29D3F3F96E76}" srcOrd="1" destOrd="0" presId="urn:microsoft.com/office/officeart/2005/8/layout/arrow2"/>
    <dgm:cxn modelId="{754F215B-5DAC-447C-B283-90E0FEAEA96A}" type="presParOf" srcId="{33A73102-D7A3-4B37-A3ED-29D3F3F96E76}" destId="{DF5B1325-8AC0-4BA1-8352-7EC0EE7A02CC}" srcOrd="0" destOrd="0" presId="urn:microsoft.com/office/officeart/2005/8/layout/arrow2"/>
    <dgm:cxn modelId="{6BE62737-6659-461D-B179-76AC6C8AD523}" type="presParOf" srcId="{33A73102-D7A3-4B37-A3ED-29D3F3F96E76}" destId="{F57F733C-0CE0-4773-93E8-3E42FDC39147}" srcOrd="1" destOrd="0" presId="urn:microsoft.com/office/officeart/2005/8/layout/arrow2"/>
    <dgm:cxn modelId="{772AD4BF-2991-4A62-AA1E-62BE18C66E10}" type="presParOf" srcId="{33A73102-D7A3-4B37-A3ED-29D3F3F96E76}" destId="{5BAE4F64-76C5-4374-B059-2CA63911B2D1}" srcOrd="2" destOrd="0" presId="urn:microsoft.com/office/officeart/2005/8/layout/arrow2"/>
    <dgm:cxn modelId="{814BF114-F164-4BBF-8F6C-F146DCB17877}" type="presParOf" srcId="{33A73102-D7A3-4B37-A3ED-29D3F3F96E76}" destId="{9DFE79D2-21CB-40F7-A6E5-04583D01633B}" srcOrd="3" destOrd="0" presId="urn:microsoft.com/office/officeart/2005/8/layout/arrow2"/>
    <dgm:cxn modelId="{57DF4B5E-B2AB-4B84-9F62-BCF632A1822E}" type="presParOf" srcId="{33A73102-D7A3-4B37-A3ED-29D3F3F96E76}" destId="{F0FD23C5-A342-4275-A091-8C8396AF5038}" srcOrd="4" destOrd="0" presId="urn:microsoft.com/office/officeart/2005/8/layout/arrow2"/>
    <dgm:cxn modelId="{BDE96CAA-FBAE-4889-8F16-272156EA9FD1}" type="presParOf" srcId="{33A73102-D7A3-4B37-A3ED-29D3F3F96E76}" destId="{C0BB3D14-CE7B-4092-BF52-956419C4E9C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E4F55B-BE8E-41D4-B225-68D18278A5C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C1E2A5D3-0944-449D-AF2B-2980F9C51AC7}">
      <dgm:prSet phldrT="[文字]" custT="1"/>
      <dgm:spPr>
        <a:solidFill>
          <a:schemeClr val="accent4">
            <a:lumMod val="40000"/>
            <a:lumOff val="60000"/>
          </a:schemeClr>
        </a:solidFill>
      </dgm:spPr>
      <dgm:t>
        <a:bodyPr/>
        <a:lstStyle/>
        <a:p>
          <a:r>
            <a:rPr lang="zh-TW" altLang="en-US" sz="4000" dirty="0" smtClean="0">
              <a:solidFill>
                <a:schemeClr val="tx2"/>
              </a:solidFill>
              <a:latin typeface="標楷體" pitchFamily="65" charset="-120"/>
              <a:ea typeface="標楷體" pitchFamily="65" charset="-120"/>
            </a:rPr>
            <a:t>重大訊息之發布型態</a:t>
          </a:r>
          <a:endParaRPr lang="zh-TW" altLang="en-US" sz="4000" dirty="0">
            <a:latin typeface="標楷體" pitchFamily="65" charset="-120"/>
            <a:ea typeface="標楷體" pitchFamily="65" charset="-120"/>
          </a:endParaRPr>
        </a:p>
      </dgm:t>
    </dgm:pt>
    <dgm:pt modelId="{91F49169-720A-4251-BBEA-2D5EAC029115}" type="parTrans" cxnId="{9D58E929-917F-4E19-A58A-1D5B06741061}">
      <dgm:prSet/>
      <dgm:spPr/>
      <dgm:t>
        <a:bodyPr/>
        <a:lstStyle/>
        <a:p>
          <a:endParaRPr lang="zh-TW" altLang="en-US"/>
        </a:p>
      </dgm:t>
    </dgm:pt>
    <dgm:pt modelId="{8F04AA6D-43F0-47D9-92AF-40B96FFF6BCD}" type="sibTrans" cxnId="{9D58E929-917F-4E19-A58A-1D5B06741061}">
      <dgm:prSet/>
      <dgm:spPr/>
      <dgm:t>
        <a:bodyPr/>
        <a:lstStyle/>
        <a:p>
          <a:endParaRPr lang="zh-TW" altLang="en-US"/>
        </a:p>
      </dgm:t>
    </dgm:pt>
    <dgm:pt modelId="{389F6E00-F13B-4997-9E75-0F73B9AB2CF6}">
      <dgm:prSet phldrT="[文字]" custT="1"/>
      <dgm:spPr/>
      <dgm:t>
        <a:bodyPr/>
        <a:lstStyle/>
        <a:p>
          <a:r>
            <a:rPr lang="zh-TW" altLang="en-US" sz="4000" b="0" dirty="0" smtClean="0">
              <a:solidFill>
                <a:schemeClr val="bg1"/>
              </a:solidFill>
              <a:latin typeface="Times New Roman" pitchFamily="18" charset="0"/>
              <a:ea typeface="標楷體" pitchFamily="65" charset="-120"/>
              <a:cs typeface="Times New Roman" pitchFamily="18" charset="0"/>
            </a:rPr>
            <a:t>公司主動發布重大訊息</a:t>
          </a:r>
          <a:r>
            <a:rPr lang="en-US" altLang="zh-TW" sz="4000" b="0" dirty="0" smtClean="0">
              <a:solidFill>
                <a:schemeClr val="bg1"/>
              </a:solidFill>
              <a:latin typeface="Times New Roman" pitchFamily="18" charset="0"/>
              <a:ea typeface="標楷體" pitchFamily="65" charset="-120"/>
              <a:cs typeface="Times New Roman" pitchFamily="18" charset="0"/>
            </a:rPr>
            <a:t>(</a:t>
          </a:r>
          <a:r>
            <a:rPr lang="en-US" altLang="zh-TW" sz="4000" dirty="0" smtClean="0"/>
            <a:t>§</a:t>
          </a:r>
          <a:r>
            <a:rPr lang="en-US" altLang="zh-TW" sz="4000" b="0" dirty="0" smtClean="0">
              <a:solidFill>
                <a:schemeClr val="bg1"/>
              </a:solidFill>
              <a:latin typeface="Times New Roman" pitchFamily="18" charset="0"/>
              <a:ea typeface="標楷體" pitchFamily="65" charset="-120"/>
              <a:cs typeface="Times New Roman" pitchFamily="18" charset="0"/>
            </a:rPr>
            <a:t>6)</a:t>
          </a:r>
          <a:endParaRPr lang="zh-TW" altLang="en-US" sz="4000" dirty="0"/>
        </a:p>
      </dgm:t>
    </dgm:pt>
    <dgm:pt modelId="{BFA7A6A2-80C3-40CD-B0E4-43F411799D60}" type="parTrans" cxnId="{9BE9A3A5-FAD0-4CC6-B7B4-94BA58748327}">
      <dgm:prSet/>
      <dgm:spPr/>
      <dgm:t>
        <a:bodyPr/>
        <a:lstStyle/>
        <a:p>
          <a:endParaRPr lang="zh-TW" altLang="en-US"/>
        </a:p>
      </dgm:t>
    </dgm:pt>
    <dgm:pt modelId="{A4FD0D41-4492-4797-972C-39583DDF83CD}" type="sibTrans" cxnId="{9BE9A3A5-FAD0-4CC6-B7B4-94BA58748327}">
      <dgm:prSet/>
      <dgm:spPr/>
      <dgm:t>
        <a:bodyPr/>
        <a:lstStyle/>
        <a:p>
          <a:endParaRPr lang="zh-TW" altLang="en-US"/>
        </a:p>
      </dgm:t>
    </dgm:pt>
    <dgm:pt modelId="{14462BFF-45EA-428A-88B6-7C5411ADFB52}">
      <dgm:prSet phldrT="[文字]" custT="1"/>
      <dgm:spPr/>
      <dgm:t>
        <a:bodyPr/>
        <a:lstStyle/>
        <a:p>
          <a:r>
            <a:rPr lang="zh-TW" altLang="en-US" sz="4000" b="0" dirty="0" smtClean="0">
              <a:solidFill>
                <a:schemeClr val="bg1"/>
              </a:solidFill>
              <a:latin typeface="Times New Roman" pitchFamily="18" charset="0"/>
              <a:ea typeface="標楷體" pitchFamily="65" charset="-120"/>
              <a:cs typeface="Times New Roman" pitchFamily="18" charset="0"/>
            </a:rPr>
            <a:t>本中心通知公司發布重大訊息</a:t>
          </a:r>
          <a:r>
            <a:rPr lang="en-US" altLang="zh-TW" sz="4000" b="0" dirty="0" smtClean="0">
              <a:solidFill>
                <a:schemeClr val="bg1"/>
              </a:solidFill>
              <a:latin typeface="Times New Roman" pitchFamily="18" charset="0"/>
              <a:ea typeface="標楷體" pitchFamily="65" charset="-120"/>
              <a:cs typeface="Times New Roman" pitchFamily="18" charset="0"/>
            </a:rPr>
            <a:t>(</a:t>
          </a:r>
          <a:r>
            <a:rPr lang="en-US" altLang="zh-TW" sz="4000" dirty="0" smtClean="0"/>
            <a:t>§</a:t>
          </a:r>
          <a:r>
            <a:rPr lang="en-US" altLang="zh-TW" sz="4000" b="0" dirty="0" smtClean="0">
              <a:solidFill>
                <a:schemeClr val="bg1"/>
              </a:solidFill>
              <a:latin typeface="Times New Roman" pitchFamily="18" charset="0"/>
              <a:ea typeface="標楷體" pitchFamily="65" charset="-120"/>
              <a:cs typeface="Times New Roman" pitchFamily="18" charset="0"/>
            </a:rPr>
            <a:t>9)</a:t>
          </a:r>
          <a:endParaRPr lang="zh-TW" altLang="en-US" sz="4000" dirty="0"/>
        </a:p>
      </dgm:t>
    </dgm:pt>
    <dgm:pt modelId="{19DC1783-AA47-4181-AFB4-280BD5EC8990}" type="parTrans" cxnId="{C633ADAF-15E3-49F8-B460-19C656DF3A68}">
      <dgm:prSet/>
      <dgm:spPr/>
      <dgm:t>
        <a:bodyPr/>
        <a:lstStyle/>
        <a:p>
          <a:endParaRPr lang="zh-TW" altLang="en-US"/>
        </a:p>
      </dgm:t>
    </dgm:pt>
    <dgm:pt modelId="{FC69A26B-8592-46E3-AAE1-4DD487CFB7B0}" type="sibTrans" cxnId="{C633ADAF-15E3-49F8-B460-19C656DF3A68}">
      <dgm:prSet/>
      <dgm:spPr/>
      <dgm:t>
        <a:bodyPr/>
        <a:lstStyle/>
        <a:p>
          <a:endParaRPr lang="zh-TW" altLang="en-US"/>
        </a:p>
      </dgm:t>
    </dgm:pt>
    <dgm:pt modelId="{2E611956-8C13-4DA4-8D9B-899F5B989588}" type="pres">
      <dgm:prSet presAssocID="{76E4F55B-BE8E-41D4-B225-68D18278A5C9}" presName="composite" presStyleCnt="0">
        <dgm:presLayoutVars>
          <dgm:chMax val="1"/>
          <dgm:dir/>
          <dgm:resizeHandles val="exact"/>
        </dgm:presLayoutVars>
      </dgm:prSet>
      <dgm:spPr/>
      <dgm:t>
        <a:bodyPr/>
        <a:lstStyle/>
        <a:p>
          <a:endParaRPr lang="zh-TW" altLang="en-US"/>
        </a:p>
      </dgm:t>
    </dgm:pt>
    <dgm:pt modelId="{21EF3EC9-09A2-4F22-8680-573F48F19932}" type="pres">
      <dgm:prSet presAssocID="{C1E2A5D3-0944-449D-AF2B-2980F9C51AC7}" presName="roof" presStyleLbl="dkBgShp" presStyleIdx="0" presStyleCnt="2" custLinFactNeighborX="4297" custLinFactNeighborY="2603"/>
      <dgm:spPr/>
      <dgm:t>
        <a:bodyPr/>
        <a:lstStyle/>
        <a:p>
          <a:endParaRPr lang="zh-TW" altLang="en-US"/>
        </a:p>
      </dgm:t>
    </dgm:pt>
    <dgm:pt modelId="{44D62225-02E6-42F6-A0C2-25EC95E39FB4}" type="pres">
      <dgm:prSet presAssocID="{C1E2A5D3-0944-449D-AF2B-2980F9C51AC7}" presName="pillars" presStyleCnt="0"/>
      <dgm:spPr/>
    </dgm:pt>
    <dgm:pt modelId="{D06AC410-9BE9-427F-8465-96CD3E5D8F68}" type="pres">
      <dgm:prSet presAssocID="{C1E2A5D3-0944-449D-AF2B-2980F9C51AC7}" presName="pillar1" presStyleLbl="node1" presStyleIdx="0" presStyleCnt="2">
        <dgm:presLayoutVars>
          <dgm:bulletEnabled val="1"/>
        </dgm:presLayoutVars>
      </dgm:prSet>
      <dgm:spPr/>
      <dgm:t>
        <a:bodyPr/>
        <a:lstStyle/>
        <a:p>
          <a:endParaRPr lang="zh-TW" altLang="en-US"/>
        </a:p>
      </dgm:t>
    </dgm:pt>
    <dgm:pt modelId="{CB9B2693-842B-43CD-850F-5A42928EF4CB}" type="pres">
      <dgm:prSet presAssocID="{14462BFF-45EA-428A-88B6-7C5411ADFB52}" presName="pillarX" presStyleLbl="node1" presStyleIdx="1" presStyleCnt="2">
        <dgm:presLayoutVars>
          <dgm:bulletEnabled val="1"/>
        </dgm:presLayoutVars>
      </dgm:prSet>
      <dgm:spPr/>
      <dgm:t>
        <a:bodyPr/>
        <a:lstStyle/>
        <a:p>
          <a:endParaRPr lang="zh-TW" altLang="en-US"/>
        </a:p>
      </dgm:t>
    </dgm:pt>
    <dgm:pt modelId="{DFAE5A8E-81FC-4A7A-BE65-5DC3E3E4E5B0}" type="pres">
      <dgm:prSet presAssocID="{C1E2A5D3-0944-449D-AF2B-2980F9C51AC7}" presName="base" presStyleLbl="dkBgShp" presStyleIdx="1" presStyleCnt="2"/>
      <dgm:spPr>
        <a:solidFill>
          <a:schemeClr val="accent4">
            <a:lumMod val="40000"/>
            <a:lumOff val="60000"/>
          </a:schemeClr>
        </a:solidFill>
      </dgm:spPr>
    </dgm:pt>
  </dgm:ptLst>
  <dgm:cxnLst>
    <dgm:cxn modelId="{C8F4E386-F515-438B-8EEE-E839DBEE5D43}" type="presOf" srcId="{389F6E00-F13B-4997-9E75-0F73B9AB2CF6}" destId="{D06AC410-9BE9-427F-8465-96CD3E5D8F68}" srcOrd="0" destOrd="0" presId="urn:microsoft.com/office/officeart/2005/8/layout/hList3"/>
    <dgm:cxn modelId="{9BE9A3A5-FAD0-4CC6-B7B4-94BA58748327}" srcId="{C1E2A5D3-0944-449D-AF2B-2980F9C51AC7}" destId="{389F6E00-F13B-4997-9E75-0F73B9AB2CF6}" srcOrd="0" destOrd="0" parTransId="{BFA7A6A2-80C3-40CD-B0E4-43F411799D60}" sibTransId="{A4FD0D41-4492-4797-972C-39583DDF83CD}"/>
    <dgm:cxn modelId="{9D58E929-917F-4E19-A58A-1D5B06741061}" srcId="{76E4F55B-BE8E-41D4-B225-68D18278A5C9}" destId="{C1E2A5D3-0944-449D-AF2B-2980F9C51AC7}" srcOrd="0" destOrd="0" parTransId="{91F49169-720A-4251-BBEA-2D5EAC029115}" sibTransId="{8F04AA6D-43F0-47D9-92AF-40B96FFF6BCD}"/>
    <dgm:cxn modelId="{B2E02B6D-7C7A-48B7-9E49-E2B6ACBA42F9}" type="presOf" srcId="{76E4F55B-BE8E-41D4-B225-68D18278A5C9}" destId="{2E611956-8C13-4DA4-8D9B-899F5B989588}" srcOrd="0" destOrd="0" presId="urn:microsoft.com/office/officeart/2005/8/layout/hList3"/>
    <dgm:cxn modelId="{716A98A3-2AD8-48BD-971D-A073BDDBF24C}" type="presOf" srcId="{C1E2A5D3-0944-449D-AF2B-2980F9C51AC7}" destId="{21EF3EC9-09A2-4F22-8680-573F48F19932}" srcOrd="0" destOrd="0" presId="urn:microsoft.com/office/officeart/2005/8/layout/hList3"/>
    <dgm:cxn modelId="{C633ADAF-15E3-49F8-B460-19C656DF3A68}" srcId="{C1E2A5D3-0944-449D-AF2B-2980F9C51AC7}" destId="{14462BFF-45EA-428A-88B6-7C5411ADFB52}" srcOrd="1" destOrd="0" parTransId="{19DC1783-AA47-4181-AFB4-280BD5EC8990}" sibTransId="{FC69A26B-8592-46E3-AAE1-4DD487CFB7B0}"/>
    <dgm:cxn modelId="{B12FC36F-20C2-47EF-93D3-11851B72B577}" type="presOf" srcId="{14462BFF-45EA-428A-88B6-7C5411ADFB52}" destId="{CB9B2693-842B-43CD-850F-5A42928EF4CB}" srcOrd="0" destOrd="0" presId="urn:microsoft.com/office/officeart/2005/8/layout/hList3"/>
    <dgm:cxn modelId="{4923A102-24DE-4261-9293-87C2EBDA564D}" type="presParOf" srcId="{2E611956-8C13-4DA4-8D9B-899F5B989588}" destId="{21EF3EC9-09A2-4F22-8680-573F48F19932}" srcOrd="0" destOrd="0" presId="urn:microsoft.com/office/officeart/2005/8/layout/hList3"/>
    <dgm:cxn modelId="{6F67F67C-2733-48CD-80F3-BDE3F8AA4ABA}" type="presParOf" srcId="{2E611956-8C13-4DA4-8D9B-899F5B989588}" destId="{44D62225-02E6-42F6-A0C2-25EC95E39FB4}" srcOrd="1" destOrd="0" presId="urn:microsoft.com/office/officeart/2005/8/layout/hList3"/>
    <dgm:cxn modelId="{C8702836-8193-4A3D-AEEE-137D551322D6}" type="presParOf" srcId="{44D62225-02E6-42F6-A0C2-25EC95E39FB4}" destId="{D06AC410-9BE9-427F-8465-96CD3E5D8F68}" srcOrd="0" destOrd="0" presId="urn:microsoft.com/office/officeart/2005/8/layout/hList3"/>
    <dgm:cxn modelId="{C81A80E6-2DB0-4467-BA37-29D7B8C2BAAF}" type="presParOf" srcId="{44D62225-02E6-42F6-A0C2-25EC95E39FB4}" destId="{CB9B2693-842B-43CD-850F-5A42928EF4CB}" srcOrd="1" destOrd="0" presId="urn:microsoft.com/office/officeart/2005/8/layout/hList3"/>
    <dgm:cxn modelId="{DEB32814-D71A-4DDA-897C-CDE126FAA730}" type="presParOf" srcId="{2E611956-8C13-4DA4-8D9B-899F5B989588}" destId="{DFAE5A8E-81FC-4A7A-BE65-5DC3E3E4E5B0}"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E506275-584F-4C11-90AF-252E85F11DE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zh-TW" altLang="en-US"/>
        </a:p>
      </dgm:t>
    </dgm:pt>
    <dgm:pt modelId="{4A4AD79E-EA50-41BF-8703-A82DE7057A9B}">
      <dgm:prSet phldrT="[文字]"/>
      <dgm:spPr>
        <a:solidFill>
          <a:schemeClr val="accent2">
            <a:lumMod val="60000"/>
            <a:lumOff val="40000"/>
          </a:schemeClr>
        </a:solidFill>
      </dgm:spPr>
      <dgm:t>
        <a:bodyPr/>
        <a:lstStyle/>
        <a:p>
          <a:r>
            <a:rPr lang="zh-TW" altLang="en-US" dirty="0" smtClean="0">
              <a:solidFill>
                <a:schemeClr val="tx1"/>
              </a:solidFill>
              <a:latin typeface="標楷體" panose="03000509000000000000" pitchFamily="65" charset="-120"/>
              <a:ea typeface="標楷體" panose="03000509000000000000" pitchFamily="65" charset="-120"/>
            </a:rPr>
            <a:t>整體產業面</a:t>
          </a:r>
          <a:endParaRPr lang="zh-TW" altLang="en-US" dirty="0">
            <a:solidFill>
              <a:schemeClr val="tx1"/>
            </a:solidFill>
            <a:latin typeface="標楷體" panose="03000509000000000000" pitchFamily="65" charset="-120"/>
            <a:ea typeface="標楷體" panose="03000509000000000000" pitchFamily="65" charset="-120"/>
          </a:endParaRPr>
        </a:p>
      </dgm:t>
    </dgm:pt>
    <dgm:pt modelId="{7328FB54-FEC2-4702-8600-42A4AEC4ACD3}" type="parTrans" cxnId="{F56BBE92-1462-4760-9E99-78BDB1D2F041}">
      <dgm:prSet/>
      <dgm:spPr/>
      <dgm:t>
        <a:bodyPr/>
        <a:lstStyle/>
        <a:p>
          <a:endParaRPr lang="zh-TW" altLang="en-US"/>
        </a:p>
      </dgm:t>
    </dgm:pt>
    <dgm:pt modelId="{021B9B37-2F28-45D8-ABE0-5F3E8617E355}" type="sibTrans" cxnId="{F56BBE92-1462-4760-9E99-78BDB1D2F041}">
      <dgm:prSet/>
      <dgm:spPr>
        <a:noFill/>
      </dgm:spPr>
      <dgm:t>
        <a:bodyPr/>
        <a:lstStyle/>
        <a:p>
          <a:endParaRPr lang="zh-TW" altLang="en-US"/>
        </a:p>
      </dgm:t>
    </dgm:pt>
    <dgm:pt modelId="{D9AE7265-19C8-499A-B955-6F2E651BB48D}">
      <dgm:prSet phldrT="[文字]"/>
      <dgm:spPr>
        <a:solidFill>
          <a:schemeClr val="accent1">
            <a:lumMod val="40000"/>
            <a:lumOff val="60000"/>
          </a:schemeClr>
        </a:solidFill>
      </dgm:spPr>
      <dgm:t>
        <a:bodyPr/>
        <a:lstStyle/>
        <a:p>
          <a:r>
            <a:rPr lang="zh-TW" altLang="en-US" b="1" dirty="0" smtClean="0">
              <a:solidFill>
                <a:srgbClr val="FF0000"/>
              </a:solidFill>
              <a:latin typeface="標楷體" panose="03000509000000000000" pitchFamily="65" charset="-120"/>
              <a:ea typeface="標楷體" panose="03000509000000000000" pitchFamily="65" charset="-120"/>
            </a:rPr>
            <a:t>公司營運概況</a:t>
          </a:r>
          <a:endParaRPr lang="zh-TW" altLang="en-US" b="1" dirty="0">
            <a:solidFill>
              <a:srgbClr val="FF0000"/>
            </a:solidFill>
            <a:latin typeface="標楷體" panose="03000509000000000000" pitchFamily="65" charset="-120"/>
            <a:ea typeface="標楷體" panose="03000509000000000000" pitchFamily="65" charset="-120"/>
          </a:endParaRPr>
        </a:p>
      </dgm:t>
    </dgm:pt>
    <dgm:pt modelId="{09A05524-13B6-4738-9DF1-0D3F031FC863}" type="parTrans" cxnId="{8802EE1C-5E9E-4292-8F2F-6C1CB6A893DF}">
      <dgm:prSet/>
      <dgm:spPr/>
      <dgm:t>
        <a:bodyPr/>
        <a:lstStyle/>
        <a:p>
          <a:endParaRPr lang="zh-TW" altLang="en-US"/>
        </a:p>
      </dgm:t>
    </dgm:pt>
    <dgm:pt modelId="{B46DDB13-56E8-4DD4-9082-858F271BC6FE}" type="sibTrans" cxnId="{8802EE1C-5E9E-4292-8F2F-6C1CB6A893DF}">
      <dgm:prSet/>
      <dgm:spPr>
        <a:noFill/>
      </dgm:spPr>
      <dgm:t>
        <a:bodyPr/>
        <a:lstStyle/>
        <a:p>
          <a:endParaRPr lang="zh-TW" altLang="en-US" dirty="0"/>
        </a:p>
      </dgm:t>
    </dgm:pt>
    <dgm:pt modelId="{1BE6DF15-B8E7-4391-9009-FB94D54CF0B7}">
      <dgm:prSet phldrT="[文字]"/>
      <dgm:spPr>
        <a:solidFill>
          <a:srgbClr val="9999FF"/>
        </a:solidFill>
      </dgm:spPr>
      <dgm:t>
        <a:bodyPr/>
        <a:lstStyle/>
        <a:p>
          <a:r>
            <a:rPr lang="zh-TW" altLang="en-US" dirty="0" smtClean="0">
              <a:solidFill>
                <a:schemeClr val="tx1"/>
              </a:solidFill>
              <a:latin typeface="標楷體" panose="03000509000000000000" pitchFamily="65" charset="-120"/>
              <a:ea typeface="標楷體" panose="03000509000000000000" pitchFamily="65" charset="-120"/>
            </a:rPr>
            <a:t>公司財務面</a:t>
          </a:r>
          <a:endParaRPr lang="zh-TW" altLang="en-US" dirty="0">
            <a:solidFill>
              <a:schemeClr val="tx1"/>
            </a:solidFill>
            <a:latin typeface="標楷體" panose="03000509000000000000" pitchFamily="65" charset="-120"/>
            <a:ea typeface="標楷體" panose="03000509000000000000" pitchFamily="65" charset="-120"/>
          </a:endParaRPr>
        </a:p>
      </dgm:t>
    </dgm:pt>
    <dgm:pt modelId="{47A8A7BC-BD2A-4460-BED3-F4872026D56B}" type="parTrans" cxnId="{E246A16D-7EEA-4219-A377-F68070632A36}">
      <dgm:prSet/>
      <dgm:spPr/>
      <dgm:t>
        <a:bodyPr/>
        <a:lstStyle/>
        <a:p>
          <a:endParaRPr lang="zh-TW" altLang="en-US"/>
        </a:p>
      </dgm:t>
    </dgm:pt>
    <dgm:pt modelId="{2ECC0E91-E4B2-4980-AEC7-42B97D09558A}" type="sibTrans" cxnId="{E246A16D-7EEA-4219-A377-F68070632A36}">
      <dgm:prSet/>
      <dgm:spPr>
        <a:noFill/>
      </dgm:spPr>
      <dgm:t>
        <a:bodyPr/>
        <a:lstStyle/>
        <a:p>
          <a:endParaRPr lang="zh-TW" altLang="en-US"/>
        </a:p>
      </dgm:t>
    </dgm:pt>
    <dgm:pt modelId="{FF6AD4F5-E3A2-4B09-902D-40DB9CD0FE48}">
      <dgm:prSet phldrT="[文字]"/>
      <dgm:spPr>
        <a:solidFill>
          <a:srgbClr val="92D050"/>
        </a:solidFill>
      </dgm:spPr>
      <dgm:t>
        <a:bodyPr/>
        <a:lstStyle/>
        <a:p>
          <a:r>
            <a:rPr lang="zh-TW" altLang="en-US" dirty="0" smtClean="0">
              <a:solidFill>
                <a:schemeClr val="tx1"/>
              </a:solidFill>
              <a:latin typeface="標楷體" panose="03000509000000000000" pitchFamily="65" charset="-120"/>
              <a:ea typeface="標楷體" panose="03000509000000000000" pitchFamily="65" charset="-120"/>
            </a:rPr>
            <a:t>機會與挑戰</a:t>
          </a:r>
          <a:endParaRPr lang="zh-TW" altLang="en-US" dirty="0">
            <a:solidFill>
              <a:schemeClr val="tx1"/>
            </a:solidFill>
            <a:latin typeface="標楷體" panose="03000509000000000000" pitchFamily="65" charset="-120"/>
            <a:ea typeface="標楷體" panose="03000509000000000000" pitchFamily="65" charset="-120"/>
          </a:endParaRPr>
        </a:p>
      </dgm:t>
    </dgm:pt>
    <dgm:pt modelId="{781988C8-DF02-4363-B17A-6D50D9A597F3}" type="parTrans" cxnId="{0AD8EF3E-1BE8-406D-A7D8-7EC527EAB928}">
      <dgm:prSet/>
      <dgm:spPr/>
      <dgm:t>
        <a:bodyPr/>
        <a:lstStyle/>
        <a:p>
          <a:endParaRPr lang="zh-TW" altLang="en-US"/>
        </a:p>
      </dgm:t>
    </dgm:pt>
    <dgm:pt modelId="{8F7D06C5-B9D7-492B-AFD4-157B6A34C0B3}" type="sibTrans" cxnId="{0AD8EF3E-1BE8-406D-A7D8-7EC527EAB928}">
      <dgm:prSet/>
      <dgm:spPr>
        <a:noFill/>
      </dgm:spPr>
      <dgm:t>
        <a:bodyPr/>
        <a:lstStyle/>
        <a:p>
          <a:endParaRPr lang="zh-TW" altLang="en-US" dirty="0"/>
        </a:p>
      </dgm:t>
    </dgm:pt>
    <dgm:pt modelId="{5E63E6A9-DF1F-46B8-AA65-9FDA135C2E8B}">
      <dgm:prSet phldrT="[文字]"/>
      <dgm:spPr>
        <a:solidFill>
          <a:schemeClr val="tx2">
            <a:lumMod val="60000"/>
            <a:lumOff val="40000"/>
          </a:schemeClr>
        </a:solidFill>
      </dgm:spPr>
      <dgm:t>
        <a:bodyPr/>
        <a:lstStyle/>
        <a:p>
          <a:r>
            <a:rPr lang="zh-TW" altLang="en-US" dirty="0" smtClean="0">
              <a:solidFill>
                <a:schemeClr val="tx1"/>
              </a:solidFill>
              <a:latin typeface="標楷體" panose="03000509000000000000" pitchFamily="65" charset="-120"/>
              <a:ea typeface="標楷體" panose="03000509000000000000" pitchFamily="65" charset="-120"/>
            </a:rPr>
            <a:t>未來發展策略</a:t>
          </a:r>
          <a:endParaRPr lang="zh-TW" altLang="en-US" dirty="0">
            <a:solidFill>
              <a:schemeClr val="tx1"/>
            </a:solidFill>
            <a:latin typeface="標楷體" panose="03000509000000000000" pitchFamily="65" charset="-120"/>
            <a:ea typeface="標楷體" panose="03000509000000000000" pitchFamily="65" charset="-120"/>
          </a:endParaRPr>
        </a:p>
      </dgm:t>
    </dgm:pt>
    <dgm:pt modelId="{096A2123-58F2-4178-8F09-A158440BFE57}" type="parTrans" cxnId="{E1273F0C-6D58-4679-A627-37DC12E19767}">
      <dgm:prSet/>
      <dgm:spPr/>
      <dgm:t>
        <a:bodyPr/>
        <a:lstStyle/>
        <a:p>
          <a:endParaRPr lang="zh-TW" altLang="en-US"/>
        </a:p>
      </dgm:t>
    </dgm:pt>
    <dgm:pt modelId="{DBCE4350-95CD-4EFF-A41D-155DF27D0C53}" type="sibTrans" cxnId="{E1273F0C-6D58-4679-A627-37DC12E19767}">
      <dgm:prSet/>
      <dgm:spPr>
        <a:noFill/>
      </dgm:spPr>
      <dgm:t>
        <a:bodyPr/>
        <a:lstStyle/>
        <a:p>
          <a:endParaRPr lang="zh-TW" altLang="en-US"/>
        </a:p>
      </dgm:t>
    </dgm:pt>
    <dgm:pt modelId="{03BAA44E-D0E1-4213-8605-C7CA17335E9D}" type="pres">
      <dgm:prSet presAssocID="{FE506275-584F-4C11-90AF-252E85F11DEB}" presName="cycle" presStyleCnt="0">
        <dgm:presLayoutVars>
          <dgm:dir/>
          <dgm:resizeHandles val="exact"/>
        </dgm:presLayoutVars>
      </dgm:prSet>
      <dgm:spPr/>
      <dgm:t>
        <a:bodyPr/>
        <a:lstStyle/>
        <a:p>
          <a:endParaRPr lang="zh-TW" altLang="en-US"/>
        </a:p>
      </dgm:t>
    </dgm:pt>
    <dgm:pt modelId="{0937EA4F-662C-4C2F-B860-87A8ED8B04B6}" type="pres">
      <dgm:prSet presAssocID="{4A4AD79E-EA50-41BF-8703-A82DE7057A9B}" presName="node" presStyleLbl="node1" presStyleIdx="0" presStyleCnt="5" custScaleX="145424" custScaleY="134241">
        <dgm:presLayoutVars>
          <dgm:bulletEnabled val="1"/>
        </dgm:presLayoutVars>
      </dgm:prSet>
      <dgm:spPr/>
      <dgm:t>
        <a:bodyPr/>
        <a:lstStyle/>
        <a:p>
          <a:endParaRPr lang="zh-TW" altLang="en-US"/>
        </a:p>
      </dgm:t>
    </dgm:pt>
    <dgm:pt modelId="{7C772A6F-76C6-4622-A817-816B84646648}" type="pres">
      <dgm:prSet presAssocID="{021B9B37-2F28-45D8-ABE0-5F3E8617E355}" presName="sibTrans" presStyleLbl="sibTrans2D1" presStyleIdx="0" presStyleCnt="5"/>
      <dgm:spPr/>
      <dgm:t>
        <a:bodyPr/>
        <a:lstStyle/>
        <a:p>
          <a:endParaRPr lang="zh-TW" altLang="en-US"/>
        </a:p>
      </dgm:t>
    </dgm:pt>
    <dgm:pt modelId="{B7C3371C-A31C-452C-9E6B-A25F29CC5E95}" type="pres">
      <dgm:prSet presAssocID="{021B9B37-2F28-45D8-ABE0-5F3E8617E355}" presName="connectorText" presStyleLbl="sibTrans2D1" presStyleIdx="0" presStyleCnt="5"/>
      <dgm:spPr/>
      <dgm:t>
        <a:bodyPr/>
        <a:lstStyle/>
        <a:p>
          <a:endParaRPr lang="zh-TW" altLang="en-US"/>
        </a:p>
      </dgm:t>
    </dgm:pt>
    <dgm:pt modelId="{4054BA13-4719-4288-B222-82AC18F71352}" type="pres">
      <dgm:prSet presAssocID="{D9AE7265-19C8-499A-B955-6F2E651BB48D}" presName="node" presStyleLbl="node1" presStyleIdx="1" presStyleCnt="5" custScaleX="145424" custScaleY="134241">
        <dgm:presLayoutVars>
          <dgm:bulletEnabled val="1"/>
        </dgm:presLayoutVars>
      </dgm:prSet>
      <dgm:spPr/>
      <dgm:t>
        <a:bodyPr/>
        <a:lstStyle/>
        <a:p>
          <a:endParaRPr lang="zh-TW" altLang="en-US"/>
        </a:p>
      </dgm:t>
    </dgm:pt>
    <dgm:pt modelId="{936724F4-817A-4632-B72C-B9DD04595D83}" type="pres">
      <dgm:prSet presAssocID="{B46DDB13-56E8-4DD4-9082-858F271BC6FE}" presName="sibTrans" presStyleLbl="sibTrans2D1" presStyleIdx="1" presStyleCnt="5"/>
      <dgm:spPr/>
      <dgm:t>
        <a:bodyPr/>
        <a:lstStyle/>
        <a:p>
          <a:endParaRPr lang="zh-TW" altLang="en-US"/>
        </a:p>
      </dgm:t>
    </dgm:pt>
    <dgm:pt modelId="{1C546384-8A06-4034-A9AF-D073BDEBD3AE}" type="pres">
      <dgm:prSet presAssocID="{B46DDB13-56E8-4DD4-9082-858F271BC6FE}" presName="connectorText" presStyleLbl="sibTrans2D1" presStyleIdx="1" presStyleCnt="5"/>
      <dgm:spPr/>
      <dgm:t>
        <a:bodyPr/>
        <a:lstStyle/>
        <a:p>
          <a:endParaRPr lang="zh-TW" altLang="en-US"/>
        </a:p>
      </dgm:t>
    </dgm:pt>
    <dgm:pt modelId="{2F92C664-F70B-40D4-97D0-324F67FB72F4}" type="pres">
      <dgm:prSet presAssocID="{1BE6DF15-B8E7-4391-9009-FB94D54CF0B7}" presName="node" presStyleLbl="node1" presStyleIdx="2" presStyleCnt="5" custScaleX="145424" custScaleY="134241">
        <dgm:presLayoutVars>
          <dgm:bulletEnabled val="1"/>
        </dgm:presLayoutVars>
      </dgm:prSet>
      <dgm:spPr/>
      <dgm:t>
        <a:bodyPr/>
        <a:lstStyle/>
        <a:p>
          <a:endParaRPr lang="zh-TW" altLang="en-US"/>
        </a:p>
      </dgm:t>
    </dgm:pt>
    <dgm:pt modelId="{2B7F1479-63ED-44DB-A7A5-5C65E3B44402}" type="pres">
      <dgm:prSet presAssocID="{2ECC0E91-E4B2-4980-AEC7-42B97D09558A}" presName="sibTrans" presStyleLbl="sibTrans2D1" presStyleIdx="2" presStyleCnt="5"/>
      <dgm:spPr/>
      <dgm:t>
        <a:bodyPr/>
        <a:lstStyle/>
        <a:p>
          <a:endParaRPr lang="zh-TW" altLang="en-US"/>
        </a:p>
      </dgm:t>
    </dgm:pt>
    <dgm:pt modelId="{6673E41F-A7DE-44F6-8411-8F567F7730CB}" type="pres">
      <dgm:prSet presAssocID="{2ECC0E91-E4B2-4980-AEC7-42B97D09558A}" presName="connectorText" presStyleLbl="sibTrans2D1" presStyleIdx="2" presStyleCnt="5"/>
      <dgm:spPr/>
      <dgm:t>
        <a:bodyPr/>
        <a:lstStyle/>
        <a:p>
          <a:endParaRPr lang="zh-TW" altLang="en-US"/>
        </a:p>
      </dgm:t>
    </dgm:pt>
    <dgm:pt modelId="{671F07A2-2468-4E11-955B-0428611A043B}" type="pres">
      <dgm:prSet presAssocID="{FF6AD4F5-E3A2-4B09-902D-40DB9CD0FE48}" presName="node" presStyleLbl="node1" presStyleIdx="3" presStyleCnt="5" custScaleX="145424" custScaleY="134241">
        <dgm:presLayoutVars>
          <dgm:bulletEnabled val="1"/>
        </dgm:presLayoutVars>
      </dgm:prSet>
      <dgm:spPr/>
      <dgm:t>
        <a:bodyPr/>
        <a:lstStyle/>
        <a:p>
          <a:endParaRPr lang="zh-TW" altLang="en-US"/>
        </a:p>
      </dgm:t>
    </dgm:pt>
    <dgm:pt modelId="{BD222914-7638-4F2A-B563-A55D89CF918F}" type="pres">
      <dgm:prSet presAssocID="{8F7D06C5-B9D7-492B-AFD4-157B6A34C0B3}" presName="sibTrans" presStyleLbl="sibTrans2D1" presStyleIdx="3" presStyleCnt="5" custScaleX="553055" custLinFactX="-668519" custLinFactNeighborX="-700000" custLinFactNeighborY="29557"/>
      <dgm:spPr/>
      <dgm:t>
        <a:bodyPr/>
        <a:lstStyle/>
        <a:p>
          <a:endParaRPr lang="zh-TW" altLang="en-US"/>
        </a:p>
      </dgm:t>
    </dgm:pt>
    <dgm:pt modelId="{305D46D0-0C9C-4E2E-9C1D-E122F330EB8A}" type="pres">
      <dgm:prSet presAssocID="{8F7D06C5-B9D7-492B-AFD4-157B6A34C0B3}" presName="connectorText" presStyleLbl="sibTrans2D1" presStyleIdx="3" presStyleCnt="5"/>
      <dgm:spPr/>
      <dgm:t>
        <a:bodyPr/>
        <a:lstStyle/>
        <a:p>
          <a:endParaRPr lang="zh-TW" altLang="en-US"/>
        </a:p>
      </dgm:t>
    </dgm:pt>
    <dgm:pt modelId="{C3B2E038-2A52-4CD8-84D8-74A3A2FA30DD}" type="pres">
      <dgm:prSet presAssocID="{5E63E6A9-DF1F-46B8-AA65-9FDA135C2E8B}" presName="node" presStyleLbl="node1" presStyleIdx="4" presStyleCnt="5" custScaleX="145424" custScaleY="134241">
        <dgm:presLayoutVars>
          <dgm:bulletEnabled val="1"/>
        </dgm:presLayoutVars>
      </dgm:prSet>
      <dgm:spPr/>
      <dgm:t>
        <a:bodyPr/>
        <a:lstStyle/>
        <a:p>
          <a:endParaRPr lang="zh-TW" altLang="en-US"/>
        </a:p>
      </dgm:t>
    </dgm:pt>
    <dgm:pt modelId="{A5AC2ED8-7C3B-4E6D-8CF8-3CA6AE4DC7CB}" type="pres">
      <dgm:prSet presAssocID="{DBCE4350-95CD-4EFF-A41D-155DF27D0C53}" presName="sibTrans" presStyleLbl="sibTrans2D1" presStyleIdx="4" presStyleCnt="5" custLinFactX="-1500000" custLinFactY="-30358" custLinFactNeighborX="-1544230" custLinFactNeighborY="-100000"/>
      <dgm:spPr/>
      <dgm:t>
        <a:bodyPr/>
        <a:lstStyle/>
        <a:p>
          <a:endParaRPr lang="zh-TW" altLang="en-US"/>
        </a:p>
      </dgm:t>
    </dgm:pt>
    <dgm:pt modelId="{17C8281A-37D9-4AF4-A7D1-2937973C19D0}" type="pres">
      <dgm:prSet presAssocID="{DBCE4350-95CD-4EFF-A41D-155DF27D0C53}" presName="connectorText" presStyleLbl="sibTrans2D1" presStyleIdx="4" presStyleCnt="5"/>
      <dgm:spPr/>
      <dgm:t>
        <a:bodyPr/>
        <a:lstStyle/>
        <a:p>
          <a:endParaRPr lang="zh-TW" altLang="en-US"/>
        </a:p>
      </dgm:t>
    </dgm:pt>
  </dgm:ptLst>
  <dgm:cxnLst>
    <dgm:cxn modelId="{878376BF-0B07-4E29-AEA2-8D8F1A34E16A}" type="presOf" srcId="{4A4AD79E-EA50-41BF-8703-A82DE7057A9B}" destId="{0937EA4F-662C-4C2F-B860-87A8ED8B04B6}" srcOrd="0" destOrd="0" presId="urn:microsoft.com/office/officeart/2005/8/layout/cycle2"/>
    <dgm:cxn modelId="{D7739D49-2DE8-4751-AEB4-D8399F5702C2}" type="presOf" srcId="{B46DDB13-56E8-4DD4-9082-858F271BC6FE}" destId="{936724F4-817A-4632-B72C-B9DD04595D83}" srcOrd="0" destOrd="0" presId="urn:microsoft.com/office/officeart/2005/8/layout/cycle2"/>
    <dgm:cxn modelId="{E1273F0C-6D58-4679-A627-37DC12E19767}" srcId="{FE506275-584F-4C11-90AF-252E85F11DEB}" destId="{5E63E6A9-DF1F-46B8-AA65-9FDA135C2E8B}" srcOrd="4" destOrd="0" parTransId="{096A2123-58F2-4178-8F09-A158440BFE57}" sibTransId="{DBCE4350-95CD-4EFF-A41D-155DF27D0C53}"/>
    <dgm:cxn modelId="{808EF505-B43B-4F9C-B2CE-C8026FDCD8C8}" type="presOf" srcId="{5E63E6A9-DF1F-46B8-AA65-9FDA135C2E8B}" destId="{C3B2E038-2A52-4CD8-84D8-74A3A2FA30DD}" srcOrd="0" destOrd="0" presId="urn:microsoft.com/office/officeart/2005/8/layout/cycle2"/>
    <dgm:cxn modelId="{D1C6CAD6-4C0E-4CF1-B6E8-08CCA46C19B1}" type="presOf" srcId="{021B9B37-2F28-45D8-ABE0-5F3E8617E355}" destId="{7C772A6F-76C6-4622-A817-816B84646648}" srcOrd="0" destOrd="0" presId="urn:microsoft.com/office/officeart/2005/8/layout/cycle2"/>
    <dgm:cxn modelId="{A2216B09-E340-47D2-A1FE-ED4E598CE19D}" type="presOf" srcId="{8F7D06C5-B9D7-492B-AFD4-157B6A34C0B3}" destId="{BD222914-7638-4F2A-B563-A55D89CF918F}" srcOrd="0" destOrd="0" presId="urn:microsoft.com/office/officeart/2005/8/layout/cycle2"/>
    <dgm:cxn modelId="{1BDFD7EB-9D42-4216-B1A2-06B2E7FFF1FC}" type="presOf" srcId="{1BE6DF15-B8E7-4391-9009-FB94D54CF0B7}" destId="{2F92C664-F70B-40D4-97D0-324F67FB72F4}" srcOrd="0" destOrd="0" presId="urn:microsoft.com/office/officeart/2005/8/layout/cycle2"/>
    <dgm:cxn modelId="{B275D361-71A6-43F7-8D8F-4A39B5D5FAE1}" type="presOf" srcId="{DBCE4350-95CD-4EFF-A41D-155DF27D0C53}" destId="{17C8281A-37D9-4AF4-A7D1-2937973C19D0}" srcOrd="1" destOrd="0" presId="urn:microsoft.com/office/officeart/2005/8/layout/cycle2"/>
    <dgm:cxn modelId="{BF98936E-E395-4AF8-883B-6BFEE1E81143}" type="presOf" srcId="{DBCE4350-95CD-4EFF-A41D-155DF27D0C53}" destId="{A5AC2ED8-7C3B-4E6D-8CF8-3CA6AE4DC7CB}" srcOrd="0" destOrd="0" presId="urn:microsoft.com/office/officeart/2005/8/layout/cycle2"/>
    <dgm:cxn modelId="{3142D004-82F1-4F5D-98AE-5F3881201225}" type="presOf" srcId="{021B9B37-2F28-45D8-ABE0-5F3E8617E355}" destId="{B7C3371C-A31C-452C-9E6B-A25F29CC5E95}" srcOrd="1" destOrd="0" presId="urn:microsoft.com/office/officeart/2005/8/layout/cycle2"/>
    <dgm:cxn modelId="{8802EE1C-5E9E-4292-8F2F-6C1CB6A893DF}" srcId="{FE506275-584F-4C11-90AF-252E85F11DEB}" destId="{D9AE7265-19C8-499A-B955-6F2E651BB48D}" srcOrd="1" destOrd="0" parTransId="{09A05524-13B6-4738-9DF1-0D3F031FC863}" sibTransId="{B46DDB13-56E8-4DD4-9082-858F271BC6FE}"/>
    <dgm:cxn modelId="{DD3CE74C-EF31-45A4-A42B-1436F0A6200D}" type="presOf" srcId="{FF6AD4F5-E3A2-4B09-902D-40DB9CD0FE48}" destId="{671F07A2-2468-4E11-955B-0428611A043B}" srcOrd="0" destOrd="0" presId="urn:microsoft.com/office/officeart/2005/8/layout/cycle2"/>
    <dgm:cxn modelId="{E246A16D-7EEA-4219-A377-F68070632A36}" srcId="{FE506275-584F-4C11-90AF-252E85F11DEB}" destId="{1BE6DF15-B8E7-4391-9009-FB94D54CF0B7}" srcOrd="2" destOrd="0" parTransId="{47A8A7BC-BD2A-4460-BED3-F4872026D56B}" sibTransId="{2ECC0E91-E4B2-4980-AEC7-42B97D09558A}"/>
    <dgm:cxn modelId="{0AD8EF3E-1BE8-406D-A7D8-7EC527EAB928}" srcId="{FE506275-584F-4C11-90AF-252E85F11DEB}" destId="{FF6AD4F5-E3A2-4B09-902D-40DB9CD0FE48}" srcOrd="3" destOrd="0" parTransId="{781988C8-DF02-4363-B17A-6D50D9A597F3}" sibTransId="{8F7D06C5-B9D7-492B-AFD4-157B6A34C0B3}"/>
    <dgm:cxn modelId="{27FCC190-33A5-4F57-97D9-1D2B1630EDDA}" type="presOf" srcId="{D9AE7265-19C8-499A-B955-6F2E651BB48D}" destId="{4054BA13-4719-4288-B222-82AC18F71352}" srcOrd="0" destOrd="0" presId="urn:microsoft.com/office/officeart/2005/8/layout/cycle2"/>
    <dgm:cxn modelId="{D3DCB5D1-FF2B-4FEF-A5E9-A2C4294DF3BD}" type="presOf" srcId="{B46DDB13-56E8-4DD4-9082-858F271BC6FE}" destId="{1C546384-8A06-4034-A9AF-D073BDEBD3AE}" srcOrd="1" destOrd="0" presId="urn:microsoft.com/office/officeart/2005/8/layout/cycle2"/>
    <dgm:cxn modelId="{D397EA4B-1CA6-439F-9F63-F0F63D7EB651}" type="presOf" srcId="{8F7D06C5-B9D7-492B-AFD4-157B6A34C0B3}" destId="{305D46D0-0C9C-4E2E-9C1D-E122F330EB8A}" srcOrd="1" destOrd="0" presId="urn:microsoft.com/office/officeart/2005/8/layout/cycle2"/>
    <dgm:cxn modelId="{BB4D5B1E-5713-4998-92DC-EB6A3A692055}" type="presOf" srcId="{2ECC0E91-E4B2-4980-AEC7-42B97D09558A}" destId="{2B7F1479-63ED-44DB-A7A5-5C65E3B44402}" srcOrd="0" destOrd="0" presId="urn:microsoft.com/office/officeart/2005/8/layout/cycle2"/>
    <dgm:cxn modelId="{1563F9B5-D190-4F69-BCCE-DE62B9ED19ED}" type="presOf" srcId="{2ECC0E91-E4B2-4980-AEC7-42B97D09558A}" destId="{6673E41F-A7DE-44F6-8411-8F567F7730CB}" srcOrd="1" destOrd="0" presId="urn:microsoft.com/office/officeart/2005/8/layout/cycle2"/>
    <dgm:cxn modelId="{F56BBE92-1462-4760-9E99-78BDB1D2F041}" srcId="{FE506275-584F-4C11-90AF-252E85F11DEB}" destId="{4A4AD79E-EA50-41BF-8703-A82DE7057A9B}" srcOrd="0" destOrd="0" parTransId="{7328FB54-FEC2-4702-8600-42A4AEC4ACD3}" sibTransId="{021B9B37-2F28-45D8-ABE0-5F3E8617E355}"/>
    <dgm:cxn modelId="{65B30234-EAC1-4CAA-A61A-BBA63A6E0954}" type="presOf" srcId="{FE506275-584F-4C11-90AF-252E85F11DEB}" destId="{03BAA44E-D0E1-4213-8605-C7CA17335E9D}" srcOrd="0" destOrd="0" presId="urn:microsoft.com/office/officeart/2005/8/layout/cycle2"/>
    <dgm:cxn modelId="{52359E30-0FD5-48D2-9432-A9D94DAAD767}" type="presParOf" srcId="{03BAA44E-D0E1-4213-8605-C7CA17335E9D}" destId="{0937EA4F-662C-4C2F-B860-87A8ED8B04B6}" srcOrd="0" destOrd="0" presId="urn:microsoft.com/office/officeart/2005/8/layout/cycle2"/>
    <dgm:cxn modelId="{C1286F3C-E9C4-4BA9-A148-E8425C592D7F}" type="presParOf" srcId="{03BAA44E-D0E1-4213-8605-C7CA17335E9D}" destId="{7C772A6F-76C6-4622-A817-816B84646648}" srcOrd="1" destOrd="0" presId="urn:microsoft.com/office/officeart/2005/8/layout/cycle2"/>
    <dgm:cxn modelId="{C3140E3B-6B8D-49E6-9C46-037BD31F1DF3}" type="presParOf" srcId="{7C772A6F-76C6-4622-A817-816B84646648}" destId="{B7C3371C-A31C-452C-9E6B-A25F29CC5E95}" srcOrd="0" destOrd="0" presId="urn:microsoft.com/office/officeart/2005/8/layout/cycle2"/>
    <dgm:cxn modelId="{429D6CA1-E917-4879-BEF5-B8F8503CDD64}" type="presParOf" srcId="{03BAA44E-D0E1-4213-8605-C7CA17335E9D}" destId="{4054BA13-4719-4288-B222-82AC18F71352}" srcOrd="2" destOrd="0" presId="urn:microsoft.com/office/officeart/2005/8/layout/cycle2"/>
    <dgm:cxn modelId="{0D44F8D8-CC30-4483-8E67-680BE7D7C518}" type="presParOf" srcId="{03BAA44E-D0E1-4213-8605-C7CA17335E9D}" destId="{936724F4-817A-4632-B72C-B9DD04595D83}" srcOrd="3" destOrd="0" presId="urn:microsoft.com/office/officeart/2005/8/layout/cycle2"/>
    <dgm:cxn modelId="{35D181F5-834A-4BD6-9FED-10980361AE31}" type="presParOf" srcId="{936724F4-817A-4632-B72C-B9DD04595D83}" destId="{1C546384-8A06-4034-A9AF-D073BDEBD3AE}" srcOrd="0" destOrd="0" presId="urn:microsoft.com/office/officeart/2005/8/layout/cycle2"/>
    <dgm:cxn modelId="{97B6268A-1310-4E0C-B5CA-A0482EBA114F}" type="presParOf" srcId="{03BAA44E-D0E1-4213-8605-C7CA17335E9D}" destId="{2F92C664-F70B-40D4-97D0-324F67FB72F4}" srcOrd="4" destOrd="0" presId="urn:microsoft.com/office/officeart/2005/8/layout/cycle2"/>
    <dgm:cxn modelId="{C45F9FAB-F7A8-44DC-AC4A-FF1AB5AF3A7A}" type="presParOf" srcId="{03BAA44E-D0E1-4213-8605-C7CA17335E9D}" destId="{2B7F1479-63ED-44DB-A7A5-5C65E3B44402}" srcOrd="5" destOrd="0" presId="urn:microsoft.com/office/officeart/2005/8/layout/cycle2"/>
    <dgm:cxn modelId="{EE6924DD-4F8B-40FB-81E0-29D4B966A66F}" type="presParOf" srcId="{2B7F1479-63ED-44DB-A7A5-5C65E3B44402}" destId="{6673E41F-A7DE-44F6-8411-8F567F7730CB}" srcOrd="0" destOrd="0" presId="urn:microsoft.com/office/officeart/2005/8/layout/cycle2"/>
    <dgm:cxn modelId="{19F1AAAC-B223-435A-9B20-8A74C8D61FC7}" type="presParOf" srcId="{03BAA44E-D0E1-4213-8605-C7CA17335E9D}" destId="{671F07A2-2468-4E11-955B-0428611A043B}" srcOrd="6" destOrd="0" presId="urn:microsoft.com/office/officeart/2005/8/layout/cycle2"/>
    <dgm:cxn modelId="{D2C5E0C7-A27D-45E6-8408-E5C717E614E1}" type="presParOf" srcId="{03BAA44E-D0E1-4213-8605-C7CA17335E9D}" destId="{BD222914-7638-4F2A-B563-A55D89CF918F}" srcOrd="7" destOrd="0" presId="urn:microsoft.com/office/officeart/2005/8/layout/cycle2"/>
    <dgm:cxn modelId="{255E2EAB-3827-4578-A0C6-9EBC5351AFE3}" type="presParOf" srcId="{BD222914-7638-4F2A-B563-A55D89CF918F}" destId="{305D46D0-0C9C-4E2E-9C1D-E122F330EB8A}" srcOrd="0" destOrd="0" presId="urn:microsoft.com/office/officeart/2005/8/layout/cycle2"/>
    <dgm:cxn modelId="{A52161CD-4C3D-46BA-AC3B-42B8A6356E7B}" type="presParOf" srcId="{03BAA44E-D0E1-4213-8605-C7CA17335E9D}" destId="{C3B2E038-2A52-4CD8-84D8-74A3A2FA30DD}" srcOrd="8" destOrd="0" presId="urn:microsoft.com/office/officeart/2005/8/layout/cycle2"/>
    <dgm:cxn modelId="{17E82997-F3B9-4AC1-82BA-12874D0AC587}" type="presParOf" srcId="{03BAA44E-D0E1-4213-8605-C7CA17335E9D}" destId="{A5AC2ED8-7C3B-4E6D-8CF8-3CA6AE4DC7CB}" srcOrd="9" destOrd="0" presId="urn:microsoft.com/office/officeart/2005/8/layout/cycle2"/>
    <dgm:cxn modelId="{8C3CD6FC-5DD2-4F2B-A8FF-3631D8A14AF6}" type="presParOf" srcId="{A5AC2ED8-7C3B-4E6D-8CF8-3CA6AE4DC7CB}" destId="{17C8281A-37D9-4AF4-A7D1-2937973C19D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1BDD014-FBE4-44B2-A762-7900939FE5F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TW" altLang="en-US"/>
        </a:p>
      </dgm:t>
    </dgm:pt>
    <dgm:pt modelId="{A19C21D0-AA47-43C7-83AE-4C48E26A808C}">
      <dgm:prSet phldrT="[文字]"/>
      <dgm:spPr>
        <a:solidFill>
          <a:schemeClr val="accent4">
            <a:lumMod val="20000"/>
            <a:lumOff val="80000"/>
          </a:schemeClr>
        </a:solidFill>
        <a:ln>
          <a:solidFill>
            <a:schemeClr val="accent4">
              <a:lumMod val="75000"/>
            </a:schemeClr>
          </a:solidFill>
        </a:ln>
      </dgm:spPr>
      <dgm:t>
        <a:bodyPr/>
        <a:lstStyle/>
        <a:p>
          <a:r>
            <a:rPr lang="zh-TW" altLang="en-US" dirty="0" smtClean="0">
              <a:solidFill>
                <a:schemeClr val="tx1"/>
              </a:solidFill>
              <a:latin typeface="標楷體" panose="03000509000000000000" pitchFamily="65" charset="-120"/>
              <a:ea typeface="標楷體" panose="03000509000000000000" pitchFamily="65" charset="-120"/>
            </a:rPr>
            <a:t>媒體報導</a:t>
          </a:r>
          <a:endParaRPr lang="zh-TW" altLang="en-US" dirty="0">
            <a:solidFill>
              <a:schemeClr val="tx1"/>
            </a:solidFill>
            <a:latin typeface="標楷體" panose="03000509000000000000" pitchFamily="65" charset="-120"/>
            <a:ea typeface="標楷體" panose="03000509000000000000" pitchFamily="65" charset="-120"/>
          </a:endParaRPr>
        </a:p>
      </dgm:t>
    </dgm:pt>
    <dgm:pt modelId="{2564BCDA-F862-4045-8B41-29BA659F74BD}" type="parTrans" cxnId="{48601A22-4F36-42A9-9704-2595E380EEE2}">
      <dgm:prSet/>
      <dgm:spPr/>
      <dgm:t>
        <a:bodyPr/>
        <a:lstStyle/>
        <a:p>
          <a:endParaRPr lang="zh-TW" altLang="en-US"/>
        </a:p>
      </dgm:t>
    </dgm:pt>
    <dgm:pt modelId="{610E2902-3769-4969-9EE4-4CA0C6569B7C}" type="sibTrans" cxnId="{48601A22-4F36-42A9-9704-2595E380EEE2}">
      <dgm:prSet/>
      <dgm:spPr/>
      <dgm:t>
        <a:bodyPr/>
        <a:lstStyle/>
        <a:p>
          <a:endParaRPr lang="zh-TW" altLang="en-US"/>
        </a:p>
      </dgm:t>
    </dgm:pt>
    <dgm:pt modelId="{7B3958D5-3C2D-48A5-935A-AC29B083971F}">
      <dgm:prSet phldrT="[文字]" custT="1"/>
      <dgm:spPr>
        <a:solidFill>
          <a:schemeClr val="accent4">
            <a:lumMod val="20000"/>
            <a:lumOff val="80000"/>
            <a:alpha val="90000"/>
          </a:schemeClr>
        </a:solidFill>
        <a:ln>
          <a:solidFill>
            <a:schemeClr val="accent4">
              <a:lumMod val="75000"/>
            </a:schemeClr>
          </a:solidFill>
        </a:ln>
      </dgm:spPr>
      <dgm:t>
        <a:bodyPr/>
        <a:lstStyle/>
        <a:p>
          <a:pPr algn="just"/>
          <a:r>
            <a:rPr lang="zh-TW" sz="2000" dirty="0" smtClean="0">
              <a:latin typeface="標楷體" panose="03000509000000000000" pitchFamily="65" charset="-120"/>
              <a:ea typeface="標楷體" panose="03000509000000000000" pitchFamily="65" charset="-120"/>
            </a:rPr>
            <a:t>法人預期，</a:t>
          </a:r>
          <a:r>
            <a:rPr lang="en-US" altLang="zh-TW" sz="2000" dirty="0" smtClean="0">
              <a:latin typeface="標楷體" panose="03000509000000000000" pitchFamily="65" charset="-120"/>
              <a:ea typeface="標楷體" panose="03000509000000000000" pitchFamily="65" charset="-120"/>
            </a:rPr>
            <a:t>OO</a:t>
          </a:r>
          <a:r>
            <a:rPr lang="zh-TW" altLang="en-US" sz="2000" dirty="0" smtClean="0">
              <a:latin typeface="標楷體" panose="03000509000000000000" pitchFamily="65" charset="-120"/>
              <a:ea typeface="標楷體" panose="03000509000000000000" pitchFamily="65" charset="-120"/>
            </a:rPr>
            <a:t>公司</a:t>
          </a:r>
          <a:r>
            <a:rPr lang="zh-TW" sz="2000" dirty="0" smtClean="0">
              <a:latin typeface="標楷體" panose="03000509000000000000" pitchFamily="65" charset="-120"/>
              <a:ea typeface="標楷體" panose="03000509000000000000" pitchFamily="65" charset="-120"/>
            </a:rPr>
            <a:t>第</a:t>
          </a:r>
          <a:r>
            <a:rPr lang="en-US" sz="2000" dirty="0" smtClean="0">
              <a:latin typeface="標楷體" panose="03000509000000000000" pitchFamily="65" charset="-120"/>
              <a:ea typeface="標楷體" panose="03000509000000000000" pitchFamily="65" charset="-120"/>
            </a:rPr>
            <a:t>3</a:t>
          </a:r>
          <a:r>
            <a:rPr lang="zh-TW" sz="2000" dirty="0" smtClean="0">
              <a:latin typeface="標楷體" panose="03000509000000000000" pitchFamily="65" charset="-120"/>
              <a:ea typeface="標楷體" panose="03000509000000000000" pitchFamily="65" charset="-120"/>
            </a:rPr>
            <a:t>季業績可望季增</a:t>
          </a:r>
          <a:r>
            <a:rPr lang="en-US" sz="2000" dirty="0" smtClean="0">
              <a:latin typeface="標楷體" panose="03000509000000000000" pitchFamily="65" charset="-120"/>
              <a:ea typeface="標楷體" panose="03000509000000000000" pitchFamily="65" charset="-120"/>
            </a:rPr>
            <a:t>2</a:t>
          </a:r>
          <a:r>
            <a:rPr lang="zh-TW" sz="2000" dirty="0" smtClean="0">
              <a:latin typeface="標楷體" panose="03000509000000000000" pitchFamily="65" charset="-120"/>
              <a:ea typeface="標楷體" panose="03000509000000000000" pitchFamily="65" charset="-120"/>
            </a:rPr>
            <a:t>成，有機會</a:t>
          </a:r>
          <a:r>
            <a:rPr lang="zh-TW" altLang="en-US" sz="2000" dirty="0" smtClean="0">
              <a:latin typeface="標楷體" panose="03000509000000000000" pitchFamily="65" charset="-120"/>
              <a:ea typeface="標楷體" panose="03000509000000000000" pitchFamily="65" charset="-120"/>
            </a:rPr>
            <a:t>單季</a:t>
          </a:r>
          <a:r>
            <a:rPr lang="zh-TW" sz="2000" dirty="0" smtClean="0">
              <a:latin typeface="標楷體" panose="03000509000000000000" pitchFamily="65" charset="-120"/>
              <a:ea typeface="標楷體" panose="03000509000000000000" pitchFamily="65" charset="-120"/>
            </a:rPr>
            <a:t>突破</a:t>
          </a:r>
          <a:r>
            <a:rPr lang="en-US" altLang="zh-TW" sz="2000" dirty="0" smtClean="0">
              <a:latin typeface="標楷體" panose="03000509000000000000" pitchFamily="65" charset="-120"/>
              <a:ea typeface="標楷體" panose="03000509000000000000" pitchFamily="65" charset="-120"/>
            </a:rPr>
            <a:t>100</a:t>
          </a:r>
          <a:r>
            <a:rPr lang="zh-TW" sz="2000" dirty="0" smtClean="0">
              <a:latin typeface="標楷體" panose="03000509000000000000" pitchFamily="65" charset="-120"/>
              <a:ea typeface="標楷體" panose="03000509000000000000" pitchFamily="65" charset="-120"/>
            </a:rPr>
            <a:t>億元，衝歷史單季新高。展望今年</a:t>
          </a:r>
          <a:r>
            <a:rPr lang="zh-TW" altLang="en-US" sz="2000" dirty="0" smtClean="0">
              <a:latin typeface="標楷體" panose="03000509000000000000" pitchFamily="65" charset="-120"/>
              <a:ea typeface="標楷體" panose="03000509000000000000" pitchFamily="65" charset="-120"/>
            </a:rPr>
            <a:t>整年度</a:t>
          </a:r>
          <a:r>
            <a:rPr lang="zh-TW" sz="2000" dirty="0" smtClean="0">
              <a:latin typeface="標楷體" panose="03000509000000000000" pitchFamily="65" charset="-120"/>
              <a:ea typeface="標楷體" panose="03000509000000000000" pitchFamily="65" charset="-120"/>
            </a:rPr>
            <a:t>，法人預期</a:t>
          </a:r>
          <a:r>
            <a:rPr lang="en-US" altLang="zh-TW" sz="2000" dirty="0" smtClean="0">
              <a:latin typeface="標楷體" panose="03000509000000000000" pitchFamily="65" charset="-120"/>
              <a:ea typeface="標楷體" panose="03000509000000000000" pitchFamily="65" charset="-120"/>
            </a:rPr>
            <a:t>OO</a:t>
          </a:r>
          <a:r>
            <a:rPr lang="zh-TW" altLang="en-US" sz="2000" dirty="0" smtClean="0">
              <a:latin typeface="標楷體" panose="03000509000000000000" pitchFamily="65" charset="-120"/>
              <a:ea typeface="標楷體" panose="03000509000000000000" pitchFamily="65" charset="-120"/>
            </a:rPr>
            <a:t>公司</a:t>
          </a:r>
          <a:r>
            <a:rPr lang="zh-TW" sz="2000" dirty="0" smtClean="0">
              <a:latin typeface="標楷體" panose="03000509000000000000" pitchFamily="65" charset="-120"/>
              <a:ea typeface="標楷體" panose="03000509000000000000" pitchFamily="65" charset="-120"/>
            </a:rPr>
            <a:t>業績可逼近</a:t>
          </a:r>
          <a:r>
            <a:rPr lang="en-US" altLang="zh-TW" sz="2000" dirty="0" smtClean="0">
              <a:latin typeface="標楷體" panose="03000509000000000000" pitchFamily="65" charset="-120"/>
              <a:ea typeface="標楷體" panose="03000509000000000000" pitchFamily="65" charset="-120"/>
            </a:rPr>
            <a:t>400</a:t>
          </a:r>
          <a:r>
            <a:rPr lang="zh-TW" sz="2000" dirty="0" smtClean="0">
              <a:latin typeface="標楷體" panose="03000509000000000000" pitchFamily="65" charset="-120"/>
              <a:ea typeface="標楷體" panose="03000509000000000000" pitchFamily="65" charset="-120"/>
            </a:rPr>
            <a:t>億元，創歷年新高</a:t>
          </a:r>
          <a:r>
            <a:rPr lang="zh-TW" altLang="en-US" sz="2000" dirty="0" smtClean="0">
              <a:latin typeface="標楷體" panose="03000509000000000000" pitchFamily="65" charset="-120"/>
              <a:ea typeface="標楷體" panose="03000509000000000000" pitchFamily="65" charset="-120"/>
            </a:rPr>
            <a:t>，</a:t>
          </a:r>
          <a:r>
            <a:rPr lang="zh-TW" sz="2000" dirty="0" smtClean="0">
              <a:latin typeface="標楷體" panose="03000509000000000000" pitchFamily="65" charset="-120"/>
              <a:ea typeface="標楷體" panose="03000509000000000000" pitchFamily="65" charset="-120"/>
            </a:rPr>
            <a:t>整體今年全年</a:t>
          </a:r>
          <a:r>
            <a:rPr lang="en-US" sz="2000" dirty="0" smtClean="0">
              <a:latin typeface="標楷體" panose="03000509000000000000" pitchFamily="65" charset="-120"/>
              <a:ea typeface="標楷體" panose="03000509000000000000" pitchFamily="65" charset="-120"/>
            </a:rPr>
            <a:t> EPS </a:t>
          </a:r>
          <a:r>
            <a:rPr lang="zh-TW" sz="2000" dirty="0" smtClean="0">
              <a:latin typeface="標楷體" panose="03000509000000000000" pitchFamily="65" charset="-120"/>
              <a:ea typeface="標楷體" panose="03000509000000000000" pitchFamily="65" charset="-120"/>
            </a:rPr>
            <a:t>約</a:t>
          </a:r>
          <a:r>
            <a:rPr lang="zh-TW" altLang="en-US" sz="2000" dirty="0" smtClean="0">
              <a:latin typeface="標楷體" panose="03000509000000000000" pitchFamily="65" charset="-120"/>
              <a:ea typeface="標楷體" panose="03000509000000000000" pitchFamily="65" charset="-120"/>
            </a:rPr>
            <a:t>超過</a:t>
          </a:r>
          <a:r>
            <a:rPr lang="en-US" sz="2000" dirty="0" smtClean="0">
              <a:latin typeface="標楷體" panose="03000509000000000000" pitchFamily="65" charset="-120"/>
              <a:ea typeface="標楷體" panose="03000509000000000000" pitchFamily="65" charset="-120"/>
            </a:rPr>
            <a:t> </a:t>
          </a:r>
          <a:r>
            <a:rPr lang="en-US" altLang="zh-TW" sz="2000" dirty="0" smtClean="0">
              <a:latin typeface="標楷體" panose="03000509000000000000" pitchFamily="65" charset="-120"/>
              <a:ea typeface="標楷體" panose="03000509000000000000" pitchFamily="65" charset="-120"/>
            </a:rPr>
            <a:t>9</a:t>
          </a:r>
          <a:r>
            <a:rPr lang="zh-TW" sz="2000" dirty="0" smtClean="0">
              <a:latin typeface="標楷體" panose="03000509000000000000" pitchFamily="65" charset="-120"/>
              <a:ea typeface="標楷體" panose="03000509000000000000" pitchFamily="65" charset="-120"/>
            </a:rPr>
            <a:t>元</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dgm:t>
    </dgm:pt>
    <dgm:pt modelId="{2D878C62-7F52-4E0E-B442-F50254E7CAC7}" type="parTrans" cxnId="{2057BE88-C5EF-479B-97A6-67DC81C30194}">
      <dgm:prSet/>
      <dgm:spPr/>
      <dgm:t>
        <a:bodyPr/>
        <a:lstStyle/>
        <a:p>
          <a:endParaRPr lang="zh-TW" altLang="en-US"/>
        </a:p>
      </dgm:t>
    </dgm:pt>
    <dgm:pt modelId="{8F4EBCAD-9868-472B-9023-4A3A65A6818C}" type="sibTrans" cxnId="{2057BE88-C5EF-479B-97A6-67DC81C30194}">
      <dgm:prSet/>
      <dgm:spPr/>
      <dgm:t>
        <a:bodyPr/>
        <a:lstStyle/>
        <a:p>
          <a:endParaRPr lang="zh-TW" altLang="en-US"/>
        </a:p>
      </dgm:t>
    </dgm:pt>
    <dgm:pt modelId="{1CE5B8F2-24F1-4C61-9158-F5D3FB3B7116}">
      <dgm:prSet phldrT="[文字]"/>
      <dgm:spPr>
        <a:solidFill>
          <a:schemeClr val="accent5">
            <a:lumMod val="20000"/>
            <a:lumOff val="80000"/>
          </a:schemeClr>
        </a:solidFill>
        <a:ln>
          <a:solidFill>
            <a:schemeClr val="accent5">
              <a:lumMod val="75000"/>
            </a:schemeClr>
          </a:solidFill>
        </a:ln>
      </dgm:spPr>
      <dgm:t>
        <a:bodyPr/>
        <a:lstStyle/>
        <a:p>
          <a:r>
            <a:rPr lang="zh-TW" altLang="en-US" dirty="0" smtClean="0">
              <a:solidFill>
                <a:schemeClr val="tx1"/>
              </a:solidFill>
              <a:latin typeface="標楷體" panose="03000509000000000000" pitchFamily="65" charset="-120"/>
              <a:ea typeface="標楷體" panose="03000509000000000000" pitchFamily="65" charset="-120"/>
            </a:rPr>
            <a:t>重訊回應</a:t>
          </a:r>
          <a:endParaRPr lang="zh-TW" altLang="en-US" dirty="0">
            <a:solidFill>
              <a:schemeClr val="tx1"/>
            </a:solidFill>
            <a:latin typeface="標楷體" panose="03000509000000000000" pitchFamily="65" charset="-120"/>
            <a:ea typeface="標楷體" panose="03000509000000000000" pitchFamily="65" charset="-120"/>
          </a:endParaRPr>
        </a:p>
      </dgm:t>
    </dgm:pt>
    <dgm:pt modelId="{670B4F21-C53A-4757-A8C0-2D5AB364EE88}" type="parTrans" cxnId="{03FC6DE4-8A13-468E-8EA3-5B652BBB8A48}">
      <dgm:prSet/>
      <dgm:spPr/>
      <dgm:t>
        <a:bodyPr/>
        <a:lstStyle/>
        <a:p>
          <a:endParaRPr lang="zh-TW" altLang="en-US"/>
        </a:p>
      </dgm:t>
    </dgm:pt>
    <dgm:pt modelId="{61CF3559-4670-4C4E-845D-B89249007593}" type="sibTrans" cxnId="{03FC6DE4-8A13-468E-8EA3-5B652BBB8A48}">
      <dgm:prSet/>
      <dgm:spPr/>
      <dgm:t>
        <a:bodyPr/>
        <a:lstStyle/>
        <a:p>
          <a:endParaRPr lang="zh-TW" altLang="en-US"/>
        </a:p>
      </dgm:t>
    </dgm:pt>
    <dgm:pt modelId="{7536B956-A642-47F5-963E-C7C260A85490}">
      <dgm:prSet phldrT="[文字]" custT="1"/>
      <dgm:spPr>
        <a:solidFill>
          <a:schemeClr val="accent5">
            <a:lumMod val="20000"/>
            <a:lumOff val="80000"/>
            <a:alpha val="90000"/>
          </a:schemeClr>
        </a:solidFill>
        <a:ln>
          <a:solidFill>
            <a:schemeClr val="accent5">
              <a:lumMod val="75000"/>
            </a:schemeClr>
          </a:solidFill>
        </a:ln>
      </dgm:spPr>
      <dgm:t>
        <a:bodyPr/>
        <a:lstStyle/>
        <a:p>
          <a:r>
            <a:rPr lang="zh-TW" altLang="en-US" sz="2000" dirty="0" smtClean="0">
              <a:latin typeface="標楷體" panose="03000509000000000000" pitchFamily="65" charset="-120"/>
              <a:ea typeface="標楷體" panose="03000509000000000000" pitchFamily="65" charset="-120"/>
            </a:rPr>
            <a:t>本公司相關財務資訊皆依規定於公開資訊觀測站公開揭露，</a:t>
          </a:r>
          <a:r>
            <a:rPr lang="zh-TW" altLang="en-US" sz="2000" dirty="0" smtClean="0">
              <a:solidFill>
                <a:srgbClr val="FF0000"/>
              </a:solidFill>
              <a:latin typeface="標楷體" panose="03000509000000000000" pitchFamily="65" charset="-120"/>
              <a:ea typeface="標楷體" panose="03000509000000000000" pitchFamily="65" charset="-120"/>
            </a:rPr>
            <a:t>本公司並未發佈任何預測性財務性之數據</a:t>
          </a:r>
          <a:r>
            <a:rPr lang="zh-TW" altLang="en-US" sz="2000" dirty="0" smtClean="0">
              <a:latin typeface="標楷體" panose="03000509000000000000" pitchFamily="65" charset="-120"/>
              <a:ea typeface="標楷體" panose="03000509000000000000" pitchFamily="65" charset="-120"/>
            </a:rPr>
            <a:t>，報載本公司預估營收、獲利等數字，係法人、媒體自行評估。提醒投資人應以公開資訊觀測站之資訊作為投資參考。 </a:t>
          </a:r>
          <a:endParaRPr lang="zh-TW" altLang="en-US" sz="2000" dirty="0">
            <a:latin typeface="標楷體" panose="03000509000000000000" pitchFamily="65" charset="-120"/>
            <a:ea typeface="標楷體" panose="03000509000000000000" pitchFamily="65" charset="-120"/>
          </a:endParaRPr>
        </a:p>
      </dgm:t>
    </dgm:pt>
    <dgm:pt modelId="{746F960E-7147-4E2E-AEEC-917D7D1C69ED}" type="parTrans" cxnId="{7120CFAE-714D-4C2C-BE50-7B2425F6BBA1}">
      <dgm:prSet/>
      <dgm:spPr/>
      <dgm:t>
        <a:bodyPr/>
        <a:lstStyle/>
        <a:p>
          <a:endParaRPr lang="zh-TW" altLang="en-US"/>
        </a:p>
      </dgm:t>
    </dgm:pt>
    <dgm:pt modelId="{8ADB3E97-7699-4919-AC7A-03B3B3DCD713}" type="sibTrans" cxnId="{7120CFAE-714D-4C2C-BE50-7B2425F6BBA1}">
      <dgm:prSet/>
      <dgm:spPr/>
      <dgm:t>
        <a:bodyPr/>
        <a:lstStyle/>
        <a:p>
          <a:endParaRPr lang="zh-TW" altLang="en-US"/>
        </a:p>
      </dgm:t>
    </dgm:pt>
    <dgm:pt modelId="{3A7E6934-961D-4A2A-BE22-D3CDC4E12A96}" type="pres">
      <dgm:prSet presAssocID="{B1BDD014-FBE4-44B2-A762-7900939FE5F6}" presName="linearFlow" presStyleCnt="0">
        <dgm:presLayoutVars>
          <dgm:dir/>
          <dgm:animLvl val="lvl"/>
          <dgm:resizeHandles val="exact"/>
        </dgm:presLayoutVars>
      </dgm:prSet>
      <dgm:spPr/>
      <dgm:t>
        <a:bodyPr/>
        <a:lstStyle/>
        <a:p>
          <a:endParaRPr lang="zh-TW" altLang="en-US"/>
        </a:p>
      </dgm:t>
    </dgm:pt>
    <dgm:pt modelId="{2D659B00-E335-4BD2-8DD8-6DAAD5239EF6}" type="pres">
      <dgm:prSet presAssocID="{A19C21D0-AA47-43C7-83AE-4C48E26A808C}" presName="composite" presStyleCnt="0"/>
      <dgm:spPr/>
    </dgm:pt>
    <dgm:pt modelId="{EAA8B24F-4FA0-4891-9933-6E241FEECA84}" type="pres">
      <dgm:prSet presAssocID="{A19C21D0-AA47-43C7-83AE-4C48E26A808C}" presName="parentText" presStyleLbl="alignNode1" presStyleIdx="0" presStyleCnt="2">
        <dgm:presLayoutVars>
          <dgm:chMax val="1"/>
          <dgm:bulletEnabled val="1"/>
        </dgm:presLayoutVars>
      </dgm:prSet>
      <dgm:spPr/>
      <dgm:t>
        <a:bodyPr/>
        <a:lstStyle/>
        <a:p>
          <a:endParaRPr lang="zh-TW" altLang="en-US"/>
        </a:p>
      </dgm:t>
    </dgm:pt>
    <dgm:pt modelId="{625F4CB5-F189-45CA-BBF9-A7CA9589C3C5}" type="pres">
      <dgm:prSet presAssocID="{A19C21D0-AA47-43C7-83AE-4C48E26A808C}" presName="descendantText" presStyleLbl="alignAcc1" presStyleIdx="0" presStyleCnt="2">
        <dgm:presLayoutVars>
          <dgm:bulletEnabled val="1"/>
        </dgm:presLayoutVars>
      </dgm:prSet>
      <dgm:spPr/>
      <dgm:t>
        <a:bodyPr/>
        <a:lstStyle/>
        <a:p>
          <a:endParaRPr lang="zh-TW" altLang="en-US"/>
        </a:p>
      </dgm:t>
    </dgm:pt>
    <dgm:pt modelId="{37A5F4BC-3A80-4FED-B27A-E4B8651BEFCB}" type="pres">
      <dgm:prSet presAssocID="{610E2902-3769-4969-9EE4-4CA0C6569B7C}" presName="sp" presStyleCnt="0"/>
      <dgm:spPr/>
    </dgm:pt>
    <dgm:pt modelId="{1C221673-9C3E-4E50-B3FC-8F52B6D1F3BF}" type="pres">
      <dgm:prSet presAssocID="{1CE5B8F2-24F1-4C61-9158-F5D3FB3B7116}" presName="composite" presStyleCnt="0"/>
      <dgm:spPr/>
    </dgm:pt>
    <dgm:pt modelId="{60B477A6-0E1C-49FF-975D-E3EB949229C7}" type="pres">
      <dgm:prSet presAssocID="{1CE5B8F2-24F1-4C61-9158-F5D3FB3B7116}" presName="parentText" presStyleLbl="alignNode1" presStyleIdx="1" presStyleCnt="2">
        <dgm:presLayoutVars>
          <dgm:chMax val="1"/>
          <dgm:bulletEnabled val="1"/>
        </dgm:presLayoutVars>
      </dgm:prSet>
      <dgm:spPr/>
      <dgm:t>
        <a:bodyPr/>
        <a:lstStyle/>
        <a:p>
          <a:endParaRPr lang="zh-TW" altLang="en-US"/>
        </a:p>
      </dgm:t>
    </dgm:pt>
    <dgm:pt modelId="{2AB793D5-0C82-443E-88E4-BE5638BB250C}" type="pres">
      <dgm:prSet presAssocID="{1CE5B8F2-24F1-4C61-9158-F5D3FB3B7116}" presName="descendantText" presStyleLbl="alignAcc1" presStyleIdx="1" presStyleCnt="2" custScaleY="149534">
        <dgm:presLayoutVars>
          <dgm:bulletEnabled val="1"/>
        </dgm:presLayoutVars>
      </dgm:prSet>
      <dgm:spPr/>
      <dgm:t>
        <a:bodyPr/>
        <a:lstStyle/>
        <a:p>
          <a:endParaRPr lang="zh-TW" altLang="en-US"/>
        </a:p>
      </dgm:t>
    </dgm:pt>
  </dgm:ptLst>
  <dgm:cxnLst>
    <dgm:cxn modelId="{0B815A63-7A42-4DD0-B2DC-2B01F40DEF6D}" type="presOf" srcId="{7B3958D5-3C2D-48A5-935A-AC29B083971F}" destId="{625F4CB5-F189-45CA-BBF9-A7CA9589C3C5}" srcOrd="0" destOrd="0" presId="urn:microsoft.com/office/officeart/2005/8/layout/chevron2"/>
    <dgm:cxn modelId="{68D7E229-44DF-4EC3-9611-6F9AE38C0472}" type="presOf" srcId="{7536B956-A642-47F5-963E-C7C260A85490}" destId="{2AB793D5-0C82-443E-88E4-BE5638BB250C}" srcOrd="0" destOrd="0" presId="urn:microsoft.com/office/officeart/2005/8/layout/chevron2"/>
    <dgm:cxn modelId="{48601A22-4F36-42A9-9704-2595E380EEE2}" srcId="{B1BDD014-FBE4-44B2-A762-7900939FE5F6}" destId="{A19C21D0-AA47-43C7-83AE-4C48E26A808C}" srcOrd="0" destOrd="0" parTransId="{2564BCDA-F862-4045-8B41-29BA659F74BD}" sibTransId="{610E2902-3769-4969-9EE4-4CA0C6569B7C}"/>
    <dgm:cxn modelId="{83D43D70-2A77-4BE6-BF59-2D6D5146BB26}" type="presOf" srcId="{A19C21D0-AA47-43C7-83AE-4C48E26A808C}" destId="{EAA8B24F-4FA0-4891-9933-6E241FEECA84}" srcOrd="0" destOrd="0" presId="urn:microsoft.com/office/officeart/2005/8/layout/chevron2"/>
    <dgm:cxn modelId="{03FC6DE4-8A13-468E-8EA3-5B652BBB8A48}" srcId="{B1BDD014-FBE4-44B2-A762-7900939FE5F6}" destId="{1CE5B8F2-24F1-4C61-9158-F5D3FB3B7116}" srcOrd="1" destOrd="0" parTransId="{670B4F21-C53A-4757-A8C0-2D5AB364EE88}" sibTransId="{61CF3559-4670-4C4E-845D-B89249007593}"/>
    <dgm:cxn modelId="{7120CFAE-714D-4C2C-BE50-7B2425F6BBA1}" srcId="{1CE5B8F2-24F1-4C61-9158-F5D3FB3B7116}" destId="{7536B956-A642-47F5-963E-C7C260A85490}" srcOrd="0" destOrd="0" parTransId="{746F960E-7147-4E2E-AEEC-917D7D1C69ED}" sibTransId="{8ADB3E97-7699-4919-AC7A-03B3B3DCD713}"/>
    <dgm:cxn modelId="{37B12930-B67F-4C9B-B4B7-77A6BD3B1A6D}" type="presOf" srcId="{B1BDD014-FBE4-44B2-A762-7900939FE5F6}" destId="{3A7E6934-961D-4A2A-BE22-D3CDC4E12A96}" srcOrd="0" destOrd="0" presId="urn:microsoft.com/office/officeart/2005/8/layout/chevron2"/>
    <dgm:cxn modelId="{2057BE88-C5EF-479B-97A6-67DC81C30194}" srcId="{A19C21D0-AA47-43C7-83AE-4C48E26A808C}" destId="{7B3958D5-3C2D-48A5-935A-AC29B083971F}" srcOrd="0" destOrd="0" parTransId="{2D878C62-7F52-4E0E-B442-F50254E7CAC7}" sibTransId="{8F4EBCAD-9868-472B-9023-4A3A65A6818C}"/>
    <dgm:cxn modelId="{0BE147E6-ECD5-462D-982F-F0D7BBE282EB}" type="presOf" srcId="{1CE5B8F2-24F1-4C61-9158-F5D3FB3B7116}" destId="{60B477A6-0E1C-49FF-975D-E3EB949229C7}" srcOrd="0" destOrd="0" presId="urn:microsoft.com/office/officeart/2005/8/layout/chevron2"/>
    <dgm:cxn modelId="{9488CB16-2241-4C07-B150-BF5085E11DE2}" type="presParOf" srcId="{3A7E6934-961D-4A2A-BE22-D3CDC4E12A96}" destId="{2D659B00-E335-4BD2-8DD8-6DAAD5239EF6}" srcOrd="0" destOrd="0" presId="urn:microsoft.com/office/officeart/2005/8/layout/chevron2"/>
    <dgm:cxn modelId="{B627F1C0-ED2C-48D3-8273-63992B23F323}" type="presParOf" srcId="{2D659B00-E335-4BD2-8DD8-6DAAD5239EF6}" destId="{EAA8B24F-4FA0-4891-9933-6E241FEECA84}" srcOrd="0" destOrd="0" presId="urn:microsoft.com/office/officeart/2005/8/layout/chevron2"/>
    <dgm:cxn modelId="{3A05603B-5723-41A3-8D82-0FA5A331690E}" type="presParOf" srcId="{2D659B00-E335-4BD2-8DD8-6DAAD5239EF6}" destId="{625F4CB5-F189-45CA-BBF9-A7CA9589C3C5}" srcOrd="1" destOrd="0" presId="urn:microsoft.com/office/officeart/2005/8/layout/chevron2"/>
    <dgm:cxn modelId="{124405DE-6297-4A1B-B54B-29D9723E368F}" type="presParOf" srcId="{3A7E6934-961D-4A2A-BE22-D3CDC4E12A96}" destId="{37A5F4BC-3A80-4FED-B27A-E4B8651BEFCB}" srcOrd="1" destOrd="0" presId="urn:microsoft.com/office/officeart/2005/8/layout/chevron2"/>
    <dgm:cxn modelId="{162D055A-5A59-46DA-9784-FF0C995F7AE5}" type="presParOf" srcId="{3A7E6934-961D-4A2A-BE22-D3CDC4E12A96}" destId="{1C221673-9C3E-4E50-B3FC-8F52B6D1F3BF}" srcOrd="2" destOrd="0" presId="urn:microsoft.com/office/officeart/2005/8/layout/chevron2"/>
    <dgm:cxn modelId="{D8482264-7CD6-4CEC-AEA6-EAC005AD8FF7}" type="presParOf" srcId="{1C221673-9C3E-4E50-B3FC-8F52B6D1F3BF}" destId="{60B477A6-0E1C-49FF-975D-E3EB949229C7}" srcOrd="0" destOrd="0" presId="urn:microsoft.com/office/officeart/2005/8/layout/chevron2"/>
    <dgm:cxn modelId="{A1DB2A38-EE4B-4879-A1A6-B8C993C8FC19}" type="presParOf" srcId="{1C221673-9C3E-4E50-B3FC-8F52B6D1F3BF}" destId="{2AB793D5-0C82-443E-88E4-BE5638BB250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1BDD014-FBE4-44B2-A762-7900939FE5F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TW" altLang="en-US"/>
        </a:p>
      </dgm:t>
    </dgm:pt>
    <dgm:pt modelId="{A19C21D0-AA47-43C7-83AE-4C48E26A808C}">
      <dgm:prSet phldrT="[文字]"/>
      <dgm:spPr>
        <a:solidFill>
          <a:schemeClr val="accent6">
            <a:lumMod val="20000"/>
            <a:lumOff val="80000"/>
          </a:schemeClr>
        </a:solidFill>
        <a:ln>
          <a:solidFill>
            <a:schemeClr val="accent6">
              <a:lumMod val="60000"/>
              <a:lumOff val="40000"/>
            </a:schemeClr>
          </a:solidFill>
        </a:ln>
      </dgm:spPr>
      <dgm:t>
        <a:bodyPr/>
        <a:lstStyle/>
        <a:p>
          <a:r>
            <a:rPr lang="zh-TW" altLang="en-US" dirty="0" smtClean="0">
              <a:solidFill>
                <a:schemeClr val="tx1"/>
              </a:solidFill>
              <a:latin typeface="標楷體" panose="03000509000000000000" pitchFamily="65" charset="-120"/>
              <a:ea typeface="標楷體" panose="03000509000000000000" pitchFamily="65" charset="-120"/>
            </a:rPr>
            <a:t>媒體報導</a:t>
          </a:r>
          <a:endParaRPr lang="zh-TW" altLang="en-US" dirty="0">
            <a:solidFill>
              <a:schemeClr val="tx1"/>
            </a:solidFill>
            <a:latin typeface="標楷體" panose="03000509000000000000" pitchFamily="65" charset="-120"/>
            <a:ea typeface="標楷體" panose="03000509000000000000" pitchFamily="65" charset="-120"/>
          </a:endParaRPr>
        </a:p>
      </dgm:t>
    </dgm:pt>
    <dgm:pt modelId="{2564BCDA-F862-4045-8B41-29BA659F74BD}" type="parTrans" cxnId="{48601A22-4F36-42A9-9704-2595E380EEE2}">
      <dgm:prSet/>
      <dgm:spPr/>
      <dgm:t>
        <a:bodyPr/>
        <a:lstStyle/>
        <a:p>
          <a:endParaRPr lang="zh-TW" altLang="en-US"/>
        </a:p>
      </dgm:t>
    </dgm:pt>
    <dgm:pt modelId="{610E2902-3769-4969-9EE4-4CA0C6569B7C}" type="sibTrans" cxnId="{48601A22-4F36-42A9-9704-2595E380EEE2}">
      <dgm:prSet/>
      <dgm:spPr/>
      <dgm:t>
        <a:bodyPr/>
        <a:lstStyle/>
        <a:p>
          <a:endParaRPr lang="zh-TW" altLang="en-US"/>
        </a:p>
      </dgm:t>
    </dgm:pt>
    <dgm:pt modelId="{7B3958D5-3C2D-48A5-935A-AC29B083971F}">
      <dgm:prSet phldrT="[文字]" custT="1"/>
      <dgm:spPr>
        <a:solidFill>
          <a:schemeClr val="accent6">
            <a:lumMod val="20000"/>
            <a:lumOff val="80000"/>
            <a:alpha val="90000"/>
          </a:schemeClr>
        </a:solidFill>
        <a:ln>
          <a:solidFill>
            <a:schemeClr val="accent6">
              <a:lumMod val="60000"/>
              <a:lumOff val="40000"/>
            </a:schemeClr>
          </a:solidFill>
        </a:ln>
      </dgm:spPr>
      <dgm:t>
        <a:bodyPr/>
        <a:lstStyle/>
        <a:p>
          <a:pPr algn="just"/>
          <a:r>
            <a:rPr lang="en-US" altLang="zh-TW" sz="2000" dirty="0" smtClean="0">
              <a:latin typeface="標楷體" panose="03000509000000000000" pitchFamily="65" charset="-120"/>
              <a:ea typeface="標楷體" panose="03000509000000000000" pitchFamily="65" charset="-120"/>
            </a:rPr>
            <a:t>OO</a:t>
          </a:r>
          <a:r>
            <a:rPr lang="zh-TW" altLang="en-US" sz="2000" dirty="0" smtClean="0">
              <a:latin typeface="標楷體" panose="03000509000000000000" pitchFamily="65" charset="-120"/>
              <a:ea typeface="標楷體" panose="03000509000000000000" pitchFamily="65" charset="-120"/>
            </a:rPr>
            <a:t>公司</a:t>
          </a:r>
          <a:r>
            <a:rPr lang="zh-TW" sz="2000" dirty="0" smtClean="0">
              <a:latin typeface="標楷體" panose="03000509000000000000" pitchFamily="65" charset="-120"/>
              <a:ea typeface="標楷體" panose="03000509000000000000" pitchFamily="65" charset="-120"/>
            </a:rPr>
            <a:t>與美國</a:t>
          </a:r>
          <a:r>
            <a:rPr lang="en-US" altLang="zh-TW" sz="2000" dirty="0" smtClean="0">
              <a:latin typeface="標楷體" panose="03000509000000000000" pitchFamily="65" charset="-120"/>
              <a:ea typeface="標楷體" panose="03000509000000000000" pitchFamily="65" charset="-120"/>
            </a:rPr>
            <a:t>XX</a:t>
          </a:r>
          <a:r>
            <a:rPr lang="zh-TW" sz="2000" dirty="0" smtClean="0">
              <a:latin typeface="標楷體" panose="03000509000000000000" pitchFamily="65" charset="-120"/>
              <a:ea typeface="標楷體" panose="03000509000000000000" pitchFamily="65" charset="-120"/>
            </a:rPr>
            <a:t>公司簽訂</a:t>
          </a:r>
          <a:r>
            <a:rPr lang="zh-TW" altLang="en-US" sz="2000" dirty="0" smtClean="0">
              <a:latin typeface="標楷體" panose="03000509000000000000" pitchFamily="65" charset="-120"/>
              <a:ea typeface="標楷體" panose="03000509000000000000" pitchFamily="65" charset="-120"/>
            </a:rPr>
            <a:t>某某</a:t>
          </a:r>
          <a:r>
            <a:rPr lang="zh-TW" sz="2000" dirty="0" smtClean="0">
              <a:latin typeface="標楷體" panose="03000509000000000000" pitchFamily="65" charset="-120"/>
              <a:ea typeface="標楷體" panose="03000509000000000000" pitchFamily="65" charset="-120"/>
            </a:rPr>
            <a:t>設備採購訂單，金額</a:t>
          </a:r>
          <a:r>
            <a:rPr lang="en-US" altLang="zh-TW" sz="2000" dirty="0" smtClean="0">
              <a:latin typeface="標楷體" panose="03000509000000000000" pitchFamily="65" charset="-120"/>
              <a:ea typeface="標楷體" panose="03000509000000000000" pitchFamily="65" charset="-120"/>
            </a:rPr>
            <a:t>5</a:t>
          </a:r>
          <a:r>
            <a:rPr lang="zh-TW" altLang="en-US" sz="2000" dirty="0" smtClean="0">
              <a:latin typeface="標楷體" panose="03000509000000000000" pitchFamily="65" charset="-120"/>
              <a:ea typeface="標楷體" panose="03000509000000000000" pitchFamily="65" charset="-120"/>
            </a:rPr>
            <a:t>仟萬元</a:t>
          </a:r>
          <a:r>
            <a:rPr 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今年</a:t>
          </a:r>
          <a:r>
            <a:rPr lang="zh-TW" sz="2000" dirty="0" smtClean="0">
              <a:latin typeface="標楷體" panose="03000509000000000000" pitchFamily="65" charset="-120"/>
              <a:ea typeface="標楷體" panose="03000509000000000000" pitchFamily="65" charset="-120"/>
            </a:rPr>
            <a:t>新簽約總額可望達</a:t>
          </a:r>
          <a:r>
            <a:rPr lang="en-US" altLang="zh-TW" sz="2000" dirty="0" smtClean="0">
              <a:latin typeface="標楷體" panose="03000509000000000000" pitchFamily="65" charset="-120"/>
              <a:ea typeface="標楷體" panose="03000509000000000000" pitchFamily="65" charset="-120"/>
            </a:rPr>
            <a:t>3</a:t>
          </a:r>
          <a:r>
            <a:rPr lang="en-US" sz="2000" dirty="0" smtClean="0">
              <a:latin typeface="標楷體" panose="03000509000000000000" pitchFamily="65" charset="-120"/>
              <a:ea typeface="標楷體" panose="03000509000000000000" pitchFamily="65" charset="-120"/>
            </a:rPr>
            <a:t>0</a:t>
          </a:r>
          <a:r>
            <a:rPr lang="zh-TW" sz="2000" dirty="0" smtClean="0">
              <a:latin typeface="標楷體" panose="03000509000000000000" pitchFamily="65" charset="-120"/>
              <a:ea typeface="標楷體" panose="03000509000000000000" pitchFamily="65" charset="-120"/>
            </a:rPr>
            <a:t>億元目標。</a:t>
          </a:r>
          <a:endParaRPr lang="zh-TW" altLang="en-US" sz="2000" dirty="0">
            <a:latin typeface="標楷體" panose="03000509000000000000" pitchFamily="65" charset="-120"/>
            <a:ea typeface="標楷體" panose="03000509000000000000" pitchFamily="65" charset="-120"/>
          </a:endParaRPr>
        </a:p>
      </dgm:t>
    </dgm:pt>
    <dgm:pt modelId="{2D878C62-7F52-4E0E-B442-F50254E7CAC7}" type="parTrans" cxnId="{2057BE88-C5EF-479B-97A6-67DC81C30194}">
      <dgm:prSet/>
      <dgm:spPr/>
      <dgm:t>
        <a:bodyPr/>
        <a:lstStyle/>
        <a:p>
          <a:endParaRPr lang="zh-TW" altLang="en-US"/>
        </a:p>
      </dgm:t>
    </dgm:pt>
    <dgm:pt modelId="{8F4EBCAD-9868-472B-9023-4A3A65A6818C}" type="sibTrans" cxnId="{2057BE88-C5EF-479B-97A6-67DC81C30194}">
      <dgm:prSet/>
      <dgm:spPr/>
      <dgm:t>
        <a:bodyPr/>
        <a:lstStyle/>
        <a:p>
          <a:endParaRPr lang="zh-TW" altLang="en-US"/>
        </a:p>
      </dgm:t>
    </dgm:pt>
    <dgm:pt modelId="{1CE5B8F2-24F1-4C61-9158-F5D3FB3B7116}">
      <dgm:prSet phldrT="[文字]"/>
      <dgm:spPr>
        <a:solidFill>
          <a:schemeClr val="accent3">
            <a:lumMod val="20000"/>
            <a:lumOff val="80000"/>
          </a:schemeClr>
        </a:solidFill>
        <a:ln>
          <a:solidFill>
            <a:schemeClr val="accent3">
              <a:lumMod val="60000"/>
              <a:lumOff val="40000"/>
            </a:schemeClr>
          </a:solidFill>
        </a:ln>
      </dgm:spPr>
      <dgm:t>
        <a:bodyPr/>
        <a:lstStyle/>
        <a:p>
          <a:r>
            <a:rPr lang="zh-TW" altLang="en-US" dirty="0" smtClean="0">
              <a:solidFill>
                <a:schemeClr val="tx1"/>
              </a:solidFill>
              <a:latin typeface="標楷體" panose="03000509000000000000" pitchFamily="65" charset="-120"/>
              <a:ea typeface="標楷體" panose="03000509000000000000" pitchFamily="65" charset="-120"/>
            </a:rPr>
            <a:t>重訊內容</a:t>
          </a:r>
          <a:endParaRPr lang="zh-TW" altLang="en-US" dirty="0">
            <a:solidFill>
              <a:schemeClr val="tx1"/>
            </a:solidFill>
            <a:latin typeface="標楷體" panose="03000509000000000000" pitchFamily="65" charset="-120"/>
            <a:ea typeface="標楷體" panose="03000509000000000000" pitchFamily="65" charset="-120"/>
          </a:endParaRPr>
        </a:p>
      </dgm:t>
    </dgm:pt>
    <dgm:pt modelId="{670B4F21-C53A-4757-A8C0-2D5AB364EE88}" type="parTrans" cxnId="{03FC6DE4-8A13-468E-8EA3-5B652BBB8A48}">
      <dgm:prSet/>
      <dgm:spPr/>
      <dgm:t>
        <a:bodyPr/>
        <a:lstStyle/>
        <a:p>
          <a:endParaRPr lang="zh-TW" altLang="en-US"/>
        </a:p>
      </dgm:t>
    </dgm:pt>
    <dgm:pt modelId="{61CF3559-4670-4C4E-845D-B89249007593}" type="sibTrans" cxnId="{03FC6DE4-8A13-468E-8EA3-5B652BBB8A48}">
      <dgm:prSet/>
      <dgm:spPr/>
      <dgm:t>
        <a:bodyPr/>
        <a:lstStyle/>
        <a:p>
          <a:endParaRPr lang="zh-TW" altLang="en-US"/>
        </a:p>
      </dgm:t>
    </dgm:pt>
    <dgm:pt modelId="{7536B956-A642-47F5-963E-C7C260A85490}">
      <dgm:prSet phldrT="[文字]" custT="1"/>
      <dgm:spPr>
        <a:solidFill>
          <a:schemeClr val="accent3">
            <a:lumMod val="20000"/>
            <a:lumOff val="80000"/>
            <a:alpha val="90000"/>
          </a:schemeClr>
        </a:solidFill>
        <a:ln>
          <a:solidFill>
            <a:schemeClr val="accent3">
              <a:lumMod val="60000"/>
              <a:lumOff val="40000"/>
            </a:schemeClr>
          </a:solidFill>
        </a:ln>
      </dgm:spPr>
      <dgm:t>
        <a:bodyPr/>
        <a:lstStyle/>
        <a:p>
          <a:r>
            <a:rPr lang="zh-TW" altLang="en-US" sz="2000" dirty="0" smtClean="0">
              <a:solidFill>
                <a:srgbClr val="FF0000"/>
              </a:solidFill>
              <a:latin typeface="標楷體" panose="03000509000000000000" pitchFamily="65" charset="-120"/>
              <a:ea typeface="標楷體" panose="03000509000000000000" pitchFamily="65" charset="-120"/>
            </a:rPr>
            <a:t>本公司</a:t>
          </a:r>
          <a:r>
            <a:rPr lang="zh-TW" sz="2000" dirty="0" smtClean="0">
              <a:solidFill>
                <a:srgbClr val="FF0000"/>
              </a:solidFill>
              <a:latin typeface="標楷體" panose="03000509000000000000" pitchFamily="65" charset="-120"/>
              <a:ea typeface="標楷體" panose="03000509000000000000" pitchFamily="65" charset="-120"/>
            </a:rPr>
            <a:t>與美國</a:t>
          </a:r>
          <a:r>
            <a:rPr lang="en-US" altLang="zh-TW" sz="2000" dirty="0" smtClean="0">
              <a:solidFill>
                <a:srgbClr val="FF0000"/>
              </a:solidFill>
              <a:latin typeface="標楷體" panose="03000509000000000000" pitchFamily="65" charset="-120"/>
              <a:ea typeface="標楷體" panose="03000509000000000000" pitchFamily="65" charset="-120"/>
            </a:rPr>
            <a:t>XX</a:t>
          </a:r>
          <a:r>
            <a:rPr lang="zh-TW" sz="2000" dirty="0" smtClean="0">
              <a:solidFill>
                <a:srgbClr val="FF0000"/>
              </a:solidFill>
              <a:latin typeface="標楷體" panose="03000509000000000000" pitchFamily="65" charset="-120"/>
              <a:ea typeface="標楷體" panose="03000509000000000000" pitchFamily="65" charset="-120"/>
            </a:rPr>
            <a:t>公司</a:t>
          </a:r>
          <a:r>
            <a:rPr lang="zh-TW" altLang="en-US" sz="2000" dirty="0" smtClean="0">
              <a:solidFill>
                <a:srgbClr val="FF0000"/>
              </a:solidFill>
              <a:latin typeface="標楷體" panose="03000509000000000000" pitchFamily="65" charset="-120"/>
              <a:ea typeface="標楷體" panose="03000509000000000000" pitchFamily="65" charset="-120"/>
            </a:rPr>
            <a:t>已於</a:t>
          </a:r>
          <a:r>
            <a:rPr lang="en-US" altLang="zh-TW" sz="2000" dirty="0" smtClean="0">
              <a:solidFill>
                <a:srgbClr val="FF0000"/>
              </a:solidFill>
              <a:latin typeface="標楷體" panose="03000509000000000000" pitchFamily="65" charset="-120"/>
              <a:ea typeface="標楷體" panose="03000509000000000000" pitchFamily="65" charset="-120"/>
            </a:rPr>
            <a:t>XX</a:t>
          </a:r>
          <a:r>
            <a:rPr lang="zh-TW" altLang="en-US" sz="2000" dirty="0" smtClean="0">
              <a:solidFill>
                <a:srgbClr val="FF0000"/>
              </a:solidFill>
              <a:latin typeface="標楷體" panose="03000509000000000000" pitchFamily="65" charset="-120"/>
              <a:ea typeface="標楷體" panose="03000509000000000000" pitchFamily="65" charset="-120"/>
            </a:rPr>
            <a:t>年</a:t>
          </a:r>
          <a:r>
            <a:rPr lang="en-US" altLang="zh-TW" sz="2000" dirty="0" smtClean="0">
              <a:solidFill>
                <a:srgbClr val="FF0000"/>
              </a:solidFill>
              <a:latin typeface="標楷體" panose="03000509000000000000" pitchFamily="65" charset="-120"/>
              <a:ea typeface="標楷體" panose="03000509000000000000" pitchFamily="65" charset="-120"/>
            </a:rPr>
            <a:t>XX</a:t>
          </a:r>
          <a:r>
            <a:rPr lang="zh-TW" altLang="en-US" sz="2000" dirty="0" smtClean="0">
              <a:solidFill>
                <a:srgbClr val="FF0000"/>
              </a:solidFill>
              <a:latin typeface="標楷體" panose="03000509000000000000" pitchFamily="65" charset="-120"/>
              <a:ea typeface="標楷體" panose="03000509000000000000" pitchFamily="65" charset="-120"/>
            </a:rPr>
            <a:t>月</a:t>
          </a:r>
          <a:r>
            <a:rPr lang="en-US" altLang="zh-TW" sz="2000" dirty="0" smtClean="0">
              <a:solidFill>
                <a:srgbClr val="FF0000"/>
              </a:solidFill>
              <a:latin typeface="標楷體" panose="03000509000000000000" pitchFamily="65" charset="-120"/>
              <a:ea typeface="標楷體" panose="03000509000000000000" pitchFamily="65" charset="-120"/>
            </a:rPr>
            <a:t>XX</a:t>
          </a:r>
          <a:r>
            <a:rPr lang="zh-TW" altLang="en-US" sz="2000" dirty="0" smtClean="0">
              <a:solidFill>
                <a:srgbClr val="FF0000"/>
              </a:solidFill>
              <a:latin typeface="標楷體" panose="03000509000000000000" pitchFamily="65" charset="-120"/>
              <a:ea typeface="標楷體" panose="03000509000000000000" pitchFamily="65" charset="-120"/>
            </a:rPr>
            <a:t>日簽署報導所述之銷售合約</a:t>
          </a:r>
          <a:r>
            <a:rPr lang="zh-TW" sz="2000" dirty="0" smtClean="0">
              <a:solidFill>
                <a:srgbClr val="FF0000"/>
              </a:solidFill>
              <a:latin typeface="標楷體" panose="03000509000000000000" pitchFamily="65" charset="-120"/>
              <a:ea typeface="標楷體" panose="03000509000000000000" pitchFamily="65" charset="-120"/>
            </a:rPr>
            <a:t>，金額</a:t>
          </a:r>
          <a:r>
            <a:rPr lang="en-US" altLang="zh-TW" sz="2000" dirty="0" smtClean="0">
              <a:solidFill>
                <a:srgbClr val="FF0000"/>
              </a:solidFill>
              <a:latin typeface="標楷體" panose="03000509000000000000" pitchFamily="65" charset="-120"/>
              <a:ea typeface="標楷體" panose="03000509000000000000" pitchFamily="65" charset="-120"/>
            </a:rPr>
            <a:t>5</a:t>
          </a:r>
          <a:r>
            <a:rPr lang="zh-TW" altLang="en-US" sz="2000" dirty="0" smtClean="0">
              <a:solidFill>
                <a:srgbClr val="FF0000"/>
              </a:solidFill>
              <a:latin typeface="標楷體" panose="03000509000000000000" pitchFamily="65" charset="-120"/>
              <a:ea typeface="標楷體" panose="03000509000000000000" pitchFamily="65" charset="-120"/>
            </a:rPr>
            <a:t>仟萬元。</a:t>
          </a:r>
          <a:endParaRPr lang="zh-TW" altLang="en-US" sz="2000" dirty="0">
            <a:solidFill>
              <a:srgbClr val="FF0000"/>
            </a:solidFill>
            <a:latin typeface="標楷體" panose="03000509000000000000" pitchFamily="65" charset="-120"/>
            <a:ea typeface="標楷體" panose="03000509000000000000" pitchFamily="65" charset="-120"/>
          </a:endParaRPr>
        </a:p>
      </dgm:t>
    </dgm:pt>
    <dgm:pt modelId="{746F960E-7147-4E2E-AEEC-917D7D1C69ED}" type="parTrans" cxnId="{7120CFAE-714D-4C2C-BE50-7B2425F6BBA1}">
      <dgm:prSet/>
      <dgm:spPr/>
      <dgm:t>
        <a:bodyPr/>
        <a:lstStyle/>
        <a:p>
          <a:endParaRPr lang="zh-TW" altLang="en-US"/>
        </a:p>
      </dgm:t>
    </dgm:pt>
    <dgm:pt modelId="{8ADB3E97-7699-4919-AC7A-03B3B3DCD713}" type="sibTrans" cxnId="{7120CFAE-714D-4C2C-BE50-7B2425F6BBA1}">
      <dgm:prSet/>
      <dgm:spPr/>
      <dgm:t>
        <a:bodyPr/>
        <a:lstStyle/>
        <a:p>
          <a:endParaRPr lang="zh-TW" altLang="en-US"/>
        </a:p>
      </dgm:t>
    </dgm:pt>
    <dgm:pt modelId="{06D7E9FB-523D-40B9-A69C-2BB0ABDC37C9}">
      <dgm:prSet phldrT="[文字]" custT="1"/>
      <dgm:spPr>
        <a:solidFill>
          <a:schemeClr val="accent3">
            <a:lumMod val="20000"/>
            <a:lumOff val="80000"/>
            <a:alpha val="90000"/>
          </a:schemeClr>
        </a:solidFill>
        <a:ln>
          <a:solidFill>
            <a:schemeClr val="accent3">
              <a:lumMod val="60000"/>
              <a:lumOff val="40000"/>
            </a:schemeClr>
          </a:solidFill>
        </a:ln>
      </dgm:spPr>
      <dgm:t>
        <a:bodyPr/>
        <a:lstStyle/>
        <a:p>
          <a:r>
            <a:rPr lang="zh-TW" altLang="en-US" sz="2000" dirty="0" smtClean="0">
              <a:latin typeface="標楷體" panose="03000509000000000000" pitchFamily="65" charset="-120"/>
              <a:ea typeface="標楷體" panose="03000509000000000000" pitchFamily="65" charset="-120"/>
            </a:rPr>
            <a:t>另本公司對外並未發佈財務預測，亦無提供預測性財務資訊。</a:t>
          </a:r>
          <a:r>
            <a:rPr lang="zh-TW" altLang="en-US" sz="2000" dirty="0" smtClean="0">
              <a:solidFill>
                <a:srgbClr val="FF0000"/>
              </a:solidFill>
              <a:latin typeface="標楷體" panose="03000509000000000000" pitchFamily="65" charset="-120"/>
              <a:ea typeface="標楷體" panose="03000509000000000000" pitchFamily="65" charset="-120"/>
            </a:rPr>
            <a:t>有關報導所述今年訂單總金額純屬法人及媒體推估</a:t>
          </a:r>
          <a:r>
            <a:rPr lang="zh-TW" altLang="en-US" sz="2000" dirty="0" smtClean="0">
              <a:latin typeface="標楷體" panose="03000509000000000000" pitchFamily="65" charset="-120"/>
              <a:ea typeface="標楷體" panose="03000509000000000000" pitchFamily="65" charset="-120"/>
            </a:rPr>
            <a:t>。相關之財務、業務資訊請依公開 資訊觀測站公告為準，特此澄清。 </a:t>
          </a:r>
          <a:endParaRPr lang="zh-TW" altLang="en-US" sz="2000" dirty="0">
            <a:latin typeface="標楷體" panose="03000509000000000000" pitchFamily="65" charset="-120"/>
            <a:ea typeface="標楷體" panose="03000509000000000000" pitchFamily="65" charset="-120"/>
          </a:endParaRPr>
        </a:p>
      </dgm:t>
    </dgm:pt>
    <dgm:pt modelId="{EADF7379-CAB4-40CC-853F-77E82E7065BC}" type="parTrans" cxnId="{726B7323-6FAE-48A3-A45D-EE91578A7CDE}">
      <dgm:prSet/>
      <dgm:spPr/>
      <dgm:t>
        <a:bodyPr/>
        <a:lstStyle/>
        <a:p>
          <a:endParaRPr lang="zh-TW" altLang="en-US"/>
        </a:p>
      </dgm:t>
    </dgm:pt>
    <dgm:pt modelId="{E0824FD1-5B3E-4213-847A-F7029C2D56B9}" type="sibTrans" cxnId="{726B7323-6FAE-48A3-A45D-EE91578A7CDE}">
      <dgm:prSet/>
      <dgm:spPr/>
      <dgm:t>
        <a:bodyPr/>
        <a:lstStyle/>
        <a:p>
          <a:endParaRPr lang="zh-TW" altLang="en-US"/>
        </a:p>
      </dgm:t>
    </dgm:pt>
    <dgm:pt modelId="{3A7E6934-961D-4A2A-BE22-D3CDC4E12A96}" type="pres">
      <dgm:prSet presAssocID="{B1BDD014-FBE4-44B2-A762-7900939FE5F6}" presName="linearFlow" presStyleCnt="0">
        <dgm:presLayoutVars>
          <dgm:dir/>
          <dgm:animLvl val="lvl"/>
          <dgm:resizeHandles val="exact"/>
        </dgm:presLayoutVars>
      </dgm:prSet>
      <dgm:spPr/>
      <dgm:t>
        <a:bodyPr/>
        <a:lstStyle/>
        <a:p>
          <a:endParaRPr lang="zh-TW" altLang="en-US"/>
        </a:p>
      </dgm:t>
    </dgm:pt>
    <dgm:pt modelId="{2D659B00-E335-4BD2-8DD8-6DAAD5239EF6}" type="pres">
      <dgm:prSet presAssocID="{A19C21D0-AA47-43C7-83AE-4C48E26A808C}" presName="composite" presStyleCnt="0"/>
      <dgm:spPr/>
    </dgm:pt>
    <dgm:pt modelId="{EAA8B24F-4FA0-4891-9933-6E241FEECA84}" type="pres">
      <dgm:prSet presAssocID="{A19C21D0-AA47-43C7-83AE-4C48E26A808C}" presName="parentText" presStyleLbl="alignNode1" presStyleIdx="0" presStyleCnt="2">
        <dgm:presLayoutVars>
          <dgm:chMax val="1"/>
          <dgm:bulletEnabled val="1"/>
        </dgm:presLayoutVars>
      </dgm:prSet>
      <dgm:spPr/>
      <dgm:t>
        <a:bodyPr/>
        <a:lstStyle/>
        <a:p>
          <a:endParaRPr lang="zh-TW" altLang="en-US"/>
        </a:p>
      </dgm:t>
    </dgm:pt>
    <dgm:pt modelId="{625F4CB5-F189-45CA-BBF9-A7CA9589C3C5}" type="pres">
      <dgm:prSet presAssocID="{A19C21D0-AA47-43C7-83AE-4C48E26A808C}" presName="descendantText" presStyleLbl="alignAcc1" presStyleIdx="0" presStyleCnt="2" custScaleY="100000">
        <dgm:presLayoutVars>
          <dgm:bulletEnabled val="1"/>
        </dgm:presLayoutVars>
      </dgm:prSet>
      <dgm:spPr/>
      <dgm:t>
        <a:bodyPr/>
        <a:lstStyle/>
        <a:p>
          <a:endParaRPr lang="zh-TW" altLang="en-US"/>
        </a:p>
      </dgm:t>
    </dgm:pt>
    <dgm:pt modelId="{37A5F4BC-3A80-4FED-B27A-E4B8651BEFCB}" type="pres">
      <dgm:prSet presAssocID="{610E2902-3769-4969-9EE4-4CA0C6569B7C}" presName="sp" presStyleCnt="0"/>
      <dgm:spPr/>
    </dgm:pt>
    <dgm:pt modelId="{1C221673-9C3E-4E50-B3FC-8F52B6D1F3BF}" type="pres">
      <dgm:prSet presAssocID="{1CE5B8F2-24F1-4C61-9158-F5D3FB3B7116}" presName="composite" presStyleCnt="0"/>
      <dgm:spPr/>
    </dgm:pt>
    <dgm:pt modelId="{60B477A6-0E1C-49FF-975D-E3EB949229C7}" type="pres">
      <dgm:prSet presAssocID="{1CE5B8F2-24F1-4C61-9158-F5D3FB3B7116}" presName="parentText" presStyleLbl="alignNode1" presStyleIdx="1" presStyleCnt="2">
        <dgm:presLayoutVars>
          <dgm:chMax val="1"/>
          <dgm:bulletEnabled val="1"/>
        </dgm:presLayoutVars>
      </dgm:prSet>
      <dgm:spPr/>
      <dgm:t>
        <a:bodyPr/>
        <a:lstStyle/>
        <a:p>
          <a:endParaRPr lang="zh-TW" altLang="en-US"/>
        </a:p>
      </dgm:t>
    </dgm:pt>
    <dgm:pt modelId="{2AB793D5-0C82-443E-88E4-BE5638BB250C}" type="pres">
      <dgm:prSet presAssocID="{1CE5B8F2-24F1-4C61-9158-F5D3FB3B7116}" presName="descendantText" presStyleLbl="alignAcc1" presStyleIdx="1" presStyleCnt="2" custScaleX="97406" custScaleY="183584" custLinFactNeighborX="-1010" custLinFactNeighborY="-5845">
        <dgm:presLayoutVars>
          <dgm:bulletEnabled val="1"/>
        </dgm:presLayoutVars>
      </dgm:prSet>
      <dgm:spPr/>
      <dgm:t>
        <a:bodyPr/>
        <a:lstStyle/>
        <a:p>
          <a:endParaRPr lang="zh-TW" altLang="en-US"/>
        </a:p>
      </dgm:t>
    </dgm:pt>
  </dgm:ptLst>
  <dgm:cxnLst>
    <dgm:cxn modelId="{2057BE88-C5EF-479B-97A6-67DC81C30194}" srcId="{A19C21D0-AA47-43C7-83AE-4C48E26A808C}" destId="{7B3958D5-3C2D-48A5-935A-AC29B083971F}" srcOrd="0" destOrd="0" parTransId="{2D878C62-7F52-4E0E-B442-F50254E7CAC7}" sibTransId="{8F4EBCAD-9868-472B-9023-4A3A65A6818C}"/>
    <dgm:cxn modelId="{48601A22-4F36-42A9-9704-2595E380EEE2}" srcId="{B1BDD014-FBE4-44B2-A762-7900939FE5F6}" destId="{A19C21D0-AA47-43C7-83AE-4C48E26A808C}" srcOrd="0" destOrd="0" parTransId="{2564BCDA-F862-4045-8B41-29BA659F74BD}" sibTransId="{610E2902-3769-4969-9EE4-4CA0C6569B7C}"/>
    <dgm:cxn modelId="{726B7323-6FAE-48A3-A45D-EE91578A7CDE}" srcId="{1CE5B8F2-24F1-4C61-9158-F5D3FB3B7116}" destId="{06D7E9FB-523D-40B9-A69C-2BB0ABDC37C9}" srcOrd="1" destOrd="0" parTransId="{EADF7379-CAB4-40CC-853F-77E82E7065BC}" sibTransId="{E0824FD1-5B3E-4213-847A-F7029C2D56B9}"/>
    <dgm:cxn modelId="{E6CF9C3C-20EE-42CE-B1B9-D2AAFBBDE129}" type="presOf" srcId="{1CE5B8F2-24F1-4C61-9158-F5D3FB3B7116}" destId="{60B477A6-0E1C-49FF-975D-E3EB949229C7}" srcOrd="0" destOrd="0" presId="urn:microsoft.com/office/officeart/2005/8/layout/chevron2"/>
    <dgm:cxn modelId="{03FC6DE4-8A13-468E-8EA3-5B652BBB8A48}" srcId="{B1BDD014-FBE4-44B2-A762-7900939FE5F6}" destId="{1CE5B8F2-24F1-4C61-9158-F5D3FB3B7116}" srcOrd="1" destOrd="0" parTransId="{670B4F21-C53A-4757-A8C0-2D5AB364EE88}" sibTransId="{61CF3559-4670-4C4E-845D-B89249007593}"/>
    <dgm:cxn modelId="{1BD2C39B-2587-48AF-8CA5-DED05CA3764A}" type="presOf" srcId="{B1BDD014-FBE4-44B2-A762-7900939FE5F6}" destId="{3A7E6934-961D-4A2A-BE22-D3CDC4E12A96}" srcOrd="0" destOrd="0" presId="urn:microsoft.com/office/officeart/2005/8/layout/chevron2"/>
    <dgm:cxn modelId="{665DDCFF-C972-40A7-AB57-4888B65DFECB}" type="presOf" srcId="{7B3958D5-3C2D-48A5-935A-AC29B083971F}" destId="{625F4CB5-F189-45CA-BBF9-A7CA9589C3C5}" srcOrd="0" destOrd="0" presId="urn:microsoft.com/office/officeart/2005/8/layout/chevron2"/>
    <dgm:cxn modelId="{96801B44-F4A7-463E-B017-B42E12BF0852}" type="presOf" srcId="{7536B956-A642-47F5-963E-C7C260A85490}" destId="{2AB793D5-0C82-443E-88E4-BE5638BB250C}" srcOrd="0" destOrd="0" presId="urn:microsoft.com/office/officeart/2005/8/layout/chevron2"/>
    <dgm:cxn modelId="{43BA5797-C48C-48F6-BE12-298BC255613D}" type="presOf" srcId="{A19C21D0-AA47-43C7-83AE-4C48E26A808C}" destId="{EAA8B24F-4FA0-4891-9933-6E241FEECA84}" srcOrd="0" destOrd="0" presId="urn:microsoft.com/office/officeart/2005/8/layout/chevron2"/>
    <dgm:cxn modelId="{05BE8E1E-EE2A-4767-99FB-9C6B63BA042B}" type="presOf" srcId="{06D7E9FB-523D-40B9-A69C-2BB0ABDC37C9}" destId="{2AB793D5-0C82-443E-88E4-BE5638BB250C}" srcOrd="0" destOrd="1" presId="urn:microsoft.com/office/officeart/2005/8/layout/chevron2"/>
    <dgm:cxn modelId="{7120CFAE-714D-4C2C-BE50-7B2425F6BBA1}" srcId="{1CE5B8F2-24F1-4C61-9158-F5D3FB3B7116}" destId="{7536B956-A642-47F5-963E-C7C260A85490}" srcOrd="0" destOrd="0" parTransId="{746F960E-7147-4E2E-AEEC-917D7D1C69ED}" sibTransId="{8ADB3E97-7699-4919-AC7A-03B3B3DCD713}"/>
    <dgm:cxn modelId="{C8C45E22-FB49-447E-A5CA-AECA3004FA2E}" type="presParOf" srcId="{3A7E6934-961D-4A2A-BE22-D3CDC4E12A96}" destId="{2D659B00-E335-4BD2-8DD8-6DAAD5239EF6}" srcOrd="0" destOrd="0" presId="urn:microsoft.com/office/officeart/2005/8/layout/chevron2"/>
    <dgm:cxn modelId="{B047F42A-8AE0-4B5E-A6B7-3039382B48DD}" type="presParOf" srcId="{2D659B00-E335-4BD2-8DD8-6DAAD5239EF6}" destId="{EAA8B24F-4FA0-4891-9933-6E241FEECA84}" srcOrd="0" destOrd="0" presId="urn:microsoft.com/office/officeart/2005/8/layout/chevron2"/>
    <dgm:cxn modelId="{B9E3904A-80E1-45AF-9104-56ED83F5665C}" type="presParOf" srcId="{2D659B00-E335-4BD2-8DD8-6DAAD5239EF6}" destId="{625F4CB5-F189-45CA-BBF9-A7CA9589C3C5}" srcOrd="1" destOrd="0" presId="urn:microsoft.com/office/officeart/2005/8/layout/chevron2"/>
    <dgm:cxn modelId="{BFCEA244-AE8C-4B97-876D-CF4C8F5805FA}" type="presParOf" srcId="{3A7E6934-961D-4A2A-BE22-D3CDC4E12A96}" destId="{37A5F4BC-3A80-4FED-B27A-E4B8651BEFCB}" srcOrd="1" destOrd="0" presId="urn:microsoft.com/office/officeart/2005/8/layout/chevron2"/>
    <dgm:cxn modelId="{6E08A4AF-85FE-453F-B2F4-6DFB3BECBF95}" type="presParOf" srcId="{3A7E6934-961D-4A2A-BE22-D3CDC4E12A96}" destId="{1C221673-9C3E-4E50-B3FC-8F52B6D1F3BF}" srcOrd="2" destOrd="0" presId="urn:microsoft.com/office/officeart/2005/8/layout/chevron2"/>
    <dgm:cxn modelId="{A53E6ED2-1425-42A7-A4E2-641E3152E36D}" type="presParOf" srcId="{1C221673-9C3E-4E50-B3FC-8F52B6D1F3BF}" destId="{60B477A6-0E1C-49FF-975D-E3EB949229C7}" srcOrd="0" destOrd="0" presId="urn:microsoft.com/office/officeart/2005/8/layout/chevron2"/>
    <dgm:cxn modelId="{DBA6B2A0-3BA2-47C6-9D0B-4FB6B630CC1B}" type="presParOf" srcId="{1C221673-9C3E-4E50-B3FC-8F52B6D1F3BF}" destId="{2AB793D5-0C82-443E-88E4-BE5638BB250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1BDD014-FBE4-44B2-A762-7900939FE5F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TW" altLang="en-US"/>
        </a:p>
      </dgm:t>
    </dgm:pt>
    <dgm:pt modelId="{A19C21D0-AA47-43C7-83AE-4C48E26A808C}">
      <dgm:prSet phldrT="[文字]"/>
      <dgm:spPr>
        <a:solidFill>
          <a:schemeClr val="accent1">
            <a:lumMod val="20000"/>
            <a:lumOff val="80000"/>
          </a:schemeClr>
        </a:solidFill>
        <a:ln>
          <a:solidFill>
            <a:schemeClr val="accent1">
              <a:lumMod val="75000"/>
            </a:schemeClr>
          </a:solidFill>
        </a:ln>
      </dgm:spPr>
      <dgm:t>
        <a:bodyPr/>
        <a:lstStyle/>
        <a:p>
          <a:r>
            <a:rPr lang="zh-TW" altLang="en-US" dirty="0" smtClean="0">
              <a:solidFill>
                <a:schemeClr val="tx1"/>
              </a:solidFill>
              <a:latin typeface="標楷體" panose="03000509000000000000" pitchFamily="65" charset="-120"/>
              <a:ea typeface="標楷體" panose="03000509000000000000" pitchFamily="65" charset="-120"/>
            </a:rPr>
            <a:t>媒體報導</a:t>
          </a:r>
          <a:endParaRPr lang="zh-TW" altLang="en-US" dirty="0">
            <a:solidFill>
              <a:schemeClr val="tx1"/>
            </a:solidFill>
            <a:latin typeface="標楷體" panose="03000509000000000000" pitchFamily="65" charset="-120"/>
            <a:ea typeface="標楷體" panose="03000509000000000000" pitchFamily="65" charset="-120"/>
          </a:endParaRPr>
        </a:p>
      </dgm:t>
    </dgm:pt>
    <dgm:pt modelId="{2564BCDA-F862-4045-8B41-29BA659F74BD}" type="parTrans" cxnId="{48601A22-4F36-42A9-9704-2595E380EEE2}">
      <dgm:prSet/>
      <dgm:spPr/>
      <dgm:t>
        <a:bodyPr/>
        <a:lstStyle/>
        <a:p>
          <a:endParaRPr lang="zh-TW" altLang="en-US"/>
        </a:p>
      </dgm:t>
    </dgm:pt>
    <dgm:pt modelId="{610E2902-3769-4969-9EE4-4CA0C6569B7C}" type="sibTrans" cxnId="{48601A22-4F36-42A9-9704-2595E380EEE2}">
      <dgm:prSet/>
      <dgm:spPr/>
      <dgm:t>
        <a:bodyPr/>
        <a:lstStyle/>
        <a:p>
          <a:endParaRPr lang="zh-TW" altLang="en-US"/>
        </a:p>
      </dgm:t>
    </dgm:pt>
    <dgm:pt modelId="{7B3958D5-3C2D-48A5-935A-AC29B083971F}">
      <dgm:prSet phldrT="[文字]" custT="1"/>
      <dgm:spPr>
        <a:solidFill>
          <a:schemeClr val="accent1">
            <a:lumMod val="20000"/>
            <a:lumOff val="80000"/>
            <a:alpha val="90000"/>
          </a:schemeClr>
        </a:solidFill>
        <a:ln>
          <a:solidFill>
            <a:schemeClr val="accent1">
              <a:lumMod val="75000"/>
            </a:schemeClr>
          </a:solidFill>
        </a:ln>
      </dgm:spPr>
      <dgm:t>
        <a:bodyPr/>
        <a:lstStyle/>
        <a:p>
          <a:r>
            <a:rPr lang="zh-TW" altLang="en-US" sz="2000" dirty="0" smtClean="0">
              <a:latin typeface="標楷體" panose="03000509000000000000" pitchFamily="65" charset="-120"/>
              <a:ea typeface="標楷體" panose="03000509000000000000" pitchFamily="65" charset="-120"/>
            </a:rPr>
            <a:t>有關</a:t>
          </a:r>
          <a:r>
            <a:rPr lang="en-US" altLang="zh-TW" sz="2000" dirty="0" smtClean="0">
              <a:latin typeface="標楷體" panose="03000509000000000000" pitchFamily="65" charset="-120"/>
              <a:ea typeface="標楷體" panose="03000509000000000000" pitchFamily="65" charset="-120"/>
            </a:rPr>
            <a:t>XXX</a:t>
          </a:r>
          <a:r>
            <a:rPr lang="zh-TW" altLang="en-US" sz="2000" dirty="0" smtClean="0">
              <a:latin typeface="標楷體" panose="03000509000000000000" pitchFamily="65" charset="-120"/>
              <a:ea typeface="標楷體" panose="03000509000000000000" pitchFamily="65" charset="-120"/>
            </a:rPr>
            <a:t>新藥</a:t>
          </a:r>
          <a:r>
            <a:rPr lang="en-US" altLang="zh-TW" sz="2000" dirty="0" smtClean="0">
              <a:latin typeface="標楷體" panose="03000509000000000000" pitchFamily="65" charset="-120"/>
              <a:ea typeface="標楷體" panose="03000509000000000000" pitchFamily="65" charset="-120"/>
            </a:rPr>
            <a:t>A</a:t>
          </a:r>
          <a:r>
            <a:rPr lang="zh-TW" altLang="en-US" sz="2000" dirty="0" smtClean="0">
              <a:latin typeface="標楷體" panose="03000509000000000000" pitchFamily="65" charset="-120"/>
              <a:ea typeface="標楷體" panose="03000509000000000000" pitchFamily="65" charset="-120"/>
            </a:rPr>
            <a:t>國授權合約之</a:t>
          </a:r>
          <a:r>
            <a:rPr lang="zh-TW" sz="2000" dirty="0" smtClean="0">
              <a:latin typeface="標楷體" panose="03000509000000000000" pitchFamily="65" charset="-120"/>
              <a:ea typeface="標楷體" panose="03000509000000000000" pitchFamily="65" charset="-120"/>
            </a:rPr>
            <a:t>首階段里程碑金</a:t>
          </a:r>
          <a:r>
            <a:rPr lang="en-US" altLang="zh-TW" sz="2000" dirty="0" smtClean="0">
              <a:latin typeface="標楷體" panose="03000509000000000000" pitchFamily="65" charset="-120"/>
              <a:ea typeface="標楷體" panose="03000509000000000000" pitchFamily="65" charset="-120"/>
            </a:rPr>
            <a:t>1,000</a:t>
          </a:r>
          <a:r>
            <a:rPr lang="zh-TW" sz="2000" dirty="0" smtClean="0">
              <a:latin typeface="標楷體" panose="03000509000000000000" pitchFamily="65" charset="-120"/>
              <a:ea typeface="標楷體" panose="03000509000000000000" pitchFamily="65" charset="-120"/>
            </a:rPr>
            <a:t>萬元將於</a:t>
          </a:r>
          <a:r>
            <a:rPr lang="en-US" sz="2000" dirty="0" smtClean="0">
              <a:latin typeface="標楷體" panose="03000509000000000000" pitchFamily="65" charset="-120"/>
              <a:ea typeface="標楷體" panose="03000509000000000000" pitchFamily="65" charset="-120"/>
            </a:rPr>
            <a:t>9</a:t>
          </a:r>
          <a:r>
            <a:rPr lang="zh-TW" sz="2000" dirty="0" smtClean="0">
              <a:latin typeface="標楷體" panose="03000509000000000000" pitchFamily="65" charset="-120"/>
              <a:ea typeface="標楷體" panose="03000509000000000000" pitchFamily="65" charset="-120"/>
            </a:rPr>
            <a:t>月底前入帳，另一筆市場授權金</a:t>
          </a:r>
          <a:r>
            <a:rPr lang="en-US" sz="2000" dirty="0" smtClean="0">
              <a:latin typeface="標楷體" panose="03000509000000000000" pitchFamily="65" charset="-120"/>
              <a:ea typeface="標楷體" panose="03000509000000000000" pitchFamily="65" charset="-120"/>
            </a:rPr>
            <a:t>2,000</a:t>
          </a:r>
          <a:r>
            <a:rPr lang="zh-TW" sz="2000" dirty="0" smtClean="0">
              <a:latin typeface="標楷體" panose="03000509000000000000" pitchFamily="65" charset="-120"/>
              <a:ea typeface="標楷體" panose="03000509000000000000" pitchFamily="65" charset="-120"/>
            </a:rPr>
            <a:t>萬元今日率先入帳</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dgm:t>
    </dgm:pt>
    <dgm:pt modelId="{2D878C62-7F52-4E0E-B442-F50254E7CAC7}" type="parTrans" cxnId="{2057BE88-C5EF-479B-97A6-67DC81C30194}">
      <dgm:prSet/>
      <dgm:spPr/>
      <dgm:t>
        <a:bodyPr/>
        <a:lstStyle/>
        <a:p>
          <a:endParaRPr lang="zh-TW" altLang="en-US"/>
        </a:p>
      </dgm:t>
    </dgm:pt>
    <dgm:pt modelId="{8F4EBCAD-9868-472B-9023-4A3A65A6818C}" type="sibTrans" cxnId="{2057BE88-C5EF-479B-97A6-67DC81C30194}">
      <dgm:prSet/>
      <dgm:spPr/>
      <dgm:t>
        <a:bodyPr/>
        <a:lstStyle/>
        <a:p>
          <a:endParaRPr lang="zh-TW" altLang="en-US"/>
        </a:p>
      </dgm:t>
    </dgm:pt>
    <dgm:pt modelId="{1CE5B8F2-24F1-4C61-9158-F5D3FB3B7116}">
      <dgm:prSet phldrT="[文字]"/>
      <dgm:spPr>
        <a:solidFill>
          <a:schemeClr val="bg2">
            <a:lumMod val="90000"/>
          </a:schemeClr>
        </a:solidFill>
        <a:ln>
          <a:solidFill>
            <a:schemeClr val="bg2">
              <a:lumMod val="50000"/>
            </a:schemeClr>
          </a:solidFill>
        </a:ln>
      </dgm:spPr>
      <dgm:t>
        <a:bodyPr/>
        <a:lstStyle/>
        <a:p>
          <a:r>
            <a:rPr lang="zh-TW" altLang="en-US" dirty="0" smtClean="0">
              <a:solidFill>
                <a:schemeClr val="tx1"/>
              </a:solidFill>
              <a:latin typeface="標楷體" panose="03000509000000000000" pitchFamily="65" charset="-120"/>
              <a:ea typeface="標楷體" panose="03000509000000000000" pitchFamily="65" charset="-120"/>
            </a:rPr>
            <a:t>重訊回應</a:t>
          </a:r>
          <a:endParaRPr lang="zh-TW" altLang="en-US" dirty="0">
            <a:solidFill>
              <a:schemeClr val="tx1"/>
            </a:solidFill>
            <a:latin typeface="標楷體" panose="03000509000000000000" pitchFamily="65" charset="-120"/>
            <a:ea typeface="標楷體" panose="03000509000000000000" pitchFamily="65" charset="-120"/>
          </a:endParaRPr>
        </a:p>
      </dgm:t>
    </dgm:pt>
    <dgm:pt modelId="{670B4F21-C53A-4757-A8C0-2D5AB364EE88}" type="parTrans" cxnId="{03FC6DE4-8A13-468E-8EA3-5B652BBB8A48}">
      <dgm:prSet/>
      <dgm:spPr/>
      <dgm:t>
        <a:bodyPr/>
        <a:lstStyle/>
        <a:p>
          <a:endParaRPr lang="zh-TW" altLang="en-US"/>
        </a:p>
      </dgm:t>
    </dgm:pt>
    <dgm:pt modelId="{61CF3559-4670-4C4E-845D-B89249007593}" type="sibTrans" cxnId="{03FC6DE4-8A13-468E-8EA3-5B652BBB8A48}">
      <dgm:prSet/>
      <dgm:spPr/>
      <dgm:t>
        <a:bodyPr/>
        <a:lstStyle/>
        <a:p>
          <a:endParaRPr lang="zh-TW" altLang="en-US"/>
        </a:p>
      </dgm:t>
    </dgm:pt>
    <dgm:pt modelId="{7536B956-A642-47F5-963E-C7C260A85490}">
      <dgm:prSet phldrT="[文字]" custT="1"/>
      <dgm:spPr>
        <a:solidFill>
          <a:schemeClr val="bg2">
            <a:lumMod val="90000"/>
            <a:alpha val="90000"/>
          </a:schemeClr>
        </a:solidFill>
        <a:ln>
          <a:solidFill>
            <a:schemeClr val="bg2">
              <a:lumMod val="50000"/>
            </a:schemeClr>
          </a:solidFill>
        </a:ln>
      </dgm:spPr>
      <dgm:t>
        <a:bodyPr/>
        <a:lstStyle/>
        <a:p>
          <a:r>
            <a:rPr lang="en-US" altLang="zh-TW" sz="1800" dirty="0" smtClean="0">
              <a:solidFill>
                <a:srgbClr val="FF0000"/>
              </a:solidFill>
              <a:latin typeface="標楷體" panose="03000509000000000000" pitchFamily="65" charset="-120"/>
              <a:ea typeface="標楷體" panose="03000509000000000000" pitchFamily="65" charset="-120"/>
            </a:rPr>
            <a:t>XXX</a:t>
          </a:r>
          <a:r>
            <a:rPr lang="zh-TW" altLang="en-US" sz="1800" dirty="0" smtClean="0">
              <a:solidFill>
                <a:srgbClr val="FF0000"/>
              </a:solidFill>
              <a:latin typeface="標楷體" panose="03000509000000000000" pitchFamily="65" charset="-120"/>
              <a:ea typeface="標楷體" panose="03000509000000000000" pitchFamily="65" charset="-120"/>
            </a:rPr>
            <a:t>新藥在</a:t>
          </a:r>
          <a:r>
            <a:rPr lang="en-US" altLang="zh-TW" sz="1800" dirty="0" smtClean="0">
              <a:solidFill>
                <a:srgbClr val="FF0000"/>
              </a:solidFill>
              <a:latin typeface="標楷體" panose="03000509000000000000" pitchFamily="65" charset="-120"/>
              <a:ea typeface="標楷體" panose="03000509000000000000" pitchFamily="65" charset="-120"/>
            </a:rPr>
            <a:t>A</a:t>
          </a:r>
          <a:r>
            <a:rPr lang="zh-TW" altLang="en-US" sz="1800" dirty="0" smtClean="0">
              <a:solidFill>
                <a:srgbClr val="FF0000"/>
              </a:solidFill>
              <a:latin typeface="標楷體" panose="03000509000000000000" pitchFamily="65" charset="-120"/>
              <a:ea typeface="標楷體" panose="03000509000000000000" pitchFamily="65" charset="-120"/>
            </a:rPr>
            <a:t>國授權合約，甲公司因已於</a:t>
          </a:r>
          <a:r>
            <a:rPr lang="en-US" altLang="zh-TW" sz="1800" dirty="0" smtClean="0">
              <a:solidFill>
                <a:srgbClr val="FF0000"/>
              </a:solidFill>
              <a:latin typeface="標楷體" panose="03000509000000000000" pitchFamily="65" charset="-120"/>
              <a:ea typeface="標楷體" panose="03000509000000000000" pitchFamily="65" charset="-120"/>
            </a:rPr>
            <a:t>OO</a:t>
          </a:r>
          <a:r>
            <a:rPr lang="zh-TW" altLang="en-US" sz="1800" dirty="0" smtClean="0">
              <a:solidFill>
                <a:srgbClr val="FF0000"/>
              </a:solidFill>
              <a:latin typeface="標楷體" panose="03000509000000000000" pitchFamily="65" charset="-120"/>
              <a:ea typeface="標楷體" panose="03000509000000000000" pitchFamily="65" charset="-120"/>
            </a:rPr>
            <a:t>年</a:t>
          </a:r>
          <a:r>
            <a:rPr lang="en-US" altLang="zh-TW" sz="1800" dirty="0" smtClean="0">
              <a:solidFill>
                <a:srgbClr val="FF0000"/>
              </a:solidFill>
              <a:latin typeface="標楷體" panose="03000509000000000000" pitchFamily="65" charset="-120"/>
              <a:ea typeface="標楷體" panose="03000509000000000000" pitchFamily="65" charset="-120"/>
            </a:rPr>
            <a:t>OO</a:t>
          </a:r>
          <a:r>
            <a:rPr lang="zh-TW" altLang="en-US" sz="1800" dirty="0" smtClean="0">
              <a:solidFill>
                <a:srgbClr val="FF0000"/>
              </a:solidFill>
              <a:latin typeface="標楷體" panose="03000509000000000000" pitchFamily="65" charset="-120"/>
              <a:ea typeface="標楷體" panose="03000509000000000000" pitchFamily="65" charset="-120"/>
            </a:rPr>
            <a:t>月</a:t>
          </a:r>
          <a:r>
            <a:rPr lang="en-US" altLang="zh-TW" sz="1800" dirty="0" smtClean="0">
              <a:solidFill>
                <a:srgbClr val="FF0000"/>
              </a:solidFill>
              <a:latin typeface="標楷體" panose="03000509000000000000" pitchFamily="65" charset="-120"/>
              <a:ea typeface="標楷體" panose="03000509000000000000" pitchFamily="65" charset="-120"/>
            </a:rPr>
            <a:t>OO</a:t>
          </a:r>
          <a:r>
            <a:rPr lang="zh-TW" altLang="en-US" sz="1800" dirty="0" smtClean="0">
              <a:solidFill>
                <a:srgbClr val="FF0000"/>
              </a:solidFill>
              <a:latin typeface="標楷體" panose="03000509000000000000" pitchFamily="65" charset="-120"/>
              <a:ea typeface="標楷體" panose="03000509000000000000" pitchFamily="65" charset="-120"/>
            </a:rPr>
            <a:t>日取得國家藥品監督管理局新藥臨床試驗申請受理通知，達成階段里程碑，本公司依約將於</a:t>
          </a:r>
          <a:r>
            <a:rPr lang="en-US" altLang="zh-TW" sz="1800" dirty="0" smtClean="0">
              <a:solidFill>
                <a:srgbClr val="FF0000"/>
              </a:solidFill>
              <a:latin typeface="標楷體" panose="03000509000000000000" pitchFamily="65" charset="-120"/>
              <a:ea typeface="標楷體" panose="03000509000000000000" pitchFamily="65" charset="-120"/>
            </a:rPr>
            <a:t>9</a:t>
          </a:r>
          <a:r>
            <a:rPr lang="zh-TW" altLang="en-US" sz="1800" dirty="0" smtClean="0">
              <a:solidFill>
                <a:srgbClr val="FF0000"/>
              </a:solidFill>
              <a:latin typeface="標楷體" panose="03000509000000000000" pitchFamily="65" charset="-120"/>
              <a:ea typeface="標楷體" panose="03000509000000000000" pitchFamily="65" charset="-120"/>
            </a:rPr>
            <a:t>月底前可取得該筆階段里程碑金</a:t>
          </a:r>
          <a:r>
            <a:rPr lang="en-US" altLang="zh-TW" sz="1800" dirty="0" smtClean="0">
              <a:solidFill>
                <a:srgbClr val="FF0000"/>
              </a:solidFill>
              <a:latin typeface="標楷體" panose="03000509000000000000" pitchFamily="65" charset="-120"/>
              <a:ea typeface="標楷體" panose="03000509000000000000" pitchFamily="65" charset="-120"/>
            </a:rPr>
            <a:t>1,000</a:t>
          </a:r>
          <a:r>
            <a:rPr lang="zh-TW" altLang="en-US" sz="1800" dirty="0" smtClean="0">
              <a:solidFill>
                <a:srgbClr val="FF0000"/>
              </a:solidFill>
              <a:latin typeface="標楷體" panose="03000509000000000000" pitchFamily="65" charset="-120"/>
              <a:ea typeface="標楷體" panose="03000509000000000000" pitchFamily="65" charset="-120"/>
            </a:rPr>
            <a:t>萬元。</a:t>
          </a:r>
          <a:endParaRPr lang="zh-TW" altLang="en-US" sz="1800" dirty="0">
            <a:solidFill>
              <a:srgbClr val="FF0000"/>
            </a:solidFill>
            <a:latin typeface="標楷體" panose="03000509000000000000" pitchFamily="65" charset="-120"/>
            <a:ea typeface="標楷體" panose="03000509000000000000" pitchFamily="65" charset="-120"/>
          </a:endParaRPr>
        </a:p>
      </dgm:t>
    </dgm:pt>
    <dgm:pt modelId="{746F960E-7147-4E2E-AEEC-917D7D1C69ED}" type="parTrans" cxnId="{7120CFAE-714D-4C2C-BE50-7B2425F6BBA1}">
      <dgm:prSet/>
      <dgm:spPr/>
      <dgm:t>
        <a:bodyPr/>
        <a:lstStyle/>
        <a:p>
          <a:endParaRPr lang="zh-TW" altLang="en-US"/>
        </a:p>
      </dgm:t>
    </dgm:pt>
    <dgm:pt modelId="{8ADB3E97-7699-4919-AC7A-03B3B3DCD713}" type="sibTrans" cxnId="{7120CFAE-714D-4C2C-BE50-7B2425F6BBA1}">
      <dgm:prSet/>
      <dgm:spPr/>
      <dgm:t>
        <a:bodyPr/>
        <a:lstStyle/>
        <a:p>
          <a:endParaRPr lang="zh-TW" altLang="en-US"/>
        </a:p>
      </dgm:t>
    </dgm:pt>
    <dgm:pt modelId="{EA61EB6B-5853-44F2-A2AC-99C1574E8C10}">
      <dgm:prSet phldrT="[文字]" custT="1"/>
      <dgm:spPr>
        <a:solidFill>
          <a:schemeClr val="bg2">
            <a:lumMod val="90000"/>
            <a:alpha val="90000"/>
          </a:schemeClr>
        </a:solidFill>
        <a:ln>
          <a:solidFill>
            <a:schemeClr val="bg2">
              <a:lumMod val="50000"/>
            </a:schemeClr>
          </a:solidFill>
        </a:ln>
      </dgm:spPr>
      <dgm:t>
        <a:bodyPr/>
        <a:lstStyle/>
        <a:p>
          <a:r>
            <a:rPr lang="zh-TW" altLang="en-US" sz="1800" dirty="0" smtClean="0">
              <a:solidFill>
                <a:srgbClr val="FF0000"/>
              </a:solidFill>
              <a:latin typeface="標楷體" panose="03000509000000000000" pitchFamily="65" charset="-120"/>
              <a:ea typeface="標楷體" panose="03000509000000000000" pitchFamily="65" charset="-120"/>
            </a:rPr>
            <a:t>另</a:t>
          </a:r>
          <a:r>
            <a:rPr lang="en-US" altLang="zh-TW" sz="1800" dirty="0" smtClean="0">
              <a:solidFill>
                <a:srgbClr val="FF0000"/>
              </a:solidFill>
              <a:latin typeface="標楷體" panose="03000509000000000000" pitchFamily="65" charset="-120"/>
              <a:ea typeface="標楷體" panose="03000509000000000000" pitchFamily="65" charset="-120"/>
            </a:rPr>
            <a:t>XXX</a:t>
          </a:r>
          <a:r>
            <a:rPr lang="zh-TW" altLang="en-US" sz="1800" dirty="0" smtClean="0">
              <a:solidFill>
                <a:srgbClr val="FF0000"/>
              </a:solidFill>
              <a:latin typeface="標楷體" panose="03000509000000000000" pitchFamily="65" charset="-120"/>
              <a:ea typeface="標楷體" panose="03000509000000000000" pitchFamily="65" charset="-120"/>
            </a:rPr>
            <a:t>新藥在</a:t>
          </a:r>
          <a:r>
            <a:rPr lang="en-US" altLang="zh-TW" sz="1800" dirty="0" smtClean="0">
              <a:solidFill>
                <a:srgbClr val="FF0000"/>
              </a:solidFill>
              <a:latin typeface="標楷體" panose="03000509000000000000" pitchFamily="65" charset="-120"/>
              <a:ea typeface="標楷體" panose="03000509000000000000" pitchFamily="65" charset="-120"/>
            </a:rPr>
            <a:t>B</a:t>
          </a:r>
          <a:r>
            <a:rPr lang="zh-TW" altLang="en-US" sz="1800" dirty="0" smtClean="0">
              <a:solidFill>
                <a:srgbClr val="FF0000"/>
              </a:solidFill>
              <a:latin typeface="標楷體" panose="03000509000000000000" pitchFamily="65" charset="-120"/>
              <a:ea typeface="標楷體" panose="03000509000000000000" pitchFamily="65" charset="-120"/>
            </a:rPr>
            <a:t>國授權合約之簽約金</a:t>
          </a:r>
          <a:r>
            <a:rPr lang="en-US" altLang="zh-TW" sz="1800" dirty="0" smtClean="0">
              <a:solidFill>
                <a:srgbClr val="FF0000"/>
              </a:solidFill>
              <a:latin typeface="標楷體" panose="03000509000000000000" pitchFamily="65" charset="-120"/>
              <a:ea typeface="標楷體" panose="03000509000000000000" pitchFamily="65" charset="-120"/>
            </a:rPr>
            <a:t>2,000</a:t>
          </a:r>
          <a:r>
            <a:rPr lang="zh-TW" altLang="en-US" sz="1800" dirty="0" smtClean="0">
              <a:solidFill>
                <a:srgbClr val="FF0000"/>
              </a:solidFill>
              <a:latin typeface="標楷體" panose="03000509000000000000" pitchFamily="65" charset="-120"/>
              <a:ea typeface="標楷體" panose="03000509000000000000" pitchFamily="65" charset="-120"/>
            </a:rPr>
            <a:t>萬元，乙公司已於本日匯款至本公司。 </a:t>
          </a:r>
          <a:endParaRPr lang="zh-TW" altLang="en-US" sz="1800" dirty="0">
            <a:solidFill>
              <a:srgbClr val="FF0000"/>
            </a:solidFill>
            <a:latin typeface="標楷體" panose="03000509000000000000" pitchFamily="65" charset="-120"/>
            <a:ea typeface="標楷體" panose="03000509000000000000" pitchFamily="65" charset="-120"/>
          </a:endParaRPr>
        </a:p>
      </dgm:t>
    </dgm:pt>
    <dgm:pt modelId="{28A058D0-F3DA-45F1-9D26-ED58411F0064}" type="parTrans" cxnId="{343017BE-2793-47C6-8233-5BD6929FE608}">
      <dgm:prSet/>
      <dgm:spPr/>
      <dgm:t>
        <a:bodyPr/>
        <a:lstStyle/>
        <a:p>
          <a:endParaRPr lang="zh-TW" altLang="en-US"/>
        </a:p>
      </dgm:t>
    </dgm:pt>
    <dgm:pt modelId="{CBF293BF-08E9-4C7C-BA5F-D2F57F63B575}" type="sibTrans" cxnId="{343017BE-2793-47C6-8233-5BD6929FE608}">
      <dgm:prSet/>
      <dgm:spPr/>
      <dgm:t>
        <a:bodyPr/>
        <a:lstStyle/>
        <a:p>
          <a:endParaRPr lang="zh-TW" altLang="en-US"/>
        </a:p>
      </dgm:t>
    </dgm:pt>
    <dgm:pt modelId="{3A7E6934-961D-4A2A-BE22-D3CDC4E12A96}" type="pres">
      <dgm:prSet presAssocID="{B1BDD014-FBE4-44B2-A762-7900939FE5F6}" presName="linearFlow" presStyleCnt="0">
        <dgm:presLayoutVars>
          <dgm:dir/>
          <dgm:animLvl val="lvl"/>
          <dgm:resizeHandles val="exact"/>
        </dgm:presLayoutVars>
      </dgm:prSet>
      <dgm:spPr/>
      <dgm:t>
        <a:bodyPr/>
        <a:lstStyle/>
        <a:p>
          <a:endParaRPr lang="zh-TW" altLang="en-US"/>
        </a:p>
      </dgm:t>
    </dgm:pt>
    <dgm:pt modelId="{2D659B00-E335-4BD2-8DD8-6DAAD5239EF6}" type="pres">
      <dgm:prSet presAssocID="{A19C21D0-AA47-43C7-83AE-4C48E26A808C}" presName="composite" presStyleCnt="0"/>
      <dgm:spPr/>
    </dgm:pt>
    <dgm:pt modelId="{EAA8B24F-4FA0-4891-9933-6E241FEECA84}" type="pres">
      <dgm:prSet presAssocID="{A19C21D0-AA47-43C7-83AE-4C48E26A808C}" presName="parentText" presStyleLbl="alignNode1" presStyleIdx="0" presStyleCnt="2">
        <dgm:presLayoutVars>
          <dgm:chMax val="1"/>
          <dgm:bulletEnabled val="1"/>
        </dgm:presLayoutVars>
      </dgm:prSet>
      <dgm:spPr/>
      <dgm:t>
        <a:bodyPr/>
        <a:lstStyle/>
        <a:p>
          <a:endParaRPr lang="zh-TW" altLang="en-US"/>
        </a:p>
      </dgm:t>
    </dgm:pt>
    <dgm:pt modelId="{625F4CB5-F189-45CA-BBF9-A7CA9589C3C5}" type="pres">
      <dgm:prSet presAssocID="{A19C21D0-AA47-43C7-83AE-4C48E26A808C}" presName="descendantText" presStyleLbl="alignAcc1" presStyleIdx="0" presStyleCnt="2">
        <dgm:presLayoutVars>
          <dgm:bulletEnabled val="1"/>
        </dgm:presLayoutVars>
      </dgm:prSet>
      <dgm:spPr/>
      <dgm:t>
        <a:bodyPr/>
        <a:lstStyle/>
        <a:p>
          <a:endParaRPr lang="zh-TW" altLang="en-US"/>
        </a:p>
      </dgm:t>
    </dgm:pt>
    <dgm:pt modelId="{37A5F4BC-3A80-4FED-B27A-E4B8651BEFCB}" type="pres">
      <dgm:prSet presAssocID="{610E2902-3769-4969-9EE4-4CA0C6569B7C}" presName="sp" presStyleCnt="0"/>
      <dgm:spPr/>
    </dgm:pt>
    <dgm:pt modelId="{1C221673-9C3E-4E50-B3FC-8F52B6D1F3BF}" type="pres">
      <dgm:prSet presAssocID="{1CE5B8F2-24F1-4C61-9158-F5D3FB3B7116}" presName="composite" presStyleCnt="0"/>
      <dgm:spPr/>
    </dgm:pt>
    <dgm:pt modelId="{60B477A6-0E1C-49FF-975D-E3EB949229C7}" type="pres">
      <dgm:prSet presAssocID="{1CE5B8F2-24F1-4C61-9158-F5D3FB3B7116}" presName="parentText" presStyleLbl="alignNode1" presStyleIdx="1" presStyleCnt="2" custLinFactNeighborY="0">
        <dgm:presLayoutVars>
          <dgm:chMax val="1"/>
          <dgm:bulletEnabled val="1"/>
        </dgm:presLayoutVars>
      </dgm:prSet>
      <dgm:spPr/>
      <dgm:t>
        <a:bodyPr/>
        <a:lstStyle/>
        <a:p>
          <a:endParaRPr lang="zh-TW" altLang="en-US"/>
        </a:p>
      </dgm:t>
    </dgm:pt>
    <dgm:pt modelId="{2AB793D5-0C82-443E-88E4-BE5638BB250C}" type="pres">
      <dgm:prSet presAssocID="{1CE5B8F2-24F1-4C61-9158-F5D3FB3B7116}" presName="descendantText" presStyleLbl="alignAcc1" presStyleIdx="1" presStyleCnt="2" custScaleY="135165" custLinFactNeighborX="-207" custLinFactNeighborY="11446">
        <dgm:presLayoutVars>
          <dgm:bulletEnabled val="1"/>
        </dgm:presLayoutVars>
      </dgm:prSet>
      <dgm:spPr/>
      <dgm:t>
        <a:bodyPr/>
        <a:lstStyle/>
        <a:p>
          <a:endParaRPr lang="zh-TW" altLang="en-US"/>
        </a:p>
      </dgm:t>
    </dgm:pt>
  </dgm:ptLst>
  <dgm:cxnLst>
    <dgm:cxn modelId="{C1BC037E-1D28-4FE8-80A5-AAFDB7E358A7}" type="presOf" srcId="{7B3958D5-3C2D-48A5-935A-AC29B083971F}" destId="{625F4CB5-F189-45CA-BBF9-A7CA9589C3C5}" srcOrd="0" destOrd="0" presId="urn:microsoft.com/office/officeart/2005/8/layout/chevron2"/>
    <dgm:cxn modelId="{161EBBD1-12F7-4F34-A570-6D532DE36922}" type="presOf" srcId="{A19C21D0-AA47-43C7-83AE-4C48E26A808C}" destId="{EAA8B24F-4FA0-4891-9933-6E241FEECA84}" srcOrd="0" destOrd="0" presId="urn:microsoft.com/office/officeart/2005/8/layout/chevron2"/>
    <dgm:cxn modelId="{2057BE88-C5EF-479B-97A6-67DC81C30194}" srcId="{A19C21D0-AA47-43C7-83AE-4C48E26A808C}" destId="{7B3958D5-3C2D-48A5-935A-AC29B083971F}" srcOrd="0" destOrd="0" parTransId="{2D878C62-7F52-4E0E-B442-F50254E7CAC7}" sibTransId="{8F4EBCAD-9868-472B-9023-4A3A65A6818C}"/>
    <dgm:cxn modelId="{48601A22-4F36-42A9-9704-2595E380EEE2}" srcId="{B1BDD014-FBE4-44B2-A762-7900939FE5F6}" destId="{A19C21D0-AA47-43C7-83AE-4C48E26A808C}" srcOrd="0" destOrd="0" parTransId="{2564BCDA-F862-4045-8B41-29BA659F74BD}" sibTransId="{610E2902-3769-4969-9EE4-4CA0C6569B7C}"/>
    <dgm:cxn modelId="{03FC6DE4-8A13-468E-8EA3-5B652BBB8A48}" srcId="{B1BDD014-FBE4-44B2-A762-7900939FE5F6}" destId="{1CE5B8F2-24F1-4C61-9158-F5D3FB3B7116}" srcOrd="1" destOrd="0" parTransId="{670B4F21-C53A-4757-A8C0-2D5AB364EE88}" sibTransId="{61CF3559-4670-4C4E-845D-B89249007593}"/>
    <dgm:cxn modelId="{101C534E-5E53-43BE-AA62-EB04B07DA630}" type="presOf" srcId="{EA61EB6B-5853-44F2-A2AC-99C1574E8C10}" destId="{2AB793D5-0C82-443E-88E4-BE5638BB250C}" srcOrd="0" destOrd="1" presId="urn:microsoft.com/office/officeart/2005/8/layout/chevron2"/>
    <dgm:cxn modelId="{621DB237-6E72-46FD-93DF-2993BD81E8BF}" type="presOf" srcId="{1CE5B8F2-24F1-4C61-9158-F5D3FB3B7116}" destId="{60B477A6-0E1C-49FF-975D-E3EB949229C7}" srcOrd="0" destOrd="0" presId="urn:microsoft.com/office/officeart/2005/8/layout/chevron2"/>
    <dgm:cxn modelId="{343017BE-2793-47C6-8233-5BD6929FE608}" srcId="{1CE5B8F2-24F1-4C61-9158-F5D3FB3B7116}" destId="{EA61EB6B-5853-44F2-A2AC-99C1574E8C10}" srcOrd="1" destOrd="0" parTransId="{28A058D0-F3DA-45F1-9D26-ED58411F0064}" sibTransId="{CBF293BF-08E9-4C7C-BA5F-D2F57F63B575}"/>
    <dgm:cxn modelId="{7120CFAE-714D-4C2C-BE50-7B2425F6BBA1}" srcId="{1CE5B8F2-24F1-4C61-9158-F5D3FB3B7116}" destId="{7536B956-A642-47F5-963E-C7C260A85490}" srcOrd="0" destOrd="0" parTransId="{746F960E-7147-4E2E-AEEC-917D7D1C69ED}" sibTransId="{8ADB3E97-7699-4919-AC7A-03B3B3DCD713}"/>
    <dgm:cxn modelId="{0FA89AD4-9A8F-4FC0-A43B-2F1F2F24AFF1}" type="presOf" srcId="{B1BDD014-FBE4-44B2-A762-7900939FE5F6}" destId="{3A7E6934-961D-4A2A-BE22-D3CDC4E12A96}" srcOrd="0" destOrd="0" presId="urn:microsoft.com/office/officeart/2005/8/layout/chevron2"/>
    <dgm:cxn modelId="{BFB6BA29-5D0D-4A7A-87AE-70B32257C912}" type="presOf" srcId="{7536B956-A642-47F5-963E-C7C260A85490}" destId="{2AB793D5-0C82-443E-88E4-BE5638BB250C}" srcOrd="0" destOrd="0" presId="urn:microsoft.com/office/officeart/2005/8/layout/chevron2"/>
    <dgm:cxn modelId="{CC63A032-2EEF-4B02-8186-B149E72986D0}" type="presParOf" srcId="{3A7E6934-961D-4A2A-BE22-D3CDC4E12A96}" destId="{2D659B00-E335-4BD2-8DD8-6DAAD5239EF6}" srcOrd="0" destOrd="0" presId="urn:microsoft.com/office/officeart/2005/8/layout/chevron2"/>
    <dgm:cxn modelId="{61F17B38-8B5B-49DB-91A6-D7ABC7C19E63}" type="presParOf" srcId="{2D659B00-E335-4BD2-8DD8-6DAAD5239EF6}" destId="{EAA8B24F-4FA0-4891-9933-6E241FEECA84}" srcOrd="0" destOrd="0" presId="urn:microsoft.com/office/officeart/2005/8/layout/chevron2"/>
    <dgm:cxn modelId="{991B775F-72AC-401A-A137-D9F2BDDD5038}" type="presParOf" srcId="{2D659B00-E335-4BD2-8DD8-6DAAD5239EF6}" destId="{625F4CB5-F189-45CA-BBF9-A7CA9589C3C5}" srcOrd="1" destOrd="0" presId="urn:microsoft.com/office/officeart/2005/8/layout/chevron2"/>
    <dgm:cxn modelId="{212E470D-697A-41F5-91BF-29B42E1F7E9D}" type="presParOf" srcId="{3A7E6934-961D-4A2A-BE22-D3CDC4E12A96}" destId="{37A5F4BC-3A80-4FED-B27A-E4B8651BEFCB}" srcOrd="1" destOrd="0" presId="urn:microsoft.com/office/officeart/2005/8/layout/chevron2"/>
    <dgm:cxn modelId="{03499E4E-B4F0-4848-8835-3AADE931BCB7}" type="presParOf" srcId="{3A7E6934-961D-4A2A-BE22-D3CDC4E12A96}" destId="{1C221673-9C3E-4E50-B3FC-8F52B6D1F3BF}" srcOrd="2" destOrd="0" presId="urn:microsoft.com/office/officeart/2005/8/layout/chevron2"/>
    <dgm:cxn modelId="{0406A53A-E68B-41AF-82BC-CC68C89C59E9}" type="presParOf" srcId="{1C221673-9C3E-4E50-B3FC-8F52B6D1F3BF}" destId="{60B477A6-0E1C-49FF-975D-E3EB949229C7}" srcOrd="0" destOrd="0" presId="urn:microsoft.com/office/officeart/2005/8/layout/chevron2"/>
    <dgm:cxn modelId="{A46181B0-1B05-4991-B062-86160C31620F}" type="presParOf" srcId="{1C221673-9C3E-4E50-B3FC-8F52B6D1F3BF}" destId="{2AB793D5-0C82-443E-88E4-BE5638BB250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1BDD014-FBE4-44B2-A762-7900939FE5F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TW" altLang="en-US"/>
        </a:p>
      </dgm:t>
    </dgm:pt>
    <dgm:pt modelId="{A19C21D0-AA47-43C7-83AE-4C48E26A808C}">
      <dgm:prSet phldrT="[文字]"/>
      <dgm:spPr>
        <a:solidFill>
          <a:schemeClr val="accent2">
            <a:lumMod val="20000"/>
            <a:lumOff val="80000"/>
          </a:schemeClr>
        </a:solidFill>
        <a:ln>
          <a:solidFill>
            <a:schemeClr val="accent2">
              <a:lumMod val="75000"/>
            </a:schemeClr>
          </a:solidFill>
        </a:ln>
      </dgm:spPr>
      <dgm:t>
        <a:bodyPr/>
        <a:lstStyle/>
        <a:p>
          <a:r>
            <a:rPr lang="zh-TW" altLang="en-US" dirty="0" smtClean="0">
              <a:solidFill>
                <a:schemeClr val="tx1"/>
              </a:solidFill>
              <a:latin typeface="標楷體" panose="03000509000000000000" pitchFamily="65" charset="-120"/>
              <a:ea typeface="標楷體" panose="03000509000000000000" pitchFamily="65" charset="-120"/>
            </a:rPr>
            <a:t>媒體報導</a:t>
          </a:r>
          <a:endParaRPr lang="zh-TW" altLang="en-US" dirty="0">
            <a:solidFill>
              <a:schemeClr val="tx1"/>
            </a:solidFill>
            <a:latin typeface="標楷體" panose="03000509000000000000" pitchFamily="65" charset="-120"/>
            <a:ea typeface="標楷體" panose="03000509000000000000" pitchFamily="65" charset="-120"/>
          </a:endParaRPr>
        </a:p>
      </dgm:t>
    </dgm:pt>
    <dgm:pt modelId="{2564BCDA-F862-4045-8B41-29BA659F74BD}" type="parTrans" cxnId="{48601A22-4F36-42A9-9704-2595E380EEE2}">
      <dgm:prSet/>
      <dgm:spPr/>
      <dgm:t>
        <a:bodyPr/>
        <a:lstStyle/>
        <a:p>
          <a:endParaRPr lang="zh-TW" altLang="en-US"/>
        </a:p>
      </dgm:t>
    </dgm:pt>
    <dgm:pt modelId="{610E2902-3769-4969-9EE4-4CA0C6569B7C}" type="sibTrans" cxnId="{48601A22-4F36-42A9-9704-2595E380EEE2}">
      <dgm:prSet/>
      <dgm:spPr/>
      <dgm:t>
        <a:bodyPr/>
        <a:lstStyle/>
        <a:p>
          <a:endParaRPr lang="zh-TW" altLang="en-US"/>
        </a:p>
      </dgm:t>
    </dgm:pt>
    <dgm:pt modelId="{7B3958D5-3C2D-48A5-935A-AC29B083971F}">
      <dgm:prSet phldrT="[文字]" custT="1"/>
      <dgm:spPr>
        <a:solidFill>
          <a:schemeClr val="accent2">
            <a:lumMod val="20000"/>
            <a:lumOff val="80000"/>
            <a:alpha val="90000"/>
          </a:schemeClr>
        </a:solidFill>
        <a:ln>
          <a:solidFill>
            <a:schemeClr val="accent2">
              <a:lumMod val="75000"/>
            </a:schemeClr>
          </a:solidFill>
        </a:ln>
      </dgm:spPr>
      <dgm:t>
        <a:bodyPr/>
        <a:lstStyle/>
        <a:p>
          <a:pPr algn="just"/>
          <a:r>
            <a:rPr lang="en-US" altLang="zh-TW" sz="2200" dirty="0" smtClean="0">
              <a:latin typeface="標楷體" panose="03000509000000000000" pitchFamily="65" charset="-120"/>
              <a:ea typeface="標楷體" panose="03000509000000000000" pitchFamily="65" charset="-120"/>
            </a:rPr>
            <a:t>OO</a:t>
          </a:r>
          <a:r>
            <a:rPr lang="zh-TW" altLang="en-US" sz="2200" dirty="0" smtClean="0">
              <a:latin typeface="標楷體" panose="03000509000000000000" pitchFamily="65" charset="-120"/>
              <a:ea typeface="標楷體" panose="03000509000000000000" pitchFamily="65" charset="-120"/>
            </a:rPr>
            <a:t>公司位於新北市的</a:t>
          </a:r>
          <a:r>
            <a:rPr lang="en-US" altLang="zh-TW" sz="2200" dirty="0" smtClean="0">
              <a:latin typeface="標楷體" panose="03000509000000000000" pitchFamily="65" charset="-120"/>
              <a:ea typeface="標楷體" panose="03000509000000000000" pitchFamily="65" charset="-120"/>
            </a:rPr>
            <a:t>XX</a:t>
          </a:r>
          <a:r>
            <a:rPr lang="zh-TW" altLang="en-US" sz="2200" dirty="0" smtClean="0">
              <a:latin typeface="標楷體" panose="03000509000000000000" pitchFamily="65" charset="-120"/>
              <a:ea typeface="標楷體" panose="03000509000000000000" pitchFamily="65" charset="-120"/>
            </a:rPr>
            <a:t>建案即將動工，聯貸金額高達</a:t>
          </a:r>
          <a:r>
            <a:rPr lang="en-US" altLang="zh-TW" sz="2200" dirty="0" smtClean="0">
              <a:latin typeface="標楷體" panose="03000509000000000000" pitchFamily="65" charset="-120"/>
              <a:ea typeface="標楷體" panose="03000509000000000000" pitchFamily="65" charset="-120"/>
            </a:rPr>
            <a:t>60</a:t>
          </a:r>
          <a:r>
            <a:rPr lang="zh-TW" altLang="en-US" sz="2200" dirty="0" smtClean="0">
              <a:latin typeface="標楷體" panose="03000509000000000000" pitchFamily="65" charset="-120"/>
              <a:ea typeface="標楷體" panose="03000509000000000000" pitchFamily="65" charset="-120"/>
            </a:rPr>
            <a:t>億元，未來將變身</a:t>
          </a:r>
          <a:r>
            <a:rPr lang="en-US" altLang="zh-TW" sz="2200" dirty="0" smtClean="0">
              <a:latin typeface="標楷體" panose="03000509000000000000" pitchFamily="65" charset="-120"/>
              <a:ea typeface="標楷體" panose="03000509000000000000" pitchFamily="65" charset="-120"/>
            </a:rPr>
            <a:t>25</a:t>
          </a:r>
          <a:r>
            <a:rPr lang="zh-TW" altLang="en-US" sz="2200" dirty="0" smtClean="0">
              <a:latin typeface="標楷體" panose="03000509000000000000" pitchFamily="65" charset="-120"/>
              <a:ea typeface="標楷體" panose="03000509000000000000" pitchFamily="65" charset="-120"/>
            </a:rPr>
            <a:t>層高樓，三年後將成新地標，全案總銷將上看</a:t>
          </a:r>
          <a:r>
            <a:rPr lang="en-US" altLang="zh-TW" sz="2200" dirty="0" smtClean="0">
              <a:latin typeface="標楷體" panose="03000509000000000000" pitchFamily="65" charset="-120"/>
              <a:ea typeface="標楷體" panose="03000509000000000000" pitchFamily="65" charset="-120"/>
            </a:rPr>
            <a:t>300</a:t>
          </a:r>
          <a:r>
            <a:rPr lang="zh-TW" altLang="en-US" sz="2200" dirty="0" smtClean="0">
              <a:latin typeface="標楷體" panose="03000509000000000000" pitchFamily="65" charset="-120"/>
              <a:ea typeface="標楷體" panose="03000509000000000000" pitchFamily="65" charset="-120"/>
            </a:rPr>
            <a:t>～</a:t>
          </a:r>
          <a:r>
            <a:rPr lang="en-US" altLang="zh-TW" sz="2200" dirty="0" smtClean="0">
              <a:latin typeface="標楷體" panose="03000509000000000000" pitchFamily="65" charset="-120"/>
              <a:ea typeface="標楷體" panose="03000509000000000000" pitchFamily="65" charset="-120"/>
            </a:rPr>
            <a:t>400</a:t>
          </a:r>
          <a:r>
            <a:rPr lang="zh-TW" altLang="en-US" sz="2200" dirty="0" smtClean="0">
              <a:latin typeface="標楷體" panose="03000509000000000000" pitchFamily="65" charset="-120"/>
              <a:ea typeface="標楷體" panose="03000509000000000000" pitchFamily="65" charset="-120"/>
            </a:rPr>
            <a:t>億元</a:t>
          </a:r>
          <a:r>
            <a:rPr lang="en-US" altLang="zh-TW" sz="2200" dirty="0" smtClean="0">
              <a:latin typeface="標楷體" panose="03000509000000000000" pitchFamily="65" charset="-120"/>
              <a:ea typeface="標楷體" panose="03000509000000000000" pitchFamily="65" charset="-120"/>
            </a:rPr>
            <a:t>...</a:t>
          </a:r>
          <a:endParaRPr lang="zh-TW" altLang="en-US" sz="2200" dirty="0">
            <a:latin typeface="標楷體" panose="03000509000000000000" pitchFamily="65" charset="-120"/>
            <a:ea typeface="標楷體" panose="03000509000000000000" pitchFamily="65" charset="-120"/>
          </a:endParaRPr>
        </a:p>
      </dgm:t>
    </dgm:pt>
    <dgm:pt modelId="{2D878C62-7F52-4E0E-B442-F50254E7CAC7}" type="parTrans" cxnId="{2057BE88-C5EF-479B-97A6-67DC81C30194}">
      <dgm:prSet/>
      <dgm:spPr/>
      <dgm:t>
        <a:bodyPr/>
        <a:lstStyle/>
        <a:p>
          <a:endParaRPr lang="zh-TW" altLang="en-US"/>
        </a:p>
      </dgm:t>
    </dgm:pt>
    <dgm:pt modelId="{8F4EBCAD-9868-472B-9023-4A3A65A6818C}" type="sibTrans" cxnId="{2057BE88-C5EF-479B-97A6-67DC81C30194}">
      <dgm:prSet/>
      <dgm:spPr/>
      <dgm:t>
        <a:bodyPr/>
        <a:lstStyle/>
        <a:p>
          <a:endParaRPr lang="zh-TW" altLang="en-US"/>
        </a:p>
      </dgm:t>
    </dgm:pt>
    <dgm:pt modelId="{1CE5B8F2-24F1-4C61-9158-F5D3FB3B7116}">
      <dgm:prSet phldrT="[文字]"/>
      <dgm:spPr>
        <a:solidFill>
          <a:schemeClr val="accent4">
            <a:lumMod val="40000"/>
            <a:lumOff val="60000"/>
          </a:schemeClr>
        </a:solidFill>
        <a:ln>
          <a:solidFill>
            <a:schemeClr val="accent4">
              <a:lumMod val="75000"/>
            </a:schemeClr>
          </a:solidFill>
        </a:ln>
      </dgm:spPr>
      <dgm:t>
        <a:bodyPr/>
        <a:lstStyle/>
        <a:p>
          <a:r>
            <a:rPr lang="zh-TW" altLang="en-US" dirty="0" smtClean="0">
              <a:solidFill>
                <a:schemeClr val="tx1"/>
              </a:solidFill>
              <a:latin typeface="標楷體" panose="03000509000000000000" pitchFamily="65" charset="-120"/>
              <a:ea typeface="標楷體" panose="03000509000000000000" pitchFamily="65" charset="-120"/>
            </a:rPr>
            <a:t>重訊回應</a:t>
          </a:r>
        </a:p>
      </dgm:t>
    </dgm:pt>
    <dgm:pt modelId="{670B4F21-C53A-4757-A8C0-2D5AB364EE88}" type="parTrans" cxnId="{03FC6DE4-8A13-468E-8EA3-5B652BBB8A48}">
      <dgm:prSet/>
      <dgm:spPr/>
      <dgm:t>
        <a:bodyPr/>
        <a:lstStyle/>
        <a:p>
          <a:endParaRPr lang="zh-TW" altLang="en-US"/>
        </a:p>
      </dgm:t>
    </dgm:pt>
    <dgm:pt modelId="{61CF3559-4670-4C4E-845D-B89249007593}" type="sibTrans" cxnId="{03FC6DE4-8A13-468E-8EA3-5B652BBB8A48}">
      <dgm:prSet/>
      <dgm:spPr/>
      <dgm:t>
        <a:bodyPr/>
        <a:lstStyle/>
        <a:p>
          <a:endParaRPr lang="zh-TW" altLang="en-US"/>
        </a:p>
      </dgm:t>
    </dgm:pt>
    <dgm:pt modelId="{7536B956-A642-47F5-963E-C7C260A85490}">
      <dgm:prSet phldrT="[文字]" custT="1"/>
      <dgm:spPr>
        <a:solidFill>
          <a:schemeClr val="accent4">
            <a:lumMod val="40000"/>
            <a:lumOff val="60000"/>
            <a:alpha val="90000"/>
          </a:schemeClr>
        </a:solidFill>
        <a:ln>
          <a:solidFill>
            <a:schemeClr val="accent4">
              <a:lumMod val="75000"/>
            </a:schemeClr>
          </a:solidFill>
        </a:ln>
      </dgm:spPr>
      <dgm:t>
        <a:bodyPr/>
        <a:lstStyle/>
        <a:p>
          <a:pPr algn="just"/>
          <a:r>
            <a:rPr lang="zh-TW" altLang="en-US" sz="2200" dirty="0" smtClean="0">
              <a:solidFill>
                <a:srgbClr val="FF0000"/>
              </a:solidFill>
              <a:latin typeface="標楷體" panose="03000509000000000000" pitchFamily="65" charset="-120"/>
              <a:ea typeface="標楷體" panose="03000509000000000000" pitchFamily="65" charset="-120"/>
            </a:rPr>
            <a:t>本公司為</a:t>
          </a:r>
          <a:r>
            <a:rPr lang="en-US" altLang="zh-TW" sz="2200" dirty="0" smtClean="0">
              <a:solidFill>
                <a:srgbClr val="FF0000"/>
              </a:solidFill>
              <a:latin typeface="標楷體" panose="03000509000000000000" pitchFamily="65" charset="-120"/>
              <a:ea typeface="標楷體" panose="03000509000000000000" pitchFamily="65" charset="-120"/>
            </a:rPr>
            <a:t>XX</a:t>
          </a:r>
          <a:r>
            <a:rPr lang="zh-TW" altLang="en-US" sz="2200" dirty="0" smtClean="0">
              <a:solidFill>
                <a:srgbClr val="FF0000"/>
              </a:solidFill>
              <a:latin typeface="標楷體" panose="03000509000000000000" pitchFamily="65" charset="-120"/>
              <a:ea typeface="標楷體" panose="03000509000000000000" pitchFamily="65" charset="-120"/>
            </a:rPr>
            <a:t>建案與銀行簽訂之聯貸金額為</a:t>
          </a:r>
          <a:r>
            <a:rPr lang="en-US" altLang="zh-TW" sz="2200" dirty="0" smtClean="0">
              <a:solidFill>
                <a:srgbClr val="FF0000"/>
              </a:solidFill>
              <a:latin typeface="標楷體" panose="03000509000000000000" pitchFamily="65" charset="-120"/>
              <a:ea typeface="標楷體" panose="03000509000000000000" pitchFamily="65" charset="-120"/>
            </a:rPr>
            <a:t>60</a:t>
          </a:r>
          <a:r>
            <a:rPr lang="zh-TW" altLang="en-US" sz="2200" dirty="0" smtClean="0">
              <a:solidFill>
                <a:srgbClr val="FF0000"/>
              </a:solidFill>
              <a:latin typeface="標楷體" panose="03000509000000000000" pitchFamily="65" charset="-120"/>
              <a:ea typeface="標楷體" panose="03000509000000000000" pitchFamily="65" charset="-120"/>
            </a:rPr>
            <a:t>億元，目前</a:t>
          </a:r>
          <a:r>
            <a:rPr lang="en-US" altLang="zh-TW" sz="2200" dirty="0" smtClean="0">
              <a:solidFill>
                <a:srgbClr val="FF0000"/>
              </a:solidFill>
              <a:latin typeface="標楷體" panose="03000509000000000000" pitchFamily="65" charset="-120"/>
              <a:ea typeface="標楷體" panose="03000509000000000000" pitchFamily="65" charset="-120"/>
            </a:rPr>
            <a:t>XX</a:t>
          </a:r>
          <a:r>
            <a:rPr lang="zh-TW" altLang="en-US" sz="2200" dirty="0" smtClean="0">
              <a:solidFill>
                <a:srgbClr val="FF0000"/>
              </a:solidFill>
              <a:latin typeface="標楷體" panose="03000509000000000000" pitchFamily="65" charset="-120"/>
              <a:ea typeface="標楷體" panose="03000509000000000000" pitchFamily="65" charset="-120"/>
            </a:rPr>
            <a:t>建案規劃興建</a:t>
          </a:r>
          <a:r>
            <a:rPr lang="en-US" altLang="zh-TW" sz="2200" dirty="0" smtClean="0">
              <a:solidFill>
                <a:srgbClr val="FF0000"/>
              </a:solidFill>
              <a:latin typeface="標楷體" panose="03000509000000000000" pitchFamily="65" charset="-120"/>
              <a:ea typeface="標楷體" panose="03000509000000000000" pitchFamily="65" charset="-120"/>
            </a:rPr>
            <a:t>25</a:t>
          </a:r>
          <a:r>
            <a:rPr lang="zh-TW" altLang="en-US" sz="2200" dirty="0" smtClean="0">
              <a:solidFill>
                <a:srgbClr val="FF0000"/>
              </a:solidFill>
              <a:latin typeface="標楷體" panose="03000509000000000000" pitchFamily="65" charset="-120"/>
              <a:ea typeface="標楷體" panose="03000509000000000000" pitchFamily="65" charset="-120"/>
            </a:rPr>
            <a:t>層，惟有關</a:t>
          </a:r>
          <a:r>
            <a:rPr lang="en-US" altLang="zh-TW" sz="2200" dirty="0" smtClean="0">
              <a:solidFill>
                <a:srgbClr val="FF0000"/>
              </a:solidFill>
              <a:latin typeface="標楷體" panose="03000509000000000000" pitchFamily="65" charset="-120"/>
              <a:ea typeface="標楷體" panose="03000509000000000000" pitchFamily="65" charset="-120"/>
            </a:rPr>
            <a:t>XX</a:t>
          </a:r>
          <a:r>
            <a:rPr lang="zh-TW" altLang="en-US" sz="2200" dirty="0" smtClean="0">
              <a:solidFill>
                <a:srgbClr val="FF0000"/>
              </a:solidFill>
              <a:latin typeface="標楷體" panose="03000509000000000000" pitchFamily="65" charset="-120"/>
              <a:ea typeface="標楷體" panose="03000509000000000000" pitchFamily="65" charset="-120"/>
            </a:rPr>
            <a:t>建案之完工時間、總銷案營收金額，係屬媒體自行估計</a:t>
          </a:r>
          <a:r>
            <a:rPr lang="zh-TW" altLang="en-US" sz="2200" dirty="0" smtClean="0">
              <a:latin typeface="標楷體" panose="03000509000000000000" pitchFamily="65" charset="-120"/>
              <a:ea typeface="標楷體" panose="03000509000000000000" pitchFamily="65" charset="-120"/>
            </a:rPr>
            <a:t>，本公司並未對外發布任何財務預測資料，有關本公司相關資訊，請以公開資訊觀測站之公告訊息為準。 </a:t>
          </a:r>
          <a:endParaRPr lang="zh-TW" altLang="en-US" sz="2200" dirty="0">
            <a:latin typeface="標楷體" panose="03000509000000000000" pitchFamily="65" charset="-120"/>
            <a:ea typeface="標楷體" panose="03000509000000000000" pitchFamily="65" charset="-120"/>
          </a:endParaRPr>
        </a:p>
      </dgm:t>
    </dgm:pt>
    <dgm:pt modelId="{746F960E-7147-4E2E-AEEC-917D7D1C69ED}" type="parTrans" cxnId="{7120CFAE-714D-4C2C-BE50-7B2425F6BBA1}">
      <dgm:prSet/>
      <dgm:spPr/>
      <dgm:t>
        <a:bodyPr/>
        <a:lstStyle/>
        <a:p>
          <a:endParaRPr lang="zh-TW" altLang="en-US"/>
        </a:p>
      </dgm:t>
    </dgm:pt>
    <dgm:pt modelId="{8ADB3E97-7699-4919-AC7A-03B3B3DCD713}" type="sibTrans" cxnId="{7120CFAE-714D-4C2C-BE50-7B2425F6BBA1}">
      <dgm:prSet/>
      <dgm:spPr/>
      <dgm:t>
        <a:bodyPr/>
        <a:lstStyle/>
        <a:p>
          <a:endParaRPr lang="zh-TW" altLang="en-US"/>
        </a:p>
      </dgm:t>
    </dgm:pt>
    <dgm:pt modelId="{3A7E6934-961D-4A2A-BE22-D3CDC4E12A96}" type="pres">
      <dgm:prSet presAssocID="{B1BDD014-FBE4-44B2-A762-7900939FE5F6}" presName="linearFlow" presStyleCnt="0">
        <dgm:presLayoutVars>
          <dgm:dir/>
          <dgm:animLvl val="lvl"/>
          <dgm:resizeHandles val="exact"/>
        </dgm:presLayoutVars>
      </dgm:prSet>
      <dgm:spPr/>
      <dgm:t>
        <a:bodyPr/>
        <a:lstStyle/>
        <a:p>
          <a:endParaRPr lang="zh-TW" altLang="en-US"/>
        </a:p>
      </dgm:t>
    </dgm:pt>
    <dgm:pt modelId="{2D659B00-E335-4BD2-8DD8-6DAAD5239EF6}" type="pres">
      <dgm:prSet presAssocID="{A19C21D0-AA47-43C7-83AE-4C48E26A808C}" presName="composite" presStyleCnt="0"/>
      <dgm:spPr/>
    </dgm:pt>
    <dgm:pt modelId="{EAA8B24F-4FA0-4891-9933-6E241FEECA84}" type="pres">
      <dgm:prSet presAssocID="{A19C21D0-AA47-43C7-83AE-4C48E26A808C}" presName="parentText" presStyleLbl="alignNode1" presStyleIdx="0" presStyleCnt="2" custLinFactNeighborX="0" custLinFactNeighborY="718">
        <dgm:presLayoutVars>
          <dgm:chMax val="1"/>
          <dgm:bulletEnabled val="1"/>
        </dgm:presLayoutVars>
      </dgm:prSet>
      <dgm:spPr/>
      <dgm:t>
        <a:bodyPr/>
        <a:lstStyle/>
        <a:p>
          <a:endParaRPr lang="zh-TW" altLang="en-US"/>
        </a:p>
      </dgm:t>
    </dgm:pt>
    <dgm:pt modelId="{625F4CB5-F189-45CA-BBF9-A7CA9589C3C5}" type="pres">
      <dgm:prSet presAssocID="{A19C21D0-AA47-43C7-83AE-4C48E26A808C}" presName="descendantText" presStyleLbl="alignAcc1" presStyleIdx="0" presStyleCnt="2">
        <dgm:presLayoutVars>
          <dgm:bulletEnabled val="1"/>
        </dgm:presLayoutVars>
      </dgm:prSet>
      <dgm:spPr/>
      <dgm:t>
        <a:bodyPr/>
        <a:lstStyle/>
        <a:p>
          <a:endParaRPr lang="zh-TW" altLang="en-US"/>
        </a:p>
      </dgm:t>
    </dgm:pt>
    <dgm:pt modelId="{37A5F4BC-3A80-4FED-B27A-E4B8651BEFCB}" type="pres">
      <dgm:prSet presAssocID="{610E2902-3769-4969-9EE4-4CA0C6569B7C}" presName="sp" presStyleCnt="0"/>
      <dgm:spPr/>
    </dgm:pt>
    <dgm:pt modelId="{1C221673-9C3E-4E50-B3FC-8F52B6D1F3BF}" type="pres">
      <dgm:prSet presAssocID="{1CE5B8F2-24F1-4C61-9158-F5D3FB3B7116}" presName="composite" presStyleCnt="0"/>
      <dgm:spPr/>
    </dgm:pt>
    <dgm:pt modelId="{60B477A6-0E1C-49FF-975D-E3EB949229C7}" type="pres">
      <dgm:prSet presAssocID="{1CE5B8F2-24F1-4C61-9158-F5D3FB3B7116}" presName="parentText" presStyleLbl="alignNode1" presStyleIdx="1" presStyleCnt="2">
        <dgm:presLayoutVars>
          <dgm:chMax val="1"/>
          <dgm:bulletEnabled val="1"/>
        </dgm:presLayoutVars>
      </dgm:prSet>
      <dgm:spPr/>
      <dgm:t>
        <a:bodyPr/>
        <a:lstStyle/>
        <a:p>
          <a:endParaRPr lang="zh-TW" altLang="en-US"/>
        </a:p>
      </dgm:t>
    </dgm:pt>
    <dgm:pt modelId="{2AB793D5-0C82-443E-88E4-BE5638BB250C}" type="pres">
      <dgm:prSet presAssocID="{1CE5B8F2-24F1-4C61-9158-F5D3FB3B7116}" presName="descendantText" presStyleLbl="alignAcc1" presStyleIdx="1" presStyleCnt="2" custScaleY="176196">
        <dgm:presLayoutVars>
          <dgm:bulletEnabled val="1"/>
        </dgm:presLayoutVars>
      </dgm:prSet>
      <dgm:spPr/>
      <dgm:t>
        <a:bodyPr/>
        <a:lstStyle/>
        <a:p>
          <a:endParaRPr lang="zh-TW" altLang="en-US"/>
        </a:p>
      </dgm:t>
    </dgm:pt>
  </dgm:ptLst>
  <dgm:cxnLst>
    <dgm:cxn modelId="{5EC04B32-DF3E-4EEC-B873-529217B9524B}" type="presOf" srcId="{7536B956-A642-47F5-963E-C7C260A85490}" destId="{2AB793D5-0C82-443E-88E4-BE5638BB250C}" srcOrd="0" destOrd="0" presId="urn:microsoft.com/office/officeart/2005/8/layout/chevron2"/>
    <dgm:cxn modelId="{48601A22-4F36-42A9-9704-2595E380EEE2}" srcId="{B1BDD014-FBE4-44B2-A762-7900939FE5F6}" destId="{A19C21D0-AA47-43C7-83AE-4C48E26A808C}" srcOrd="0" destOrd="0" parTransId="{2564BCDA-F862-4045-8B41-29BA659F74BD}" sibTransId="{610E2902-3769-4969-9EE4-4CA0C6569B7C}"/>
    <dgm:cxn modelId="{ABFC5798-8BD1-4E06-B4CA-37C25217261F}" type="presOf" srcId="{B1BDD014-FBE4-44B2-A762-7900939FE5F6}" destId="{3A7E6934-961D-4A2A-BE22-D3CDC4E12A96}" srcOrd="0" destOrd="0" presId="urn:microsoft.com/office/officeart/2005/8/layout/chevron2"/>
    <dgm:cxn modelId="{03FC6DE4-8A13-468E-8EA3-5B652BBB8A48}" srcId="{B1BDD014-FBE4-44B2-A762-7900939FE5F6}" destId="{1CE5B8F2-24F1-4C61-9158-F5D3FB3B7116}" srcOrd="1" destOrd="0" parTransId="{670B4F21-C53A-4757-A8C0-2D5AB364EE88}" sibTransId="{61CF3559-4670-4C4E-845D-B89249007593}"/>
    <dgm:cxn modelId="{7120CFAE-714D-4C2C-BE50-7B2425F6BBA1}" srcId="{1CE5B8F2-24F1-4C61-9158-F5D3FB3B7116}" destId="{7536B956-A642-47F5-963E-C7C260A85490}" srcOrd="0" destOrd="0" parTransId="{746F960E-7147-4E2E-AEEC-917D7D1C69ED}" sibTransId="{8ADB3E97-7699-4919-AC7A-03B3B3DCD713}"/>
    <dgm:cxn modelId="{1494FD07-3F31-4446-B7C8-2DC5DC7C5957}" type="presOf" srcId="{1CE5B8F2-24F1-4C61-9158-F5D3FB3B7116}" destId="{60B477A6-0E1C-49FF-975D-E3EB949229C7}" srcOrd="0" destOrd="0" presId="urn:microsoft.com/office/officeart/2005/8/layout/chevron2"/>
    <dgm:cxn modelId="{1698C69B-AE14-4208-AA6D-BD02E1431301}" type="presOf" srcId="{A19C21D0-AA47-43C7-83AE-4C48E26A808C}" destId="{EAA8B24F-4FA0-4891-9933-6E241FEECA84}" srcOrd="0" destOrd="0" presId="urn:microsoft.com/office/officeart/2005/8/layout/chevron2"/>
    <dgm:cxn modelId="{2057BE88-C5EF-479B-97A6-67DC81C30194}" srcId="{A19C21D0-AA47-43C7-83AE-4C48E26A808C}" destId="{7B3958D5-3C2D-48A5-935A-AC29B083971F}" srcOrd="0" destOrd="0" parTransId="{2D878C62-7F52-4E0E-B442-F50254E7CAC7}" sibTransId="{8F4EBCAD-9868-472B-9023-4A3A65A6818C}"/>
    <dgm:cxn modelId="{149523D8-E0FA-4E20-9E26-E381B88F224F}" type="presOf" srcId="{7B3958D5-3C2D-48A5-935A-AC29B083971F}" destId="{625F4CB5-F189-45CA-BBF9-A7CA9589C3C5}" srcOrd="0" destOrd="0" presId="urn:microsoft.com/office/officeart/2005/8/layout/chevron2"/>
    <dgm:cxn modelId="{575E69E8-D95C-4E8F-9359-1601816F1480}" type="presParOf" srcId="{3A7E6934-961D-4A2A-BE22-D3CDC4E12A96}" destId="{2D659B00-E335-4BD2-8DD8-6DAAD5239EF6}" srcOrd="0" destOrd="0" presId="urn:microsoft.com/office/officeart/2005/8/layout/chevron2"/>
    <dgm:cxn modelId="{B7C98A4F-779E-4FAD-84FF-8D8595EBD71C}" type="presParOf" srcId="{2D659B00-E335-4BD2-8DD8-6DAAD5239EF6}" destId="{EAA8B24F-4FA0-4891-9933-6E241FEECA84}" srcOrd="0" destOrd="0" presId="urn:microsoft.com/office/officeart/2005/8/layout/chevron2"/>
    <dgm:cxn modelId="{691C385A-6906-4511-9556-0DE9DB13FAB4}" type="presParOf" srcId="{2D659B00-E335-4BD2-8DD8-6DAAD5239EF6}" destId="{625F4CB5-F189-45CA-BBF9-A7CA9589C3C5}" srcOrd="1" destOrd="0" presId="urn:microsoft.com/office/officeart/2005/8/layout/chevron2"/>
    <dgm:cxn modelId="{48194011-E2C9-42DE-83C6-F432742CF1C4}" type="presParOf" srcId="{3A7E6934-961D-4A2A-BE22-D3CDC4E12A96}" destId="{37A5F4BC-3A80-4FED-B27A-E4B8651BEFCB}" srcOrd="1" destOrd="0" presId="urn:microsoft.com/office/officeart/2005/8/layout/chevron2"/>
    <dgm:cxn modelId="{1EA6A0A6-C762-4C72-A58A-77B6BD71049A}" type="presParOf" srcId="{3A7E6934-961D-4A2A-BE22-D3CDC4E12A96}" destId="{1C221673-9C3E-4E50-B3FC-8F52B6D1F3BF}" srcOrd="2" destOrd="0" presId="urn:microsoft.com/office/officeart/2005/8/layout/chevron2"/>
    <dgm:cxn modelId="{F622C821-79B7-45E7-B85A-AEBF397F9D80}" type="presParOf" srcId="{1C221673-9C3E-4E50-B3FC-8F52B6D1F3BF}" destId="{60B477A6-0E1C-49FF-975D-E3EB949229C7}" srcOrd="0" destOrd="0" presId="urn:microsoft.com/office/officeart/2005/8/layout/chevron2"/>
    <dgm:cxn modelId="{632DDF4E-0D48-4825-8D35-1F5F4A1E4BBA}" type="presParOf" srcId="{1C221673-9C3E-4E50-B3FC-8F52B6D1F3BF}" destId="{2AB793D5-0C82-443E-88E4-BE5638BB250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1BDD014-FBE4-44B2-A762-7900939FE5F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TW" altLang="en-US"/>
        </a:p>
      </dgm:t>
    </dgm:pt>
    <dgm:pt modelId="{A19C21D0-AA47-43C7-83AE-4C48E26A808C}">
      <dgm:prSet phldrT="[文字]"/>
      <dgm:spPr>
        <a:solidFill>
          <a:schemeClr val="accent6">
            <a:lumMod val="20000"/>
            <a:lumOff val="80000"/>
          </a:schemeClr>
        </a:solidFill>
        <a:ln>
          <a:solidFill>
            <a:schemeClr val="accent6">
              <a:lumMod val="60000"/>
              <a:lumOff val="40000"/>
            </a:schemeClr>
          </a:solidFill>
        </a:ln>
      </dgm:spPr>
      <dgm:t>
        <a:bodyPr/>
        <a:lstStyle/>
        <a:p>
          <a:r>
            <a:rPr lang="zh-TW" altLang="en-US" dirty="0" smtClean="0">
              <a:solidFill>
                <a:schemeClr val="tx1"/>
              </a:solidFill>
              <a:latin typeface="標楷體" panose="03000509000000000000" pitchFamily="65" charset="-120"/>
              <a:ea typeface="標楷體" panose="03000509000000000000" pitchFamily="65" charset="-120"/>
            </a:rPr>
            <a:t>媒體報導</a:t>
          </a:r>
          <a:endParaRPr lang="zh-TW" altLang="en-US" dirty="0">
            <a:solidFill>
              <a:schemeClr val="tx1"/>
            </a:solidFill>
            <a:latin typeface="標楷體" panose="03000509000000000000" pitchFamily="65" charset="-120"/>
            <a:ea typeface="標楷體" panose="03000509000000000000" pitchFamily="65" charset="-120"/>
          </a:endParaRPr>
        </a:p>
      </dgm:t>
    </dgm:pt>
    <dgm:pt modelId="{2564BCDA-F862-4045-8B41-29BA659F74BD}" type="parTrans" cxnId="{48601A22-4F36-42A9-9704-2595E380EEE2}">
      <dgm:prSet/>
      <dgm:spPr/>
      <dgm:t>
        <a:bodyPr/>
        <a:lstStyle/>
        <a:p>
          <a:endParaRPr lang="zh-TW" altLang="en-US"/>
        </a:p>
      </dgm:t>
    </dgm:pt>
    <dgm:pt modelId="{610E2902-3769-4969-9EE4-4CA0C6569B7C}" type="sibTrans" cxnId="{48601A22-4F36-42A9-9704-2595E380EEE2}">
      <dgm:prSet/>
      <dgm:spPr/>
      <dgm:t>
        <a:bodyPr/>
        <a:lstStyle/>
        <a:p>
          <a:endParaRPr lang="zh-TW" altLang="en-US"/>
        </a:p>
      </dgm:t>
    </dgm:pt>
    <dgm:pt modelId="{7B3958D5-3C2D-48A5-935A-AC29B083971F}">
      <dgm:prSet phldrT="[文字]" custT="1"/>
      <dgm:spPr>
        <a:solidFill>
          <a:schemeClr val="accent6">
            <a:lumMod val="20000"/>
            <a:lumOff val="80000"/>
            <a:alpha val="90000"/>
          </a:schemeClr>
        </a:solidFill>
        <a:ln>
          <a:solidFill>
            <a:schemeClr val="accent6">
              <a:lumMod val="60000"/>
              <a:lumOff val="40000"/>
            </a:schemeClr>
          </a:solidFill>
        </a:ln>
      </dgm:spPr>
      <dgm:t>
        <a:bodyPr/>
        <a:lstStyle/>
        <a:p>
          <a:pPr algn="just"/>
          <a:r>
            <a:rPr lang="en-US" altLang="zh-TW" sz="2400" b="0" dirty="0" smtClean="0">
              <a:latin typeface="標楷體" panose="03000509000000000000" pitchFamily="65" charset="-120"/>
              <a:ea typeface="標楷體" panose="03000509000000000000" pitchFamily="65" charset="-120"/>
            </a:rPr>
            <a:t>OO</a:t>
          </a:r>
          <a:r>
            <a:rPr lang="zh-TW" altLang="en-US" sz="2400" b="0" dirty="0" smtClean="0">
              <a:latin typeface="標楷體" panose="03000509000000000000" pitchFamily="65" charset="-120"/>
              <a:ea typeface="標楷體" panose="03000509000000000000" pitchFamily="65" charset="-120"/>
            </a:rPr>
            <a:t>公司將在半年內啟動減資彌補虧損，並且發動</a:t>
          </a:r>
          <a:r>
            <a:rPr lang="en-US" altLang="zh-TW" sz="2400" b="0" dirty="0" smtClean="0">
              <a:latin typeface="標楷體" panose="03000509000000000000" pitchFamily="65" charset="-120"/>
              <a:ea typeface="標楷體" panose="03000509000000000000" pitchFamily="65" charset="-120"/>
            </a:rPr>
            <a:t>10</a:t>
          </a:r>
          <a:r>
            <a:rPr lang="zh-TW" altLang="en-US" sz="2400" b="0" dirty="0" smtClean="0">
              <a:latin typeface="標楷體" panose="03000509000000000000" pitchFamily="65" charset="-120"/>
              <a:ea typeface="標楷體" panose="03000509000000000000" pitchFamily="65" charset="-120"/>
            </a:rPr>
            <a:t>億至</a:t>
          </a:r>
          <a:r>
            <a:rPr lang="en-US" altLang="zh-TW" sz="2400" b="0" dirty="0" smtClean="0">
              <a:latin typeface="標楷體" panose="03000509000000000000" pitchFamily="65" charset="-120"/>
              <a:ea typeface="標楷體" panose="03000509000000000000" pitchFamily="65" charset="-120"/>
            </a:rPr>
            <a:t>20</a:t>
          </a:r>
          <a:r>
            <a:rPr lang="zh-TW" altLang="en-US" sz="2400" b="0" dirty="0" smtClean="0">
              <a:latin typeface="標楷體" panose="03000509000000000000" pitchFamily="65" charset="-120"/>
              <a:ea typeface="標楷體" panose="03000509000000000000" pitchFamily="65" charset="-120"/>
            </a:rPr>
            <a:t>億元私募案，為轉型募足銀彈</a:t>
          </a:r>
          <a:r>
            <a:rPr lang="en-US" altLang="zh-TW" sz="2400" b="0" dirty="0" smtClean="0">
              <a:latin typeface="標楷體" panose="03000509000000000000" pitchFamily="65" charset="-120"/>
              <a:ea typeface="標楷體" panose="03000509000000000000" pitchFamily="65" charset="-120"/>
            </a:rPr>
            <a:t>..</a:t>
          </a:r>
          <a:endParaRPr lang="zh-TW" altLang="en-US" sz="2400" b="0" dirty="0">
            <a:latin typeface="標楷體" panose="03000509000000000000" pitchFamily="65" charset="-120"/>
            <a:ea typeface="標楷體" panose="03000509000000000000" pitchFamily="65" charset="-120"/>
          </a:endParaRPr>
        </a:p>
      </dgm:t>
    </dgm:pt>
    <dgm:pt modelId="{2D878C62-7F52-4E0E-B442-F50254E7CAC7}" type="parTrans" cxnId="{2057BE88-C5EF-479B-97A6-67DC81C30194}">
      <dgm:prSet/>
      <dgm:spPr/>
      <dgm:t>
        <a:bodyPr/>
        <a:lstStyle/>
        <a:p>
          <a:endParaRPr lang="zh-TW" altLang="en-US"/>
        </a:p>
      </dgm:t>
    </dgm:pt>
    <dgm:pt modelId="{8F4EBCAD-9868-472B-9023-4A3A65A6818C}" type="sibTrans" cxnId="{2057BE88-C5EF-479B-97A6-67DC81C30194}">
      <dgm:prSet/>
      <dgm:spPr/>
      <dgm:t>
        <a:bodyPr/>
        <a:lstStyle/>
        <a:p>
          <a:endParaRPr lang="zh-TW" altLang="en-US"/>
        </a:p>
      </dgm:t>
    </dgm:pt>
    <dgm:pt modelId="{1CE5B8F2-24F1-4C61-9158-F5D3FB3B7116}">
      <dgm:prSet phldrT="[文字]"/>
      <dgm:spPr>
        <a:solidFill>
          <a:schemeClr val="tx2">
            <a:lumMod val="20000"/>
            <a:lumOff val="80000"/>
          </a:schemeClr>
        </a:solidFill>
        <a:ln>
          <a:solidFill>
            <a:schemeClr val="tx2">
              <a:lumMod val="60000"/>
              <a:lumOff val="40000"/>
            </a:schemeClr>
          </a:solidFill>
        </a:ln>
      </dgm:spPr>
      <dgm:t>
        <a:bodyPr/>
        <a:lstStyle/>
        <a:p>
          <a:r>
            <a:rPr lang="zh-TW" altLang="en-US" dirty="0" smtClean="0">
              <a:solidFill>
                <a:schemeClr val="tx1"/>
              </a:solidFill>
              <a:latin typeface="標楷體" panose="03000509000000000000" pitchFamily="65" charset="-120"/>
              <a:ea typeface="標楷體" panose="03000509000000000000" pitchFamily="65" charset="-120"/>
            </a:rPr>
            <a:t>重訊回應</a:t>
          </a:r>
          <a:endParaRPr lang="zh-TW" altLang="en-US" dirty="0">
            <a:solidFill>
              <a:schemeClr val="tx1"/>
            </a:solidFill>
            <a:latin typeface="標楷體" panose="03000509000000000000" pitchFamily="65" charset="-120"/>
            <a:ea typeface="標楷體" panose="03000509000000000000" pitchFamily="65" charset="-120"/>
          </a:endParaRPr>
        </a:p>
      </dgm:t>
    </dgm:pt>
    <dgm:pt modelId="{670B4F21-C53A-4757-A8C0-2D5AB364EE88}" type="parTrans" cxnId="{03FC6DE4-8A13-468E-8EA3-5B652BBB8A48}">
      <dgm:prSet/>
      <dgm:spPr/>
      <dgm:t>
        <a:bodyPr/>
        <a:lstStyle/>
        <a:p>
          <a:endParaRPr lang="zh-TW" altLang="en-US"/>
        </a:p>
      </dgm:t>
    </dgm:pt>
    <dgm:pt modelId="{61CF3559-4670-4C4E-845D-B89249007593}" type="sibTrans" cxnId="{03FC6DE4-8A13-468E-8EA3-5B652BBB8A48}">
      <dgm:prSet/>
      <dgm:spPr/>
      <dgm:t>
        <a:bodyPr/>
        <a:lstStyle/>
        <a:p>
          <a:endParaRPr lang="zh-TW" altLang="en-US"/>
        </a:p>
      </dgm:t>
    </dgm:pt>
    <dgm:pt modelId="{7536B956-A642-47F5-963E-C7C260A85490}">
      <dgm:prSet phldrT="[文字]" custT="1"/>
      <dgm:spPr>
        <a:solidFill>
          <a:schemeClr val="tx2">
            <a:lumMod val="20000"/>
            <a:lumOff val="80000"/>
            <a:alpha val="90000"/>
          </a:schemeClr>
        </a:solidFill>
        <a:ln>
          <a:solidFill>
            <a:schemeClr val="tx2">
              <a:lumMod val="60000"/>
              <a:lumOff val="40000"/>
            </a:schemeClr>
          </a:solidFill>
        </a:ln>
      </dgm:spPr>
      <dgm:t>
        <a:bodyPr/>
        <a:lstStyle/>
        <a:p>
          <a:pPr algn="l"/>
          <a:r>
            <a:rPr lang="en-US" altLang="zh-TW" sz="2200" dirty="0" smtClean="0">
              <a:latin typeface="標楷體" panose="03000509000000000000" pitchFamily="65" charset="-120"/>
              <a:ea typeface="標楷體" panose="03000509000000000000" pitchFamily="65" charset="-120"/>
            </a:rPr>
            <a:t>(</a:t>
          </a:r>
          <a:r>
            <a:rPr lang="zh-TW" altLang="en-US" sz="2200" dirty="0" smtClean="0">
              <a:latin typeface="標楷體" panose="03000509000000000000" pitchFamily="65" charset="-120"/>
              <a:ea typeface="標楷體" panose="03000509000000000000" pitchFamily="65" charset="-120"/>
            </a:rPr>
            <a:t>回應一</a:t>
          </a:r>
          <a:r>
            <a:rPr lang="en-US" altLang="zh-TW" sz="2200" dirty="0" smtClean="0">
              <a:latin typeface="標楷體" panose="03000509000000000000" pitchFamily="65" charset="-120"/>
              <a:ea typeface="標楷體" panose="03000509000000000000" pitchFamily="65" charset="-120"/>
            </a:rPr>
            <a:t>)</a:t>
          </a:r>
          <a:r>
            <a:rPr lang="zh-TW" altLang="en-US" sz="2200" dirty="0" smtClean="0">
              <a:latin typeface="標楷體" panose="03000509000000000000" pitchFamily="65" charset="-120"/>
              <a:ea typeface="標楷體" panose="03000509000000000000" pitchFamily="65" charset="-120"/>
            </a:rPr>
            <a:t>                                </a:t>
          </a:r>
          <a:r>
            <a:rPr lang="zh-TW" altLang="en-US" sz="2200" dirty="0" smtClean="0">
              <a:solidFill>
                <a:srgbClr val="FF0000"/>
              </a:solidFill>
              <a:latin typeface="標楷體" panose="03000509000000000000" pitchFamily="65" charset="-120"/>
              <a:ea typeface="標楷體" panose="03000509000000000000" pitchFamily="65" charset="-120"/>
            </a:rPr>
            <a:t>本公司目前並無規劃辦理</a:t>
          </a:r>
          <a:r>
            <a:rPr lang="zh-TW" altLang="en-US" sz="2200" b="0" dirty="0" smtClean="0">
              <a:solidFill>
                <a:srgbClr val="FF0000"/>
              </a:solidFill>
              <a:latin typeface="標楷體" panose="03000509000000000000" pitchFamily="65" charset="-120"/>
              <a:ea typeface="標楷體" panose="03000509000000000000" pitchFamily="65" charset="-120"/>
            </a:rPr>
            <a:t>減資案及私募案</a:t>
          </a:r>
          <a:r>
            <a:rPr lang="zh-TW" altLang="en-US" sz="2200" b="0" dirty="0" smtClean="0">
              <a:latin typeface="標楷體" panose="03000509000000000000" pitchFamily="65" charset="-120"/>
              <a:ea typeface="標楷體" panose="03000509000000000000" pitchFamily="65" charset="-120"/>
            </a:rPr>
            <a:t>，未來若有渠等議案規劃，將依規辦理，投資人請以公開資訊觀測站公告內容為準</a:t>
          </a:r>
          <a:r>
            <a:rPr lang="zh-TW" altLang="en-US" sz="2200" dirty="0" smtClean="0">
              <a:latin typeface="標楷體" panose="03000509000000000000" pitchFamily="65" charset="-120"/>
              <a:ea typeface="標楷體" panose="03000509000000000000" pitchFamily="65" charset="-120"/>
            </a:rPr>
            <a:t>。</a:t>
          </a:r>
          <a:endParaRPr lang="zh-TW" altLang="en-US" sz="2200" dirty="0">
            <a:latin typeface="標楷體" panose="03000509000000000000" pitchFamily="65" charset="-120"/>
            <a:ea typeface="標楷體" panose="03000509000000000000" pitchFamily="65" charset="-120"/>
          </a:endParaRPr>
        </a:p>
      </dgm:t>
    </dgm:pt>
    <dgm:pt modelId="{746F960E-7147-4E2E-AEEC-917D7D1C69ED}" type="parTrans" cxnId="{7120CFAE-714D-4C2C-BE50-7B2425F6BBA1}">
      <dgm:prSet/>
      <dgm:spPr/>
      <dgm:t>
        <a:bodyPr/>
        <a:lstStyle/>
        <a:p>
          <a:endParaRPr lang="zh-TW" altLang="en-US"/>
        </a:p>
      </dgm:t>
    </dgm:pt>
    <dgm:pt modelId="{8ADB3E97-7699-4919-AC7A-03B3B3DCD713}" type="sibTrans" cxnId="{7120CFAE-714D-4C2C-BE50-7B2425F6BBA1}">
      <dgm:prSet/>
      <dgm:spPr/>
      <dgm:t>
        <a:bodyPr/>
        <a:lstStyle/>
        <a:p>
          <a:endParaRPr lang="zh-TW" altLang="en-US"/>
        </a:p>
      </dgm:t>
    </dgm:pt>
    <dgm:pt modelId="{DAE76975-7CF2-4070-A62C-0F890381DF66}">
      <dgm:prSet phldrT="[文字]" custT="1"/>
      <dgm:spPr>
        <a:solidFill>
          <a:schemeClr val="tx2">
            <a:lumMod val="20000"/>
            <a:lumOff val="80000"/>
            <a:alpha val="90000"/>
          </a:schemeClr>
        </a:solidFill>
        <a:ln>
          <a:solidFill>
            <a:schemeClr val="tx2">
              <a:lumMod val="60000"/>
              <a:lumOff val="40000"/>
            </a:schemeClr>
          </a:solidFill>
        </a:ln>
      </dgm:spPr>
      <dgm:t>
        <a:bodyPr/>
        <a:lstStyle/>
        <a:p>
          <a:pPr algn="l"/>
          <a:r>
            <a:rPr lang="en-US" altLang="zh-TW" sz="2200" dirty="0" smtClean="0">
              <a:latin typeface="標楷體" panose="03000509000000000000" pitchFamily="65" charset="-120"/>
              <a:ea typeface="標楷體" panose="03000509000000000000" pitchFamily="65" charset="-120"/>
            </a:rPr>
            <a:t>(</a:t>
          </a:r>
          <a:r>
            <a:rPr lang="zh-TW" altLang="en-US" sz="2200" dirty="0" smtClean="0">
              <a:latin typeface="標楷體" panose="03000509000000000000" pitchFamily="65" charset="-120"/>
              <a:ea typeface="標楷體" panose="03000509000000000000" pitchFamily="65" charset="-120"/>
            </a:rPr>
            <a:t>回應二</a:t>
          </a:r>
          <a:r>
            <a:rPr lang="en-US" altLang="zh-TW" sz="2200" dirty="0" smtClean="0">
              <a:latin typeface="標楷體" panose="03000509000000000000" pitchFamily="65" charset="-120"/>
              <a:ea typeface="標楷體" panose="03000509000000000000" pitchFamily="65" charset="-120"/>
            </a:rPr>
            <a:t>)</a:t>
          </a:r>
          <a:r>
            <a:rPr lang="zh-TW" altLang="en-US" sz="2200" dirty="0" smtClean="0">
              <a:latin typeface="標楷體" panose="03000509000000000000" pitchFamily="65" charset="-120"/>
              <a:ea typeface="標楷體" panose="03000509000000000000" pitchFamily="65" charset="-120"/>
            </a:rPr>
            <a:t>                                </a:t>
          </a:r>
          <a:r>
            <a:rPr lang="zh-TW" altLang="en-US" sz="2200" dirty="0" smtClean="0">
              <a:solidFill>
                <a:srgbClr val="FF0000"/>
              </a:solidFill>
              <a:latin typeface="標楷體" panose="03000509000000000000" pitchFamily="65" charset="-120"/>
              <a:ea typeface="標楷體" panose="03000509000000000000" pitchFamily="65" charset="-120"/>
            </a:rPr>
            <a:t>本公司刻正規劃報導所述之</a:t>
          </a:r>
          <a:r>
            <a:rPr lang="zh-TW" altLang="en-US" sz="2200" b="0" dirty="0" smtClean="0">
              <a:solidFill>
                <a:srgbClr val="FF0000"/>
              </a:solidFill>
              <a:latin typeface="標楷體" panose="03000509000000000000" pitchFamily="65" charset="-120"/>
              <a:ea typeface="標楷體" panose="03000509000000000000" pitchFamily="65" charset="-120"/>
            </a:rPr>
            <a:t>減資案及私募案，未來經董事會通過後將依規辦理</a:t>
          </a:r>
          <a:r>
            <a:rPr lang="zh-TW" altLang="en-US" sz="2200" b="0" dirty="0" smtClean="0">
              <a:latin typeface="標楷體" panose="03000509000000000000" pitchFamily="65" charset="-120"/>
              <a:ea typeface="標楷體" panose="03000509000000000000" pitchFamily="65" charset="-120"/>
            </a:rPr>
            <a:t>，投資人請以公開資訊觀測站公告內容為準</a:t>
          </a:r>
          <a:r>
            <a:rPr lang="zh-TW" altLang="en-US" sz="2200" dirty="0" smtClean="0">
              <a:latin typeface="標楷體" panose="03000509000000000000" pitchFamily="65" charset="-120"/>
              <a:ea typeface="標楷體" panose="03000509000000000000" pitchFamily="65" charset="-120"/>
            </a:rPr>
            <a:t>。                                           </a:t>
          </a:r>
          <a:endParaRPr lang="zh-TW" altLang="en-US" sz="2200" dirty="0">
            <a:latin typeface="標楷體" panose="03000509000000000000" pitchFamily="65" charset="-120"/>
            <a:ea typeface="標楷體" panose="03000509000000000000" pitchFamily="65" charset="-120"/>
          </a:endParaRPr>
        </a:p>
      </dgm:t>
    </dgm:pt>
    <dgm:pt modelId="{4AA45232-EC26-4B02-B206-9155C1D0C17F}" type="parTrans" cxnId="{C496CF32-1AF6-4EEE-B5EA-87305A030520}">
      <dgm:prSet/>
      <dgm:spPr/>
      <dgm:t>
        <a:bodyPr/>
        <a:lstStyle/>
        <a:p>
          <a:endParaRPr lang="zh-TW" altLang="en-US"/>
        </a:p>
      </dgm:t>
    </dgm:pt>
    <dgm:pt modelId="{68908CED-04E9-458B-B31C-FEE3999A2402}" type="sibTrans" cxnId="{C496CF32-1AF6-4EEE-B5EA-87305A030520}">
      <dgm:prSet/>
      <dgm:spPr/>
      <dgm:t>
        <a:bodyPr/>
        <a:lstStyle/>
        <a:p>
          <a:endParaRPr lang="zh-TW" altLang="en-US"/>
        </a:p>
      </dgm:t>
    </dgm:pt>
    <dgm:pt modelId="{3A7E6934-961D-4A2A-BE22-D3CDC4E12A96}" type="pres">
      <dgm:prSet presAssocID="{B1BDD014-FBE4-44B2-A762-7900939FE5F6}" presName="linearFlow" presStyleCnt="0">
        <dgm:presLayoutVars>
          <dgm:dir/>
          <dgm:animLvl val="lvl"/>
          <dgm:resizeHandles val="exact"/>
        </dgm:presLayoutVars>
      </dgm:prSet>
      <dgm:spPr/>
      <dgm:t>
        <a:bodyPr/>
        <a:lstStyle/>
        <a:p>
          <a:endParaRPr lang="zh-TW" altLang="en-US"/>
        </a:p>
      </dgm:t>
    </dgm:pt>
    <dgm:pt modelId="{2D659B00-E335-4BD2-8DD8-6DAAD5239EF6}" type="pres">
      <dgm:prSet presAssocID="{A19C21D0-AA47-43C7-83AE-4C48E26A808C}" presName="composite" presStyleCnt="0"/>
      <dgm:spPr/>
    </dgm:pt>
    <dgm:pt modelId="{EAA8B24F-4FA0-4891-9933-6E241FEECA84}" type="pres">
      <dgm:prSet presAssocID="{A19C21D0-AA47-43C7-83AE-4C48E26A808C}" presName="parentText" presStyleLbl="alignNode1" presStyleIdx="0" presStyleCnt="2" custLinFactNeighborX="0" custLinFactNeighborY="718">
        <dgm:presLayoutVars>
          <dgm:chMax val="1"/>
          <dgm:bulletEnabled val="1"/>
        </dgm:presLayoutVars>
      </dgm:prSet>
      <dgm:spPr/>
      <dgm:t>
        <a:bodyPr/>
        <a:lstStyle/>
        <a:p>
          <a:endParaRPr lang="zh-TW" altLang="en-US"/>
        </a:p>
      </dgm:t>
    </dgm:pt>
    <dgm:pt modelId="{625F4CB5-F189-45CA-BBF9-A7CA9589C3C5}" type="pres">
      <dgm:prSet presAssocID="{A19C21D0-AA47-43C7-83AE-4C48E26A808C}" presName="descendantText" presStyleLbl="alignAcc1" presStyleIdx="0" presStyleCnt="2">
        <dgm:presLayoutVars>
          <dgm:bulletEnabled val="1"/>
        </dgm:presLayoutVars>
      </dgm:prSet>
      <dgm:spPr/>
      <dgm:t>
        <a:bodyPr/>
        <a:lstStyle/>
        <a:p>
          <a:endParaRPr lang="zh-TW" altLang="en-US"/>
        </a:p>
      </dgm:t>
    </dgm:pt>
    <dgm:pt modelId="{37A5F4BC-3A80-4FED-B27A-E4B8651BEFCB}" type="pres">
      <dgm:prSet presAssocID="{610E2902-3769-4969-9EE4-4CA0C6569B7C}" presName="sp" presStyleCnt="0"/>
      <dgm:spPr/>
    </dgm:pt>
    <dgm:pt modelId="{1C221673-9C3E-4E50-B3FC-8F52B6D1F3BF}" type="pres">
      <dgm:prSet presAssocID="{1CE5B8F2-24F1-4C61-9158-F5D3FB3B7116}" presName="composite" presStyleCnt="0"/>
      <dgm:spPr/>
    </dgm:pt>
    <dgm:pt modelId="{60B477A6-0E1C-49FF-975D-E3EB949229C7}" type="pres">
      <dgm:prSet presAssocID="{1CE5B8F2-24F1-4C61-9158-F5D3FB3B7116}" presName="parentText" presStyleLbl="alignNode1" presStyleIdx="1" presStyleCnt="2" custScaleY="136710">
        <dgm:presLayoutVars>
          <dgm:chMax val="1"/>
          <dgm:bulletEnabled val="1"/>
        </dgm:presLayoutVars>
      </dgm:prSet>
      <dgm:spPr/>
      <dgm:t>
        <a:bodyPr/>
        <a:lstStyle/>
        <a:p>
          <a:endParaRPr lang="zh-TW" altLang="en-US"/>
        </a:p>
      </dgm:t>
    </dgm:pt>
    <dgm:pt modelId="{2AB793D5-0C82-443E-88E4-BE5638BB250C}" type="pres">
      <dgm:prSet presAssocID="{1CE5B8F2-24F1-4C61-9158-F5D3FB3B7116}" presName="descendantText" presStyleLbl="alignAcc1" presStyleIdx="1" presStyleCnt="2" custScaleY="297949">
        <dgm:presLayoutVars>
          <dgm:bulletEnabled val="1"/>
        </dgm:presLayoutVars>
      </dgm:prSet>
      <dgm:spPr/>
      <dgm:t>
        <a:bodyPr/>
        <a:lstStyle/>
        <a:p>
          <a:endParaRPr lang="zh-TW" altLang="en-US"/>
        </a:p>
      </dgm:t>
    </dgm:pt>
  </dgm:ptLst>
  <dgm:cxnLst>
    <dgm:cxn modelId="{C496CF32-1AF6-4EEE-B5EA-87305A030520}" srcId="{1CE5B8F2-24F1-4C61-9158-F5D3FB3B7116}" destId="{DAE76975-7CF2-4070-A62C-0F890381DF66}" srcOrd="1" destOrd="0" parTransId="{4AA45232-EC26-4B02-B206-9155C1D0C17F}" sibTransId="{68908CED-04E9-458B-B31C-FEE3999A2402}"/>
    <dgm:cxn modelId="{48601A22-4F36-42A9-9704-2595E380EEE2}" srcId="{B1BDD014-FBE4-44B2-A762-7900939FE5F6}" destId="{A19C21D0-AA47-43C7-83AE-4C48E26A808C}" srcOrd="0" destOrd="0" parTransId="{2564BCDA-F862-4045-8B41-29BA659F74BD}" sibTransId="{610E2902-3769-4969-9EE4-4CA0C6569B7C}"/>
    <dgm:cxn modelId="{1242695F-B512-424C-9068-037602310EAF}" type="presOf" srcId="{B1BDD014-FBE4-44B2-A762-7900939FE5F6}" destId="{3A7E6934-961D-4A2A-BE22-D3CDC4E12A96}" srcOrd="0" destOrd="0" presId="urn:microsoft.com/office/officeart/2005/8/layout/chevron2"/>
    <dgm:cxn modelId="{03FC6DE4-8A13-468E-8EA3-5B652BBB8A48}" srcId="{B1BDD014-FBE4-44B2-A762-7900939FE5F6}" destId="{1CE5B8F2-24F1-4C61-9158-F5D3FB3B7116}" srcOrd="1" destOrd="0" parTransId="{670B4F21-C53A-4757-A8C0-2D5AB364EE88}" sibTransId="{61CF3559-4670-4C4E-845D-B89249007593}"/>
    <dgm:cxn modelId="{7120CFAE-714D-4C2C-BE50-7B2425F6BBA1}" srcId="{1CE5B8F2-24F1-4C61-9158-F5D3FB3B7116}" destId="{7536B956-A642-47F5-963E-C7C260A85490}" srcOrd="0" destOrd="0" parTransId="{746F960E-7147-4E2E-AEEC-917D7D1C69ED}" sibTransId="{8ADB3E97-7699-4919-AC7A-03B3B3DCD713}"/>
    <dgm:cxn modelId="{2057BE88-C5EF-479B-97A6-67DC81C30194}" srcId="{A19C21D0-AA47-43C7-83AE-4C48E26A808C}" destId="{7B3958D5-3C2D-48A5-935A-AC29B083971F}" srcOrd="0" destOrd="0" parTransId="{2D878C62-7F52-4E0E-B442-F50254E7CAC7}" sibTransId="{8F4EBCAD-9868-472B-9023-4A3A65A6818C}"/>
    <dgm:cxn modelId="{2884C8AB-711A-4861-B1D5-FE8147D39D7C}" type="presOf" srcId="{1CE5B8F2-24F1-4C61-9158-F5D3FB3B7116}" destId="{60B477A6-0E1C-49FF-975D-E3EB949229C7}" srcOrd="0" destOrd="0" presId="urn:microsoft.com/office/officeart/2005/8/layout/chevron2"/>
    <dgm:cxn modelId="{BAE90AD5-66A7-4443-96CC-9D734B898D03}" type="presOf" srcId="{DAE76975-7CF2-4070-A62C-0F890381DF66}" destId="{2AB793D5-0C82-443E-88E4-BE5638BB250C}" srcOrd="0" destOrd="1" presId="urn:microsoft.com/office/officeart/2005/8/layout/chevron2"/>
    <dgm:cxn modelId="{68DBF585-9C05-42AA-B16C-5CA354761B3F}" type="presOf" srcId="{7B3958D5-3C2D-48A5-935A-AC29B083971F}" destId="{625F4CB5-F189-45CA-BBF9-A7CA9589C3C5}" srcOrd="0" destOrd="0" presId="urn:microsoft.com/office/officeart/2005/8/layout/chevron2"/>
    <dgm:cxn modelId="{9553FFF3-E510-41EF-9ECA-6CAEF37A2185}" type="presOf" srcId="{7536B956-A642-47F5-963E-C7C260A85490}" destId="{2AB793D5-0C82-443E-88E4-BE5638BB250C}" srcOrd="0" destOrd="0" presId="urn:microsoft.com/office/officeart/2005/8/layout/chevron2"/>
    <dgm:cxn modelId="{B570D8B6-CFC8-4356-9F05-2255D49DA89F}" type="presOf" srcId="{A19C21D0-AA47-43C7-83AE-4C48E26A808C}" destId="{EAA8B24F-4FA0-4891-9933-6E241FEECA84}" srcOrd="0" destOrd="0" presId="urn:microsoft.com/office/officeart/2005/8/layout/chevron2"/>
    <dgm:cxn modelId="{36684C32-EB6E-4641-AC3A-4BE432B979FB}" type="presParOf" srcId="{3A7E6934-961D-4A2A-BE22-D3CDC4E12A96}" destId="{2D659B00-E335-4BD2-8DD8-6DAAD5239EF6}" srcOrd="0" destOrd="0" presId="urn:microsoft.com/office/officeart/2005/8/layout/chevron2"/>
    <dgm:cxn modelId="{8AF8C4A0-6AA3-43E5-AA54-5B9745202E4C}" type="presParOf" srcId="{2D659B00-E335-4BD2-8DD8-6DAAD5239EF6}" destId="{EAA8B24F-4FA0-4891-9933-6E241FEECA84}" srcOrd="0" destOrd="0" presId="urn:microsoft.com/office/officeart/2005/8/layout/chevron2"/>
    <dgm:cxn modelId="{E9BDA505-4181-49BD-B652-9E0824432258}" type="presParOf" srcId="{2D659B00-E335-4BD2-8DD8-6DAAD5239EF6}" destId="{625F4CB5-F189-45CA-BBF9-A7CA9589C3C5}" srcOrd="1" destOrd="0" presId="urn:microsoft.com/office/officeart/2005/8/layout/chevron2"/>
    <dgm:cxn modelId="{DC3709B7-9391-478C-B9E5-62CAB6F76203}" type="presParOf" srcId="{3A7E6934-961D-4A2A-BE22-D3CDC4E12A96}" destId="{37A5F4BC-3A80-4FED-B27A-E4B8651BEFCB}" srcOrd="1" destOrd="0" presId="urn:microsoft.com/office/officeart/2005/8/layout/chevron2"/>
    <dgm:cxn modelId="{D591E281-6D3B-4BFC-B0C1-8A6026E4534D}" type="presParOf" srcId="{3A7E6934-961D-4A2A-BE22-D3CDC4E12A96}" destId="{1C221673-9C3E-4E50-B3FC-8F52B6D1F3BF}" srcOrd="2" destOrd="0" presId="urn:microsoft.com/office/officeart/2005/8/layout/chevron2"/>
    <dgm:cxn modelId="{288DBB1B-B773-49C9-B7D2-326A29A61C12}" type="presParOf" srcId="{1C221673-9C3E-4E50-B3FC-8F52B6D1F3BF}" destId="{60B477A6-0E1C-49FF-975D-E3EB949229C7}" srcOrd="0" destOrd="0" presId="urn:microsoft.com/office/officeart/2005/8/layout/chevron2"/>
    <dgm:cxn modelId="{BBA0DCE1-B2A4-45BD-A947-BA1099C7AEAF}" type="presParOf" srcId="{1C221673-9C3E-4E50-B3FC-8F52B6D1F3BF}" destId="{2AB793D5-0C82-443E-88E4-BE5638BB250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7B95C0-A97E-4661-8919-281A8A228E8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CBA25F73-BA21-4898-8FCA-C465A00DA406}" type="pres">
      <dgm:prSet presAssocID="{A67B95C0-A97E-4661-8919-281A8A228E8B}" presName="Name0" presStyleCnt="0">
        <dgm:presLayoutVars>
          <dgm:dir/>
          <dgm:animLvl val="lvl"/>
          <dgm:resizeHandles val="exact"/>
        </dgm:presLayoutVars>
      </dgm:prSet>
      <dgm:spPr/>
      <dgm:t>
        <a:bodyPr/>
        <a:lstStyle/>
        <a:p>
          <a:endParaRPr lang="zh-TW" altLang="en-US"/>
        </a:p>
      </dgm:t>
    </dgm:pt>
  </dgm:ptLst>
  <dgm:cxnLst>
    <dgm:cxn modelId="{FBE17E97-E6A8-415D-90CE-811D81604704}" type="presOf" srcId="{A67B95C0-A97E-4661-8919-281A8A228E8B}" destId="{CBA25F73-BA21-4898-8FCA-C465A00DA40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68217B-1600-4320-B126-C52F48A0843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TW" altLang="en-US"/>
        </a:p>
      </dgm:t>
    </dgm:pt>
    <dgm:pt modelId="{B20E1AE1-C80D-40A7-906C-86E069B91015}">
      <dgm:prSet phldrT="[文字]" custT="1"/>
      <dgm:spPr/>
      <dgm:t>
        <a:bodyPr/>
        <a:lstStyle/>
        <a:p>
          <a:pPr>
            <a:lnSpc>
              <a:spcPts val="1600"/>
            </a:lnSpc>
          </a:pPr>
          <a:r>
            <a:rPr lang="zh-TW" altLang="en-US" sz="3200" b="0" dirty="0">
              <a:solidFill>
                <a:schemeClr val="bg1"/>
              </a:solidFill>
              <a:latin typeface="Times New Roman" pitchFamily="18" charset="0"/>
              <a:ea typeface="標楷體" pitchFamily="65" charset="-120"/>
              <a:cs typeface="Times New Roman" pitchFamily="18" charset="0"/>
            </a:rPr>
            <a:t>公司主動</a:t>
          </a:r>
          <a:r>
            <a:rPr lang="zh-TW" altLang="en-US" sz="3200" b="0" dirty="0" smtClean="0">
              <a:solidFill>
                <a:schemeClr val="bg1"/>
              </a:solidFill>
              <a:latin typeface="Times New Roman" pitchFamily="18" charset="0"/>
              <a:ea typeface="標楷體" pitchFamily="65" charset="-120"/>
              <a:cs typeface="Times New Roman" pitchFamily="18" charset="0"/>
            </a:rPr>
            <a:t>發布重大訊息</a:t>
          </a:r>
          <a:r>
            <a:rPr lang="en-US" altLang="zh-TW" sz="3200" b="0" dirty="0" smtClean="0">
              <a:solidFill>
                <a:schemeClr val="bg1"/>
              </a:solidFill>
              <a:latin typeface="Times New Roman" pitchFamily="18" charset="0"/>
              <a:ea typeface="標楷體" pitchFamily="65" charset="-120"/>
              <a:cs typeface="Times New Roman" pitchFamily="18" charset="0"/>
            </a:rPr>
            <a:t>(§6)</a:t>
          </a:r>
          <a:endParaRPr lang="zh-TW" altLang="en-US" sz="3200" dirty="0">
            <a:solidFill>
              <a:srgbClr val="9900CC"/>
            </a:solidFill>
          </a:endParaRPr>
        </a:p>
      </dgm:t>
    </dgm:pt>
    <dgm:pt modelId="{EFE9B9A1-670B-49D1-A7D1-848726CE2B62}" type="parTrans" cxnId="{59109251-74F5-4CD5-87E5-8A20F830B083}">
      <dgm:prSet/>
      <dgm:spPr/>
      <dgm:t>
        <a:bodyPr/>
        <a:lstStyle/>
        <a:p>
          <a:endParaRPr lang="zh-TW" altLang="en-US"/>
        </a:p>
      </dgm:t>
    </dgm:pt>
    <dgm:pt modelId="{4A21D200-A6E9-492F-AADA-483ED7634E1B}" type="sibTrans" cxnId="{59109251-74F5-4CD5-87E5-8A20F830B083}">
      <dgm:prSet/>
      <dgm:spPr/>
      <dgm:t>
        <a:bodyPr/>
        <a:lstStyle/>
        <a:p>
          <a:endParaRPr lang="zh-TW" altLang="en-US"/>
        </a:p>
      </dgm:t>
    </dgm:pt>
    <dgm:pt modelId="{04A6EC05-0F1B-42AA-B31C-457842E91045}">
      <dgm:prSet phldrT="[文字]" custT="1"/>
      <dgm:spPr/>
      <dgm:t>
        <a:bodyPr/>
        <a:lstStyle/>
        <a:p>
          <a:pPr algn="l">
            <a:lnSpc>
              <a:spcPts val="2000"/>
            </a:lnSpc>
          </a:pPr>
          <a:r>
            <a:rPr lang="en-US" altLang="zh-TW" sz="2000" u="none" dirty="0">
              <a:latin typeface="標楷體" pitchFamily="65" charset="-120"/>
              <a:ea typeface="標楷體" pitchFamily="65" charset="-120"/>
            </a:rPr>
            <a:t>1.【</a:t>
          </a:r>
          <a:r>
            <a:rPr lang="zh-TW" altLang="zh-TW" sz="2000" u="none" dirty="0">
              <a:latin typeface="標楷體" pitchFamily="65" charset="-120"/>
              <a:ea typeface="標楷體" pitchFamily="65" charset="-120"/>
            </a:rPr>
            <a:t>事實發生日</a:t>
          </a:r>
          <a:r>
            <a:rPr lang="en-US" altLang="zh-TW" sz="2000" u="none" dirty="0">
              <a:latin typeface="標楷體" pitchFamily="65" charset="-120"/>
              <a:ea typeface="標楷體" pitchFamily="65" charset="-120"/>
            </a:rPr>
            <a:t>】</a:t>
          </a:r>
          <a:r>
            <a:rPr lang="zh-TW" altLang="zh-TW" sz="2000" u="none" dirty="0">
              <a:latin typeface="標楷體" pitchFamily="65" charset="-120"/>
              <a:ea typeface="標楷體" pitchFamily="65" charset="-120"/>
            </a:rPr>
            <a:t>起</a:t>
          </a:r>
          <a:r>
            <a:rPr lang="zh-TW" altLang="zh-TW" sz="2000" u="none" dirty="0">
              <a:solidFill>
                <a:srgbClr val="FF0000"/>
              </a:solidFill>
              <a:latin typeface="標楷體" pitchFamily="65" charset="-120"/>
              <a:ea typeface="標楷體" pitchFamily="65" charset="-120"/>
            </a:rPr>
            <a:t>次一營業日</a:t>
          </a:r>
          <a:r>
            <a:rPr lang="zh-TW" altLang="zh-TW" sz="2000" u="none" dirty="0" smtClean="0">
              <a:solidFill>
                <a:srgbClr val="FF0000"/>
              </a:solidFill>
              <a:latin typeface="標楷體" pitchFamily="65" charset="-120"/>
              <a:ea typeface="標楷體" pitchFamily="65" charset="-120"/>
            </a:rPr>
            <a:t>交易</a:t>
          </a:r>
          <a:r>
            <a:rPr lang="zh-TW" altLang="zh-TW" sz="2000" u="none" dirty="0">
              <a:solidFill>
                <a:srgbClr val="FF0000"/>
              </a:solidFill>
              <a:latin typeface="標楷體" pitchFamily="65" charset="-120"/>
              <a:ea typeface="標楷體" pitchFamily="65" charset="-120"/>
            </a:rPr>
            <a:t>時間開始</a:t>
          </a:r>
          <a:r>
            <a:rPr lang="zh-TW" altLang="en-US" sz="2000" u="none" dirty="0" smtClean="0">
              <a:solidFill>
                <a:srgbClr val="FF0000"/>
              </a:solidFill>
              <a:latin typeface="標楷體" pitchFamily="65" charset="-120"/>
              <a:ea typeface="標楷體" pitchFamily="65" charset="-120"/>
            </a:rPr>
            <a:t>前二小</a:t>
          </a:r>
          <a:endParaRPr lang="en-US" altLang="zh-TW" sz="2000" u="none" dirty="0" smtClean="0">
            <a:solidFill>
              <a:srgbClr val="FF0000"/>
            </a:solidFill>
            <a:latin typeface="標楷體" pitchFamily="65" charset="-120"/>
            <a:ea typeface="標楷體" pitchFamily="65" charset="-120"/>
          </a:endParaRPr>
        </a:p>
        <a:p>
          <a:pPr algn="l">
            <a:lnSpc>
              <a:spcPts val="2000"/>
            </a:lnSpc>
          </a:pPr>
          <a:r>
            <a:rPr lang="zh-TW" altLang="en-US" sz="2000" u="none" dirty="0" smtClean="0">
              <a:solidFill>
                <a:srgbClr val="FF0000"/>
              </a:solidFill>
              <a:latin typeface="標楷體" pitchFamily="65" charset="-120"/>
              <a:ea typeface="標楷體" pitchFamily="65" charset="-120"/>
            </a:rPr>
            <a:t>   時</a:t>
          </a:r>
          <a:r>
            <a:rPr lang="zh-TW" altLang="zh-TW" sz="2000" u="none" dirty="0">
              <a:solidFill>
                <a:srgbClr val="FF0000"/>
              </a:solidFill>
              <a:latin typeface="標楷體" pitchFamily="65" charset="-120"/>
              <a:ea typeface="標楷體" pitchFamily="65" charset="-120"/>
            </a:rPr>
            <a:t>（上午</a:t>
          </a:r>
          <a:r>
            <a:rPr lang="en-US" altLang="zh-TW" sz="2000" u="none" dirty="0">
              <a:solidFill>
                <a:srgbClr val="FF0000"/>
              </a:solidFill>
              <a:latin typeface="標楷體" pitchFamily="65" charset="-120"/>
              <a:ea typeface="標楷體" pitchFamily="65" charset="-120"/>
            </a:rPr>
            <a:t>7</a:t>
          </a:r>
          <a:r>
            <a:rPr lang="zh-TW" altLang="zh-TW" sz="2000" u="none" dirty="0" smtClean="0">
              <a:solidFill>
                <a:srgbClr val="FF0000"/>
              </a:solidFill>
              <a:latin typeface="標楷體" pitchFamily="65" charset="-120"/>
              <a:ea typeface="標楷體" pitchFamily="65" charset="-120"/>
            </a:rPr>
            <a:t>時）前</a:t>
          </a:r>
          <a:r>
            <a:rPr lang="zh-TW" altLang="zh-TW" sz="2000" u="none" dirty="0" smtClean="0">
              <a:latin typeface="標楷體" pitchFamily="65" charset="-120"/>
              <a:ea typeface="標楷體" pitchFamily="65" charset="-120"/>
            </a:rPr>
            <a:t>輸入公開資訊觀測站</a:t>
          </a:r>
          <a:r>
            <a:rPr lang="zh-TW" altLang="en-US" sz="2000" u="none" dirty="0" smtClean="0">
              <a:latin typeface="標楷體" panose="03000509000000000000" pitchFamily="65" charset="-120"/>
              <a:ea typeface="標楷體" panose="03000509000000000000" pitchFamily="65" charset="-120"/>
            </a:rPr>
            <a:t>。對外發布</a:t>
          </a:r>
          <a:endParaRPr lang="en-US" altLang="zh-TW" sz="2000" u="none" dirty="0" smtClean="0">
            <a:latin typeface="標楷體" panose="03000509000000000000" pitchFamily="65" charset="-120"/>
            <a:ea typeface="標楷體" panose="03000509000000000000" pitchFamily="65" charset="-120"/>
          </a:endParaRPr>
        </a:p>
        <a:p>
          <a:pPr algn="l">
            <a:lnSpc>
              <a:spcPts val="2000"/>
            </a:lnSpc>
          </a:pPr>
          <a:r>
            <a:rPr lang="zh-TW" altLang="en-US" sz="2000" u="none" dirty="0" smtClean="0">
              <a:latin typeface="標楷體" panose="03000509000000000000" pitchFamily="65" charset="-120"/>
              <a:ea typeface="標楷體" panose="03000509000000000000" pitchFamily="65" charset="-120"/>
            </a:rPr>
            <a:t>   新聞稿者，應於</a:t>
          </a:r>
          <a:r>
            <a:rPr lang="zh-TW" altLang="en-US" sz="2000" u="none" dirty="0" smtClean="0">
              <a:solidFill>
                <a:srgbClr val="FF0000"/>
              </a:solidFill>
              <a:latin typeface="標楷體" panose="03000509000000000000" pitchFamily="65" charset="-120"/>
              <a:ea typeface="標楷體" panose="03000509000000000000" pitchFamily="65" charset="-120"/>
            </a:rPr>
            <a:t>發布新聞稿同時公告重大訊息</a:t>
          </a:r>
          <a:r>
            <a:rPr lang="zh-TW" altLang="en-US" sz="2000" u="none" dirty="0" smtClean="0">
              <a:latin typeface="標楷體" panose="03000509000000000000" pitchFamily="65" charset="-120"/>
              <a:ea typeface="標楷體" panose="03000509000000000000" pitchFamily="65" charset="-120"/>
            </a:rPr>
            <a:t>。</a:t>
          </a:r>
          <a:endParaRPr lang="zh-TW" altLang="en-US" sz="2000" u="none" dirty="0">
            <a:latin typeface="標楷體" pitchFamily="65" charset="-120"/>
            <a:ea typeface="標楷體" pitchFamily="65" charset="-120"/>
          </a:endParaRPr>
        </a:p>
      </dgm:t>
    </dgm:pt>
    <dgm:pt modelId="{5EAEA78F-A7CF-44C4-B6A4-3D437A7A32D7}" type="parTrans" cxnId="{05B03F91-B974-4559-904A-F6E671609D29}">
      <dgm:prSet/>
      <dgm:spPr/>
      <dgm:t>
        <a:bodyPr/>
        <a:lstStyle/>
        <a:p>
          <a:endParaRPr lang="zh-TW" altLang="en-US"/>
        </a:p>
      </dgm:t>
    </dgm:pt>
    <dgm:pt modelId="{3C6ED396-FACE-4909-8CB3-22BA7C1A6B67}" type="sibTrans" cxnId="{05B03F91-B974-4559-904A-F6E671609D29}">
      <dgm:prSet/>
      <dgm:spPr/>
      <dgm:t>
        <a:bodyPr/>
        <a:lstStyle/>
        <a:p>
          <a:endParaRPr lang="zh-TW" altLang="en-US"/>
        </a:p>
      </dgm:t>
    </dgm:pt>
    <dgm:pt modelId="{0684F935-C1F3-4055-8F2A-AFA4F8342076}">
      <dgm:prSet custT="1"/>
      <dgm:spPr/>
      <dgm:t>
        <a:bodyPr/>
        <a:lstStyle/>
        <a:p>
          <a:pPr algn="l">
            <a:lnSpc>
              <a:spcPts val="2000"/>
            </a:lnSpc>
          </a:pPr>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發現</a:t>
          </a:r>
          <a:r>
            <a:rPr lang="en-US" altLang="en-US"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大眾傳播媒體報導</a:t>
          </a:r>
          <a:r>
            <a:rPr lang="en-US" altLang="en-US"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者</a:t>
          </a:r>
          <a:r>
            <a:rPr lang="zh-TW" altLang="en-US" sz="2000" dirty="0" smtClean="0">
              <a:latin typeface="標楷體" panose="03000509000000000000" pitchFamily="65" charset="-120"/>
              <a:ea typeface="標楷體" panose="03000509000000000000" pitchFamily="65" charset="-120"/>
            </a:rPr>
            <a:t>，</a:t>
          </a:r>
          <a:r>
            <a:rPr lang="zh-TW" altLang="en-US" sz="2000" dirty="0" smtClean="0">
              <a:solidFill>
                <a:srgbClr val="FF0000"/>
              </a:solidFill>
              <a:latin typeface="標楷體" panose="03000509000000000000" pitchFamily="65" charset="-120"/>
              <a:ea typeface="標楷體" panose="03000509000000000000" pitchFamily="65" charset="-120"/>
            </a:rPr>
            <a:t>應</a:t>
          </a:r>
          <a:r>
            <a:rPr lang="zh-TW" altLang="en-US" sz="2000" dirty="0">
              <a:solidFill>
                <a:srgbClr val="FF0000"/>
              </a:solidFill>
              <a:latin typeface="標楷體" panose="03000509000000000000" pitchFamily="65" charset="-120"/>
              <a:ea typeface="標楷體" panose="03000509000000000000" pitchFamily="65" charset="-120"/>
            </a:rPr>
            <a:t>立即輸入</a:t>
          </a:r>
          <a:r>
            <a:rPr lang="zh-TW" altLang="en-US" sz="2000" dirty="0" smtClean="0">
              <a:latin typeface="標楷體" panose="03000509000000000000" pitchFamily="65" charset="-120"/>
              <a:ea typeface="標楷體" panose="03000509000000000000" pitchFamily="65" charset="-120"/>
            </a:rPr>
            <a:t>重大</a:t>
          </a:r>
          <a:endParaRPr lang="en-US" altLang="zh-TW" sz="2000" dirty="0" smtClean="0">
            <a:latin typeface="標楷體" panose="03000509000000000000" pitchFamily="65" charset="-120"/>
            <a:ea typeface="標楷體" panose="03000509000000000000" pitchFamily="65" charset="-120"/>
          </a:endParaRPr>
        </a:p>
        <a:p>
          <a:pPr algn="l">
            <a:lnSpc>
              <a:spcPts val="2000"/>
            </a:lnSpc>
          </a:pPr>
          <a:r>
            <a:rPr lang="zh-TW" altLang="en-US" sz="2000" dirty="0" smtClean="0">
              <a:latin typeface="標楷體" panose="03000509000000000000" pitchFamily="65" charset="-120"/>
              <a:ea typeface="標楷體" panose="03000509000000000000" pitchFamily="65" charset="-120"/>
            </a:rPr>
            <a:t>  訊息</a:t>
          </a:r>
          <a:r>
            <a:rPr lang="zh-TW" altLang="en-US" sz="2000" dirty="0">
              <a:latin typeface="標楷體" panose="03000509000000000000" pitchFamily="65" charset="-120"/>
              <a:ea typeface="標楷體" panose="03000509000000000000" pitchFamily="65" charset="-120"/>
            </a:rPr>
            <a:t>，至遲</a:t>
          </a:r>
          <a:r>
            <a:rPr lang="zh-TW" altLang="en-US" sz="2000" dirty="0" smtClean="0">
              <a:latin typeface="標楷體" panose="03000509000000000000" pitchFamily="65" charset="-120"/>
              <a:ea typeface="標楷體" panose="03000509000000000000" pitchFamily="65" charset="-120"/>
            </a:rPr>
            <a:t>不得</a:t>
          </a:r>
          <a:r>
            <a:rPr lang="zh-TW" altLang="en-US" sz="2000" dirty="0">
              <a:latin typeface="標楷體" panose="03000509000000000000" pitchFamily="65" charset="-120"/>
              <a:ea typeface="標楷體" panose="03000509000000000000" pitchFamily="65" charset="-120"/>
            </a:rPr>
            <a:t>逾</a:t>
          </a:r>
          <a:r>
            <a:rPr lang="zh-TW" altLang="en-US" sz="2000" dirty="0">
              <a:solidFill>
                <a:srgbClr val="FF0000"/>
              </a:solidFill>
              <a:latin typeface="標楷體" panose="03000509000000000000" pitchFamily="65" charset="-120"/>
              <a:ea typeface="標楷體" panose="03000509000000000000" pitchFamily="65" charset="-120"/>
            </a:rPr>
            <a:t>發現後二小時輸入。</a:t>
          </a:r>
        </a:p>
      </dgm:t>
    </dgm:pt>
    <dgm:pt modelId="{E4F3FB6F-A8C3-44B0-AD60-2C7F6420F385}" type="parTrans" cxnId="{14A264D5-6629-4D36-A1F9-D735B41C96EA}">
      <dgm:prSet/>
      <dgm:spPr/>
      <dgm:t>
        <a:bodyPr/>
        <a:lstStyle/>
        <a:p>
          <a:endParaRPr lang="zh-TW" altLang="en-US"/>
        </a:p>
      </dgm:t>
    </dgm:pt>
    <dgm:pt modelId="{EEC60BE8-86BD-4171-8A65-959D79086307}" type="sibTrans" cxnId="{14A264D5-6629-4D36-A1F9-D735B41C96EA}">
      <dgm:prSet/>
      <dgm:spPr/>
      <dgm:t>
        <a:bodyPr/>
        <a:lstStyle/>
        <a:p>
          <a:endParaRPr lang="zh-TW" altLang="en-US"/>
        </a:p>
      </dgm:t>
    </dgm:pt>
    <dgm:pt modelId="{2027FEA9-BDD9-4D15-A6D4-04BC9D1C1FA6}">
      <dgm:prSet custT="1"/>
      <dgm:spPr/>
      <dgm:t>
        <a:bodyPr/>
        <a:lstStyle/>
        <a:p>
          <a:pPr algn="l">
            <a:lnSpc>
              <a:spcPts val="1400"/>
            </a:lnSpc>
          </a:pPr>
          <a:r>
            <a:rPr lang="en-US" altLang="zh-TW" sz="1800" u="none" dirty="0">
              <a:latin typeface="標楷體" pitchFamily="65" charset="-120"/>
              <a:ea typeface="標楷體" pitchFamily="65" charset="-120"/>
            </a:rPr>
            <a:t>3.</a:t>
          </a:r>
          <a:r>
            <a:rPr lang="zh-TW" altLang="en-US" sz="1800" u="none" dirty="0">
              <a:latin typeface="標楷體" panose="03000509000000000000" pitchFamily="65" charset="-120"/>
              <a:ea typeface="標楷體" panose="03000509000000000000" pitchFamily="65" charset="-120"/>
            </a:rPr>
            <a:t>屬重大訊息記者說明會之重大訊息：</a:t>
          </a:r>
          <a:endParaRPr lang="en-US" altLang="zh-TW" sz="1800" u="none" dirty="0">
            <a:latin typeface="標楷體" panose="03000509000000000000" pitchFamily="65" charset="-120"/>
            <a:ea typeface="標楷體" panose="03000509000000000000" pitchFamily="65" charset="-120"/>
          </a:endParaRPr>
        </a:p>
        <a:p>
          <a:pPr algn="l">
            <a:lnSpc>
              <a:spcPts val="1400"/>
            </a:lnSpc>
          </a:pPr>
          <a:r>
            <a:rPr kumimoji="1" lang="en-US" altLang="zh-TW" sz="1800" dirty="0">
              <a:solidFill>
                <a:srgbClr val="FF0000"/>
              </a:solidFill>
              <a:latin typeface="標楷體" pitchFamily="65" charset="-120"/>
              <a:ea typeface="標楷體" pitchFamily="65" charset="-120"/>
            </a:rPr>
            <a:t>●</a:t>
          </a:r>
          <a:r>
            <a:rPr kumimoji="1" lang="zh-TW" altLang="en-US" sz="1800" dirty="0">
              <a:solidFill>
                <a:srgbClr val="FF0000"/>
              </a:solidFill>
              <a:latin typeface="標楷體" pitchFamily="65" charset="-120"/>
              <a:ea typeface="標楷體" pitchFamily="65" charset="-120"/>
            </a:rPr>
            <a:t>併購案等</a:t>
          </a:r>
          <a:r>
            <a:rPr kumimoji="1" lang="en-US" altLang="zh-TW" sz="1800" dirty="0" smtClean="0">
              <a:solidFill>
                <a:srgbClr val="FF0000"/>
              </a:solidFill>
              <a:latin typeface="標楷體" pitchFamily="65" charset="-120"/>
              <a:ea typeface="標楷體" pitchFamily="65" charset="-120"/>
            </a:rPr>
            <a:t>(</a:t>
          </a:r>
          <a:r>
            <a:rPr kumimoji="1" lang="zh-TW" altLang="en-US" sz="1800" dirty="0" smtClean="0">
              <a:solidFill>
                <a:srgbClr val="FF0000"/>
              </a:solidFill>
              <a:latin typeface="標楷體" pitchFamily="65" charset="-120"/>
              <a:ea typeface="標楷體" pitchFamily="65" charset="-120"/>
            </a:rPr>
            <a:t>第</a:t>
          </a:r>
          <a:r>
            <a:rPr kumimoji="1" lang="en-US" altLang="zh-TW" sz="1800" dirty="0" smtClean="0">
              <a:solidFill>
                <a:srgbClr val="FF0000"/>
              </a:solidFill>
              <a:latin typeface="標楷體" pitchFamily="65" charset="-120"/>
              <a:ea typeface="標楷體" pitchFamily="65" charset="-120"/>
            </a:rPr>
            <a:t>11</a:t>
          </a:r>
          <a:r>
            <a:rPr kumimoji="1" lang="zh-TW" altLang="en-US" sz="1800" dirty="0" smtClean="0">
              <a:solidFill>
                <a:srgbClr val="FF0000"/>
              </a:solidFill>
              <a:latin typeface="標楷體" pitchFamily="65" charset="-120"/>
              <a:ea typeface="標楷體" pitchFamily="65" charset="-120"/>
            </a:rPr>
            <a:t>條第</a:t>
          </a:r>
          <a:r>
            <a:rPr kumimoji="1" lang="en-US" altLang="zh-TW" sz="1800" dirty="0">
              <a:solidFill>
                <a:srgbClr val="FF0000"/>
              </a:solidFill>
              <a:latin typeface="標楷體" pitchFamily="65" charset="-120"/>
              <a:ea typeface="標楷體" pitchFamily="65" charset="-120"/>
            </a:rPr>
            <a:t>7</a:t>
          </a:r>
          <a:r>
            <a:rPr kumimoji="1" lang="zh-TW" altLang="en-US" sz="1800" dirty="0">
              <a:solidFill>
                <a:srgbClr val="FF0000"/>
              </a:solidFill>
              <a:latin typeface="標楷體" pitchFamily="65" charset="-120"/>
              <a:ea typeface="標楷體" pitchFamily="65" charset="-120"/>
            </a:rPr>
            <a:t>款</a:t>
          </a:r>
          <a:r>
            <a:rPr kumimoji="1" lang="en-US" altLang="zh-TW" sz="1800" dirty="0">
              <a:solidFill>
                <a:srgbClr val="FF0000"/>
              </a:solidFill>
              <a:latin typeface="標楷體" pitchFamily="65" charset="-120"/>
              <a:ea typeface="標楷體" pitchFamily="65" charset="-120"/>
            </a:rPr>
            <a:t>)</a:t>
          </a:r>
          <a:r>
            <a:rPr kumimoji="1" lang="zh-TW" altLang="en-US" sz="1800" dirty="0" smtClean="0">
              <a:solidFill>
                <a:srgbClr val="FF0000"/>
              </a:solidFill>
              <a:latin typeface="標楷體" pitchFamily="65" charset="-120"/>
              <a:ea typeface="標楷體" pitchFamily="65" charset="-120"/>
            </a:rPr>
            <a:t>→</a:t>
          </a:r>
          <a:endParaRPr kumimoji="1" lang="en-US" altLang="zh-TW" sz="1800" dirty="0" smtClean="0">
            <a:solidFill>
              <a:srgbClr val="FF0000"/>
            </a:solidFill>
            <a:latin typeface="標楷體" pitchFamily="65" charset="-120"/>
            <a:ea typeface="標楷體" pitchFamily="65" charset="-120"/>
          </a:endParaRPr>
        </a:p>
        <a:p>
          <a:pPr algn="l">
            <a:lnSpc>
              <a:spcPts val="1400"/>
            </a:lnSpc>
          </a:pPr>
          <a:r>
            <a:rPr kumimoji="1" lang="zh-TW" altLang="en-US" sz="1800" dirty="0" smtClean="0">
              <a:solidFill>
                <a:srgbClr val="FF0000"/>
              </a:solidFill>
              <a:latin typeface="標楷體" pitchFamily="65" charset="-120"/>
              <a:ea typeface="標楷體" pitchFamily="65" charset="-120"/>
            </a:rPr>
            <a:t>  重大</a:t>
          </a:r>
          <a:r>
            <a:rPr kumimoji="1" lang="zh-TW" altLang="en-US" sz="1800" dirty="0">
              <a:solidFill>
                <a:srgbClr val="FF0000"/>
              </a:solidFill>
              <a:latin typeface="標楷體" pitchFamily="65" charset="-120"/>
              <a:ea typeface="標楷體" pitchFamily="65" charset="-120"/>
            </a:rPr>
            <a:t>訊息於記者會之</a:t>
          </a:r>
          <a:r>
            <a:rPr kumimoji="1" lang="zh-TW" altLang="en-US" sz="1800" dirty="0" smtClean="0">
              <a:solidFill>
                <a:srgbClr val="FF0000"/>
              </a:solidFill>
              <a:latin typeface="標楷體" pitchFamily="65" charset="-120"/>
              <a:ea typeface="標楷體" pitchFamily="65" charset="-120"/>
            </a:rPr>
            <a:t>同時或</a:t>
          </a:r>
          <a:r>
            <a:rPr kumimoji="1" lang="zh-TW" altLang="en-US" sz="1800" dirty="0">
              <a:solidFill>
                <a:srgbClr val="FF0000"/>
              </a:solidFill>
              <a:latin typeface="標楷體" pitchFamily="65" charset="-120"/>
              <a:ea typeface="標楷體" pitchFamily="65" charset="-120"/>
            </a:rPr>
            <a:t>會後二小時內輸入</a:t>
          </a:r>
          <a:r>
            <a:rPr lang="zh-TW" altLang="en-US" sz="1800" dirty="0">
              <a:solidFill>
                <a:srgbClr val="FF0000"/>
              </a:solidFill>
              <a:latin typeface="標楷體" panose="03000509000000000000" pitchFamily="65" charset="-120"/>
              <a:ea typeface="標楷體" panose="03000509000000000000" pitchFamily="65" charset="-120"/>
            </a:rPr>
            <a:t>。</a:t>
          </a:r>
          <a:endParaRPr lang="en-US" altLang="zh-TW" sz="1800" u="none" dirty="0">
            <a:latin typeface="標楷體" panose="03000509000000000000" pitchFamily="65" charset="-120"/>
            <a:ea typeface="標楷體" panose="03000509000000000000" pitchFamily="65" charset="-120"/>
          </a:endParaRPr>
        </a:p>
        <a:p>
          <a:pPr algn="l">
            <a:lnSpc>
              <a:spcPts val="1400"/>
            </a:lnSpc>
          </a:pPr>
          <a:r>
            <a:rPr kumimoji="1" lang="en-US" altLang="zh-TW" sz="1800" dirty="0">
              <a:solidFill>
                <a:srgbClr val="FF0000"/>
              </a:solidFill>
              <a:latin typeface="標楷體" pitchFamily="65" charset="-120"/>
              <a:ea typeface="標楷體" pitchFamily="65" charset="-120"/>
            </a:rPr>
            <a:t>●</a:t>
          </a:r>
          <a:r>
            <a:rPr kumimoji="1" lang="zh-TW" altLang="en-US" sz="1800" dirty="0">
              <a:solidFill>
                <a:srgbClr val="FF0000"/>
              </a:solidFill>
              <a:latin typeface="標楷體" pitchFamily="65" charset="-120"/>
              <a:ea typeface="標楷體" pitchFamily="65" charset="-120"/>
            </a:rPr>
            <a:t>其他</a:t>
          </a:r>
          <a:r>
            <a:rPr kumimoji="1" lang="en-US" altLang="zh-TW" sz="1800" dirty="0">
              <a:solidFill>
                <a:srgbClr val="FF0000"/>
              </a:solidFill>
              <a:latin typeface="標楷體" pitchFamily="65" charset="-120"/>
              <a:ea typeface="標楷體" pitchFamily="65" charset="-120"/>
            </a:rPr>
            <a:t>16</a:t>
          </a:r>
          <a:r>
            <a:rPr kumimoji="1" lang="zh-TW" altLang="en-US" sz="1800" dirty="0">
              <a:solidFill>
                <a:srgbClr val="FF0000"/>
              </a:solidFill>
              <a:latin typeface="標楷體" pitchFamily="65" charset="-120"/>
              <a:ea typeface="標楷體" pitchFamily="65" charset="-120"/>
            </a:rPr>
            <a:t>款</a:t>
          </a:r>
          <a:r>
            <a:rPr kumimoji="1" lang="zh-TW" altLang="en-US" sz="1800" dirty="0" smtClean="0">
              <a:solidFill>
                <a:srgbClr val="FF0000"/>
              </a:solidFill>
              <a:latin typeface="標楷體" pitchFamily="65" charset="-120"/>
              <a:ea typeface="標楷體" pitchFamily="65" charset="-120"/>
            </a:rPr>
            <a:t>→</a:t>
          </a:r>
          <a:endParaRPr kumimoji="1" lang="en-US" altLang="zh-TW" sz="1800" dirty="0" smtClean="0">
            <a:solidFill>
              <a:srgbClr val="FF0000"/>
            </a:solidFill>
            <a:latin typeface="標楷體" pitchFamily="65" charset="-120"/>
            <a:ea typeface="標楷體" pitchFamily="65" charset="-120"/>
          </a:endParaRPr>
        </a:p>
        <a:p>
          <a:pPr algn="l">
            <a:lnSpc>
              <a:spcPts val="1400"/>
            </a:lnSpc>
          </a:pPr>
          <a:r>
            <a:rPr kumimoji="1" lang="zh-TW" altLang="en-US" sz="1800" dirty="0" smtClean="0">
              <a:solidFill>
                <a:srgbClr val="FF0000"/>
              </a:solidFill>
              <a:latin typeface="標楷體" pitchFamily="65" charset="-120"/>
              <a:ea typeface="標楷體" pitchFamily="65" charset="-120"/>
            </a:rPr>
            <a:t>  重大</a:t>
          </a:r>
          <a:r>
            <a:rPr kumimoji="1" lang="zh-TW" altLang="en-US" sz="1800" dirty="0">
              <a:solidFill>
                <a:srgbClr val="FF0000"/>
              </a:solidFill>
              <a:latin typeface="標楷體" pitchFamily="65" charset="-120"/>
              <a:ea typeface="標楷體" pitchFamily="65" charset="-120"/>
            </a:rPr>
            <a:t>訊息至遲於當日記者會會後二小時</a:t>
          </a:r>
          <a:r>
            <a:rPr kumimoji="1" lang="zh-TW" altLang="en-US" sz="1800" dirty="0" smtClean="0">
              <a:solidFill>
                <a:srgbClr val="FF0000"/>
              </a:solidFill>
              <a:latin typeface="標楷體" pitchFamily="65" charset="-120"/>
              <a:ea typeface="標楷體" pitchFamily="65" charset="-120"/>
            </a:rPr>
            <a:t>內輸入</a:t>
          </a:r>
          <a:r>
            <a:rPr kumimoji="1" lang="zh-TW" altLang="en-US" sz="1800" dirty="0">
              <a:solidFill>
                <a:srgbClr val="FF0000"/>
              </a:solidFill>
              <a:latin typeface="標楷體" pitchFamily="65" charset="-120"/>
              <a:ea typeface="標楷體" pitchFamily="65" charset="-120"/>
            </a:rPr>
            <a:t>；若</a:t>
          </a:r>
          <a:r>
            <a:rPr kumimoji="1" lang="zh-TW" altLang="en-US" sz="1800" dirty="0" smtClean="0">
              <a:solidFill>
                <a:srgbClr val="FF0000"/>
              </a:solidFill>
              <a:latin typeface="標楷體" pitchFamily="65" charset="-120"/>
              <a:ea typeface="標楷體" pitchFamily="65" charset="-120"/>
            </a:rPr>
            <a:t>因</a:t>
          </a:r>
          <a:endParaRPr kumimoji="1" lang="en-US" altLang="zh-TW" sz="1800" dirty="0" smtClean="0">
            <a:solidFill>
              <a:srgbClr val="FF0000"/>
            </a:solidFill>
            <a:latin typeface="標楷體" pitchFamily="65" charset="-120"/>
            <a:ea typeface="標楷體" pitchFamily="65" charset="-120"/>
          </a:endParaRPr>
        </a:p>
        <a:p>
          <a:pPr algn="l">
            <a:lnSpc>
              <a:spcPts val="1400"/>
            </a:lnSpc>
          </a:pPr>
          <a:r>
            <a:rPr kumimoji="1" lang="zh-TW" altLang="en-US" sz="1800" dirty="0" smtClean="0">
              <a:solidFill>
                <a:srgbClr val="FF0000"/>
              </a:solidFill>
              <a:latin typeface="標楷體" pitchFamily="65" charset="-120"/>
              <a:ea typeface="標楷體" pitchFamily="65" charset="-120"/>
            </a:rPr>
            <a:t>  其他原因</a:t>
          </a:r>
          <a:r>
            <a:rPr kumimoji="1" lang="zh-TW" altLang="en-US" sz="1800" dirty="0">
              <a:solidFill>
                <a:srgbClr val="FF0000"/>
              </a:solidFill>
              <a:latin typeface="標楷體" pitchFamily="65" charset="-120"/>
              <a:ea typeface="標楷體" pitchFamily="65" charset="-120"/>
            </a:rPr>
            <a:t>記者會於次日召開，則重大</a:t>
          </a:r>
          <a:r>
            <a:rPr kumimoji="1" lang="zh-TW" altLang="en-US" sz="1800" dirty="0" smtClean="0">
              <a:solidFill>
                <a:srgbClr val="FF0000"/>
              </a:solidFill>
              <a:latin typeface="標楷體" pitchFamily="65" charset="-120"/>
              <a:ea typeface="標楷體" pitchFamily="65" charset="-120"/>
            </a:rPr>
            <a:t>訊息至</a:t>
          </a:r>
          <a:r>
            <a:rPr kumimoji="1" lang="zh-TW" altLang="en-US" sz="1800" dirty="0">
              <a:solidFill>
                <a:srgbClr val="FF0000"/>
              </a:solidFill>
              <a:latin typeface="標楷體" pitchFamily="65" charset="-120"/>
              <a:ea typeface="標楷體" pitchFamily="65" charset="-120"/>
            </a:rPr>
            <a:t>遲須於</a:t>
          </a:r>
          <a:r>
            <a:rPr kumimoji="1" lang="zh-TW" altLang="en-US" sz="1800" dirty="0" smtClean="0">
              <a:solidFill>
                <a:srgbClr val="FF0000"/>
              </a:solidFill>
              <a:latin typeface="標楷體" pitchFamily="65" charset="-120"/>
              <a:ea typeface="標楷體" pitchFamily="65" charset="-120"/>
            </a:rPr>
            <a:t>當</a:t>
          </a:r>
          <a:endParaRPr kumimoji="1" lang="en-US" altLang="zh-TW" sz="1800" dirty="0" smtClean="0">
            <a:solidFill>
              <a:srgbClr val="FF0000"/>
            </a:solidFill>
            <a:latin typeface="標楷體" pitchFamily="65" charset="-120"/>
            <a:ea typeface="標楷體" pitchFamily="65" charset="-120"/>
          </a:endParaRPr>
        </a:p>
        <a:p>
          <a:pPr algn="l">
            <a:lnSpc>
              <a:spcPts val="1400"/>
            </a:lnSpc>
          </a:pPr>
          <a:r>
            <a:rPr kumimoji="1" lang="zh-TW" altLang="en-US" sz="1800" dirty="0" smtClean="0">
              <a:solidFill>
                <a:srgbClr val="FF0000"/>
              </a:solidFill>
              <a:latin typeface="標楷體" pitchFamily="65" charset="-120"/>
              <a:ea typeface="標楷體" pitchFamily="65" charset="-120"/>
            </a:rPr>
            <a:t>  日</a:t>
          </a:r>
          <a:r>
            <a:rPr kumimoji="1" lang="zh-TW" altLang="en-US" sz="1800" dirty="0">
              <a:solidFill>
                <a:srgbClr val="FF0000"/>
              </a:solidFill>
              <a:latin typeface="標楷體" pitchFamily="65" charset="-120"/>
              <a:ea typeface="標楷體" pitchFamily="65" charset="-120"/>
            </a:rPr>
            <a:t>晚上</a:t>
          </a:r>
          <a:r>
            <a:rPr kumimoji="1" lang="en-US" altLang="zh-TW" sz="1800" dirty="0">
              <a:solidFill>
                <a:srgbClr val="FF0000"/>
              </a:solidFill>
              <a:latin typeface="標楷體" pitchFamily="65" charset="-120"/>
              <a:ea typeface="標楷體" pitchFamily="65" charset="-120"/>
            </a:rPr>
            <a:t>11:59</a:t>
          </a:r>
          <a:r>
            <a:rPr kumimoji="1" lang="zh-TW" altLang="en-US" sz="1800" dirty="0">
              <a:solidFill>
                <a:srgbClr val="FF0000"/>
              </a:solidFill>
              <a:latin typeface="標楷體" pitchFamily="65" charset="-120"/>
              <a:ea typeface="標楷體" pitchFamily="65" charset="-120"/>
            </a:rPr>
            <a:t>輸入</a:t>
          </a:r>
          <a:r>
            <a:rPr lang="zh-TW" altLang="en-US" sz="1800" dirty="0">
              <a:solidFill>
                <a:srgbClr val="FF0000"/>
              </a:solidFill>
              <a:latin typeface="標楷體" panose="03000509000000000000" pitchFamily="65" charset="-120"/>
              <a:ea typeface="標楷體" panose="03000509000000000000" pitchFamily="65" charset="-120"/>
            </a:rPr>
            <a:t>。</a:t>
          </a:r>
          <a:endParaRPr lang="zh-TW" altLang="en-US" sz="1800" dirty="0"/>
        </a:p>
      </dgm:t>
    </dgm:pt>
    <dgm:pt modelId="{9F002063-E22C-4E5E-866A-37C0904D0159}" type="parTrans" cxnId="{B86523C8-8ED6-4053-813A-903AEAEBE114}">
      <dgm:prSet/>
      <dgm:spPr/>
      <dgm:t>
        <a:bodyPr/>
        <a:lstStyle/>
        <a:p>
          <a:endParaRPr lang="zh-TW" altLang="en-US"/>
        </a:p>
      </dgm:t>
    </dgm:pt>
    <dgm:pt modelId="{761EC391-04AA-46BA-B038-A158E2F9E45C}" type="sibTrans" cxnId="{B86523C8-8ED6-4053-813A-903AEAEBE114}">
      <dgm:prSet/>
      <dgm:spPr/>
      <dgm:t>
        <a:bodyPr/>
        <a:lstStyle/>
        <a:p>
          <a:endParaRPr lang="zh-TW" altLang="en-US"/>
        </a:p>
      </dgm:t>
    </dgm:pt>
    <dgm:pt modelId="{518F6EA3-0C60-447C-8BCD-1C26658364AA}" type="pres">
      <dgm:prSet presAssocID="{E968217B-1600-4320-B126-C52F48A08434}" presName="diagram" presStyleCnt="0">
        <dgm:presLayoutVars>
          <dgm:chPref val="1"/>
          <dgm:dir/>
          <dgm:animOne val="branch"/>
          <dgm:animLvl val="lvl"/>
          <dgm:resizeHandles/>
        </dgm:presLayoutVars>
      </dgm:prSet>
      <dgm:spPr/>
      <dgm:t>
        <a:bodyPr/>
        <a:lstStyle/>
        <a:p>
          <a:endParaRPr lang="zh-TW" altLang="en-US"/>
        </a:p>
      </dgm:t>
    </dgm:pt>
    <dgm:pt modelId="{55E25441-732F-47F9-A81F-9271D1DAA535}" type="pres">
      <dgm:prSet presAssocID="{B20E1AE1-C80D-40A7-906C-86E069B91015}" presName="root" presStyleCnt="0"/>
      <dgm:spPr/>
    </dgm:pt>
    <dgm:pt modelId="{1539FE41-9798-4154-9508-E069E32B1AF9}" type="pres">
      <dgm:prSet presAssocID="{B20E1AE1-C80D-40A7-906C-86E069B91015}" presName="rootComposite" presStyleCnt="0"/>
      <dgm:spPr/>
    </dgm:pt>
    <dgm:pt modelId="{A14836F5-83E1-4FEF-B17A-686E397C2AA5}" type="pres">
      <dgm:prSet presAssocID="{B20E1AE1-C80D-40A7-906C-86E069B91015}" presName="rootText" presStyleLbl="node1" presStyleIdx="0" presStyleCnt="1" custScaleX="594615" custScaleY="130794" custLinFactNeighborX="12133" custLinFactNeighborY="-62155"/>
      <dgm:spPr/>
      <dgm:t>
        <a:bodyPr/>
        <a:lstStyle/>
        <a:p>
          <a:endParaRPr lang="zh-TW" altLang="en-US"/>
        </a:p>
      </dgm:t>
    </dgm:pt>
    <dgm:pt modelId="{B37B4064-8471-460F-BA73-799BEF31F324}" type="pres">
      <dgm:prSet presAssocID="{B20E1AE1-C80D-40A7-906C-86E069B91015}" presName="rootConnector" presStyleLbl="node1" presStyleIdx="0" presStyleCnt="1"/>
      <dgm:spPr/>
      <dgm:t>
        <a:bodyPr/>
        <a:lstStyle/>
        <a:p>
          <a:endParaRPr lang="zh-TW" altLang="en-US"/>
        </a:p>
      </dgm:t>
    </dgm:pt>
    <dgm:pt modelId="{CD1B96DE-F8B7-4D34-AEFC-F17C03EEC2EB}" type="pres">
      <dgm:prSet presAssocID="{B20E1AE1-C80D-40A7-906C-86E069B91015}" presName="childShape" presStyleCnt="0"/>
      <dgm:spPr/>
    </dgm:pt>
    <dgm:pt modelId="{ACDE5E26-77F9-4E42-9BD8-85E57E934104}" type="pres">
      <dgm:prSet presAssocID="{5EAEA78F-A7CF-44C4-B6A4-3D437A7A32D7}" presName="Name13" presStyleLbl="parChTrans1D2" presStyleIdx="0" presStyleCnt="3"/>
      <dgm:spPr/>
      <dgm:t>
        <a:bodyPr/>
        <a:lstStyle/>
        <a:p>
          <a:endParaRPr lang="zh-TW" altLang="en-US"/>
        </a:p>
      </dgm:t>
    </dgm:pt>
    <dgm:pt modelId="{A839ADCB-9DC5-4B2B-B1B6-3BA00F670244}" type="pres">
      <dgm:prSet presAssocID="{04A6EC05-0F1B-42AA-B31C-457842E91045}" presName="childText" presStyleLbl="bgAcc1" presStyleIdx="0" presStyleCnt="3" custScaleX="678895" custScaleY="207792" custLinFactNeighborX="-10890" custLinFactNeighborY="-13639">
        <dgm:presLayoutVars>
          <dgm:bulletEnabled val="1"/>
        </dgm:presLayoutVars>
      </dgm:prSet>
      <dgm:spPr/>
      <dgm:t>
        <a:bodyPr/>
        <a:lstStyle/>
        <a:p>
          <a:endParaRPr lang="zh-TW" altLang="en-US"/>
        </a:p>
      </dgm:t>
    </dgm:pt>
    <dgm:pt modelId="{97FE363E-AAD1-42D0-B710-A9DE0A888981}" type="pres">
      <dgm:prSet presAssocID="{E4F3FB6F-A8C3-44B0-AD60-2C7F6420F385}" presName="Name13" presStyleLbl="parChTrans1D2" presStyleIdx="1" presStyleCnt="3"/>
      <dgm:spPr/>
      <dgm:t>
        <a:bodyPr/>
        <a:lstStyle/>
        <a:p>
          <a:endParaRPr lang="zh-TW" altLang="en-US"/>
        </a:p>
      </dgm:t>
    </dgm:pt>
    <dgm:pt modelId="{FA298A5C-07CC-4894-9E05-1EA2B67E913E}" type="pres">
      <dgm:prSet presAssocID="{0684F935-C1F3-4055-8F2A-AFA4F8342076}" presName="childText" presStyleLbl="bgAcc1" presStyleIdx="1" presStyleCnt="3" custScaleX="664505" custScaleY="164460" custLinFactNeighborX="-2772" custLinFactNeighborY="-2773">
        <dgm:presLayoutVars>
          <dgm:bulletEnabled val="1"/>
        </dgm:presLayoutVars>
      </dgm:prSet>
      <dgm:spPr/>
      <dgm:t>
        <a:bodyPr/>
        <a:lstStyle/>
        <a:p>
          <a:endParaRPr lang="zh-TW" altLang="en-US"/>
        </a:p>
      </dgm:t>
    </dgm:pt>
    <dgm:pt modelId="{F9500F25-F4A5-41EB-9879-46E2C33CEDE7}" type="pres">
      <dgm:prSet presAssocID="{9F002063-E22C-4E5E-866A-37C0904D0159}" presName="Name13" presStyleLbl="parChTrans1D2" presStyleIdx="2" presStyleCnt="3"/>
      <dgm:spPr/>
      <dgm:t>
        <a:bodyPr/>
        <a:lstStyle/>
        <a:p>
          <a:endParaRPr lang="zh-TW" altLang="en-US"/>
        </a:p>
      </dgm:t>
    </dgm:pt>
    <dgm:pt modelId="{156FBE30-45B5-4FD6-9929-2001ED78609A}" type="pres">
      <dgm:prSet presAssocID="{2027FEA9-BDD9-4D15-A6D4-04BC9D1C1FA6}" presName="childText" presStyleLbl="bgAcc1" presStyleIdx="2" presStyleCnt="3" custScaleX="657031" custScaleY="391539" custLinFactNeighborX="2439" custLinFactNeighborY="41414">
        <dgm:presLayoutVars>
          <dgm:bulletEnabled val="1"/>
        </dgm:presLayoutVars>
      </dgm:prSet>
      <dgm:spPr/>
      <dgm:t>
        <a:bodyPr/>
        <a:lstStyle/>
        <a:p>
          <a:endParaRPr lang="zh-TW" altLang="en-US"/>
        </a:p>
      </dgm:t>
    </dgm:pt>
  </dgm:ptLst>
  <dgm:cxnLst>
    <dgm:cxn modelId="{59109251-74F5-4CD5-87E5-8A20F830B083}" srcId="{E968217B-1600-4320-B126-C52F48A08434}" destId="{B20E1AE1-C80D-40A7-906C-86E069B91015}" srcOrd="0" destOrd="0" parTransId="{EFE9B9A1-670B-49D1-A7D1-848726CE2B62}" sibTransId="{4A21D200-A6E9-492F-AADA-483ED7634E1B}"/>
    <dgm:cxn modelId="{322300B1-3429-47D6-83BE-BF118F371FEA}" type="presOf" srcId="{E968217B-1600-4320-B126-C52F48A08434}" destId="{518F6EA3-0C60-447C-8BCD-1C26658364AA}" srcOrd="0" destOrd="0" presId="urn:microsoft.com/office/officeart/2005/8/layout/hierarchy3"/>
    <dgm:cxn modelId="{2B1B240C-758B-40D2-96F1-F5371FF8FAAD}" type="presOf" srcId="{5EAEA78F-A7CF-44C4-B6A4-3D437A7A32D7}" destId="{ACDE5E26-77F9-4E42-9BD8-85E57E934104}" srcOrd="0" destOrd="0" presId="urn:microsoft.com/office/officeart/2005/8/layout/hierarchy3"/>
    <dgm:cxn modelId="{8EF9E75B-40D0-4A18-A174-5E08CB47FD9C}" type="presOf" srcId="{B20E1AE1-C80D-40A7-906C-86E069B91015}" destId="{B37B4064-8471-460F-BA73-799BEF31F324}" srcOrd="1" destOrd="0" presId="urn:microsoft.com/office/officeart/2005/8/layout/hierarchy3"/>
    <dgm:cxn modelId="{B86523C8-8ED6-4053-813A-903AEAEBE114}" srcId="{B20E1AE1-C80D-40A7-906C-86E069B91015}" destId="{2027FEA9-BDD9-4D15-A6D4-04BC9D1C1FA6}" srcOrd="2" destOrd="0" parTransId="{9F002063-E22C-4E5E-866A-37C0904D0159}" sibTransId="{761EC391-04AA-46BA-B038-A158E2F9E45C}"/>
    <dgm:cxn modelId="{8ABC1E2F-7CE8-47A5-B76F-4EBA00F474BB}" type="presOf" srcId="{B20E1AE1-C80D-40A7-906C-86E069B91015}" destId="{A14836F5-83E1-4FEF-B17A-686E397C2AA5}" srcOrd="0" destOrd="0" presId="urn:microsoft.com/office/officeart/2005/8/layout/hierarchy3"/>
    <dgm:cxn modelId="{14A264D5-6629-4D36-A1F9-D735B41C96EA}" srcId="{B20E1AE1-C80D-40A7-906C-86E069B91015}" destId="{0684F935-C1F3-4055-8F2A-AFA4F8342076}" srcOrd="1" destOrd="0" parTransId="{E4F3FB6F-A8C3-44B0-AD60-2C7F6420F385}" sibTransId="{EEC60BE8-86BD-4171-8A65-959D79086307}"/>
    <dgm:cxn modelId="{ABFFC2FA-2845-4A15-951C-0774B40DAE64}" type="presOf" srcId="{2027FEA9-BDD9-4D15-A6D4-04BC9D1C1FA6}" destId="{156FBE30-45B5-4FD6-9929-2001ED78609A}" srcOrd="0" destOrd="0" presId="urn:microsoft.com/office/officeart/2005/8/layout/hierarchy3"/>
    <dgm:cxn modelId="{55A61457-2C09-425C-ABEB-EA3D9EE576EA}" type="presOf" srcId="{E4F3FB6F-A8C3-44B0-AD60-2C7F6420F385}" destId="{97FE363E-AAD1-42D0-B710-A9DE0A888981}" srcOrd="0" destOrd="0" presId="urn:microsoft.com/office/officeart/2005/8/layout/hierarchy3"/>
    <dgm:cxn modelId="{4357425E-CAAD-4055-ABC4-7B587C574E85}" type="presOf" srcId="{04A6EC05-0F1B-42AA-B31C-457842E91045}" destId="{A839ADCB-9DC5-4B2B-B1B6-3BA00F670244}" srcOrd="0" destOrd="0" presId="urn:microsoft.com/office/officeart/2005/8/layout/hierarchy3"/>
    <dgm:cxn modelId="{475CBE66-2013-41E7-ADFA-7E35DBAAAB4A}" type="presOf" srcId="{9F002063-E22C-4E5E-866A-37C0904D0159}" destId="{F9500F25-F4A5-41EB-9879-46E2C33CEDE7}" srcOrd="0" destOrd="0" presId="urn:microsoft.com/office/officeart/2005/8/layout/hierarchy3"/>
    <dgm:cxn modelId="{05B03F91-B974-4559-904A-F6E671609D29}" srcId="{B20E1AE1-C80D-40A7-906C-86E069B91015}" destId="{04A6EC05-0F1B-42AA-B31C-457842E91045}" srcOrd="0" destOrd="0" parTransId="{5EAEA78F-A7CF-44C4-B6A4-3D437A7A32D7}" sibTransId="{3C6ED396-FACE-4909-8CB3-22BA7C1A6B67}"/>
    <dgm:cxn modelId="{C1561CB4-FFFC-4C5D-ADC8-5F59FACF4797}" type="presOf" srcId="{0684F935-C1F3-4055-8F2A-AFA4F8342076}" destId="{FA298A5C-07CC-4894-9E05-1EA2B67E913E}" srcOrd="0" destOrd="0" presId="urn:microsoft.com/office/officeart/2005/8/layout/hierarchy3"/>
    <dgm:cxn modelId="{32D9CBD2-1341-494E-999D-F1859CC29C10}" type="presParOf" srcId="{518F6EA3-0C60-447C-8BCD-1C26658364AA}" destId="{55E25441-732F-47F9-A81F-9271D1DAA535}" srcOrd="0" destOrd="0" presId="urn:microsoft.com/office/officeart/2005/8/layout/hierarchy3"/>
    <dgm:cxn modelId="{F802C31A-0AF0-4C6C-A4C2-FE0C25A78F20}" type="presParOf" srcId="{55E25441-732F-47F9-A81F-9271D1DAA535}" destId="{1539FE41-9798-4154-9508-E069E32B1AF9}" srcOrd="0" destOrd="0" presId="urn:microsoft.com/office/officeart/2005/8/layout/hierarchy3"/>
    <dgm:cxn modelId="{027C5E0F-5927-4710-80CE-CB3A51478C4A}" type="presParOf" srcId="{1539FE41-9798-4154-9508-E069E32B1AF9}" destId="{A14836F5-83E1-4FEF-B17A-686E397C2AA5}" srcOrd="0" destOrd="0" presId="urn:microsoft.com/office/officeart/2005/8/layout/hierarchy3"/>
    <dgm:cxn modelId="{128149BB-AC30-462B-BD9A-4849B64C147F}" type="presParOf" srcId="{1539FE41-9798-4154-9508-E069E32B1AF9}" destId="{B37B4064-8471-460F-BA73-799BEF31F324}" srcOrd="1" destOrd="0" presId="urn:microsoft.com/office/officeart/2005/8/layout/hierarchy3"/>
    <dgm:cxn modelId="{8CDBE393-933E-4361-88A4-521E1526BFB6}" type="presParOf" srcId="{55E25441-732F-47F9-A81F-9271D1DAA535}" destId="{CD1B96DE-F8B7-4D34-AEFC-F17C03EEC2EB}" srcOrd="1" destOrd="0" presId="urn:microsoft.com/office/officeart/2005/8/layout/hierarchy3"/>
    <dgm:cxn modelId="{9483C37A-F991-4A54-AB4B-325738E72594}" type="presParOf" srcId="{CD1B96DE-F8B7-4D34-AEFC-F17C03EEC2EB}" destId="{ACDE5E26-77F9-4E42-9BD8-85E57E934104}" srcOrd="0" destOrd="0" presId="urn:microsoft.com/office/officeart/2005/8/layout/hierarchy3"/>
    <dgm:cxn modelId="{71545038-4D26-4DF2-B330-A43540636389}" type="presParOf" srcId="{CD1B96DE-F8B7-4D34-AEFC-F17C03EEC2EB}" destId="{A839ADCB-9DC5-4B2B-B1B6-3BA00F670244}" srcOrd="1" destOrd="0" presId="urn:microsoft.com/office/officeart/2005/8/layout/hierarchy3"/>
    <dgm:cxn modelId="{52284B5C-6E85-4064-AC7C-3351AE68E28F}" type="presParOf" srcId="{CD1B96DE-F8B7-4D34-AEFC-F17C03EEC2EB}" destId="{97FE363E-AAD1-42D0-B710-A9DE0A888981}" srcOrd="2" destOrd="0" presId="urn:microsoft.com/office/officeart/2005/8/layout/hierarchy3"/>
    <dgm:cxn modelId="{BB23ADD7-B0DA-4236-B5DF-815BB38C51C7}" type="presParOf" srcId="{CD1B96DE-F8B7-4D34-AEFC-F17C03EEC2EB}" destId="{FA298A5C-07CC-4894-9E05-1EA2B67E913E}" srcOrd="3" destOrd="0" presId="urn:microsoft.com/office/officeart/2005/8/layout/hierarchy3"/>
    <dgm:cxn modelId="{96A707E3-EBF5-477E-9AC9-3B20F1179ED3}" type="presParOf" srcId="{CD1B96DE-F8B7-4D34-AEFC-F17C03EEC2EB}" destId="{F9500F25-F4A5-41EB-9879-46E2C33CEDE7}" srcOrd="4" destOrd="0" presId="urn:microsoft.com/office/officeart/2005/8/layout/hierarchy3"/>
    <dgm:cxn modelId="{DEB9A49D-4DBF-4A67-AC26-B676D227BE67}" type="presParOf" srcId="{CD1B96DE-F8B7-4D34-AEFC-F17C03EEC2EB}" destId="{156FBE30-45B5-4FD6-9929-2001ED78609A}" srcOrd="5"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7B95C0-A97E-4661-8919-281A8A228E8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CBA25F73-BA21-4898-8FCA-C465A00DA406}" type="pres">
      <dgm:prSet presAssocID="{A67B95C0-A97E-4661-8919-281A8A228E8B}" presName="Name0" presStyleCnt="0">
        <dgm:presLayoutVars>
          <dgm:dir/>
          <dgm:animLvl val="lvl"/>
          <dgm:resizeHandles val="exact"/>
        </dgm:presLayoutVars>
      </dgm:prSet>
      <dgm:spPr/>
      <dgm:t>
        <a:bodyPr/>
        <a:lstStyle/>
        <a:p>
          <a:endParaRPr lang="zh-TW" altLang="en-US"/>
        </a:p>
      </dgm:t>
    </dgm:pt>
  </dgm:ptLst>
  <dgm:cxnLst>
    <dgm:cxn modelId="{5D27E4E6-25FB-4902-9499-B4F592DCD065}" type="presOf" srcId="{A67B95C0-A97E-4661-8919-281A8A228E8B}" destId="{CBA25F73-BA21-4898-8FCA-C465A00DA40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68217B-1600-4320-B126-C52F48A0843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TW" altLang="en-US"/>
        </a:p>
      </dgm:t>
    </dgm:pt>
    <dgm:pt modelId="{5D66712C-2FE2-47DC-9E14-E82180E64395}">
      <dgm:prSet phldrT="[文字]" custT="1"/>
      <dgm:spPr/>
      <dgm:t>
        <a:bodyPr/>
        <a:lstStyle/>
        <a:p>
          <a:pPr>
            <a:lnSpc>
              <a:spcPts val="1800"/>
            </a:lnSpc>
          </a:pPr>
          <a:r>
            <a:rPr lang="zh-TW" altLang="en-US" sz="2800" b="0" dirty="0" smtClean="0">
              <a:solidFill>
                <a:schemeClr val="bg1"/>
              </a:solidFill>
              <a:latin typeface="Times New Roman" pitchFamily="18" charset="0"/>
              <a:ea typeface="標楷體" pitchFamily="65" charset="-120"/>
              <a:cs typeface="Times New Roman" pitchFamily="18" charset="0"/>
            </a:rPr>
            <a:t>本</a:t>
          </a:r>
          <a:r>
            <a:rPr lang="zh-TW" altLang="en-US" sz="2800" b="0" dirty="0">
              <a:solidFill>
                <a:schemeClr val="bg1"/>
              </a:solidFill>
              <a:latin typeface="Times New Roman" pitchFamily="18" charset="0"/>
              <a:ea typeface="標楷體" pitchFamily="65" charset="-120"/>
              <a:cs typeface="Times New Roman" pitchFamily="18" charset="0"/>
            </a:rPr>
            <a:t>中心</a:t>
          </a:r>
          <a:r>
            <a:rPr lang="zh-TW" altLang="en-US" sz="2800" b="0" dirty="0" smtClean="0">
              <a:solidFill>
                <a:schemeClr val="bg1"/>
              </a:solidFill>
              <a:latin typeface="Times New Roman" pitchFamily="18" charset="0"/>
              <a:ea typeface="標楷體" pitchFamily="65" charset="-120"/>
              <a:cs typeface="Times New Roman" pitchFamily="18" charset="0"/>
            </a:rPr>
            <a:t>通知發布</a:t>
          </a:r>
          <a:r>
            <a:rPr lang="zh-TW" altLang="en-US" sz="2800" b="0" dirty="0">
              <a:solidFill>
                <a:schemeClr val="bg1"/>
              </a:solidFill>
              <a:latin typeface="Times New Roman" pitchFamily="18" charset="0"/>
              <a:ea typeface="標楷體" pitchFamily="65" charset="-120"/>
              <a:cs typeface="Times New Roman" pitchFamily="18" charset="0"/>
            </a:rPr>
            <a:t>重大訊息</a:t>
          </a:r>
          <a:r>
            <a:rPr lang="en-US" altLang="zh-TW" sz="2800" b="0" dirty="0" smtClean="0">
              <a:solidFill>
                <a:schemeClr val="bg1"/>
              </a:solidFill>
              <a:latin typeface="Times New Roman" pitchFamily="18" charset="0"/>
              <a:ea typeface="標楷體" pitchFamily="65" charset="-120"/>
              <a:cs typeface="Times New Roman" pitchFamily="18" charset="0"/>
            </a:rPr>
            <a:t>(§9</a:t>
          </a:r>
          <a:r>
            <a:rPr lang="en-US" altLang="zh-TW" sz="2800" b="0" dirty="0">
              <a:solidFill>
                <a:schemeClr val="bg1"/>
              </a:solidFill>
              <a:latin typeface="Times New Roman" pitchFamily="18" charset="0"/>
              <a:ea typeface="標楷體" pitchFamily="65" charset="-120"/>
              <a:cs typeface="Times New Roman" pitchFamily="18" charset="0"/>
            </a:rPr>
            <a:t>)</a:t>
          </a:r>
          <a:endParaRPr lang="zh-TW" altLang="en-US" sz="2800" dirty="0"/>
        </a:p>
      </dgm:t>
    </dgm:pt>
    <dgm:pt modelId="{F6F60035-F541-4703-981C-51EAD4E865AB}" type="parTrans" cxnId="{ABA99860-4F8C-41A3-B064-B45E7FC15482}">
      <dgm:prSet/>
      <dgm:spPr/>
      <dgm:t>
        <a:bodyPr/>
        <a:lstStyle/>
        <a:p>
          <a:endParaRPr lang="zh-TW" altLang="en-US"/>
        </a:p>
      </dgm:t>
    </dgm:pt>
    <dgm:pt modelId="{C7E19AE8-03DE-4148-8128-C8ADB1E21CE4}" type="sibTrans" cxnId="{ABA99860-4F8C-41A3-B064-B45E7FC15482}">
      <dgm:prSet/>
      <dgm:spPr/>
      <dgm:t>
        <a:bodyPr/>
        <a:lstStyle/>
        <a:p>
          <a:endParaRPr lang="zh-TW" altLang="en-US"/>
        </a:p>
      </dgm:t>
    </dgm:pt>
    <dgm:pt modelId="{30270898-3609-42D3-9EFC-6EBD09E76310}">
      <dgm:prSet phldrT="[文字]" custT="1"/>
      <dgm:spPr/>
      <dgm:t>
        <a:bodyPr/>
        <a:lstStyle/>
        <a:p>
          <a:pPr algn="l">
            <a:lnSpc>
              <a:spcPct val="90000"/>
            </a:lnSpc>
          </a:pPr>
          <a:r>
            <a:rPr kumimoji="1" lang="zh-TW" altLang="en-US" sz="2000" u="none" dirty="0" smtClean="0">
              <a:solidFill>
                <a:schemeClr val="tx1"/>
              </a:solidFill>
              <a:latin typeface="標楷體" pitchFamily="65" charset="-120"/>
              <a:ea typeface="標楷體" pitchFamily="65" charset="-120"/>
            </a:rPr>
            <a:t>本中心每日就媒體</a:t>
          </a:r>
          <a:r>
            <a:rPr kumimoji="1" lang="zh-TW" altLang="en-US" sz="2000" u="none" dirty="0">
              <a:solidFill>
                <a:schemeClr val="tx1"/>
              </a:solidFill>
              <a:latin typeface="標楷體" pitchFamily="65" charset="-120"/>
              <a:ea typeface="標楷體" pitchFamily="65" charset="-120"/>
            </a:rPr>
            <a:t>報導上櫃公司之重大訊息、財務業務預測或與事實有所不符者，通知上櫃公司就該訊息於下列時間內輸入公開資訊觀測站</a:t>
          </a:r>
          <a:r>
            <a:rPr kumimoji="1" lang="zh-TW" altLang="en-US" sz="2000" dirty="0">
              <a:solidFill>
                <a:schemeClr val="tx1"/>
              </a:solidFill>
              <a:latin typeface="標楷體" pitchFamily="65" charset="-120"/>
              <a:ea typeface="標楷體" pitchFamily="65" charset="-120"/>
            </a:rPr>
            <a:t>予以說明、澄清。規定時間：</a:t>
          </a:r>
          <a:endParaRPr kumimoji="1" lang="en-US" altLang="zh-TW" sz="2000" dirty="0">
            <a:solidFill>
              <a:schemeClr val="tx1"/>
            </a:solidFill>
            <a:latin typeface="標楷體" pitchFamily="65" charset="-120"/>
            <a:ea typeface="標楷體" pitchFamily="65" charset="-120"/>
          </a:endParaRPr>
        </a:p>
        <a:p>
          <a:pPr algn="l">
            <a:lnSpc>
              <a:spcPct val="70000"/>
            </a:lnSpc>
          </a:pPr>
          <a:r>
            <a:rPr kumimoji="1" lang="en-US" altLang="zh-TW" sz="2000" dirty="0">
              <a:solidFill>
                <a:srgbClr val="FF0000"/>
              </a:solidFill>
              <a:latin typeface="標楷體" pitchFamily="65" charset="-120"/>
              <a:ea typeface="標楷體" pitchFamily="65" charset="-120"/>
            </a:rPr>
            <a:t>●</a:t>
          </a:r>
          <a:r>
            <a:rPr kumimoji="1" lang="zh-TW" altLang="en-US" sz="2000" dirty="0">
              <a:solidFill>
                <a:srgbClr val="FF0000"/>
              </a:solidFill>
              <a:latin typeface="標楷體" pitchFamily="65" charset="-120"/>
              <a:ea typeface="標楷體" pitchFamily="65" charset="-120"/>
            </a:rPr>
            <a:t>營業日</a:t>
          </a:r>
          <a:r>
            <a:rPr kumimoji="1" lang="en-US" altLang="zh-TW" sz="2000" dirty="0">
              <a:solidFill>
                <a:srgbClr val="FF0000"/>
              </a:solidFill>
              <a:latin typeface="標楷體" pitchFamily="65" charset="-120"/>
              <a:ea typeface="標楷體" pitchFamily="65" charset="-120"/>
            </a:rPr>
            <a:t>17:00</a:t>
          </a:r>
          <a:r>
            <a:rPr kumimoji="1" lang="zh-TW" altLang="en-US" sz="2000" dirty="0">
              <a:solidFill>
                <a:srgbClr val="FF0000"/>
              </a:solidFill>
              <a:latin typeface="標楷體" pitchFamily="65" charset="-120"/>
              <a:ea typeface="標楷體" pitchFamily="65" charset="-120"/>
            </a:rPr>
            <a:t>前通知→通知</a:t>
          </a:r>
          <a:r>
            <a:rPr lang="zh-TW" altLang="en-US" sz="2000" dirty="0">
              <a:solidFill>
                <a:srgbClr val="FF0000"/>
              </a:solidFill>
              <a:latin typeface="標楷體" panose="03000509000000000000" pitchFamily="65" charset="-120"/>
              <a:ea typeface="標楷體" panose="03000509000000000000" pitchFamily="65" charset="-120"/>
            </a:rPr>
            <a:t>後二小時內</a:t>
          </a:r>
          <a:r>
            <a:rPr lang="zh-TW" altLang="en-US" sz="2000" dirty="0" smtClean="0">
              <a:solidFill>
                <a:srgbClr val="FF0000"/>
              </a:solidFill>
              <a:latin typeface="標楷體" panose="03000509000000000000" pitchFamily="65" charset="-120"/>
              <a:ea typeface="標楷體" panose="03000509000000000000" pitchFamily="65" charset="-120"/>
            </a:rPr>
            <a:t>輸入。</a:t>
          </a:r>
          <a:endParaRPr lang="en-US" altLang="zh-TW" sz="2000" dirty="0">
            <a:solidFill>
              <a:srgbClr val="FF0000"/>
            </a:solidFill>
            <a:latin typeface="標楷體" panose="03000509000000000000" pitchFamily="65" charset="-120"/>
            <a:ea typeface="標楷體" panose="03000509000000000000" pitchFamily="65" charset="-120"/>
          </a:endParaRPr>
        </a:p>
        <a:p>
          <a:pPr algn="l">
            <a:lnSpc>
              <a:spcPct val="70000"/>
            </a:lnSpc>
          </a:pPr>
          <a:r>
            <a:rPr kumimoji="1" lang="en-US" altLang="zh-TW" sz="2000" dirty="0">
              <a:solidFill>
                <a:srgbClr val="FF0000"/>
              </a:solidFill>
              <a:latin typeface="標楷體" pitchFamily="65" charset="-120"/>
              <a:ea typeface="標楷體" pitchFamily="65" charset="-120"/>
            </a:rPr>
            <a:t>●</a:t>
          </a:r>
          <a:r>
            <a:rPr kumimoji="1" lang="zh-TW" altLang="en-US" sz="2000" dirty="0">
              <a:solidFill>
                <a:srgbClr val="FF0000"/>
              </a:solidFill>
              <a:latin typeface="標楷體" pitchFamily="65" charset="-120"/>
              <a:ea typeface="標楷體" pitchFamily="65" charset="-120"/>
            </a:rPr>
            <a:t>營業日</a:t>
          </a:r>
          <a:r>
            <a:rPr kumimoji="1" lang="en-US" altLang="zh-TW" sz="2000" dirty="0">
              <a:solidFill>
                <a:srgbClr val="FF0000"/>
              </a:solidFill>
              <a:latin typeface="標楷體" pitchFamily="65" charset="-120"/>
              <a:ea typeface="標楷體" pitchFamily="65" charset="-120"/>
            </a:rPr>
            <a:t>17:00</a:t>
          </a:r>
          <a:r>
            <a:rPr kumimoji="1" lang="zh-TW" altLang="en-US" sz="2000" dirty="0">
              <a:solidFill>
                <a:srgbClr val="FF0000"/>
              </a:solidFill>
              <a:latin typeface="標楷體" pitchFamily="65" charset="-120"/>
              <a:ea typeface="標楷體" pitchFamily="65" charset="-120"/>
            </a:rPr>
            <a:t>後</a:t>
          </a:r>
          <a:r>
            <a:rPr lang="zh-TW" altLang="en-US" sz="2000" dirty="0">
              <a:solidFill>
                <a:srgbClr val="FF0000"/>
              </a:solidFill>
              <a:latin typeface="標楷體" panose="03000509000000000000" pitchFamily="65" charset="-120"/>
              <a:ea typeface="標楷體" panose="03000509000000000000" pitchFamily="65" charset="-120"/>
            </a:rPr>
            <a:t>或例假日</a:t>
          </a:r>
          <a:r>
            <a:rPr kumimoji="1" lang="zh-TW" altLang="en-US" sz="2000" dirty="0">
              <a:solidFill>
                <a:srgbClr val="FF0000"/>
              </a:solidFill>
              <a:latin typeface="標楷體" pitchFamily="65" charset="-120"/>
              <a:ea typeface="標楷體" pitchFamily="65" charset="-120"/>
            </a:rPr>
            <a:t>通知→</a:t>
          </a:r>
          <a:r>
            <a:rPr lang="zh-TW" altLang="en-US" sz="2000" dirty="0">
              <a:solidFill>
                <a:srgbClr val="FF0000"/>
              </a:solidFill>
              <a:latin typeface="標楷體" panose="03000509000000000000" pitchFamily="65" charset="-120"/>
              <a:ea typeface="標楷體" panose="03000509000000000000" pitchFamily="65" charset="-120"/>
            </a:rPr>
            <a:t>應立即輸入</a:t>
          </a:r>
          <a:r>
            <a:rPr lang="zh-TW" altLang="en-US" sz="2000" dirty="0" smtClean="0">
              <a:solidFill>
                <a:srgbClr val="FF0000"/>
              </a:solidFill>
              <a:latin typeface="標楷體" panose="03000509000000000000" pitchFamily="65" charset="-120"/>
              <a:ea typeface="標楷體" panose="03000509000000000000" pitchFamily="65" charset="-120"/>
            </a:rPr>
            <a:t>，至遲</a:t>
          </a:r>
          <a:endParaRPr lang="en-US" altLang="zh-TW" sz="2000" dirty="0" smtClean="0">
            <a:solidFill>
              <a:srgbClr val="FF0000"/>
            </a:solidFill>
            <a:latin typeface="標楷體" panose="03000509000000000000" pitchFamily="65" charset="-120"/>
            <a:ea typeface="標楷體" panose="03000509000000000000" pitchFamily="65" charset="-120"/>
          </a:endParaRPr>
        </a:p>
        <a:p>
          <a:pPr algn="l">
            <a:lnSpc>
              <a:spcPct val="70000"/>
            </a:lnSpc>
          </a:pPr>
          <a:r>
            <a:rPr lang="zh-TW" altLang="en-US" sz="2000" dirty="0" smtClean="0">
              <a:solidFill>
                <a:srgbClr val="FF0000"/>
              </a:solidFill>
              <a:latin typeface="標楷體" panose="03000509000000000000" pitchFamily="65" charset="-120"/>
              <a:ea typeface="標楷體" panose="03000509000000000000" pitchFamily="65" charset="-120"/>
            </a:rPr>
            <a:t>  不得</a:t>
          </a:r>
          <a:r>
            <a:rPr lang="zh-TW" altLang="en-US" sz="2000" dirty="0">
              <a:solidFill>
                <a:srgbClr val="FF0000"/>
              </a:solidFill>
              <a:latin typeface="標楷體" panose="03000509000000000000" pitchFamily="65" charset="-120"/>
              <a:ea typeface="標楷體" panose="03000509000000000000" pitchFamily="65" charset="-120"/>
            </a:rPr>
            <a:t>逾次一營業日交易時間開始</a:t>
          </a:r>
          <a:r>
            <a:rPr lang="zh-TW" altLang="en-US" sz="2000" dirty="0" smtClean="0">
              <a:solidFill>
                <a:srgbClr val="FF0000"/>
              </a:solidFill>
              <a:latin typeface="標楷體" panose="03000509000000000000" pitchFamily="65" charset="-120"/>
              <a:ea typeface="標楷體" panose="03000509000000000000" pitchFamily="65" charset="-120"/>
            </a:rPr>
            <a:t>二小時前</a:t>
          </a:r>
          <a:r>
            <a:rPr lang="zh-TW" altLang="en-US" sz="2000" dirty="0">
              <a:solidFill>
                <a:srgbClr val="FF0000"/>
              </a:solidFill>
              <a:latin typeface="標楷體" panose="03000509000000000000" pitchFamily="65" charset="-120"/>
              <a:ea typeface="標楷體" panose="03000509000000000000" pitchFamily="65" charset="-120"/>
            </a:rPr>
            <a:t>輸入。</a:t>
          </a:r>
          <a:endParaRPr lang="en-US" altLang="zh-TW" sz="2000" dirty="0">
            <a:solidFill>
              <a:srgbClr val="FF0000"/>
            </a:solidFill>
            <a:latin typeface="標楷體" panose="03000509000000000000" pitchFamily="65" charset="-120"/>
            <a:ea typeface="標楷體" panose="03000509000000000000" pitchFamily="65" charset="-120"/>
          </a:endParaRPr>
        </a:p>
        <a:p>
          <a:pPr algn="l">
            <a:lnSpc>
              <a:spcPct val="70000"/>
            </a:lnSpc>
          </a:pPr>
          <a:r>
            <a:rPr kumimoji="1" lang="en-US" altLang="zh-TW" sz="2000" dirty="0">
              <a:solidFill>
                <a:srgbClr val="FF0000"/>
              </a:solidFill>
              <a:latin typeface="標楷體" pitchFamily="65" charset="-120"/>
              <a:ea typeface="標楷體"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遇緊急突發或重大事件者，應於本中心</a:t>
          </a:r>
          <a:r>
            <a:rPr lang="zh-TW" altLang="en-US" sz="2000" dirty="0" smtClean="0">
              <a:solidFill>
                <a:srgbClr val="FF0000"/>
              </a:solidFill>
              <a:latin typeface="標楷體" panose="03000509000000000000" pitchFamily="65" charset="-120"/>
              <a:ea typeface="標楷體" panose="03000509000000000000" pitchFamily="65" charset="-120"/>
            </a:rPr>
            <a:t>指定期限內</a:t>
          </a:r>
          <a:endParaRPr lang="en-US" altLang="zh-TW" sz="2000" dirty="0" smtClean="0">
            <a:solidFill>
              <a:srgbClr val="FF0000"/>
            </a:solidFill>
            <a:latin typeface="標楷體" panose="03000509000000000000" pitchFamily="65" charset="-120"/>
            <a:ea typeface="標楷體" panose="03000509000000000000" pitchFamily="65" charset="-120"/>
          </a:endParaRPr>
        </a:p>
        <a:p>
          <a:pPr algn="l">
            <a:lnSpc>
              <a:spcPct val="70000"/>
            </a:lnSpc>
          </a:pPr>
          <a:r>
            <a:rPr lang="zh-TW" altLang="en-US" sz="2000" dirty="0" smtClean="0">
              <a:solidFill>
                <a:srgbClr val="FF0000"/>
              </a:solidFill>
              <a:latin typeface="標楷體" panose="03000509000000000000" pitchFamily="65" charset="-120"/>
              <a:ea typeface="標楷體" panose="03000509000000000000" pitchFamily="65" charset="-120"/>
            </a:rPr>
            <a:t>  輸入</a:t>
          </a:r>
          <a:r>
            <a:rPr lang="zh-TW" altLang="en-US" sz="2000" dirty="0">
              <a:solidFill>
                <a:srgbClr val="FF0000"/>
              </a:solidFill>
              <a:latin typeface="標楷體" panose="03000509000000000000" pitchFamily="65" charset="-120"/>
              <a:ea typeface="標楷體" panose="03000509000000000000" pitchFamily="65" charset="-120"/>
            </a:rPr>
            <a:t>。 </a:t>
          </a:r>
          <a:endParaRPr kumimoji="1" lang="en-US" altLang="zh-TW" sz="2000" dirty="0">
            <a:solidFill>
              <a:srgbClr val="FF0000"/>
            </a:solidFill>
            <a:latin typeface="標楷體" pitchFamily="65" charset="-120"/>
            <a:ea typeface="標楷體" pitchFamily="65" charset="-120"/>
          </a:endParaRPr>
        </a:p>
      </dgm:t>
    </dgm:pt>
    <dgm:pt modelId="{CB1CA96F-F556-40DC-8C36-636FA3692595}" type="parTrans" cxnId="{518E60CD-4602-4E68-9AE0-0B1944A3841F}">
      <dgm:prSet/>
      <dgm:spPr/>
      <dgm:t>
        <a:bodyPr/>
        <a:lstStyle/>
        <a:p>
          <a:endParaRPr lang="zh-TW" altLang="en-US"/>
        </a:p>
      </dgm:t>
    </dgm:pt>
    <dgm:pt modelId="{4C50749C-1A5C-44CD-BC9D-3F166D4C5641}" type="sibTrans" cxnId="{518E60CD-4602-4E68-9AE0-0B1944A3841F}">
      <dgm:prSet/>
      <dgm:spPr/>
      <dgm:t>
        <a:bodyPr/>
        <a:lstStyle/>
        <a:p>
          <a:endParaRPr lang="zh-TW" altLang="en-US"/>
        </a:p>
      </dgm:t>
    </dgm:pt>
    <dgm:pt modelId="{518F6EA3-0C60-447C-8BCD-1C26658364AA}" type="pres">
      <dgm:prSet presAssocID="{E968217B-1600-4320-B126-C52F48A08434}" presName="diagram" presStyleCnt="0">
        <dgm:presLayoutVars>
          <dgm:chPref val="1"/>
          <dgm:dir/>
          <dgm:animOne val="branch"/>
          <dgm:animLvl val="lvl"/>
          <dgm:resizeHandles/>
        </dgm:presLayoutVars>
      </dgm:prSet>
      <dgm:spPr/>
      <dgm:t>
        <a:bodyPr/>
        <a:lstStyle/>
        <a:p>
          <a:endParaRPr lang="zh-TW" altLang="en-US"/>
        </a:p>
      </dgm:t>
    </dgm:pt>
    <dgm:pt modelId="{04D6DD9A-3280-4419-B2C7-4FDDC60229D6}" type="pres">
      <dgm:prSet presAssocID="{5D66712C-2FE2-47DC-9E14-E82180E64395}" presName="root" presStyleCnt="0"/>
      <dgm:spPr/>
    </dgm:pt>
    <dgm:pt modelId="{BF6DD0E8-8FC8-4949-832B-F3936DECC931}" type="pres">
      <dgm:prSet presAssocID="{5D66712C-2FE2-47DC-9E14-E82180E64395}" presName="rootComposite" presStyleCnt="0"/>
      <dgm:spPr/>
    </dgm:pt>
    <dgm:pt modelId="{77F8038F-50A6-4597-A2C0-D56CA79F693C}" type="pres">
      <dgm:prSet presAssocID="{5D66712C-2FE2-47DC-9E14-E82180E64395}" presName="rootText" presStyleLbl="node1" presStyleIdx="0" presStyleCnt="1" custScaleX="339251" custScaleY="92880" custLinFactNeighborX="40403" custLinFactNeighborY="15210"/>
      <dgm:spPr/>
      <dgm:t>
        <a:bodyPr/>
        <a:lstStyle/>
        <a:p>
          <a:endParaRPr lang="zh-TW" altLang="en-US"/>
        </a:p>
      </dgm:t>
    </dgm:pt>
    <dgm:pt modelId="{BA4B1965-E1F1-4D7A-A838-EF807666D7F9}" type="pres">
      <dgm:prSet presAssocID="{5D66712C-2FE2-47DC-9E14-E82180E64395}" presName="rootConnector" presStyleLbl="node1" presStyleIdx="0" presStyleCnt="1"/>
      <dgm:spPr/>
      <dgm:t>
        <a:bodyPr/>
        <a:lstStyle/>
        <a:p>
          <a:endParaRPr lang="zh-TW" altLang="en-US"/>
        </a:p>
      </dgm:t>
    </dgm:pt>
    <dgm:pt modelId="{5BA649F6-6765-4E36-9416-CEFF7D940D74}" type="pres">
      <dgm:prSet presAssocID="{5D66712C-2FE2-47DC-9E14-E82180E64395}" presName="childShape" presStyleCnt="0"/>
      <dgm:spPr/>
    </dgm:pt>
    <dgm:pt modelId="{882728DF-A6AF-4F65-9805-FD06969052F7}" type="pres">
      <dgm:prSet presAssocID="{CB1CA96F-F556-40DC-8C36-636FA3692595}" presName="Name13" presStyleLbl="parChTrans1D2" presStyleIdx="0" presStyleCnt="1"/>
      <dgm:spPr/>
      <dgm:t>
        <a:bodyPr/>
        <a:lstStyle/>
        <a:p>
          <a:endParaRPr lang="zh-TW" altLang="en-US"/>
        </a:p>
      </dgm:t>
    </dgm:pt>
    <dgm:pt modelId="{5CBDFD41-AC47-4C65-86B7-B791C9F4B710}" type="pres">
      <dgm:prSet presAssocID="{30270898-3609-42D3-9EFC-6EBD09E76310}" presName="childText" presStyleLbl="bgAcc1" presStyleIdx="0" presStyleCnt="1" custAng="0" custScaleX="408378" custScaleY="333903" custLinFactNeighborX="27053" custLinFactNeighborY="2719">
        <dgm:presLayoutVars>
          <dgm:bulletEnabled val="1"/>
        </dgm:presLayoutVars>
      </dgm:prSet>
      <dgm:spPr/>
      <dgm:t>
        <a:bodyPr/>
        <a:lstStyle/>
        <a:p>
          <a:endParaRPr lang="zh-TW" altLang="en-US"/>
        </a:p>
      </dgm:t>
    </dgm:pt>
  </dgm:ptLst>
  <dgm:cxnLst>
    <dgm:cxn modelId="{6069704C-8EB3-404B-9C2B-E4B5FF7E58C5}" type="presOf" srcId="{30270898-3609-42D3-9EFC-6EBD09E76310}" destId="{5CBDFD41-AC47-4C65-86B7-B791C9F4B710}" srcOrd="0" destOrd="0" presId="urn:microsoft.com/office/officeart/2005/8/layout/hierarchy3"/>
    <dgm:cxn modelId="{EC068334-CC61-42C1-AA7D-926FE2E8E959}" type="presOf" srcId="{CB1CA96F-F556-40DC-8C36-636FA3692595}" destId="{882728DF-A6AF-4F65-9805-FD06969052F7}" srcOrd="0" destOrd="0" presId="urn:microsoft.com/office/officeart/2005/8/layout/hierarchy3"/>
    <dgm:cxn modelId="{80C559D7-53B6-4A23-83EF-B44375256A5F}" type="presOf" srcId="{5D66712C-2FE2-47DC-9E14-E82180E64395}" destId="{BA4B1965-E1F1-4D7A-A838-EF807666D7F9}" srcOrd="1" destOrd="0" presId="urn:microsoft.com/office/officeart/2005/8/layout/hierarchy3"/>
    <dgm:cxn modelId="{5FC4AE88-15C6-4BA1-AEF3-829EFE6A5C0E}" type="presOf" srcId="{E968217B-1600-4320-B126-C52F48A08434}" destId="{518F6EA3-0C60-447C-8BCD-1C26658364AA}" srcOrd="0" destOrd="0" presId="urn:microsoft.com/office/officeart/2005/8/layout/hierarchy3"/>
    <dgm:cxn modelId="{ABA99860-4F8C-41A3-B064-B45E7FC15482}" srcId="{E968217B-1600-4320-B126-C52F48A08434}" destId="{5D66712C-2FE2-47DC-9E14-E82180E64395}" srcOrd="0" destOrd="0" parTransId="{F6F60035-F541-4703-981C-51EAD4E865AB}" sibTransId="{C7E19AE8-03DE-4148-8128-C8ADB1E21CE4}"/>
    <dgm:cxn modelId="{518E60CD-4602-4E68-9AE0-0B1944A3841F}" srcId="{5D66712C-2FE2-47DC-9E14-E82180E64395}" destId="{30270898-3609-42D3-9EFC-6EBD09E76310}" srcOrd="0" destOrd="0" parTransId="{CB1CA96F-F556-40DC-8C36-636FA3692595}" sibTransId="{4C50749C-1A5C-44CD-BC9D-3F166D4C5641}"/>
    <dgm:cxn modelId="{9F722D89-1C48-45C9-82C1-81F5BECE7005}" type="presOf" srcId="{5D66712C-2FE2-47DC-9E14-E82180E64395}" destId="{77F8038F-50A6-4597-A2C0-D56CA79F693C}" srcOrd="0" destOrd="0" presId="urn:microsoft.com/office/officeart/2005/8/layout/hierarchy3"/>
    <dgm:cxn modelId="{1CB68C42-C4C5-4938-B36B-C6B85B7F8819}" type="presParOf" srcId="{518F6EA3-0C60-447C-8BCD-1C26658364AA}" destId="{04D6DD9A-3280-4419-B2C7-4FDDC60229D6}" srcOrd="0" destOrd="0" presId="urn:microsoft.com/office/officeart/2005/8/layout/hierarchy3"/>
    <dgm:cxn modelId="{A10EC479-57D2-4A51-A314-2270E1AE6B17}" type="presParOf" srcId="{04D6DD9A-3280-4419-B2C7-4FDDC60229D6}" destId="{BF6DD0E8-8FC8-4949-832B-F3936DECC931}" srcOrd="0" destOrd="0" presId="urn:microsoft.com/office/officeart/2005/8/layout/hierarchy3"/>
    <dgm:cxn modelId="{A104C37E-0D5C-4086-8B84-A40732F583BA}" type="presParOf" srcId="{BF6DD0E8-8FC8-4949-832B-F3936DECC931}" destId="{77F8038F-50A6-4597-A2C0-D56CA79F693C}" srcOrd="0" destOrd="0" presId="urn:microsoft.com/office/officeart/2005/8/layout/hierarchy3"/>
    <dgm:cxn modelId="{1A19C929-3F02-413B-A451-EFFD934130AA}" type="presParOf" srcId="{BF6DD0E8-8FC8-4949-832B-F3936DECC931}" destId="{BA4B1965-E1F1-4D7A-A838-EF807666D7F9}" srcOrd="1" destOrd="0" presId="urn:microsoft.com/office/officeart/2005/8/layout/hierarchy3"/>
    <dgm:cxn modelId="{A2EF71E3-7A7E-4891-BCE4-05595167E61B}" type="presParOf" srcId="{04D6DD9A-3280-4419-B2C7-4FDDC60229D6}" destId="{5BA649F6-6765-4E36-9416-CEFF7D940D74}" srcOrd="1" destOrd="0" presId="urn:microsoft.com/office/officeart/2005/8/layout/hierarchy3"/>
    <dgm:cxn modelId="{D72229DB-75DE-426B-A1BB-C9714963A46A}" type="presParOf" srcId="{5BA649F6-6765-4E36-9416-CEFF7D940D74}" destId="{882728DF-A6AF-4F65-9805-FD06969052F7}" srcOrd="0" destOrd="0" presId="urn:microsoft.com/office/officeart/2005/8/layout/hierarchy3"/>
    <dgm:cxn modelId="{EB7EE752-AC75-4541-AADF-FE86A1C7DBBE}" type="presParOf" srcId="{5BA649F6-6765-4E36-9416-CEFF7D940D74}" destId="{5CBDFD41-AC47-4C65-86B7-B791C9F4B710}"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7B95C0-A97E-4661-8919-281A8A228E8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CBA25F73-BA21-4898-8FCA-C465A00DA406}" type="pres">
      <dgm:prSet presAssocID="{A67B95C0-A97E-4661-8919-281A8A228E8B}" presName="Name0" presStyleCnt="0">
        <dgm:presLayoutVars>
          <dgm:dir/>
          <dgm:animLvl val="lvl"/>
          <dgm:resizeHandles val="exact"/>
        </dgm:presLayoutVars>
      </dgm:prSet>
      <dgm:spPr/>
      <dgm:t>
        <a:bodyPr/>
        <a:lstStyle/>
        <a:p>
          <a:endParaRPr lang="zh-TW" altLang="en-US"/>
        </a:p>
      </dgm:t>
    </dgm:pt>
  </dgm:ptLst>
  <dgm:cxnLst>
    <dgm:cxn modelId="{810A610B-D009-4BC9-8CE8-D3F1B352050E}" type="presOf" srcId="{A67B95C0-A97E-4661-8919-281A8A228E8B}" destId="{CBA25F73-BA21-4898-8FCA-C465A00DA40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68217B-1600-4320-B126-C52F48A0843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TW" altLang="en-US"/>
        </a:p>
      </dgm:t>
    </dgm:pt>
    <dgm:pt modelId="{B20E1AE1-C80D-40A7-906C-86E069B91015}">
      <dgm:prSet phldrT="[文字]" custT="1"/>
      <dgm:spPr/>
      <dgm:t>
        <a:bodyPr/>
        <a:lstStyle/>
        <a:p>
          <a:pPr>
            <a:lnSpc>
              <a:spcPts val="1800"/>
            </a:lnSpc>
          </a:pPr>
          <a:r>
            <a:rPr lang="zh-TW" altLang="en-US" sz="2400" b="0" dirty="0">
              <a:solidFill>
                <a:schemeClr val="bg1"/>
              </a:solidFill>
              <a:latin typeface="Times New Roman" pitchFamily="18" charset="0"/>
              <a:ea typeface="標楷體" pitchFamily="65" charset="-120"/>
              <a:cs typeface="Times New Roman" pitchFamily="18" charset="0"/>
            </a:rPr>
            <a:t>公司主動申請召開</a:t>
          </a:r>
          <a:endParaRPr lang="en-US" altLang="zh-TW" sz="2400" b="0" dirty="0">
            <a:solidFill>
              <a:schemeClr val="bg1"/>
            </a:solidFill>
            <a:latin typeface="Times New Roman" pitchFamily="18" charset="0"/>
            <a:ea typeface="標楷體" pitchFamily="65" charset="-120"/>
            <a:cs typeface="Times New Roman" pitchFamily="18" charset="0"/>
          </a:endParaRPr>
        </a:p>
        <a:p>
          <a:pPr>
            <a:lnSpc>
              <a:spcPts val="1800"/>
            </a:lnSpc>
          </a:pPr>
          <a:r>
            <a:rPr lang="zh-TW" altLang="en-US" sz="2400" dirty="0">
              <a:solidFill>
                <a:schemeClr val="bg1"/>
              </a:solidFill>
              <a:latin typeface="標楷體" pitchFamily="65" charset="-120"/>
              <a:ea typeface="標楷體" pitchFamily="65" charset="-120"/>
            </a:rPr>
            <a:t>記者說明會</a:t>
          </a:r>
          <a:r>
            <a:rPr lang="en-US" altLang="zh-TW" sz="2400" dirty="0" smtClean="0">
              <a:solidFill>
                <a:schemeClr val="bg1"/>
              </a:solidFill>
              <a:latin typeface="標楷體" pitchFamily="65" charset="-120"/>
              <a:ea typeface="標楷體" pitchFamily="65" charset="-120"/>
            </a:rPr>
            <a:t>(§12</a:t>
          </a:r>
          <a:r>
            <a:rPr lang="en-US" altLang="zh-TW" sz="2400" dirty="0">
              <a:solidFill>
                <a:schemeClr val="bg1"/>
              </a:solidFill>
              <a:latin typeface="標楷體" pitchFamily="65" charset="-120"/>
              <a:ea typeface="標楷體" pitchFamily="65" charset="-120"/>
            </a:rPr>
            <a:t>)</a:t>
          </a:r>
          <a:endParaRPr lang="zh-TW" altLang="en-US" sz="2400" dirty="0">
            <a:solidFill>
              <a:schemeClr val="bg1"/>
            </a:solidFill>
          </a:endParaRPr>
        </a:p>
      </dgm:t>
    </dgm:pt>
    <dgm:pt modelId="{EFE9B9A1-670B-49D1-A7D1-848726CE2B62}" type="parTrans" cxnId="{59109251-74F5-4CD5-87E5-8A20F830B083}">
      <dgm:prSet/>
      <dgm:spPr/>
      <dgm:t>
        <a:bodyPr/>
        <a:lstStyle/>
        <a:p>
          <a:endParaRPr lang="zh-TW" altLang="en-US"/>
        </a:p>
      </dgm:t>
    </dgm:pt>
    <dgm:pt modelId="{4A21D200-A6E9-492F-AADA-483ED7634E1B}" type="sibTrans" cxnId="{59109251-74F5-4CD5-87E5-8A20F830B083}">
      <dgm:prSet/>
      <dgm:spPr/>
      <dgm:t>
        <a:bodyPr/>
        <a:lstStyle/>
        <a:p>
          <a:endParaRPr lang="zh-TW" altLang="en-US"/>
        </a:p>
      </dgm:t>
    </dgm:pt>
    <dgm:pt modelId="{5D66712C-2FE2-47DC-9E14-E82180E64395}">
      <dgm:prSet phldrT="[文字]" custT="1"/>
      <dgm:spPr/>
      <dgm:t>
        <a:bodyPr/>
        <a:lstStyle/>
        <a:p>
          <a:pPr>
            <a:lnSpc>
              <a:spcPts val="2800"/>
            </a:lnSpc>
          </a:pPr>
          <a:r>
            <a:rPr lang="zh-TW" altLang="en-US" sz="2400" b="0" dirty="0" smtClean="0">
              <a:solidFill>
                <a:schemeClr val="bg1"/>
              </a:solidFill>
              <a:latin typeface="Times New Roman" pitchFamily="18" charset="0"/>
              <a:ea typeface="標楷體" pitchFamily="65" charset="-120"/>
              <a:cs typeface="Times New Roman" pitchFamily="18" charset="0"/>
            </a:rPr>
            <a:t>本</a:t>
          </a:r>
          <a:r>
            <a:rPr lang="zh-TW" altLang="en-US" sz="2400" b="0" dirty="0">
              <a:solidFill>
                <a:schemeClr val="bg1"/>
              </a:solidFill>
              <a:latin typeface="Times New Roman" pitchFamily="18" charset="0"/>
              <a:ea typeface="標楷體" pitchFamily="65" charset="-120"/>
              <a:cs typeface="Times New Roman" pitchFamily="18" charset="0"/>
            </a:rPr>
            <a:t>中心通知召開</a:t>
          </a:r>
          <a:r>
            <a:rPr lang="zh-TW" altLang="en-US" sz="2400" dirty="0">
              <a:solidFill>
                <a:schemeClr val="bg1"/>
              </a:solidFill>
              <a:latin typeface="標楷體" pitchFamily="65" charset="-120"/>
              <a:ea typeface="標楷體" pitchFamily="65" charset="-120"/>
            </a:rPr>
            <a:t>記者說明會</a:t>
          </a:r>
          <a:r>
            <a:rPr lang="en-US" altLang="zh-TW" sz="2400" smtClean="0">
              <a:solidFill>
                <a:schemeClr val="bg1"/>
              </a:solidFill>
              <a:latin typeface="標楷體" pitchFamily="65" charset="-120"/>
              <a:ea typeface="標楷體" pitchFamily="65" charset="-120"/>
            </a:rPr>
            <a:t>(§13</a:t>
          </a:r>
          <a:r>
            <a:rPr lang="en-US" altLang="zh-TW" sz="2400" dirty="0">
              <a:solidFill>
                <a:schemeClr val="bg1"/>
              </a:solidFill>
              <a:latin typeface="標楷體" pitchFamily="65" charset="-120"/>
              <a:ea typeface="標楷體" pitchFamily="65" charset="-120"/>
            </a:rPr>
            <a:t>)</a:t>
          </a:r>
          <a:endParaRPr lang="zh-TW" altLang="en-US" sz="2400" dirty="0"/>
        </a:p>
      </dgm:t>
    </dgm:pt>
    <dgm:pt modelId="{F6F60035-F541-4703-981C-51EAD4E865AB}" type="parTrans" cxnId="{ABA99860-4F8C-41A3-B064-B45E7FC15482}">
      <dgm:prSet/>
      <dgm:spPr/>
      <dgm:t>
        <a:bodyPr/>
        <a:lstStyle/>
        <a:p>
          <a:endParaRPr lang="zh-TW" altLang="en-US"/>
        </a:p>
      </dgm:t>
    </dgm:pt>
    <dgm:pt modelId="{C7E19AE8-03DE-4148-8128-C8ADB1E21CE4}" type="sibTrans" cxnId="{ABA99860-4F8C-41A3-B064-B45E7FC15482}">
      <dgm:prSet/>
      <dgm:spPr/>
      <dgm:t>
        <a:bodyPr/>
        <a:lstStyle/>
        <a:p>
          <a:endParaRPr lang="zh-TW" altLang="en-US"/>
        </a:p>
      </dgm:t>
    </dgm:pt>
    <dgm:pt modelId="{0684F935-C1F3-4055-8F2A-AFA4F8342076}">
      <dgm:prSet custT="1"/>
      <dgm:spPr/>
      <dgm:t>
        <a:bodyPr/>
        <a:lstStyle/>
        <a:p>
          <a:pPr algn="l"/>
          <a:r>
            <a:rPr lang="zh-TW" sz="2000" dirty="0">
              <a:latin typeface="標楷體" panose="03000509000000000000" pitchFamily="65" charset="-120"/>
              <a:ea typeface="標楷體" panose="03000509000000000000" pitchFamily="65" charset="-120"/>
            </a:rPr>
            <a:t>記者說明會於</a:t>
          </a:r>
          <a:r>
            <a:rPr lang="en-US" sz="2000" dirty="0">
              <a:latin typeface="標楷體" panose="03000509000000000000" pitchFamily="65" charset="-120"/>
              <a:ea typeface="標楷體" panose="03000509000000000000" pitchFamily="65" charset="-120"/>
            </a:rPr>
            <a:t>【</a:t>
          </a:r>
          <a:r>
            <a:rPr lang="zh-TW" sz="2000" dirty="0">
              <a:latin typeface="標楷體" panose="03000509000000000000" pitchFamily="65" charset="-120"/>
              <a:ea typeface="標楷體" panose="03000509000000000000" pitchFamily="65" charset="-120"/>
            </a:rPr>
            <a:t>事實發生</a:t>
          </a:r>
          <a:r>
            <a:rPr lang="en-US" sz="2000" dirty="0">
              <a:latin typeface="標楷體" panose="03000509000000000000" pitchFamily="65" charset="-120"/>
              <a:ea typeface="標楷體" panose="03000509000000000000" pitchFamily="65" charset="-120"/>
            </a:rPr>
            <a:t>】</a:t>
          </a:r>
          <a:r>
            <a:rPr lang="zh-TW" sz="2000" dirty="0">
              <a:latin typeface="標楷體" panose="03000509000000000000" pitchFamily="65" charset="-120"/>
              <a:ea typeface="標楷體" panose="03000509000000000000" pitchFamily="65" charset="-120"/>
            </a:rPr>
            <a:t>或</a:t>
          </a:r>
          <a:r>
            <a:rPr lang="en-US" sz="2000" dirty="0">
              <a:latin typeface="標楷體" panose="03000509000000000000" pitchFamily="65" charset="-120"/>
              <a:ea typeface="標楷體" panose="03000509000000000000" pitchFamily="65" charset="-120"/>
            </a:rPr>
            <a:t>【</a:t>
          </a:r>
          <a:r>
            <a:rPr lang="zh-TW" sz="2000" dirty="0">
              <a:latin typeface="標楷體" panose="03000509000000000000" pitchFamily="65" charset="-120"/>
              <a:ea typeface="標楷體" panose="03000509000000000000" pitchFamily="65" charset="-120"/>
            </a:rPr>
            <a:t>傳播媒體報導</a:t>
          </a:r>
          <a:r>
            <a:rPr lang="en-US" sz="2000" dirty="0">
              <a:latin typeface="標楷體" panose="03000509000000000000" pitchFamily="65" charset="-120"/>
              <a:ea typeface="標楷體" panose="03000509000000000000" pitchFamily="65" charset="-120"/>
            </a:rPr>
            <a:t>】</a:t>
          </a:r>
          <a:r>
            <a:rPr lang="zh-TW" sz="2000" dirty="0">
              <a:latin typeface="標楷體" panose="03000509000000000000" pitchFamily="65" charset="-120"/>
              <a:ea typeface="標楷體" panose="03000509000000000000" pitchFamily="65" charset="-120"/>
            </a:rPr>
            <a:t>之</a:t>
          </a:r>
          <a:r>
            <a:rPr lang="zh-TW" sz="2000" dirty="0">
              <a:solidFill>
                <a:srgbClr val="FF0000"/>
              </a:solidFill>
              <a:latin typeface="標楷體" panose="03000509000000000000" pitchFamily="65" charset="-120"/>
              <a:ea typeface="標楷體" panose="03000509000000000000" pitchFamily="65" charset="-120"/>
            </a:rPr>
            <a:t>次一營業日前</a:t>
          </a:r>
          <a:r>
            <a:rPr lang="zh-TW" sz="2000" dirty="0">
              <a:latin typeface="標楷體" panose="03000509000000000000" pitchFamily="65" charset="-120"/>
              <a:ea typeface="標楷體" panose="03000509000000000000" pitchFamily="65" charset="-120"/>
            </a:rPr>
            <a:t>至本中心召開重大訊息</a:t>
          </a:r>
          <a:r>
            <a:rPr lang="zh-TW" sz="2000" dirty="0" smtClean="0">
              <a:latin typeface="標楷體" panose="03000509000000000000" pitchFamily="65" charset="-120"/>
              <a:ea typeface="標楷體" panose="03000509000000000000" pitchFamily="65" charset="-120"/>
            </a:rPr>
            <a:t>記者會。</a:t>
          </a:r>
          <a:r>
            <a:rPr lang="zh-TW" altLang="en-US" sz="2000" dirty="0">
              <a:solidFill>
                <a:srgbClr val="FF0000"/>
              </a:solidFill>
              <a:latin typeface="標楷體" panose="03000509000000000000" pitchFamily="65" charset="-120"/>
              <a:ea typeface="標楷體" panose="03000509000000000000" pitchFamily="65" charset="-120"/>
            </a:rPr>
            <a:t>必要時，得以</a:t>
          </a:r>
          <a:r>
            <a:rPr lang="zh-TW" altLang="en-US" sz="2000" u="sng" dirty="0">
              <a:solidFill>
                <a:srgbClr val="FF0000"/>
              </a:solidFill>
              <a:latin typeface="標楷體" panose="03000509000000000000" pitchFamily="65" charset="-120"/>
              <a:ea typeface="標楷體" panose="03000509000000000000" pitchFamily="65" charset="-120"/>
            </a:rPr>
            <a:t>投資人可參與之重大訊息說明會</a:t>
          </a:r>
          <a:r>
            <a:rPr lang="zh-TW" altLang="en-US" sz="2000" dirty="0">
              <a:solidFill>
                <a:srgbClr val="FF0000"/>
              </a:solidFill>
              <a:latin typeface="標楷體" panose="03000509000000000000" pitchFamily="65" charset="-120"/>
              <a:ea typeface="標楷體" panose="03000509000000000000" pitchFamily="65" charset="-120"/>
            </a:rPr>
            <a:t>辦理。</a:t>
          </a:r>
        </a:p>
      </dgm:t>
    </dgm:pt>
    <dgm:pt modelId="{E4F3FB6F-A8C3-44B0-AD60-2C7F6420F385}" type="parTrans" cxnId="{14A264D5-6629-4D36-A1F9-D735B41C96EA}">
      <dgm:prSet/>
      <dgm:spPr/>
      <dgm:t>
        <a:bodyPr/>
        <a:lstStyle/>
        <a:p>
          <a:endParaRPr lang="zh-TW" altLang="en-US"/>
        </a:p>
      </dgm:t>
    </dgm:pt>
    <dgm:pt modelId="{EEC60BE8-86BD-4171-8A65-959D79086307}" type="sibTrans" cxnId="{14A264D5-6629-4D36-A1F9-D735B41C96EA}">
      <dgm:prSet/>
      <dgm:spPr/>
      <dgm:t>
        <a:bodyPr/>
        <a:lstStyle/>
        <a:p>
          <a:endParaRPr lang="zh-TW" altLang="en-US"/>
        </a:p>
      </dgm:t>
    </dgm:pt>
    <dgm:pt modelId="{9D0307B6-63BD-4732-B81B-0DA9DE8DBE35}">
      <dgm:prSet custT="1"/>
      <dgm:spPr/>
      <dgm:t>
        <a:bodyPr/>
        <a:lstStyle/>
        <a:p>
          <a:pPr algn="l"/>
          <a:r>
            <a:rPr kumimoji="1" lang="zh-TW" altLang="zh-TW" sz="2000" dirty="0">
              <a:solidFill>
                <a:schemeClr val="tx1"/>
              </a:solidFill>
              <a:latin typeface="標楷體" pitchFamily="65" charset="-120"/>
              <a:ea typeface="標楷體" pitchFamily="65" charset="-120"/>
            </a:rPr>
            <a:t>本中心發現</a:t>
          </a:r>
          <a:r>
            <a:rPr kumimoji="1" lang="zh-TW" altLang="zh-TW" sz="2000" dirty="0" smtClean="0">
              <a:solidFill>
                <a:schemeClr val="tx1"/>
              </a:solidFill>
              <a:latin typeface="標楷體" pitchFamily="65" charset="-120"/>
              <a:ea typeface="標楷體" pitchFamily="65" charset="-120"/>
            </a:rPr>
            <a:t>或媒體</a:t>
          </a:r>
          <a:r>
            <a:rPr kumimoji="1" lang="zh-TW" altLang="zh-TW" sz="2000" dirty="0">
              <a:solidFill>
                <a:schemeClr val="tx1"/>
              </a:solidFill>
              <a:latin typeface="標楷體" pitchFamily="65" charset="-120"/>
              <a:ea typeface="標楷體" pitchFamily="65" charset="-120"/>
            </a:rPr>
            <a:t>報導且經本中心查證後</a:t>
          </a:r>
          <a:r>
            <a:rPr kumimoji="1" lang="zh-TW" altLang="zh-TW" sz="2000" dirty="0" smtClean="0">
              <a:solidFill>
                <a:schemeClr val="tx1"/>
              </a:solidFill>
              <a:latin typeface="標楷體" pitchFamily="65" charset="-120"/>
              <a:ea typeface="標楷體" pitchFamily="65" charset="-120"/>
            </a:rPr>
            <a:t>，</a:t>
          </a:r>
          <a:r>
            <a:rPr kumimoji="1" lang="zh-TW" altLang="en-US" sz="2000" dirty="0" smtClean="0">
              <a:solidFill>
                <a:schemeClr val="tx1"/>
              </a:solidFill>
              <a:latin typeface="標楷體" pitchFamily="65" charset="-120"/>
              <a:ea typeface="標楷體" pitchFamily="65" charset="-120"/>
            </a:rPr>
            <a:t>本中心</a:t>
          </a:r>
          <a:r>
            <a:rPr kumimoji="1" lang="zh-TW" altLang="zh-TW" sz="2000" dirty="0" smtClean="0">
              <a:solidFill>
                <a:schemeClr val="tx1"/>
              </a:solidFill>
              <a:latin typeface="標楷體" pitchFamily="65" charset="-120"/>
              <a:ea typeface="標楷體" pitchFamily="65" charset="-120"/>
            </a:rPr>
            <a:t>得</a:t>
          </a:r>
          <a:r>
            <a:rPr kumimoji="1" lang="zh-TW" altLang="zh-TW" sz="2000" dirty="0">
              <a:solidFill>
                <a:schemeClr val="tx1"/>
              </a:solidFill>
              <a:latin typeface="標楷體" pitchFamily="65" charset="-120"/>
              <a:ea typeface="標楷體" pitchFamily="65" charset="-120"/>
            </a:rPr>
            <a:t>載明訊息來源及內容通知公司於本中心所規定期限內召開記者會。</a:t>
          </a:r>
          <a:r>
            <a:rPr kumimoji="1" lang="zh-TW" altLang="zh-TW" sz="2000" dirty="0">
              <a:solidFill>
                <a:srgbClr val="FF0000"/>
              </a:solidFill>
              <a:latin typeface="標楷體" pitchFamily="65" charset="-120"/>
              <a:ea typeface="標楷體" pitchFamily="65" charset="-120"/>
            </a:rPr>
            <a:t>必要時，亦得以</a:t>
          </a:r>
          <a:r>
            <a:rPr kumimoji="1" lang="zh-TW" altLang="zh-TW" sz="2000" u="sng" dirty="0">
              <a:solidFill>
                <a:srgbClr val="FF0000"/>
              </a:solidFill>
              <a:latin typeface="標楷體" pitchFamily="65" charset="-120"/>
              <a:ea typeface="標楷體" pitchFamily="65" charset="-120"/>
            </a:rPr>
            <a:t>投資人可參與之重大訊息說明會</a:t>
          </a:r>
          <a:r>
            <a:rPr kumimoji="1" lang="zh-TW" altLang="zh-TW" sz="2000" dirty="0">
              <a:solidFill>
                <a:srgbClr val="FF0000"/>
              </a:solidFill>
              <a:latin typeface="標楷體" pitchFamily="65" charset="-120"/>
              <a:ea typeface="標楷體" pitchFamily="65" charset="-120"/>
            </a:rPr>
            <a:t>辦理。</a:t>
          </a:r>
        </a:p>
      </dgm:t>
    </dgm:pt>
    <dgm:pt modelId="{DE515865-ACB6-409A-A3DC-24E98396A215}" type="parTrans" cxnId="{698840DA-1045-46F4-8D22-30AF351EE062}">
      <dgm:prSet/>
      <dgm:spPr/>
      <dgm:t>
        <a:bodyPr/>
        <a:lstStyle/>
        <a:p>
          <a:endParaRPr lang="zh-TW" altLang="en-US"/>
        </a:p>
      </dgm:t>
    </dgm:pt>
    <dgm:pt modelId="{90AF959E-9212-4BF8-A4AA-E76E250DFC34}" type="sibTrans" cxnId="{698840DA-1045-46F4-8D22-30AF351EE062}">
      <dgm:prSet/>
      <dgm:spPr/>
      <dgm:t>
        <a:bodyPr/>
        <a:lstStyle/>
        <a:p>
          <a:endParaRPr lang="zh-TW" altLang="en-US"/>
        </a:p>
      </dgm:t>
    </dgm:pt>
    <dgm:pt modelId="{518F6EA3-0C60-447C-8BCD-1C26658364AA}" type="pres">
      <dgm:prSet presAssocID="{E968217B-1600-4320-B126-C52F48A08434}" presName="diagram" presStyleCnt="0">
        <dgm:presLayoutVars>
          <dgm:chPref val="1"/>
          <dgm:dir/>
          <dgm:animOne val="branch"/>
          <dgm:animLvl val="lvl"/>
          <dgm:resizeHandles/>
        </dgm:presLayoutVars>
      </dgm:prSet>
      <dgm:spPr/>
      <dgm:t>
        <a:bodyPr/>
        <a:lstStyle/>
        <a:p>
          <a:endParaRPr lang="zh-TW" altLang="en-US"/>
        </a:p>
      </dgm:t>
    </dgm:pt>
    <dgm:pt modelId="{55E25441-732F-47F9-A81F-9271D1DAA535}" type="pres">
      <dgm:prSet presAssocID="{B20E1AE1-C80D-40A7-906C-86E069B91015}" presName="root" presStyleCnt="0"/>
      <dgm:spPr/>
    </dgm:pt>
    <dgm:pt modelId="{1539FE41-9798-4154-9508-E069E32B1AF9}" type="pres">
      <dgm:prSet presAssocID="{B20E1AE1-C80D-40A7-906C-86E069B91015}" presName="rootComposite" presStyleCnt="0"/>
      <dgm:spPr/>
    </dgm:pt>
    <dgm:pt modelId="{A14836F5-83E1-4FEF-B17A-686E397C2AA5}" type="pres">
      <dgm:prSet presAssocID="{B20E1AE1-C80D-40A7-906C-86E069B91015}" presName="rootText" presStyleLbl="node1" presStyleIdx="0" presStyleCnt="2" custScaleX="154498" custScaleY="103343"/>
      <dgm:spPr/>
      <dgm:t>
        <a:bodyPr/>
        <a:lstStyle/>
        <a:p>
          <a:endParaRPr lang="zh-TW" altLang="en-US"/>
        </a:p>
      </dgm:t>
    </dgm:pt>
    <dgm:pt modelId="{B37B4064-8471-460F-BA73-799BEF31F324}" type="pres">
      <dgm:prSet presAssocID="{B20E1AE1-C80D-40A7-906C-86E069B91015}" presName="rootConnector" presStyleLbl="node1" presStyleIdx="0" presStyleCnt="2"/>
      <dgm:spPr/>
      <dgm:t>
        <a:bodyPr/>
        <a:lstStyle/>
        <a:p>
          <a:endParaRPr lang="zh-TW" altLang="en-US"/>
        </a:p>
      </dgm:t>
    </dgm:pt>
    <dgm:pt modelId="{CD1B96DE-F8B7-4D34-AEFC-F17C03EEC2EB}" type="pres">
      <dgm:prSet presAssocID="{B20E1AE1-C80D-40A7-906C-86E069B91015}" presName="childShape" presStyleCnt="0"/>
      <dgm:spPr/>
    </dgm:pt>
    <dgm:pt modelId="{97FE363E-AAD1-42D0-B710-A9DE0A888981}" type="pres">
      <dgm:prSet presAssocID="{E4F3FB6F-A8C3-44B0-AD60-2C7F6420F385}" presName="Name13" presStyleLbl="parChTrans1D2" presStyleIdx="0" presStyleCnt="2"/>
      <dgm:spPr/>
      <dgm:t>
        <a:bodyPr/>
        <a:lstStyle/>
        <a:p>
          <a:endParaRPr lang="zh-TW" altLang="en-US"/>
        </a:p>
      </dgm:t>
    </dgm:pt>
    <dgm:pt modelId="{FA298A5C-07CC-4894-9E05-1EA2B67E913E}" type="pres">
      <dgm:prSet presAssocID="{0684F935-C1F3-4055-8F2A-AFA4F8342076}" presName="childText" presStyleLbl="bgAcc1" presStyleIdx="0" presStyleCnt="2" custScaleX="181303" custScaleY="265498" custLinFactNeighborX="1282" custLinFactNeighborY="-11636">
        <dgm:presLayoutVars>
          <dgm:bulletEnabled val="1"/>
        </dgm:presLayoutVars>
      </dgm:prSet>
      <dgm:spPr/>
      <dgm:t>
        <a:bodyPr/>
        <a:lstStyle/>
        <a:p>
          <a:endParaRPr lang="zh-TW" altLang="en-US"/>
        </a:p>
      </dgm:t>
    </dgm:pt>
    <dgm:pt modelId="{04D6DD9A-3280-4419-B2C7-4FDDC60229D6}" type="pres">
      <dgm:prSet presAssocID="{5D66712C-2FE2-47DC-9E14-E82180E64395}" presName="root" presStyleCnt="0"/>
      <dgm:spPr/>
    </dgm:pt>
    <dgm:pt modelId="{BF6DD0E8-8FC8-4949-832B-F3936DECC931}" type="pres">
      <dgm:prSet presAssocID="{5D66712C-2FE2-47DC-9E14-E82180E64395}" presName="rootComposite" presStyleCnt="0"/>
      <dgm:spPr/>
    </dgm:pt>
    <dgm:pt modelId="{77F8038F-50A6-4597-A2C0-D56CA79F693C}" type="pres">
      <dgm:prSet presAssocID="{5D66712C-2FE2-47DC-9E14-E82180E64395}" presName="rootText" presStyleLbl="node1" presStyleIdx="1" presStyleCnt="2" custScaleX="150328" custScaleY="103626" custLinFactNeighborX="6692" custLinFactNeighborY="-3302"/>
      <dgm:spPr/>
      <dgm:t>
        <a:bodyPr/>
        <a:lstStyle/>
        <a:p>
          <a:endParaRPr lang="zh-TW" altLang="en-US"/>
        </a:p>
      </dgm:t>
    </dgm:pt>
    <dgm:pt modelId="{BA4B1965-E1F1-4D7A-A838-EF807666D7F9}" type="pres">
      <dgm:prSet presAssocID="{5D66712C-2FE2-47DC-9E14-E82180E64395}" presName="rootConnector" presStyleLbl="node1" presStyleIdx="1" presStyleCnt="2"/>
      <dgm:spPr/>
      <dgm:t>
        <a:bodyPr/>
        <a:lstStyle/>
        <a:p>
          <a:endParaRPr lang="zh-TW" altLang="en-US"/>
        </a:p>
      </dgm:t>
    </dgm:pt>
    <dgm:pt modelId="{5BA649F6-6765-4E36-9416-CEFF7D940D74}" type="pres">
      <dgm:prSet presAssocID="{5D66712C-2FE2-47DC-9E14-E82180E64395}" presName="childShape" presStyleCnt="0"/>
      <dgm:spPr/>
    </dgm:pt>
    <dgm:pt modelId="{67E0C3F1-9CA8-4D0D-9237-5B08913DB62C}" type="pres">
      <dgm:prSet presAssocID="{DE515865-ACB6-409A-A3DC-24E98396A215}" presName="Name13" presStyleLbl="parChTrans1D2" presStyleIdx="1" presStyleCnt="2"/>
      <dgm:spPr/>
      <dgm:t>
        <a:bodyPr/>
        <a:lstStyle/>
        <a:p>
          <a:endParaRPr lang="zh-TW" altLang="en-US"/>
        </a:p>
      </dgm:t>
    </dgm:pt>
    <dgm:pt modelId="{6EEDDBD9-B180-4342-9A13-088D6D72FF16}" type="pres">
      <dgm:prSet presAssocID="{9D0307B6-63BD-4732-B81B-0DA9DE8DBE35}" presName="childText" presStyleLbl="bgAcc1" presStyleIdx="1" presStyleCnt="2" custScaleX="182418" custScaleY="259347" custLinFactNeighborX="-741" custLinFactNeighborY="-11919">
        <dgm:presLayoutVars>
          <dgm:bulletEnabled val="1"/>
        </dgm:presLayoutVars>
      </dgm:prSet>
      <dgm:spPr/>
      <dgm:t>
        <a:bodyPr/>
        <a:lstStyle/>
        <a:p>
          <a:endParaRPr lang="zh-TW" altLang="en-US"/>
        </a:p>
      </dgm:t>
    </dgm:pt>
  </dgm:ptLst>
  <dgm:cxnLst>
    <dgm:cxn modelId="{59109251-74F5-4CD5-87E5-8A20F830B083}" srcId="{E968217B-1600-4320-B126-C52F48A08434}" destId="{B20E1AE1-C80D-40A7-906C-86E069B91015}" srcOrd="0" destOrd="0" parTransId="{EFE9B9A1-670B-49D1-A7D1-848726CE2B62}" sibTransId="{4A21D200-A6E9-492F-AADA-483ED7634E1B}"/>
    <dgm:cxn modelId="{ABA99860-4F8C-41A3-B064-B45E7FC15482}" srcId="{E968217B-1600-4320-B126-C52F48A08434}" destId="{5D66712C-2FE2-47DC-9E14-E82180E64395}" srcOrd="1" destOrd="0" parTransId="{F6F60035-F541-4703-981C-51EAD4E865AB}" sibTransId="{C7E19AE8-03DE-4148-8128-C8ADB1E21CE4}"/>
    <dgm:cxn modelId="{F300F0EB-F34A-4969-AAAF-3390BE0967A7}" type="presOf" srcId="{E968217B-1600-4320-B126-C52F48A08434}" destId="{518F6EA3-0C60-447C-8BCD-1C26658364AA}" srcOrd="0" destOrd="0" presId="urn:microsoft.com/office/officeart/2005/8/layout/hierarchy3"/>
    <dgm:cxn modelId="{96E07AA9-7D6D-487E-B047-94DA5003161C}" type="presOf" srcId="{E4F3FB6F-A8C3-44B0-AD60-2C7F6420F385}" destId="{97FE363E-AAD1-42D0-B710-A9DE0A888981}" srcOrd="0" destOrd="0" presId="urn:microsoft.com/office/officeart/2005/8/layout/hierarchy3"/>
    <dgm:cxn modelId="{698840DA-1045-46F4-8D22-30AF351EE062}" srcId="{5D66712C-2FE2-47DC-9E14-E82180E64395}" destId="{9D0307B6-63BD-4732-B81B-0DA9DE8DBE35}" srcOrd="0" destOrd="0" parTransId="{DE515865-ACB6-409A-A3DC-24E98396A215}" sibTransId="{90AF959E-9212-4BF8-A4AA-E76E250DFC34}"/>
    <dgm:cxn modelId="{E51C945F-5D33-4626-9401-05AEA6B27335}" type="presOf" srcId="{DE515865-ACB6-409A-A3DC-24E98396A215}" destId="{67E0C3F1-9CA8-4D0D-9237-5B08913DB62C}" srcOrd="0" destOrd="0" presId="urn:microsoft.com/office/officeart/2005/8/layout/hierarchy3"/>
    <dgm:cxn modelId="{867A6E33-9FED-41BB-B5EE-AEC2DB2CC6DA}" type="presOf" srcId="{5D66712C-2FE2-47DC-9E14-E82180E64395}" destId="{BA4B1965-E1F1-4D7A-A838-EF807666D7F9}" srcOrd="1" destOrd="0" presId="urn:microsoft.com/office/officeart/2005/8/layout/hierarchy3"/>
    <dgm:cxn modelId="{7716513B-4F5E-4321-8739-13BB655D51D5}" type="presOf" srcId="{0684F935-C1F3-4055-8F2A-AFA4F8342076}" destId="{FA298A5C-07CC-4894-9E05-1EA2B67E913E}" srcOrd="0" destOrd="0" presId="urn:microsoft.com/office/officeart/2005/8/layout/hierarchy3"/>
    <dgm:cxn modelId="{C0A9BC65-67B6-4A61-9E7E-631B372091F3}" type="presOf" srcId="{B20E1AE1-C80D-40A7-906C-86E069B91015}" destId="{B37B4064-8471-460F-BA73-799BEF31F324}" srcOrd="1" destOrd="0" presId="urn:microsoft.com/office/officeart/2005/8/layout/hierarchy3"/>
    <dgm:cxn modelId="{14A264D5-6629-4D36-A1F9-D735B41C96EA}" srcId="{B20E1AE1-C80D-40A7-906C-86E069B91015}" destId="{0684F935-C1F3-4055-8F2A-AFA4F8342076}" srcOrd="0" destOrd="0" parTransId="{E4F3FB6F-A8C3-44B0-AD60-2C7F6420F385}" sibTransId="{EEC60BE8-86BD-4171-8A65-959D79086307}"/>
    <dgm:cxn modelId="{253924D8-F34D-409D-A3C4-BF777DFB0720}" type="presOf" srcId="{9D0307B6-63BD-4732-B81B-0DA9DE8DBE35}" destId="{6EEDDBD9-B180-4342-9A13-088D6D72FF16}" srcOrd="0" destOrd="0" presId="urn:microsoft.com/office/officeart/2005/8/layout/hierarchy3"/>
    <dgm:cxn modelId="{8684D4BD-1C96-4E81-B967-81D40581F213}" type="presOf" srcId="{B20E1AE1-C80D-40A7-906C-86E069B91015}" destId="{A14836F5-83E1-4FEF-B17A-686E397C2AA5}" srcOrd="0" destOrd="0" presId="urn:microsoft.com/office/officeart/2005/8/layout/hierarchy3"/>
    <dgm:cxn modelId="{FB2387F4-A765-4899-A75F-4AAEA07D67E5}" type="presOf" srcId="{5D66712C-2FE2-47DC-9E14-E82180E64395}" destId="{77F8038F-50A6-4597-A2C0-D56CA79F693C}" srcOrd="0" destOrd="0" presId="urn:microsoft.com/office/officeart/2005/8/layout/hierarchy3"/>
    <dgm:cxn modelId="{2ADEE3EE-0B34-4FC4-855C-94CFD99C648D}" type="presParOf" srcId="{518F6EA3-0C60-447C-8BCD-1C26658364AA}" destId="{55E25441-732F-47F9-A81F-9271D1DAA535}" srcOrd="0" destOrd="0" presId="urn:microsoft.com/office/officeart/2005/8/layout/hierarchy3"/>
    <dgm:cxn modelId="{C95B61F6-64FB-4A2B-82E4-3B4789981797}" type="presParOf" srcId="{55E25441-732F-47F9-A81F-9271D1DAA535}" destId="{1539FE41-9798-4154-9508-E069E32B1AF9}" srcOrd="0" destOrd="0" presId="urn:microsoft.com/office/officeart/2005/8/layout/hierarchy3"/>
    <dgm:cxn modelId="{053028BF-6AD5-4580-B4B1-5B9FD101057B}" type="presParOf" srcId="{1539FE41-9798-4154-9508-E069E32B1AF9}" destId="{A14836F5-83E1-4FEF-B17A-686E397C2AA5}" srcOrd="0" destOrd="0" presId="urn:microsoft.com/office/officeart/2005/8/layout/hierarchy3"/>
    <dgm:cxn modelId="{249D53B2-F6AF-4D18-8B2E-A991510F5A46}" type="presParOf" srcId="{1539FE41-9798-4154-9508-E069E32B1AF9}" destId="{B37B4064-8471-460F-BA73-799BEF31F324}" srcOrd="1" destOrd="0" presId="urn:microsoft.com/office/officeart/2005/8/layout/hierarchy3"/>
    <dgm:cxn modelId="{B5232F1A-9073-4028-80A8-C21232D6CF9E}" type="presParOf" srcId="{55E25441-732F-47F9-A81F-9271D1DAA535}" destId="{CD1B96DE-F8B7-4D34-AEFC-F17C03EEC2EB}" srcOrd="1" destOrd="0" presId="urn:microsoft.com/office/officeart/2005/8/layout/hierarchy3"/>
    <dgm:cxn modelId="{19EDE512-1063-47FD-8436-F26A45AF492B}" type="presParOf" srcId="{CD1B96DE-F8B7-4D34-AEFC-F17C03EEC2EB}" destId="{97FE363E-AAD1-42D0-B710-A9DE0A888981}" srcOrd="0" destOrd="0" presId="urn:microsoft.com/office/officeart/2005/8/layout/hierarchy3"/>
    <dgm:cxn modelId="{B7783529-58ED-4213-B594-4F9D80B61EB1}" type="presParOf" srcId="{CD1B96DE-F8B7-4D34-AEFC-F17C03EEC2EB}" destId="{FA298A5C-07CC-4894-9E05-1EA2B67E913E}" srcOrd="1" destOrd="0" presId="urn:microsoft.com/office/officeart/2005/8/layout/hierarchy3"/>
    <dgm:cxn modelId="{E98A5047-BA6D-48C2-812D-2DFA125D9436}" type="presParOf" srcId="{518F6EA3-0C60-447C-8BCD-1C26658364AA}" destId="{04D6DD9A-3280-4419-B2C7-4FDDC60229D6}" srcOrd="1" destOrd="0" presId="urn:microsoft.com/office/officeart/2005/8/layout/hierarchy3"/>
    <dgm:cxn modelId="{67ABF63A-9C72-4F9D-BF4B-EB9A8CB39F04}" type="presParOf" srcId="{04D6DD9A-3280-4419-B2C7-4FDDC60229D6}" destId="{BF6DD0E8-8FC8-4949-832B-F3936DECC931}" srcOrd="0" destOrd="0" presId="urn:microsoft.com/office/officeart/2005/8/layout/hierarchy3"/>
    <dgm:cxn modelId="{4BB9742A-C0E2-48C8-9A1C-B36BC37B3B4E}" type="presParOf" srcId="{BF6DD0E8-8FC8-4949-832B-F3936DECC931}" destId="{77F8038F-50A6-4597-A2C0-D56CA79F693C}" srcOrd="0" destOrd="0" presId="urn:microsoft.com/office/officeart/2005/8/layout/hierarchy3"/>
    <dgm:cxn modelId="{1467B4CB-40FA-4278-98BB-30CB34576F40}" type="presParOf" srcId="{BF6DD0E8-8FC8-4949-832B-F3936DECC931}" destId="{BA4B1965-E1F1-4D7A-A838-EF807666D7F9}" srcOrd="1" destOrd="0" presId="urn:microsoft.com/office/officeart/2005/8/layout/hierarchy3"/>
    <dgm:cxn modelId="{75952E1C-33BB-482B-AA61-DF0F4E0DB022}" type="presParOf" srcId="{04D6DD9A-3280-4419-B2C7-4FDDC60229D6}" destId="{5BA649F6-6765-4E36-9416-CEFF7D940D74}" srcOrd="1" destOrd="0" presId="urn:microsoft.com/office/officeart/2005/8/layout/hierarchy3"/>
    <dgm:cxn modelId="{26F8D24B-6ECE-4E40-88E7-4D8FB0242C4D}" type="presParOf" srcId="{5BA649F6-6765-4E36-9416-CEFF7D940D74}" destId="{67E0C3F1-9CA8-4D0D-9237-5B08913DB62C}" srcOrd="0" destOrd="0" presId="urn:microsoft.com/office/officeart/2005/8/layout/hierarchy3"/>
    <dgm:cxn modelId="{D208A395-D23D-464F-9DC6-16BF5FF99E10}" type="presParOf" srcId="{5BA649F6-6765-4E36-9416-CEFF7D940D74}" destId="{6EEDDBD9-B180-4342-9A13-088D6D72FF16}"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7B95C0-A97E-4661-8919-281A8A228E8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CBA25F73-BA21-4898-8FCA-C465A00DA406}" type="pres">
      <dgm:prSet presAssocID="{A67B95C0-A97E-4661-8919-281A8A228E8B}" presName="Name0" presStyleCnt="0">
        <dgm:presLayoutVars>
          <dgm:dir/>
          <dgm:animLvl val="lvl"/>
          <dgm:resizeHandles val="exact"/>
        </dgm:presLayoutVars>
      </dgm:prSet>
      <dgm:spPr/>
      <dgm:t>
        <a:bodyPr/>
        <a:lstStyle/>
        <a:p>
          <a:endParaRPr lang="zh-TW" altLang="en-US"/>
        </a:p>
      </dgm:t>
    </dgm:pt>
  </dgm:ptLst>
  <dgm:cxnLst>
    <dgm:cxn modelId="{FE45C3C6-F99C-4432-BFE4-79A757077375}" type="presOf" srcId="{A67B95C0-A97E-4661-8919-281A8A228E8B}" destId="{CBA25F73-BA21-4898-8FCA-C465A00DA40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82EF9-AD47-48DB-90FD-729EFB379E2B}">
      <dsp:nvSpPr>
        <dsp:cNvPr id="0" name=""/>
        <dsp:cNvSpPr/>
      </dsp:nvSpPr>
      <dsp:spPr>
        <a:xfrm>
          <a:off x="5881" y="704332"/>
          <a:ext cx="1757783" cy="28379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標楷體" panose="03000509000000000000" pitchFamily="65" charset="-120"/>
              <a:ea typeface="標楷體" panose="03000509000000000000" pitchFamily="65" charset="-120"/>
            </a:rPr>
            <a:t>違反重大訊息處理程序規定</a:t>
          </a:r>
          <a:endParaRPr lang="zh-TW" altLang="en-US" sz="2400" kern="1200" dirty="0"/>
        </a:p>
      </dsp:txBody>
      <dsp:txXfrm>
        <a:off x="57365" y="755816"/>
        <a:ext cx="1654815" cy="2734944"/>
      </dsp:txXfrm>
    </dsp:sp>
    <dsp:sp modelId="{6A611933-E1F8-4D7A-9E7A-C17CCFC43484}">
      <dsp:nvSpPr>
        <dsp:cNvPr id="0" name=""/>
        <dsp:cNvSpPr/>
      </dsp:nvSpPr>
      <dsp:spPr>
        <a:xfrm>
          <a:off x="1939442" y="1905323"/>
          <a:ext cx="372650" cy="4359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TW" altLang="en-US" sz="1900" kern="1200"/>
        </a:p>
      </dsp:txBody>
      <dsp:txXfrm>
        <a:off x="1939442" y="1992509"/>
        <a:ext cx="260855" cy="261558"/>
      </dsp:txXfrm>
    </dsp:sp>
    <dsp:sp modelId="{5CA51036-5538-4047-B0EA-1A4E6916B4D5}">
      <dsp:nvSpPr>
        <dsp:cNvPr id="0" name=""/>
        <dsp:cNvSpPr/>
      </dsp:nvSpPr>
      <dsp:spPr>
        <a:xfrm>
          <a:off x="2466777" y="704332"/>
          <a:ext cx="1757783" cy="28379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0" kern="1200" dirty="0" smtClean="0">
              <a:solidFill>
                <a:schemeClr val="bg1"/>
              </a:solidFill>
              <a:latin typeface="Times New Roman" pitchFamily="18" charset="0"/>
              <a:ea typeface="標楷體" pitchFamily="65" charset="-120"/>
              <a:cs typeface="Times New Roman" pitchFamily="18" charset="0"/>
            </a:rPr>
            <a:t>對股東權益或證券價格之影響</a:t>
          </a:r>
          <a:r>
            <a:rPr lang="zh-TW" altLang="en-US" sz="2800" b="1" kern="1200" dirty="0" smtClean="0">
              <a:solidFill>
                <a:srgbClr val="C00000"/>
              </a:solidFill>
              <a:latin typeface="Times New Roman" pitchFamily="18" charset="0"/>
              <a:ea typeface="標楷體" pitchFamily="65" charset="-120"/>
              <a:cs typeface="Times New Roman" pitchFamily="18" charset="0"/>
            </a:rPr>
            <a:t>輕微</a:t>
          </a:r>
          <a:endParaRPr lang="zh-TW" altLang="en-US" sz="2800" b="1" kern="1200" dirty="0">
            <a:solidFill>
              <a:srgbClr val="C00000"/>
            </a:solidFill>
          </a:endParaRPr>
        </a:p>
      </dsp:txBody>
      <dsp:txXfrm>
        <a:off x="2518261" y="755816"/>
        <a:ext cx="1654815" cy="2734944"/>
      </dsp:txXfrm>
    </dsp:sp>
    <dsp:sp modelId="{006B409B-5AC9-4DA4-B8CC-DD55921E6ADA}">
      <dsp:nvSpPr>
        <dsp:cNvPr id="0" name=""/>
        <dsp:cNvSpPr/>
      </dsp:nvSpPr>
      <dsp:spPr>
        <a:xfrm>
          <a:off x="4400338" y="1905323"/>
          <a:ext cx="372650" cy="4359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TW" altLang="en-US" sz="1900" kern="1200"/>
        </a:p>
      </dsp:txBody>
      <dsp:txXfrm>
        <a:off x="4400338" y="1992509"/>
        <a:ext cx="260855" cy="261558"/>
      </dsp:txXfrm>
    </dsp:sp>
    <dsp:sp modelId="{72202AD7-3469-43AB-8B1C-094FFDBDFC13}">
      <dsp:nvSpPr>
        <dsp:cNvPr id="0" name=""/>
        <dsp:cNvSpPr/>
      </dsp:nvSpPr>
      <dsp:spPr>
        <a:xfrm>
          <a:off x="4927673" y="704332"/>
          <a:ext cx="1757783" cy="28379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zh-TW" altLang="en-US" sz="2800" kern="1200" dirty="0" smtClean="0">
              <a:solidFill>
                <a:schemeClr val="bg1"/>
              </a:solidFill>
              <a:latin typeface="標楷體" pitchFamily="65" charset="-120"/>
              <a:ea typeface="標楷體" pitchFamily="65" charset="-120"/>
            </a:rPr>
            <a:t>得</a:t>
          </a:r>
          <a:r>
            <a:rPr kumimoji="1" lang="zh-TW" altLang="en-US" sz="2800" kern="1200" dirty="0" smtClean="0">
              <a:solidFill>
                <a:srgbClr val="C00000"/>
              </a:solidFill>
              <a:latin typeface="標楷體" pitchFamily="65" charset="-120"/>
              <a:ea typeface="標楷體" pitchFamily="65" charset="-120"/>
            </a:rPr>
            <a:t>發函</a:t>
          </a:r>
          <a:r>
            <a:rPr kumimoji="1" lang="zh-TW" altLang="en-US" sz="2800" kern="1200" dirty="0" smtClean="0">
              <a:solidFill>
                <a:schemeClr val="bg1"/>
              </a:solidFill>
              <a:latin typeface="標楷體" pitchFamily="65" charset="-120"/>
              <a:ea typeface="標楷體" pitchFamily="65" charset="-120"/>
            </a:rPr>
            <a:t>要求注意，並得通知獨立董事</a:t>
          </a:r>
          <a:r>
            <a:rPr kumimoji="1" lang="en-US" altLang="zh-TW" sz="2800" kern="1200" dirty="0" smtClean="0">
              <a:solidFill>
                <a:schemeClr val="bg1"/>
              </a:solidFill>
              <a:latin typeface="標楷體" pitchFamily="65" charset="-120"/>
              <a:ea typeface="標楷體" pitchFamily="65" charset="-120"/>
            </a:rPr>
            <a:t>/</a:t>
          </a:r>
          <a:r>
            <a:rPr kumimoji="1" lang="zh-TW" altLang="en-US" sz="2800" kern="1200" dirty="0" smtClean="0">
              <a:solidFill>
                <a:schemeClr val="bg1"/>
              </a:solidFill>
              <a:latin typeface="標楷體" pitchFamily="65" charset="-120"/>
              <a:ea typeface="標楷體" pitchFamily="65" charset="-120"/>
            </a:rPr>
            <a:t>監察人督促改善</a:t>
          </a:r>
          <a:endParaRPr lang="zh-TW" altLang="en-US" sz="2800" kern="1200" dirty="0"/>
        </a:p>
      </dsp:txBody>
      <dsp:txXfrm>
        <a:off x="4979157" y="755816"/>
        <a:ext cx="1654815" cy="27349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C7240-6285-485C-AB7E-840155111179}">
      <dsp:nvSpPr>
        <dsp:cNvPr id="0" name=""/>
        <dsp:cNvSpPr/>
      </dsp:nvSpPr>
      <dsp:spPr>
        <a:xfrm>
          <a:off x="77144" y="1107543"/>
          <a:ext cx="1153221" cy="1856077"/>
        </a:xfrm>
        <a:prstGeom prst="roundRect">
          <a:avLst>
            <a:gd name="adj" fmla="val 10000"/>
          </a:avLst>
        </a:prstGeom>
        <a:solidFill>
          <a:schemeClr val="accent1"/>
        </a:solidFill>
        <a:ln w="25400" cap="flat" cmpd="sng" algn="ctr">
          <a:solidFill>
            <a:schemeClr val="lt1"/>
          </a:solidFill>
          <a:prstDash val="solid"/>
        </a:ln>
        <a:effectLst>
          <a:outerShdw blurRad="63500" dist="25400" dir="5400000" rotWithShape="0">
            <a:srgbClr val="000000">
              <a:alpha val="43137"/>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kern="1200" dirty="0">
              <a:latin typeface="標楷體" panose="03000509000000000000" pitchFamily="65" charset="-120"/>
              <a:ea typeface="標楷體" panose="03000509000000000000" pitchFamily="65" charset="-120"/>
            </a:rPr>
            <a:t>違反重大訊息處理程序規定</a:t>
          </a:r>
        </a:p>
      </dsp:txBody>
      <dsp:txXfrm>
        <a:off x="110921" y="1141320"/>
        <a:ext cx="1085667" cy="1788523"/>
      </dsp:txXfrm>
    </dsp:sp>
    <dsp:sp modelId="{7FE3E3BA-5182-4CD7-AE72-73189EC813B5}">
      <dsp:nvSpPr>
        <dsp:cNvPr id="0" name=""/>
        <dsp:cNvSpPr/>
      </dsp:nvSpPr>
      <dsp:spPr>
        <a:xfrm rot="21543171">
          <a:off x="1230337" y="2012536"/>
          <a:ext cx="419218" cy="39160"/>
        </a:xfrm>
        <a:custGeom>
          <a:avLst/>
          <a:gdLst/>
          <a:ahLst/>
          <a:cxnLst/>
          <a:rect l="0" t="0" r="0" b="0"/>
          <a:pathLst>
            <a:path>
              <a:moveTo>
                <a:pt x="0" y="19580"/>
              </a:moveTo>
              <a:lnTo>
                <a:pt x="419218" y="195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429466" y="2021636"/>
        <a:ext cx="20960" cy="20960"/>
      </dsp:txXfrm>
    </dsp:sp>
    <dsp:sp modelId="{BC9DEDB9-27BF-4F1E-9DEF-E415C4E620BB}">
      <dsp:nvSpPr>
        <dsp:cNvPr id="0" name=""/>
        <dsp:cNvSpPr/>
      </dsp:nvSpPr>
      <dsp:spPr>
        <a:xfrm>
          <a:off x="1649527" y="742604"/>
          <a:ext cx="1022191" cy="2572095"/>
        </a:xfrm>
        <a:prstGeom prst="roundRect">
          <a:avLst>
            <a:gd name="adj" fmla="val 10000"/>
          </a:avLst>
        </a:prstGeom>
        <a:solidFill>
          <a:schemeClr val="accent1"/>
        </a:solidFill>
        <a:ln w="25400" cap="flat" cmpd="sng" algn="ctr">
          <a:solidFill>
            <a:schemeClr val="lt1"/>
          </a:solidFill>
          <a:prstDash val="solid"/>
        </a:ln>
        <a:effectLst>
          <a:outerShdw blurRad="63500" dist="25400" dir="5400000" rotWithShape="0">
            <a:srgbClr val="000000">
              <a:alpha val="43137"/>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zh-TW" altLang="en-US" sz="2400" b="0" kern="1200" dirty="0">
              <a:solidFill>
                <a:schemeClr val="bg1"/>
              </a:solidFill>
              <a:latin typeface="Times New Roman" pitchFamily="18" charset="0"/>
              <a:ea typeface="標楷體" pitchFamily="65" charset="-120"/>
              <a:cs typeface="Times New Roman" pitchFamily="18" charset="0"/>
            </a:rPr>
            <a:t>對股東權益或證券價格之影響</a:t>
          </a:r>
          <a:r>
            <a:rPr lang="zh-TW" altLang="en-US" sz="2400" b="1" kern="1200" dirty="0">
              <a:solidFill>
                <a:srgbClr val="C00000"/>
              </a:solidFill>
              <a:latin typeface="Times New Roman" pitchFamily="18" charset="0"/>
              <a:ea typeface="標楷體" pitchFamily="65" charset="-120"/>
              <a:cs typeface="Times New Roman" pitchFamily="18" charset="0"/>
            </a:rPr>
            <a:t>重大</a:t>
          </a:r>
          <a:endParaRPr lang="zh-TW" altLang="en-US" sz="2400" b="1" kern="1200" dirty="0">
            <a:solidFill>
              <a:srgbClr val="C00000"/>
            </a:solidFill>
          </a:endParaRPr>
        </a:p>
      </dsp:txBody>
      <dsp:txXfrm>
        <a:off x="1679466" y="772543"/>
        <a:ext cx="962313" cy="2512217"/>
      </dsp:txXfrm>
    </dsp:sp>
    <dsp:sp modelId="{BE04CDC0-6564-44BD-A159-71F9C37DA777}">
      <dsp:nvSpPr>
        <dsp:cNvPr id="0" name=""/>
        <dsp:cNvSpPr/>
      </dsp:nvSpPr>
      <dsp:spPr>
        <a:xfrm rot="3387656">
          <a:off x="2246375" y="2801321"/>
          <a:ext cx="1900997" cy="39160"/>
        </a:xfrm>
        <a:custGeom>
          <a:avLst/>
          <a:gdLst/>
          <a:ahLst/>
          <a:cxnLst/>
          <a:rect l="0" t="0" r="0" b="0"/>
          <a:pathLst>
            <a:path>
              <a:moveTo>
                <a:pt x="0" y="19580"/>
              </a:moveTo>
              <a:lnTo>
                <a:pt x="1900997" y="195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TW" altLang="en-US" sz="600" kern="1200"/>
        </a:p>
      </dsp:txBody>
      <dsp:txXfrm>
        <a:off x="3149349" y="2773376"/>
        <a:ext cx="95049" cy="95049"/>
      </dsp:txXfrm>
    </dsp:sp>
    <dsp:sp modelId="{4D7803B8-B0E7-4673-8255-D3A850784A6F}">
      <dsp:nvSpPr>
        <dsp:cNvPr id="0" name=""/>
        <dsp:cNvSpPr/>
      </dsp:nvSpPr>
      <dsp:spPr>
        <a:xfrm>
          <a:off x="3722030" y="2817611"/>
          <a:ext cx="3579412" cy="1591080"/>
        </a:xfrm>
        <a:prstGeom prst="roundRect">
          <a:avLst>
            <a:gd name="adj" fmla="val 10000"/>
          </a:avLst>
        </a:prstGeom>
        <a:solidFill>
          <a:schemeClr val="accent1"/>
        </a:solidFill>
        <a:ln w="25400" cap="flat" cmpd="sng" algn="ctr">
          <a:solidFill>
            <a:schemeClr val="lt1"/>
          </a:solidFill>
          <a:prstDash val="solid"/>
        </a:ln>
        <a:effectLst>
          <a:outerShdw blurRad="63500" dist="25400" dir="5400000" rotWithShape="0">
            <a:srgbClr val="000000">
              <a:alpha val="43137"/>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kumimoji="1" lang="zh-TW" altLang="en-US" sz="2000" kern="1200" dirty="0">
              <a:solidFill>
                <a:schemeClr val="bg1"/>
              </a:solidFill>
              <a:latin typeface="標楷體" pitchFamily="65" charset="-120"/>
              <a:ea typeface="標楷體" pitchFamily="65" charset="-120"/>
            </a:rPr>
            <a:t>另得對其上櫃有價證券為</a:t>
          </a:r>
          <a:r>
            <a:rPr kumimoji="1" lang="zh-TW" altLang="en-US" sz="2000" kern="1200" dirty="0">
              <a:solidFill>
                <a:srgbClr val="FFFF00"/>
              </a:solidFill>
              <a:latin typeface="標楷體" pitchFamily="65" charset="-120"/>
              <a:ea typeface="標楷體" pitchFamily="65" charset="-120"/>
            </a:rPr>
            <a:t>變更（預收款券）交易、停止交易或終止交易</a:t>
          </a:r>
          <a:r>
            <a:rPr kumimoji="1" lang="zh-TW" altLang="en-US" sz="2000" kern="1200" dirty="0">
              <a:solidFill>
                <a:schemeClr val="bg1"/>
              </a:solidFill>
              <a:latin typeface="標楷體" pitchFamily="65" charset="-120"/>
              <a:ea typeface="標楷體" pitchFamily="65" charset="-120"/>
            </a:rPr>
            <a:t>之處置</a:t>
          </a:r>
          <a:endParaRPr lang="zh-TW" altLang="en-US" sz="2000" kern="1200" dirty="0">
            <a:solidFill>
              <a:schemeClr val="bg1"/>
            </a:solidFill>
          </a:endParaRPr>
        </a:p>
      </dsp:txBody>
      <dsp:txXfrm>
        <a:off x="3768631" y="2864212"/>
        <a:ext cx="3486210" cy="1497878"/>
      </dsp:txXfrm>
    </dsp:sp>
    <dsp:sp modelId="{956FA00B-73EB-47DF-9366-FD8D4A9E4937}">
      <dsp:nvSpPr>
        <dsp:cNvPr id="0" name=""/>
        <dsp:cNvSpPr/>
      </dsp:nvSpPr>
      <dsp:spPr>
        <a:xfrm rot="19357390">
          <a:off x="2545719" y="1636575"/>
          <a:ext cx="1227223" cy="39160"/>
        </a:xfrm>
        <a:custGeom>
          <a:avLst/>
          <a:gdLst/>
          <a:ahLst/>
          <a:cxnLst/>
          <a:rect l="0" t="0" r="0" b="0"/>
          <a:pathLst>
            <a:path>
              <a:moveTo>
                <a:pt x="0" y="19580"/>
              </a:moveTo>
              <a:lnTo>
                <a:pt x="1227223" y="195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128650" y="1625475"/>
        <a:ext cx="61361" cy="61361"/>
      </dsp:txXfrm>
    </dsp:sp>
    <dsp:sp modelId="{AEC346D7-22A1-4974-AB50-148C433F9721}">
      <dsp:nvSpPr>
        <dsp:cNvPr id="0" name=""/>
        <dsp:cNvSpPr/>
      </dsp:nvSpPr>
      <dsp:spPr>
        <a:xfrm>
          <a:off x="3646944" y="0"/>
          <a:ext cx="3424952" cy="2567320"/>
        </a:xfrm>
        <a:prstGeom prst="roundRect">
          <a:avLst>
            <a:gd name="adj" fmla="val 10000"/>
          </a:avLst>
        </a:prstGeom>
        <a:solidFill>
          <a:schemeClr val="accent1"/>
        </a:solidFill>
        <a:ln w="25400" cap="flat" cmpd="sng" algn="ctr">
          <a:solidFill>
            <a:schemeClr val="lt1"/>
          </a:solidFill>
          <a:prstDash val="solid"/>
        </a:ln>
        <a:effectLst>
          <a:outerShdw blurRad="63500" dist="25400" dir="5400000" rotWithShape="0">
            <a:srgbClr val="000000">
              <a:alpha val="43137"/>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2700" tIns="12700" rIns="12700" bIns="12700" numCol="1" spcCol="1270" anchor="ctr" anchorCtr="0">
          <a:noAutofit/>
        </a:bodyPr>
        <a:lstStyle/>
        <a:p>
          <a:pPr lvl="0" algn="l" defTabSz="889000">
            <a:lnSpc>
              <a:spcPts val="2000"/>
            </a:lnSpc>
            <a:spcBef>
              <a:spcPct val="0"/>
            </a:spcBef>
            <a:spcAft>
              <a:spcPts val="600"/>
            </a:spcAft>
          </a:pPr>
          <a:r>
            <a:rPr lang="zh-TW" altLang="en-US" sz="2000" kern="1200" dirty="0">
              <a:solidFill>
                <a:srgbClr val="C00000"/>
              </a:solidFill>
              <a:latin typeface="標楷體" panose="03000509000000000000" pitchFamily="65" charset="-120"/>
              <a:ea typeface="標楷體" panose="03000509000000000000" pitchFamily="65" charset="-120"/>
            </a:rPr>
            <a:t>●</a:t>
          </a:r>
          <a:r>
            <a:rPr lang="zh-TW" sz="2000" u="sng" kern="1200" dirty="0">
              <a:solidFill>
                <a:srgbClr val="C00000"/>
              </a:solidFill>
              <a:latin typeface="標楷體" pitchFamily="65" charset="-120"/>
              <a:ea typeface="標楷體" pitchFamily="65" charset="-120"/>
            </a:rPr>
            <a:t>重大訊息</a:t>
          </a:r>
          <a:endParaRPr lang="en-US" altLang="zh-TW" sz="2000" u="sng" kern="1200" dirty="0">
            <a:solidFill>
              <a:srgbClr val="C00000"/>
            </a:solidFill>
            <a:latin typeface="標楷體" pitchFamily="65" charset="-120"/>
            <a:ea typeface="標楷體" pitchFamily="65" charset="-120"/>
          </a:endParaRPr>
        </a:p>
        <a:p>
          <a:pPr lvl="0" algn="l" defTabSz="889000">
            <a:lnSpc>
              <a:spcPts val="2000"/>
            </a:lnSpc>
            <a:spcBef>
              <a:spcPct val="0"/>
            </a:spcBef>
            <a:spcAft>
              <a:spcPts val="600"/>
            </a:spcAft>
          </a:pPr>
          <a:r>
            <a:rPr lang="zh-TW" altLang="en-US" sz="2000" b="0" kern="1200" dirty="0">
              <a:solidFill>
                <a:srgbClr val="FFFF00"/>
              </a:solidFill>
              <a:latin typeface="Times New Roman" pitchFamily="18" charset="0"/>
              <a:ea typeface="標楷體" pitchFamily="65" charset="-120"/>
              <a:cs typeface="Times New Roman" pitchFamily="18" charset="0"/>
            </a:rPr>
            <a:t>    得</a:t>
          </a:r>
          <a:r>
            <a:rPr lang="zh-TW" sz="2000" b="0" kern="1200" dirty="0">
              <a:solidFill>
                <a:srgbClr val="FFFF00"/>
              </a:solidFill>
              <a:latin typeface="Times New Roman" pitchFamily="18" charset="0"/>
              <a:ea typeface="標楷體" pitchFamily="65" charset="-120"/>
              <a:cs typeface="Times New Roman" pitchFamily="18" charset="0"/>
            </a:rPr>
            <a:t>處</a:t>
          </a:r>
          <a:r>
            <a:rPr lang="en-US" sz="2000" b="0" kern="1200" dirty="0">
              <a:solidFill>
                <a:srgbClr val="FFFF00"/>
              </a:solidFill>
              <a:latin typeface="Times New Roman" pitchFamily="18" charset="0"/>
              <a:ea typeface="標楷體" pitchFamily="65" charset="-120"/>
              <a:cs typeface="Times New Roman" pitchFamily="18" charset="0"/>
            </a:rPr>
            <a:t>3</a:t>
          </a:r>
          <a:r>
            <a:rPr lang="zh-TW" sz="2000" b="0" kern="1200" dirty="0">
              <a:solidFill>
                <a:srgbClr val="FFFF00"/>
              </a:solidFill>
              <a:latin typeface="Times New Roman" pitchFamily="18" charset="0"/>
              <a:ea typeface="標楷體" pitchFamily="65" charset="-120"/>
              <a:cs typeface="Times New Roman" pitchFamily="18" charset="0"/>
            </a:rPr>
            <a:t>萬</a:t>
          </a:r>
          <a:r>
            <a:rPr lang="en-US" altLang="zh-TW" sz="2000" b="0" kern="1200" dirty="0">
              <a:solidFill>
                <a:srgbClr val="FFFF00"/>
              </a:solidFill>
              <a:latin typeface="Times New Roman" pitchFamily="18" charset="0"/>
              <a:ea typeface="標楷體" pitchFamily="65" charset="-120"/>
              <a:cs typeface="Times New Roman" pitchFamily="18" charset="0"/>
            </a:rPr>
            <a:t>~5</a:t>
          </a:r>
          <a:r>
            <a:rPr lang="en-US" sz="2000" b="0" kern="1200" dirty="0">
              <a:solidFill>
                <a:srgbClr val="FFFF00"/>
              </a:solidFill>
              <a:latin typeface="Times New Roman" pitchFamily="18" charset="0"/>
              <a:ea typeface="標楷體" pitchFamily="65" charset="-120"/>
              <a:cs typeface="Times New Roman" pitchFamily="18" charset="0"/>
            </a:rPr>
            <a:t>00</a:t>
          </a:r>
          <a:r>
            <a:rPr lang="zh-TW" sz="2000" b="0" kern="1200" dirty="0">
              <a:solidFill>
                <a:srgbClr val="FFFF00"/>
              </a:solidFill>
              <a:latin typeface="Times New Roman" pitchFamily="18" charset="0"/>
              <a:ea typeface="標楷體" pitchFamily="65" charset="-120"/>
              <a:cs typeface="Times New Roman" pitchFamily="18" charset="0"/>
            </a:rPr>
            <a:t>萬元之</a:t>
          </a:r>
          <a:r>
            <a:rPr lang="zh-TW" sz="2000" b="0" kern="1200" dirty="0" smtClean="0">
              <a:solidFill>
                <a:srgbClr val="FFFF00"/>
              </a:solidFill>
              <a:latin typeface="Times New Roman" pitchFamily="18" charset="0"/>
              <a:ea typeface="標楷體" pitchFamily="65" charset="-120"/>
              <a:cs typeface="Times New Roman" pitchFamily="18" charset="0"/>
            </a:rPr>
            <a:t>違約金</a:t>
          </a:r>
          <a:r>
            <a:rPr lang="zh-TW" altLang="en-US" sz="2000" b="0" kern="1200" dirty="0" smtClean="0">
              <a:solidFill>
                <a:srgbClr val="FFFF00"/>
              </a:solidFill>
              <a:latin typeface="Times New Roman" pitchFamily="18" charset="0"/>
              <a:ea typeface="標楷體" pitchFamily="65" charset="-120"/>
              <a:cs typeface="Times New Roman" pitchFamily="18" charset="0"/>
            </a:rPr>
            <a:t> </a:t>
          </a:r>
          <a:endParaRPr lang="en-US" altLang="zh-TW" sz="2000" b="0" kern="1200" dirty="0" smtClean="0">
            <a:solidFill>
              <a:srgbClr val="FFFF00"/>
            </a:solidFill>
            <a:latin typeface="Times New Roman" pitchFamily="18" charset="0"/>
            <a:ea typeface="標楷體" pitchFamily="65" charset="-120"/>
            <a:cs typeface="Times New Roman" pitchFamily="18" charset="0"/>
          </a:endParaRPr>
        </a:p>
        <a:p>
          <a:pPr lvl="0" algn="l" defTabSz="889000">
            <a:lnSpc>
              <a:spcPts val="2000"/>
            </a:lnSpc>
            <a:spcBef>
              <a:spcPct val="0"/>
            </a:spcBef>
            <a:spcAft>
              <a:spcPts val="600"/>
            </a:spcAft>
          </a:pPr>
          <a:r>
            <a:rPr lang="zh-TW" altLang="en-US" sz="2000" b="0" kern="1200" dirty="0" smtClean="0">
              <a:solidFill>
                <a:srgbClr val="FFFF00"/>
              </a:solidFill>
              <a:latin typeface="Times New Roman" pitchFamily="18" charset="0"/>
              <a:ea typeface="標楷體" pitchFamily="65" charset="-120"/>
              <a:cs typeface="Times New Roman" pitchFamily="18" charset="0"/>
            </a:rPr>
            <a:t>    </a:t>
          </a:r>
          <a:r>
            <a:rPr lang="en-US" altLang="zh-TW" sz="2000" b="1" kern="1200" dirty="0" smtClean="0">
              <a:solidFill>
                <a:srgbClr val="C00000"/>
              </a:solidFill>
              <a:latin typeface="Times New Roman" pitchFamily="18" charset="0"/>
              <a:ea typeface="標楷體" pitchFamily="65" charset="-120"/>
              <a:cs typeface="Times New Roman" pitchFamily="18" charset="0"/>
            </a:rPr>
            <a:t>(</a:t>
          </a:r>
          <a:r>
            <a:rPr lang="zh-TW" altLang="en-US" sz="2000" b="1" kern="1200" dirty="0" smtClean="0">
              <a:solidFill>
                <a:srgbClr val="C00000"/>
              </a:solidFill>
              <a:latin typeface="Times New Roman" pitchFamily="18" charset="0"/>
              <a:ea typeface="標楷體" pitchFamily="65" charset="-120"/>
              <a:cs typeface="Times New Roman" pitchFamily="18" charset="0"/>
            </a:rPr>
            <a:t>註</a:t>
          </a:r>
          <a:r>
            <a:rPr lang="en-US" altLang="zh-TW" sz="2000" b="1" kern="1200" dirty="0" smtClean="0">
              <a:solidFill>
                <a:srgbClr val="C00000"/>
              </a:solidFill>
              <a:latin typeface="Times New Roman" pitchFamily="18" charset="0"/>
              <a:ea typeface="標楷體" pitchFamily="65" charset="-120"/>
              <a:cs typeface="Times New Roman" pitchFamily="18" charset="0"/>
            </a:rPr>
            <a:t>1)</a:t>
          </a:r>
          <a:endParaRPr lang="en-US" altLang="zh-TW" sz="2000" b="1" kern="1200" dirty="0">
            <a:solidFill>
              <a:srgbClr val="C00000"/>
            </a:solidFill>
            <a:latin typeface="Times New Roman" pitchFamily="18" charset="0"/>
            <a:ea typeface="標楷體" pitchFamily="65" charset="-120"/>
            <a:cs typeface="Times New Roman" pitchFamily="18" charset="0"/>
          </a:endParaRPr>
        </a:p>
        <a:p>
          <a:pPr lvl="0" algn="l" defTabSz="889000">
            <a:lnSpc>
              <a:spcPts val="2000"/>
            </a:lnSpc>
            <a:spcBef>
              <a:spcPct val="0"/>
            </a:spcBef>
            <a:spcAft>
              <a:spcPts val="600"/>
            </a:spcAft>
          </a:pPr>
          <a:r>
            <a:rPr lang="zh-TW" altLang="en-US" sz="2000" kern="1200" dirty="0">
              <a:solidFill>
                <a:srgbClr val="C00000"/>
              </a:solidFill>
              <a:latin typeface="標楷體" panose="03000509000000000000" pitchFamily="65" charset="-120"/>
              <a:ea typeface="標楷體" panose="03000509000000000000" pitchFamily="65" charset="-120"/>
            </a:rPr>
            <a:t>●</a:t>
          </a:r>
          <a:r>
            <a:rPr lang="zh-TW" altLang="en-US" sz="2000" u="sng" kern="1200" dirty="0">
              <a:solidFill>
                <a:srgbClr val="C00000"/>
              </a:solidFill>
              <a:latin typeface="標楷體" panose="03000509000000000000" pitchFamily="65" charset="-120"/>
              <a:ea typeface="標楷體" panose="03000509000000000000" pitchFamily="65" charset="-120"/>
            </a:rPr>
            <a:t>記者說明會及訊息面</a:t>
          </a:r>
          <a:r>
            <a:rPr lang="zh-TW" altLang="en-US" sz="2000" u="sng" kern="1200" dirty="0" smtClean="0">
              <a:solidFill>
                <a:srgbClr val="C00000"/>
              </a:solidFill>
              <a:latin typeface="標楷體" panose="03000509000000000000" pitchFamily="65" charset="-120"/>
              <a:ea typeface="標楷體" panose="03000509000000000000" pitchFamily="65" charset="-120"/>
            </a:rPr>
            <a:t>暫停</a:t>
          </a:r>
          <a:endParaRPr lang="en-US" altLang="zh-TW" sz="2000" u="sng" kern="1200" dirty="0" smtClean="0">
            <a:solidFill>
              <a:srgbClr val="C00000"/>
            </a:solidFill>
            <a:latin typeface="標楷體" panose="03000509000000000000" pitchFamily="65" charset="-120"/>
            <a:ea typeface="標楷體" panose="03000509000000000000" pitchFamily="65" charset="-120"/>
          </a:endParaRPr>
        </a:p>
        <a:p>
          <a:pPr lvl="0" algn="l" defTabSz="889000">
            <a:lnSpc>
              <a:spcPts val="2000"/>
            </a:lnSpc>
            <a:spcBef>
              <a:spcPct val="0"/>
            </a:spcBef>
            <a:spcAft>
              <a:spcPts val="600"/>
            </a:spcAft>
          </a:pPr>
          <a:r>
            <a:rPr lang="zh-TW" altLang="en-US" sz="2000" u="none" kern="1200" dirty="0" smtClean="0">
              <a:solidFill>
                <a:srgbClr val="C00000"/>
              </a:solidFill>
              <a:latin typeface="標楷體" panose="03000509000000000000" pitchFamily="65" charset="-120"/>
              <a:ea typeface="標楷體" panose="03000509000000000000" pitchFamily="65" charset="-120"/>
            </a:rPr>
            <a:t>  </a:t>
          </a:r>
          <a:r>
            <a:rPr lang="zh-TW" altLang="en-US" sz="2000" u="sng" kern="1200" dirty="0" smtClean="0">
              <a:solidFill>
                <a:srgbClr val="C00000"/>
              </a:solidFill>
              <a:latin typeface="標楷體" panose="03000509000000000000" pitchFamily="65" charset="-120"/>
              <a:ea typeface="標楷體" panose="03000509000000000000" pitchFamily="65" charset="-120"/>
            </a:rPr>
            <a:t>交易</a:t>
          </a:r>
          <a:endParaRPr lang="en-US" altLang="zh-TW" sz="2000" u="sng" kern="1200" dirty="0">
            <a:solidFill>
              <a:srgbClr val="C00000"/>
            </a:solidFill>
            <a:latin typeface="標楷體" panose="03000509000000000000" pitchFamily="65" charset="-120"/>
            <a:ea typeface="標楷體" panose="03000509000000000000" pitchFamily="65" charset="-120"/>
          </a:endParaRPr>
        </a:p>
        <a:p>
          <a:pPr lvl="0" algn="l" defTabSz="889000">
            <a:lnSpc>
              <a:spcPts val="2000"/>
            </a:lnSpc>
            <a:spcBef>
              <a:spcPct val="0"/>
            </a:spcBef>
            <a:spcAft>
              <a:spcPts val="600"/>
            </a:spcAft>
          </a:pPr>
          <a:r>
            <a:rPr lang="zh-TW" altLang="en-US" sz="2000" b="0" kern="1200" dirty="0">
              <a:solidFill>
                <a:srgbClr val="FFFF00"/>
              </a:solidFill>
              <a:latin typeface="Times New Roman" pitchFamily="18" charset="0"/>
              <a:ea typeface="標楷體" pitchFamily="65" charset="-120"/>
              <a:cs typeface="Times New Roman" pitchFamily="18" charset="0"/>
            </a:rPr>
            <a:t>    得</a:t>
          </a:r>
          <a:r>
            <a:rPr lang="zh-TW" sz="2000" b="0" kern="1200" dirty="0">
              <a:solidFill>
                <a:srgbClr val="FFFF00"/>
              </a:solidFill>
              <a:latin typeface="Times New Roman" pitchFamily="18" charset="0"/>
              <a:ea typeface="標楷體" pitchFamily="65" charset="-120"/>
              <a:cs typeface="Times New Roman" pitchFamily="18" charset="0"/>
            </a:rPr>
            <a:t>處</a:t>
          </a:r>
          <a:r>
            <a:rPr lang="en-US" altLang="zh-TW" sz="2000" b="0" kern="1200" dirty="0">
              <a:solidFill>
                <a:srgbClr val="FFFF00"/>
              </a:solidFill>
              <a:latin typeface="Times New Roman" pitchFamily="18" charset="0"/>
              <a:ea typeface="標楷體" pitchFamily="65" charset="-120"/>
              <a:cs typeface="Times New Roman" pitchFamily="18" charset="0"/>
            </a:rPr>
            <a:t>5</a:t>
          </a:r>
          <a:r>
            <a:rPr lang="zh-TW" sz="2000" b="0" kern="1200" dirty="0">
              <a:solidFill>
                <a:srgbClr val="FFFF00"/>
              </a:solidFill>
              <a:latin typeface="Times New Roman" pitchFamily="18" charset="0"/>
              <a:ea typeface="標楷體" pitchFamily="65" charset="-120"/>
              <a:cs typeface="Times New Roman" pitchFamily="18" charset="0"/>
            </a:rPr>
            <a:t>萬</a:t>
          </a:r>
          <a:r>
            <a:rPr lang="en-US" altLang="zh-TW" sz="2000" b="0" kern="1200" dirty="0">
              <a:solidFill>
                <a:srgbClr val="FFFF00"/>
              </a:solidFill>
              <a:latin typeface="Times New Roman" pitchFamily="18" charset="0"/>
              <a:ea typeface="標楷體" pitchFamily="65" charset="-120"/>
              <a:cs typeface="Times New Roman" pitchFamily="18" charset="0"/>
            </a:rPr>
            <a:t>~5</a:t>
          </a:r>
          <a:r>
            <a:rPr lang="en-US" sz="2000" b="0" kern="1200" dirty="0">
              <a:solidFill>
                <a:srgbClr val="FFFF00"/>
              </a:solidFill>
              <a:latin typeface="Times New Roman" pitchFamily="18" charset="0"/>
              <a:ea typeface="標楷體" pitchFamily="65" charset="-120"/>
              <a:cs typeface="Times New Roman" pitchFamily="18" charset="0"/>
            </a:rPr>
            <a:t>00</a:t>
          </a:r>
          <a:r>
            <a:rPr lang="zh-TW" sz="2000" b="0" kern="1200" dirty="0">
              <a:solidFill>
                <a:srgbClr val="FFFF00"/>
              </a:solidFill>
              <a:latin typeface="Times New Roman" pitchFamily="18" charset="0"/>
              <a:ea typeface="標楷體" pitchFamily="65" charset="-120"/>
              <a:cs typeface="Times New Roman" pitchFamily="18" charset="0"/>
            </a:rPr>
            <a:t>萬元之</a:t>
          </a:r>
          <a:r>
            <a:rPr lang="zh-TW" sz="2000" b="0" kern="1200" dirty="0" smtClean="0">
              <a:solidFill>
                <a:srgbClr val="FFFF00"/>
              </a:solidFill>
              <a:latin typeface="Times New Roman" pitchFamily="18" charset="0"/>
              <a:ea typeface="標楷體" pitchFamily="65" charset="-120"/>
              <a:cs typeface="Times New Roman" pitchFamily="18" charset="0"/>
            </a:rPr>
            <a:t>違約金</a:t>
          </a:r>
          <a:r>
            <a:rPr lang="zh-TW" altLang="en-US" sz="2000" b="0" kern="1200" dirty="0" smtClean="0">
              <a:solidFill>
                <a:srgbClr val="FFFF00"/>
              </a:solidFill>
              <a:latin typeface="Times New Roman" pitchFamily="18" charset="0"/>
              <a:ea typeface="標楷體" pitchFamily="65" charset="-120"/>
              <a:cs typeface="Times New Roman" pitchFamily="18" charset="0"/>
            </a:rPr>
            <a:t> </a:t>
          </a:r>
          <a:endParaRPr lang="en-US" altLang="zh-TW" sz="2000" b="0" kern="1200" dirty="0" smtClean="0">
            <a:solidFill>
              <a:srgbClr val="FFFF00"/>
            </a:solidFill>
            <a:latin typeface="Times New Roman" pitchFamily="18" charset="0"/>
            <a:ea typeface="標楷體" pitchFamily="65" charset="-120"/>
            <a:cs typeface="Times New Roman" pitchFamily="18" charset="0"/>
          </a:endParaRPr>
        </a:p>
        <a:p>
          <a:pPr lvl="0" algn="l" defTabSz="889000">
            <a:lnSpc>
              <a:spcPts val="2000"/>
            </a:lnSpc>
            <a:spcBef>
              <a:spcPct val="0"/>
            </a:spcBef>
            <a:spcAft>
              <a:spcPts val="600"/>
            </a:spcAft>
          </a:pPr>
          <a:r>
            <a:rPr lang="zh-TW" altLang="en-US" sz="2000" b="0" kern="1200" dirty="0" smtClean="0">
              <a:solidFill>
                <a:srgbClr val="FFFF00"/>
              </a:solidFill>
              <a:latin typeface="Times New Roman" pitchFamily="18" charset="0"/>
              <a:ea typeface="標楷體" pitchFamily="65" charset="-120"/>
              <a:cs typeface="Times New Roman" pitchFamily="18" charset="0"/>
            </a:rPr>
            <a:t>    </a:t>
          </a:r>
          <a:r>
            <a:rPr lang="en-US" altLang="zh-TW" sz="2000" b="1" kern="1200" dirty="0" smtClean="0">
              <a:solidFill>
                <a:srgbClr val="C00000"/>
              </a:solidFill>
              <a:latin typeface="Times New Roman" pitchFamily="18" charset="0"/>
              <a:ea typeface="標楷體" pitchFamily="65" charset="-120"/>
              <a:cs typeface="Times New Roman" pitchFamily="18" charset="0"/>
            </a:rPr>
            <a:t>(</a:t>
          </a:r>
          <a:r>
            <a:rPr lang="zh-TW" altLang="en-US" sz="2000" b="1" kern="1200" dirty="0" smtClean="0">
              <a:solidFill>
                <a:srgbClr val="C00000"/>
              </a:solidFill>
              <a:latin typeface="Times New Roman" pitchFamily="18" charset="0"/>
              <a:ea typeface="標楷體" pitchFamily="65" charset="-120"/>
              <a:cs typeface="Times New Roman" pitchFamily="18" charset="0"/>
            </a:rPr>
            <a:t>註</a:t>
          </a:r>
          <a:r>
            <a:rPr lang="en-US" altLang="zh-TW" sz="2000" b="1" kern="1200" dirty="0" smtClean="0">
              <a:solidFill>
                <a:srgbClr val="C00000"/>
              </a:solidFill>
              <a:latin typeface="Times New Roman" pitchFamily="18" charset="0"/>
              <a:ea typeface="標楷體" pitchFamily="65" charset="-120"/>
              <a:cs typeface="Times New Roman" pitchFamily="18" charset="0"/>
            </a:rPr>
            <a:t>2)</a:t>
          </a:r>
          <a:endParaRPr lang="zh-TW" altLang="en-US" sz="2000" b="1" kern="1200" dirty="0">
            <a:solidFill>
              <a:srgbClr val="C00000"/>
            </a:solidFill>
          </a:endParaRPr>
        </a:p>
      </dsp:txBody>
      <dsp:txXfrm>
        <a:off x="3722138" y="75194"/>
        <a:ext cx="3274564" cy="24169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6FD7D-B6DA-4486-8E04-8C93B50D1468}">
      <dsp:nvSpPr>
        <dsp:cNvPr id="0" name=""/>
        <dsp:cNvSpPr/>
      </dsp:nvSpPr>
      <dsp:spPr>
        <a:xfrm>
          <a:off x="277975" y="0"/>
          <a:ext cx="7347910" cy="820635"/>
        </a:xfrm>
        <a:prstGeom prst="roundRect">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2800" kern="1200" dirty="0">
              <a:solidFill>
                <a:srgbClr val="0000FF"/>
              </a:solidFill>
              <a:latin typeface="標楷體" panose="03000509000000000000" pitchFamily="65" charset="-120"/>
              <a:ea typeface="標楷體" panose="03000509000000000000" pitchFamily="65" charset="-120"/>
            </a:rPr>
            <a:t>   </a:t>
          </a:r>
          <a:r>
            <a:rPr lang="zh-TW" altLang="en-US" sz="2800" b="1" kern="1200" dirty="0">
              <a:solidFill>
                <a:srgbClr val="0000FF"/>
              </a:solidFill>
              <a:latin typeface="標楷體" panose="03000509000000000000" pitchFamily="65" charset="-120"/>
              <a:ea typeface="標楷體" panose="03000509000000000000" pitchFamily="65" charset="-120"/>
            </a:rPr>
            <a:t>訊息面暫停交易之原則</a:t>
          </a:r>
          <a:endParaRPr lang="zh-TW" altLang="en-US" sz="2800" b="1" kern="1200" dirty="0">
            <a:solidFill>
              <a:srgbClr val="0000CC"/>
            </a:solidFill>
            <a:latin typeface="標楷體" panose="03000509000000000000" pitchFamily="65" charset="-120"/>
            <a:ea typeface="標楷體" panose="03000509000000000000" pitchFamily="65" charset="-120"/>
            <a:cs typeface="+mn-cs"/>
          </a:endParaRPr>
        </a:p>
      </dsp:txBody>
      <dsp:txXfrm>
        <a:off x="318035" y="40060"/>
        <a:ext cx="7267790" cy="740515"/>
      </dsp:txXfrm>
    </dsp:sp>
    <dsp:sp modelId="{2D76D21F-54D8-4851-96B4-7E79CF1F0174}">
      <dsp:nvSpPr>
        <dsp:cNvPr id="0" name=""/>
        <dsp:cNvSpPr/>
      </dsp:nvSpPr>
      <dsp:spPr>
        <a:xfrm>
          <a:off x="0" y="828763"/>
          <a:ext cx="7776864" cy="3376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915" tIns="30480" rIns="170688" bIns="30480" numCol="1" spcCol="1270" anchor="t" anchorCtr="0">
          <a:noAutofit/>
        </a:bodyPr>
        <a:lstStyle/>
        <a:p>
          <a:pPr marL="228600" lvl="1" indent="-228600" algn="l" defTabSz="1066800" rtl="0">
            <a:lnSpc>
              <a:spcPct val="90000"/>
            </a:lnSpc>
            <a:spcBef>
              <a:spcPct val="0"/>
            </a:spcBef>
            <a:spcAft>
              <a:spcPct val="20000"/>
            </a:spcAft>
            <a:buChar char="••"/>
          </a:pPr>
          <a:endParaRPr lang="zh-TW" altLang="en-US" sz="2400" kern="1200" dirty="0"/>
        </a:p>
        <a:p>
          <a:pPr marL="228600" lvl="1" indent="-228600" algn="l" defTabSz="1066800" rtl="0">
            <a:lnSpc>
              <a:spcPct val="90000"/>
            </a:lnSpc>
            <a:spcBef>
              <a:spcPct val="0"/>
            </a:spcBef>
            <a:spcAft>
              <a:spcPct val="20000"/>
            </a:spcAft>
            <a:buChar char="••"/>
          </a:pPr>
          <a:r>
            <a:rPr lang="zh-TW" altLang="en-US" sz="2400" kern="1200" dirty="0">
              <a:solidFill>
                <a:srgbClr val="0070C0"/>
              </a:solidFill>
              <a:latin typeface="標楷體" panose="03000509000000000000" pitchFamily="65" charset="-120"/>
              <a:ea typeface="標楷體" panose="03000509000000000000" pitchFamily="65" charset="-120"/>
            </a:rPr>
            <a:t>上市櫃公司如於營業日</a:t>
          </a:r>
          <a:r>
            <a:rPr lang="zh-TW" altLang="en-US" sz="2400" u="sng" kern="1200" dirty="0">
              <a:solidFill>
                <a:srgbClr val="FF0000"/>
              </a:solidFill>
              <a:latin typeface="標楷體" panose="03000509000000000000" pitchFamily="65" charset="-120"/>
              <a:ea typeface="標楷體" panose="03000509000000000000" pitchFamily="65" charset="-120"/>
            </a:rPr>
            <a:t>下午</a:t>
          </a:r>
          <a:r>
            <a:rPr lang="en-US" altLang="zh-TW" sz="2400" u="sng" kern="1200" dirty="0">
              <a:solidFill>
                <a:srgbClr val="FF0000"/>
              </a:solidFill>
              <a:latin typeface="標楷體" panose="03000509000000000000" pitchFamily="65" charset="-120"/>
              <a:ea typeface="標楷體" panose="03000509000000000000" pitchFamily="65" charset="-120"/>
            </a:rPr>
            <a:t>5</a:t>
          </a:r>
          <a:r>
            <a:rPr lang="zh-TW" altLang="en-US" sz="2400" u="sng" kern="1200" dirty="0">
              <a:solidFill>
                <a:srgbClr val="FF0000"/>
              </a:solidFill>
              <a:latin typeface="標楷體" panose="03000509000000000000" pitchFamily="65" charset="-120"/>
              <a:ea typeface="標楷體" panose="03000509000000000000" pitchFamily="65" charset="-120"/>
            </a:rPr>
            <a:t>點前</a:t>
          </a:r>
          <a:r>
            <a:rPr lang="zh-TW" altLang="en-US" sz="2400" kern="1200" dirty="0">
              <a:solidFill>
                <a:srgbClr val="0070C0"/>
              </a:solidFill>
              <a:latin typeface="標楷體" panose="03000509000000000000" pitchFamily="65" charset="-120"/>
              <a:ea typeface="標楷體" panose="03000509000000000000" pitchFamily="65" charset="-120"/>
            </a:rPr>
            <a:t>有公開處理程序第</a:t>
          </a:r>
          <a:r>
            <a:rPr lang="en-US" altLang="zh-TW" sz="2400" kern="1200" dirty="0">
              <a:solidFill>
                <a:srgbClr val="0070C0"/>
              </a:solidFill>
              <a:latin typeface="標楷體" panose="03000509000000000000" pitchFamily="65" charset="-120"/>
              <a:ea typeface="標楷體" panose="03000509000000000000" pitchFamily="65" charset="-120"/>
            </a:rPr>
            <a:t>13</a:t>
          </a:r>
          <a:r>
            <a:rPr lang="zh-TW" altLang="en-US" sz="2400" kern="1200" dirty="0">
              <a:solidFill>
                <a:srgbClr val="0070C0"/>
              </a:solidFill>
              <a:latin typeface="標楷體" panose="03000509000000000000" pitchFamily="65" charset="-120"/>
              <a:ea typeface="標楷體" panose="03000509000000000000" pitchFamily="65" charset="-120"/>
            </a:rPr>
            <a:t>條之</a:t>
          </a:r>
          <a:r>
            <a:rPr lang="en-US" altLang="zh-TW" sz="2400" kern="1200" dirty="0">
              <a:solidFill>
                <a:srgbClr val="0070C0"/>
              </a:solidFill>
              <a:latin typeface="標楷體" panose="03000509000000000000" pitchFamily="65" charset="-120"/>
              <a:ea typeface="標楷體" panose="03000509000000000000" pitchFamily="65" charset="-120"/>
            </a:rPr>
            <a:t>1</a:t>
          </a:r>
          <a:r>
            <a:rPr lang="zh-TW" altLang="en-US" sz="2400" kern="1200" dirty="0">
              <a:solidFill>
                <a:srgbClr val="0070C0"/>
              </a:solidFill>
              <a:latin typeface="標楷體" panose="03000509000000000000" pitchFamily="65" charset="-120"/>
              <a:ea typeface="標楷體" panose="03000509000000000000" pitchFamily="65" charset="-120"/>
            </a:rPr>
            <a:t>所定之事由時，為使前開訊息能讓投資人有時間知悉，並避免於交易時段對有價證券價量造成過度波動，</a:t>
          </a:r>
          <a:r>
            <a:rPr lang="zh-TW" altLang="en-US" sz="2400" kern="1200" dirty="0">
              <a:solidFill>
                <a:srgbClr val="FF0000"/>
              </a:solidFill>
              <a:latin typeface="標楷體" panose="03000509000000000000" pitchFamily="65" charset="-120"/>
              <a:ea typeface="標楷體" panose="03000509000000000000" pitchFamily="65" charset="-120"/>
            </a:rPr>
            <a:t>故應申請暫停交易</a:t>
          </a:r>
          <a:endParaRPr lang="en-US" sz="2400" kern="1200" dirty="0">
            <a:solidFill>
              <a:srgbClr val="FF0000"/>
            </a:solidFill>
            <a:latin typeface="標楷體" pitchFamily="65" charset="-120"/>
            <a:ea typeface="標楷體" pitchFamily="65" charset="-120"/>
          </a:endParaRPr>
        </a:p>
        <a:p>
          <a:pPr marL="228600" lvl="1" indent="-228600" algn="l" defTabSz="1066800">
            <a:lnSpc>
              <a:spcPct val="90000"/>
            </a:lnSpc>
            <a:spcBef>
              <a:spcPct val="0"/>
            </a:spcBef>
            <a:spcAft>
              <a:spcPct val="20000"/>
            </a:spcAft>
            <a:buChar char="••"/>
          </a:pPr>
          <a:r>
            <a:rPr lang="zh-TW" altLang="en-US" sz="2400" kern="1200" dirty="0">
              <a:solidFill>
                <a:srgbClr val="0070C0"/>
              </a:solidFill>
              <a:latin typeface="標楷體" panose="03000509000000000000" pitchFamily="65" charset="-120"/>
              <a:ea typeface="標楷體" panose="03000509000000000000" pitchFamily="65" charset="-120"/>
            </a:rPr>
            <a:t>上市櫃公司如於營業日</a:t>
          </a:r>
          <a:r>
            <a:rPr lang="zh-TW" altLang="en-US" sz="2400" u="sng" kern="1200" dirty="0">
              <a:solidFill>
                <a:srgbClr val="FF0000"/>
              </a:solidFill>
              <a:latin typeface="標楷體" panose="03000509000000000000" pitchFamily="65" charset="-120"/>
              <a:ea typeface="標楷體" panose="03000509000000000000" pitchFamily="65" charset="-120"/>
            </a:rPr>
            <a:t>下午</a:t>
          </a:r>
          <a:r>
            <a:rPr lang="en-US" altLang="en-US" sz="2400" u="sng" kern="1200" dirty="0">
              <a:solidFill>
                <a:srgbClr val="FF0000"/>
              </a:solidFill>
              <a:latin typeface="標楷體" panose="03000509000000000000" pitchFamily="65" charset="-120"/>
              <a:ea typeface="標楷體" panose="03000509000000000000" pitchFamily="65" charset="-120"/>
            </a:rPr>
            <a:t>5</a:t>
          </a:r>
          <a:r>
            <a:rPr lang="zh-TW" altLang="en-US" sz="2400" u="sng" kern="1200" dirty="0">
              <a:solidFill>
                <a:srgbClr val="FF0000"/>
              </a:solidFill>
              <a:latin typeface="標楷體" panose="03000509000000000000" pitchFamily="65" charset="-120"/>
              <a:ea typeface="標楷體" panose="03000509000000000000" pitchFamily="65" charset="-120"/>
            </a:rPr>
            <a:t>點後</a:t>
          </a:r>
          <a:r>
            <a:rPr lang="zh-TW" altLang="en-US" sz="2400" kern="1200" dirty="0">
              <a:solidFill>
                <a:srgbClr val="0070C0"/>
              </a:solidFill>
              <a:latin typeface="標楷體" panose="03000509000000000000" pitchFamily="65" charset="-120"/>
              <a:ea typeface="標楷體" panose="03000509000000000000" pitchFamily="65" charset="-120"/>
            </a:rPr>
            <a:t>有公開處理程序第</a:t>
          </a:r>
          <a:r>
            <a:rPr lang="en-US" altLang="en-US" sz="2400" kern="1200" dirty="0">
              <a:solidFill>
                <a:srgbClr val="0070C0"/>
              </a:solidFill>
              <a:latin typeface="標楷體" panose="03000509000000000000" pitchFamily="65" charset="-120"/>
              <a:ea typeface="標楷體" panose="03000509000000000000" pitchFamily="65" charset="-120"/>
            </a:rPr>
            <a:t>13</a:t>
          </a:r>
          <a:r>
            <a:rPr lang="zh-TW" altLang="en-US" sz="2400" kern="1200" dirty="0">
              <a:solidFill>
                <a:srgbClr val="0070C0"/>
              </a:solidFill>
              <a:latin typeface="標楷體" panose="03000509000000000000" pitchFamily="65" charset="-120"/>
              <a:ea typeface="標楷體" panose="03000509000000000000" pitchFamily="65" charset="-120"/>
            </a:rPr>
            <a:t>條之</a:t>
          </a:r>
          <a:r>
            <a:rPr lang="en-US" altLang="en-US" sz="2400" kern="1200" dirty="0">
              <a:solidFill>
                <a:srgbClr val="0070C0"/>
              </a:solidFill>
              <a:latin typeface="標楷體" panose="03000509000000000000" pitchFamily="65" charset="-120"/>
              <a:ea typeface="標楷體" panose="03000509000000000000" pitchFamily="65" charset="-120"/>
            </a:rPr>
            <a:t>1</a:t>
          </a:r>
          <a:r>
            <a:rPr lang="zh-TW" altLang="en-US" sz="2400" kern="1200" dirty="0">
              <a:solidFill>
                <a:srgbClr val="0070C0"/>
              </a:solidFill>
              <a:latin typeface="標楷體" panose="03000509000000000000" pitchFamily="65" charset="-120"/>
              <a:ea typeface="標楷體" panose="03000509000000000000" pitchFamily="65" charset="-120"/>
            </a:rPr>
            <a:t>所定之事由時，因訊息已有充份時間供投資人知悉，且非屬交易時段，</a:t>
          </a:r>
          <a:r>
            <a:rPr lang="zh-TW" altLang="en-US" sz="2400" kern="1200" dirty="0">
              <a:solidFill>
                <a:srgbClr val="FF0000"/>
              </a:solidFill>
              <a:latin typeface="標楷體" panose="03000509000000000000" pitchFamily="65" charset="-120"/>
              <a:ea typeface="標楷體" panose="03000509000000000000" pitchFamily="65" charset="-120"/>
            </a:rPr>
            <a:t>故無需申請暫停交易</a:t>
          </a:r>
          <a:endParaRPr lang="zh-TW" altLang="en-US" kern="1200" dirty="0">
            <a:solidFill>
              <a:srgbClr val="FF0000"/>
            </a:solidFill>
          </a:endParaRPr>
        </a:p>
        <a:p>
          <a:pPr marL="228600" lvl="1" indent="-228600" algn="l" defTabSz="1066800" rtl="0">
            <a:lnSpc>
              <a:spcPct val="90000"/>
            </a:lnSpc>
            <a:spcBef>
              <a:spcPct val="0"/>
            </a:spcBef>
            <a:spcAft>
              <a:spcPct val="20000"/>
            </a:spcAft>
            <a:buChar char="••"/>
          </a:pPr>
          <a:endParaRPr lang="en-US" sz="2400" kern="1200" dirty="0">
            <a:solidFill>
              <a:srgbClr val="0070C0"/>
            </a:solidFill>
            <a:latin typeface="標楷體" pitchFamily="65" charset="-120"/>
            <a:ea typeface="標楷體" pitchFamily="65" charset="-120"/>
          </a:endParaRPr>
        </a:p>
      </dsp:txBody>
      <dsp:txXfrm>
        <a:off x="0" y="828763"/>
        <a:ext cx="7776864" cy="337657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81DF7-512C-4C1D-921B-02F8CB5EDD3A}">
      <dsp:nvSpPr>
        <dsp:cNvPr id="0" name=""/>
        <dsp:cNvSpPr/>
      </dsp:nvSpPr>
      <dsp:spPr>
        <a:xfrm>
          <a:off x="0" y="510315"/>
          <a:ext cx="7992888" cy="2167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432000" rIns="468000" bIns="108000" numCol="1" spcCol="1270" anchor="t" anchorCtr="0">
          <a:noAutofit/>
        </a:bodyPr>
        <a:lstStyle/>
        <a:p>
          <a:pPr marL="228600" lvl="1" indent="-228600" algn="l" defTabSz="889000">
            <a:lnSpc>
              <a:spcPct val="90000"/>
            </a:lnSpc>
            <a:spcBef>
              <a:spcPct val="0"/>
            </a:spcBef>
            <a:spcAft>
              <a:spcPct val="15000"/>
            </a:spcAft>
            <a:buChar char="••"/>
          </a:pPr>
          <a:r>
            <a:rPr lang="zh-TW" altLang="en-US" sz="2000" kern="1200" dirty="0">
              <a:latin typeface="Book Antiqua" pitchFamily="18" charset="0"/>
              <a:ea typeface="標楷體" pitchFamily="65" charset="-120"/>
            </a:rPr>
            <a:t>公司申請</a:t>
          </a:r>
          <a:r>
            <a:rPr lang="en-US" altLang="zh-TW" sz="2000" kern="1200" dirty="0">
              <a:latin typeface="Book Antiqua" pitchFamily="18" charset="0"/>
              <a:ea typeface="標楷體" pitchFamily="65" charset="-120"/>
            </a:rPr>
            <a:t>:</a:t>
          </a:r>
          <a:r>
            <a:rPr lang="zh-TW" sz="2000" u="none" kern="1200" dirty="0">
              <a:latin typeface="標楷體" pitchFamily="65" charset="-120"/>
              <a:ea typeface="標楷體" pitchFamily="65" charset="-120"/>
            </a:rPr>
            <a:t>原則為</a:t>
          </a:r>
          <a:r>
            <a:rPr lang="en-US" altLang="zh-TW" sz="2000" b="1" u="sng" kern="1200" dirty="0">
              <a:solidFill>
                <a:srgbClr val="FF0000"/>
              </a:solidFill>
              <a:latin typeface="標楷體" pitchFamily="65" charset="-120"/>
              <a:ea typeface="標楷體" pitchFamily="65" charset="-120"/>
            </a:rPr>
            <a:t>T</a:t>
          </a:r>
          <a:r>
            <a:rPr lang="zh-TW" altLang="en-US" sz="2000" b="1" u="sng" kern="1200" dirty="0">
              <a:solidFill>
                <a:srgbClr val="FF0000"/>
              </a:solidFill>
              <a:latin typeface="標楷體" pitchFamily="65" charset="-120"/>
              <a:ea typeface="標楷體" pitchFamily="65" charset="-120"/>
            </a:rPr>
            <a:t>日</a:t>
          </a:r>
          <a:r>
            <a:rPr lang="zh-TW" sz="2000" u="none" kern="1200" dirty="0">
              <a:latin typeface="標楷體" pitchFamily="65" charset="-120"/>
              <a:ea typeface="標楷體" pitchFamily="65" charset="-120"/>
            </a:rPr>
            <a:t>申請</a:t>
          </a:r>
          <a:r>
            <a:rPr lang="zh-TW" altLang="en-US" sz="2000" u="none" kern="1200" dirty="0">
              <a:latin typeface="標楷體" pitchFamily="65" charset="-120"/>
              <a:ea typeface="標楷體" pitchFamily="65" charset="-120"/>
            </a:rPr>
            <a:t>，本中心</a:t>
          </a:r>
          <a:r>
            <a:rPr lang="zh-TW" sz="2000" u="none" kern="1200" dirty="0">
              <a:latin typeface="標楷體" pitchFamily="65" charset="-120"/>
              <a:ea typeface="標楷體" pitchFamily="65" charset="-120"/>
            </a:rPr>
            <a:t>審查</a:t>
          </a:r>
          <a:r>
            <a:rPr lang="zh-TW" altLang="en-US" sz="2000" u="none" kern="1200" dirty="0">
              <a:latin typeface="標楷體" pitchFamily="65" charset="-120"/>
              <a:ea typeface="標楷體" pitchFamily="65" charset="-120"/>
            </a:rPr>
            <a:t>並</a:t>
          </a:r>
          <a:r>
            <a:rPr lang="zh-TW" sz="2000" u="none" kern="1200" dirty="0">
              <a:latin typeface="標楷體" pitchFamily="65" charset="-120"/>
              <a:ea typeface="標楷體" pitchFamily="65" charset="-120"/>
            </a:rPr>
            <a:t>公</a:t>
          </a:r>
          <a:r>
            <a:rPr lang="zh-TW" altLang="en-US" sz="2000" u="none" kern="1200" dirty="0">
              <a:latin typeface="標楷體" pitchFamily="65" charset="-120"/>
              <a:ea typeface="標楷體" pitchFamily="65" charset="-120"/>
            </a:rPr>
            <a:t>告</a:t>
          </a:r>
          <a:r>
            <a:rPr lang="en-US" altLang="zh-TW" sz="2000" b="1" u="sng" kern="1200" dirty="0">
              <a:solidFill>
                <a:srgbClr val="FF0000"/>
              </a:solidFill>
              <a:latin typeface="標楷體" pitchFamily="65" charset="-120"/>
              <a:ea typeface="標楷體" pitchFamily="65" charset="-120"/>
            </a:rPr>
            <a:t>T+1</a:t>
          </a:r>
          <a:r>
            <a:rPr lang="zh-TW" altLang="en-US" sz="2000" b="1" u="sng" kern="1200" dirty="0">
              <a:solidFill>
                <a:srgbClr val="FF0000"/>
              </a:solidFill>
              <a:latin typeface="標楷體" pitchFamily="65" charset="-120"/>
              <a:ea typeface="標楷體" pitchFamily="65" charset="-120"/>
            </a:rPr>
            <a:t>日</a:t>
          </a:r>
          <a:r>
            <a:rPr lang="zh-TW" sz="2000" b="1" u="sng" kern="1200" dirty="0">
              <a:solidFill>
                <a:srgbClr val="FF0000"/>
              </a:solidFill>
              <a:latin typeface="標楷體" pitchFamily="65" charset="-120"/>
              <a:ea typeface="標楷體" pitchFamily="65" charset="-120"/>
            </a:rPr>
            <a:t>暫停</a:t>
          </a:r>
          <a:r>
            <a:rPr lang="zh-TW" altLang="en-US" sz="2000" b="1" u="sng" kern="1200" dirty="0">
              <a:solidFill>
                <a:srgbClr val="FF0000"/>
              </a:solidFill>
              <a:latin typeface="標楷體" pitchFamily="65" charset="-120"/>
              <a:ea typeface="標楷體" pitchFamily="65" charset="-120"/>
            </a:rPr>
            <a:t>交易</a:t>
          </a:r>
          <a:r>
            <a:rPr lang="zh-TW" altLang="en-US" sz="2000" u="none" kern="1200" dirty="0">
              <a:latin typeface="標楷體" pitchFamily="65" charset="-120"/>
              <a:ea typeface="標楷體" pitchFamily="65" charset="-120"/>
            </a:rPr>
            <a:t>。遇緊急情事者，</a:t>
          </a:r>
          <a:r>
            <a:rPr lang="zh-TW" sz="2000" kern="1200" dirty="0">
              <a:latin typeface="標楷體" pitchFamily="65" charset="-120"/>
              <a:ea typeface="標楷體" pitchFamily="65" charset="-120"/>
            </a:rPr>
            <a:t>得</a:t>
          </a:r>
          <a:r>
            <a:rPr lang="zh-TW" altLang="en-US" sz="2000" kern="1200" dirty="0">
              <a:latin typeface="標楷體" pitchFamily="65" charset="-120"/>
              <a:ea typeface="標楷體" pitchFamily="65" charset="-120"/>
            </a:rPr>
            <a:t>於</a:t>
          </a:r>
          <a:r>
            <a:rPr lang="zh-TW" sz="2000" b="1" u="sng" kern="1200" dirty="0">
              <a:solidFill>
                <a:srgbClr val="FF0000"/>
              </a:solidFill>
              <a:latin typeface="標楷體" pitchFamily="65" charset="-120"/>
              <a:ea typeface="標楷體" pitchFamily="65" charset="-120"/>
            </a:rPr>
            <a:t>當日</a:t>
          </a:r>
          <a:r>
            <a:rPr lang="en-US" altLang="zh-TW" sz="2000" b="1" u="sng" kern="1200" dirty="0">
              <a:solidFill>
                <a:srgbClr val="FF0000"/>
              </a:solidFill>
              <a:latin typeface="標楷體" pitchFamily="65" charset="-120"/>
              <a:ea typeface="標楷體" pitchFamily="65" charset="-120"/>
            </a:rPr>
            <a:t>7</a:t>
          </a:r>
          <a:r>
            <a:rPr lang="en-US" sz="2000" b="1" u="sng" kern="1200" dirty="0">
              <a:solidFill>
                <a:srgbClr val="FF0000"/>
              </a:solidFill>
              <a:latin typeface="標楷體" pitchFamily="65" charset="-120"/>
              <a:ea typeface="標楷體" pitchFamily="65" charset="-120"/>
            </a:rPr>
            <a:t>:</a:t>
          </a:r>
          <a:r>
            <a:rPr lang="en-US" altLang="zh-TW" sz="2000" b="1" u="sng" kern="1200" dirty="0">
              <a:solidFill>
                <a:srgbClr val="FF0000"/>
              </a:solidFill>
              <a:latin typeface="標楷體" pitchFamily="65" charset="-120"/>
              <a:ea typeface="標楷體" pitchFamily="65" charset="-120"/>
            </a:rPr>
            <a:t>00</a:t>
          </a:r>
          <a:r>
            <a:rPr lang="zh-TW" sz="2000" b="1" u="sng" kern="1200" dirty="0">
              <a:solidFill>
                <a:srgbClr val="FF0000"/>
              </a:solidFill>
              <a:latin typeface="標楷體" pitchFamily="65" charset="-120"/>
              <a:ea typeface="標楷體" pitchFamily="65" charset="-120"/>
            </a:rPr>
            <a:t>前</a:t>
          </a:r>
          <a:r>
            <a:rPr lang="zh-TW" sz="2000" u="none" kern="1200" dirty="0">
              <a:latin typeface="標楷體" pitchFamily="65" charset="-120"/>
              <a:ea typeface="標楷體" pitchFamily="65" charset="-120"/>
            </a:rPr>
            <a:t>申請</a:t>
          </a:r>
          <a:r>
            <a:rPr lang="zh-TW" altLang="en-US" sz="2000" b="1" u="sng" kern="1200" dirty="0">
              <a:solidFill>
                <a:srgbClr val="FF0000"/>
              </a:solidFill>
              <a:latin typeface="標楷體" pitchFamily="65" charset="-120"/>
              <a:ea typeface="標楷體" pitchFamily="65" charset="-120"/>
            </a:rPr>
            <a:t>當日</a:t>
          </a:r>
          <a:r>
            <a:rPr lang="zh-TW" sz="2000" u="none" kern="1200" dirty="0">
              <a:latin typeface="標楷體" pitchFamily="65" charset="-120"/>
              <a:ea typeface="標楷體" pitchFamily="65" charset="-120"/>
            </a:rPr>
            <a:t>暫停交易</a:t>
          </a:r>
          <a:endParaRPr lang="zh-TW" altLang="en-US" sz="2000" kern="1200" dirty="0">
            <a:latin typeface="Book Antiqua" pitchFamily="18" charset="0"/>
            <a:ea typeface="標楷體" pitchFamily="65" charset="-120"/>
          </a:endParaRPr>
        </a:p>
        <a:p>
          <a:pPr marL="228600" lvl="1" indent="-228600" algn="l" defTabSz="889000">
            <a:lnSpc>
              <a:spcPct val="90000"/>
            </a:lnSpc>
            <a:spcBef>
              <a:spcPct val="0"/>
            </a:spcBef>
            <a:spcAft>
              <a:spcPct val="15000"/>
            </a:spcAft>
            <a:buChar char="••"/>
          </a:pPr>
          <a:r>
            <a:rPr lang="zh-TW" altLang="en-US" sz="2000" kern="1200" dirty="0">
              <a:latin typeface="Book Antiqua" pitchFamily="18" charset="0"/>
              <a:ea typeface="標楷體" pitchFamily="65" charset="-120"/>
            </a:rPr>
            <a:t>本中心執行</a:t>
          </a:r>
          <a:r>
            <a:rPr lang="en-US" altLang="zh-TW" sz="2000" kern="1200" dirty="0">
              <a:latin typeface="Book Antiqua" pitchFamily="18" charset="0"/>
              <a:ea typeface="標楷體" pitchFamily="65" charset="-120"/>
            </a:rPr>
            <a:t>:</a:t>
          </a:r>
          <a:r>
            <a:rPr lang="zh-TW" altLang="en-US" sz="2000" b="1" u="sng" kern="1200" dirty="0">
              <a:solidFill>
                <a:srgbClr val="FF0000"/>
              </a:solidFill>
              <a:latin typeface="標楷體" pitchFamily="65" charset="-120"/>
              <a:ea typeface="標楷體" pitchFamily="65" charset="-120"/>
            </a:rPr>
            <a:t>決議後次一營業日</a:t>
          </a:r>
          <a:r>
            <a:rPr lang="zh-TW" altLang="en-US" sz="2000" kern="1200" dirty="0">
              <a:latin typeface="標楷體" pitchFamily="65" charset="-120"/>
              <a:ea typeface="標楷體" pitchFamily="65" charset="-120"/>
            </a:rPr>
            <a:t>實施暫停交易。</a:t>
          </a:r>
          <a:endParaRPr lang="zh-TW" altLang="en-US" sz="2000" kern="1200" dirty="0">
            <a:latin typeface="Book Antiqua" pitchFamily="18" charset="0"/>
            <a:ea typeface="標楷體" pitchFamily="65" charset="-120"/>
          </a:endParaRPr>
        </a:p>
        <a:p>
          <a:pPr marL="228600" lvl="1" indent="-228600" algn="l" defTabSz="889000">
            <a:lnSpc>
              <a:spcPct val="90000"/>
            </a:lnSpc>
            <a:spcBef>
              <a:spcPct val="0"/>
            </a:spcBef>
            <a:spcAft>
              <a:spcPct val="15000"/>
            </a:spcAft>
            <a:buChar char="••"/>
          </a:pPr>
          <a:r>
            <a:rPr lang="zh-TW" altLang="en-US" sz="2000" kern="1200" dirty="0">
              <a:latin typeface="Book Antiqua" pitchFamily="18" charset="0"/>
              <a:ea typeface="標楷體" pitchFamily="65" charset="-120"/>
            </a:rPr>
            <a:t>每次暫停交易期間以一個營業日為原則，三個營業日為上限，必要時得持續執行之。</a:t>
          </a:r>
        </a:p>
      </dsp:txBody>
      <dsp:txXfrm>
        <a:off x="0" y="510315"/>
        <a:ext cx="7992888" cy="2167200"/>
      </dsp:txXfrm>
    </dsp:sp>
    <dsp:sp modelId="{7E891CD4-FCDF-424C-AAA5-31CED97CDAA9}">
      <dsp:nvSpPr>
        <dsp:cNvPr id="0" name=""/>
        <dsp:cNvSpPr/>
      </dsp:nvSpPr>
      <dsp:spPr>
        <a:xfrm>
          <a:off x="432047" y="0"/>
          <a:ext cx="5595021" cy="896123"/>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478" tIns="0" rIns="211478" bIns="0" numCol="1" spcCol="1270" anchor="ctr" anchorCtr="0">
          <a:noAutofit/>
        </a:bodyPr>
        <a:lstStyle/>
        <a:p>
          <a:pPr lvl="0" algn="l" defTabSz="1244600">
            <a:lnSpc>
              <a:spcPct val="90000"/>
            </a:lnSpc>
            <a:spcBef>
              <a:spcPct val="0"/>
            </a:spcBef>
            <a:spcAft>
              <a:spcPct val="35000"/>
            </a:spcAft>
          </a:pPr>
          <a:r>
            <a:rPr lang="zh-TW" altLang="en-US" sz="2800" b="1" kern="1200" dirty="0">
              <a:effectLst>
                <a:outerShdw blurRad="38100" dist="38100" dir="2700000" algn="tl">
                  <a:srgbClr val="000000">
                    <a:alpha val="43137"/>
                  </a:srgbClr>
                </a:outerShdw>
              </a:effectLst>
              <a:latin typeface="Book Antiqua" pitchFamily="18" charset="0"/>
              <a:ea typeface="標楷體" pitchFamily="65" charset="-120"/>
            </a:rPr>
            <a:t>暫停交易</a:t>
          </a:r>
        </a:p>
      </dsp:txBody>
      <dsp:txXfrm>
        <a:off x="475792" y="43745"/>
        <a:ext cx="5507531" cy="808633"/>
      </dsp:txXfrm>
    </dsp:sp>
    <dsp:sp modelId="{5E1826A2-1A11-4FDC-BD83-29C3015B08E7}">
      <dsp:nvSpPr>
        <dsp:cNvPr id="0" name=""/>
        <dsp:cNvSpPr/>
      </dsp:nvSpPr>
      <dsp:spPr>
        <a:xfrm>
          <a:off x="0" y="2937442"/>
          <a:ext cx="7992888" cy="181508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0337" tIns="354076" rIns="620337" bIns="156464" numCol="1" spcCol="1270" anchor="t" anchorCtr="0">
          <a:noAutofit/>
        </a:bodyPr>
        <a:lstStyle/>
        <a:p>
          <a:pPr marL="228600" lvl="1" indent="-228600" algn="l" defTabSz="977900">
            <a:lnSpc>
              <a:spcPct val="90000"/>
            </a:lnSpc>
            <a:spcBef>
              <a:spcPct val="0"/>
            </a:spcBef>
            <a:spcAft>
              <a:spcPct val="15000"/>
            </a:spcAft>
            <a:buChar char="••"/>
          </a:pPr>
          <a:endParaRPr lang="zh-TW" altLang="en-US" sz="2200" kern="1200" dirty="0">
            <a:latin typeface="Book Antiqua" pitchFamily="18" charset="0"/>
            <a:ea typeface="標楷體" pitchFamily="65" charset="-120"/>
          </a:endParaRPr>
        </a:p>
        <a:p>
          <a:pPr marL="228600" lvl="1" indent="-228600" algn="l" defTabSz="889000">
            <a:lnSpc>
              <a:spcPct val="90000"/>
            </a:lnSpc>
            <a:spcBef>
              <a:spcPct val="0"/>
            </a:spcBef>
            <a:spcAft>
              <a:spcPct val="15000"/>
            </a:spcAft>
            <a:buChar char="••"/>
          </a:pPr>
          <a:r>
            <a:rPr lang="zh-TW" altLang="en-US" sz="2000" kern="1200" dirty="0">
              <a:latin typeface="標楷體" pitchFamily="65" charset="-120"/>
              <a:ea typeface="標楷體" pitchFamily="65" charset="-120"/>
            </a:rPr>
            <a:t>暫停交易期間為一個營業日者，於次一營業日恢復交易。</a:t>
          </a:r>
          <a:endParaRPr lang="zh-TW" altLang="en-US" sz="2000" kern="1200" dirty="0">
            <a:latin typeface="Book Antiqua" pitchFamily="18" charset="0"/>
            <a:ea typeface="標楷體" pitchFamily="65" charset="-120"/>
          </a:endParaRPr>
        </a:p>
        <a:p>
          <a:pPr marL="228600" lvl="1" indent="-228600" algn="l" defTabSz="889000">
            <a:lnSpc>
              <a:spcPct val="90000"/>
            </a:lnSpc>
            <a:spcBef>
              <a:spcPct val="0"/>
            </a:spcBef>
            <a:spcAft>
              <a:spcPct val="15000"/>
            </a:spcAft>
            <a:buChar char="••"/>
          </a:pPr>
          <a:r>
            <a:rPr lang="zh-TW" altLang="en-US" sz="2000" kern="1200" dirty="0">
              <a:latin typeface="Book Antiqua" pitchFamily="18" charset="0"/>
              <a:ea typeface="標楷體" pitchFamily="65" charset="-120"/>
            </a:rPr>
            <a:t>暫停交易期間逾一個營業日者，於暫停交易期間屆滿後次一營業日恢復交易。</a:t>
          </a:r>
        </a:p>
      </dsp:txBody>
      <dsp:txXfrm>
        <a:off x="0" y="2937442"/>
        <a:ext cx="7992888" cy="1815085"/>
      </dsp:txXfrm>
    </dsp:sp>
    <dsp:sp modelId="{2FA4E762-A765-4971-B846-158DB3C2F312}">
      <dsp:nvSpPr>
        <dsp:cNvPr id="0" name=""/>
        <dsp:cNvSpPr/>
      </dsp:nvSpPr>
      <dsp:spPr>
        <a:xfrm>
          <a:off x="360039" y="2734501"/>
          <a:ext cx="5595021" cy="731396"/>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478" tIns="0" rIns="211478" bIns="0" numCol="1" spcCol="1270" anchor="ctr" anchorCtr="0">
          <a:noAutofit/>
        </a:bodyPr>
        <a:lstStyle/>
        <a:p>
          <a:pPr lvl="0" algn="l" defTabSz="1244600">
            <a:lnSpc>
              <a:spcPct val="90000"/>
            </a:lnSpc>
            <a:spcBef>
              <a:spcPct val="0"/>
            </a:spcBef>
            <a:spcAft>
              <a:spcPct val="35000"/>
            </a:spcAft>
          </a:pPr>
          <a:r>
            <a:rPr lang="zh-TW" altLang="en-US" sz="2800" b="1" kern="1200" dirty="0">
              <a:solidFill>
                <a:schemeClr val="bg1"/>
              </a:solidFill>
              <a:effectLst>
                <a:outerShdw blurRad="38100" dist="38100" dir="2700000" algn="tl">
                  <a:srgbClr val="000000">
                    <a:alpha val="43137"/>
                  </a:srgbClr>
                </a:outerShdw>
              </a:effectLst>
              <a:latin typeface="Book Antiqua" pitchFamily="18" charset="0"/>
              <a:ea typeface="標楷體" pitchFamily="65" charset="-120"/>
            </a:rPr>
            <a:t>恢復交易</a:t>
          </a:r>
        </a:p>
      </dsp:txBody>
      <dsp:txXfrm>
        <a:off x="395743" y="2770205"/>
        <a:ext cx="5523613" cy="65998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2CD67-4558-47D2-BB74-FF0783B7BA43}">
      <dsp:nvSpPr>
        <dsp:cNvPr id="0" name=""/>
        <dsp:cNvSpPr/>
      </dsp:nvSpPr>
      <dsp:spPr>
        <a:xfrm>
          <a:off x="430048" y="0"/>
          <a:ext cx="7428099" cy="676672"/>
        </a:xfrm>
        <a:prstGeom prst="roundRect">
          <a:avLst/>
        </a:prstGeom>
        <a:solidFill>
          <a:schemeClr val="accent2">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TW" sz="2800" b="1" kern="1200" dirty="0" smtClean="0">
              <a:latin typeface="標楷體" pitchFamily="65" charset="-120"/>
              <a:ea typeface="標楷體" pitchFamily="65" charset="-120"/>
            </a:rPr>
            <a:t>4/1</a:t>
          </a:r>
          <a:r>
            <a:rPr lang="zh-TW" altLang="en-US" sz="2800" b="1" kern="1200" dirty="0" smtClean="0">
              <a:latin typeface="標楷體" pitchFamily="65" charset="-120"/>
              <a:ea typeface="標楷體" pitchFamily="65" charset="-120"/>
            </a:rPr>
            <a:t> 下午</a:t>
          </a:r>
          <a:r>
            <a:rPr lang="en-US" altLang="zh-TW" sz="2800" b="1" kern="1200" dirty="0" smtClean="0">
              <a:latin typeface="標楷體" pitchFamily="65" charset="-120"/>
              <a:ea typeface="標楷體" pitchFamily="65" charset="-120"/>
            </a:rPr>
            <a:t>2</a:t>
          </a:r>
          <a:r>
            <a:rPr lang="zh-TW" altLang="en-US" sz="2800" b="1" kern="1200" dirty="0" smtClean="0">
              <a:latin typeface="標楷體" pitchFamily="65" charset="-120"/>
              <a:ea typeface="標楷體" pitchFamily="65" charset="-120"/>
            </a:rPr>
            <a:t>點公司召開董事會討論重大合併案</a:t>
          </a:r>
          <a:endParaRPr lang="zh-TW" altLang="en-US" sz="2800" b="1" kern="1200" dirty="0">
            <a:latin typeface="標楷體" pitchFamily="65" charset="-120"/>
            <a:ea typeface="標楷體" pitchFamily="65" charset="-120"/>
          </a:endParaRPr>
        </a:p>
      </dsp:txBody>
      <dsp:txXfrm>
        <a:off x="463080" y="33032"/>
        <a:ext cx="7362035" cy="6106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BDC3E-A915-4309-90A1-1A40A1D20E15}">
      <dsp:nvSpPr>
        <dsp:cNvPr id="0" name=""/>
        <dsp:cNvSpPr/>
      </dsp:nvSpPr>
      <dsp:spPr>
        <a:xfrm>
          <a:off x="3574926" y="2589638"/>
          <a:ext cx="3528813" cy="2246526"/>
        </a:xfrm>
        <a:prstGeom prst="roundRect">
          <a:avLst>
            <a:gd name="adj" fmla="val 10000"/>
          </a:avLst>
        </a:prstGeom>
        <a:solidFill>
          <a:schemeClr val="accent5">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100000"/>
            </a:lnSpc>
            <a:spcBef>
              <a:spcPct val="0"/>
            </a:spcBef>
            <a:spcAft>
              <a:spcPts val="0"/>
            </a:spcAft>
            <a:buChar char="••"/>
          </a:pPr>
          <a:r>
            <a:rPr lang="zh-TW" altLang="en-US" sz="2000" kern="1200" dirty="0" smtClean="0">
              <a:solidFill>
                <a:schemeClr val="tx1"/>
              </a:solidFill>
              <a:latin typeface="標楷體" panose="03000509000000000000" pitchFamily="65" charset="-120"/>
              <a:ea typeface="標楷體" panose="03000509000000000000" pitchFamily="65" charset="-120"/>
            </a:rPr>
            <a:t>需上傳中</a:t>
          </a:r>
          <a:r>
            <a:rPr lang="zh-TW" altLang="en-US" sz="2000" b="1" u="sng" kern="1200" dirty="0" smtClean="0">
              <a:solidFill>
                <a:srgbClr val="FF0000"/>
              </a:solidFill>
              <a:latin typeface="標楷體" panose="03000509000000000000" pitchFamily="65" charset="-120"/>
              <a:ea typeface="標楷體" panose="03000509000000000000" pitchFamily="65" charset="-120"/>
            </a:rPr>
            <a:t>英文</a:t>
          </a:r>
          <a:r>
            <a:rPr lang="zh-TW" altLang="en-US" sz="2000" kern="1200" dirty="0" smtClean="0">
              <a:solidFill>
                <a:schemeClr val="tx1"/>
              </a:solidFill>
              <a:latin typeface="標楷體" panose="03000509000000000000" pitchFamily="65" charset="-120"/>
              <a:ea typeface="標楷體" panose="03000509000000000000" pitchFamily="65" charset="-120"/>
            </a:rPr>
            <a:t>簡報檔</a:t>
          </a:r>
          <a:endParaRPr lang="zh-TW" altLang="en-US" sz="2000" kern="1200" dirty="0">
            <a:solidFill>
              <a:schemeClr val="tx1"/>
            </a:solidFill>
            <a:latin typeface="標楷體" panose="03000509000000000000" pitchFamily="65" charset="-120"/>
            <a:ea typeface="標楷體" panose="03000509000000000000" pitchFamily="65" charset="-120"/>
          </a:endParaRPr>
        </a:p>
        <a:p>
          <a:pPr marL="228600" lvl="1" indent="-228600" algn="l" defTabSz="889000">
            <a:lnSpc>
              <a:spcPct val="100000"/>
            </a:lnSpc>
            <a:spcBef>
              <a:spcPct val="0"/>
            </a:spcBef>
            <a:spcAft>
              <a:spcPts val="0"/>
            </a:spcAft>
            <a:buChar char="••"/>
          </a:pPr>
          <a:r>
            <a:rPr lang="zh-TW" altLang="en-US" sz="2000" kern="1200" dirty="0" smtClean="0">
              <a:solidFill>
                <a:schemeClr val="tx1"/>
              </a:solidFill>
              <a:latin typeface="標楷體" panose="03000509000000000000" pitchFamily="65" charset="-120"/>
              <a:ea typeface="標楷體" panose="03000509000000000000" pitchFamily="65" charset="-120"/>
            </a:rPr>
            <a:t>注意</a:t>
          </a:r>
          <a:r>
            <a:rPr lang="zh-TW" altLang="en-US" sz="2000" u="sng" kern="1200" dirty="0" smtClean="0">
              <a:solidFill>
                <a:schemeClr val="tx1"/>
              </a:solidFill>
              <a:latin typeface="標楷體" panose="03000509000000000000" pitchFamily="65" charset="-120"/>
              <a:ea typeface="標楷體" panose="03000509000000000000" pitchFamily="65" charset="-120"/>
            </a:rPr>
            <a:t>申報時限</a:t>
          </a:r>
          <a:r>
            <a:rPr lang="zh-TW" altLang="en-US" sz="2000" kern="1200" dirty="0" smtClean="0">
              <a:solidFill>
                <a:schemeClr val="tx1"/>
              </a:solidFill>
              <a:latin typeface="標楷體" panose="03000509000000000000" pitchFamily="65" charset="-120"/>
              <a:ea typeface="標楷體" panose="03000509000000000000" pitchFamily="65" charset="-120"/>
            </a:rPr>
            <a:t>規定</a:t>
          </a:r>
          <a:endParaRPr lang="zh-TW" altLang="en-US" sz="2000" kern="1200" dirty="0">
            <a:solidFill>
              <a:schemeClr val="tx1"/>
            </a:solidFill>
            <a:latin typeface="標楷體" panose="03000509000000000000" pitchFamily="65" charset="-120"/>
            <a:ea typeface="標楷體" panose="03000509000000000000" pitchFamily="65" charset="-120"/>
          </a:endParaRPr>
        </a:p>
      </dsp:txBody>
      <dsp:txXfrm>
        <a:off x="4682919" y="3200619"/>
        <a:ext cx="2371471" cy="1586197"/>
      </dsp:txXfrm>
    </dsp:sp>
    <dsp:sp modelId="{774EFB36-BD49-4363-8D84-E3439177E9A9}">
      <dsp:nvSpPr>
        <dsp:cNvPr id="0" name=""/>
        <dsp:cNvSpPr/>
      </dsp:nvSpPr>
      <dsp:spPr>
        <a:xfrm>
          <a:off x="-264367" y="2606843"/>
          <a:ext cx="3629495" cy="2322599"/>
        </a:xfrm>
        <a:prstGeom prst="roundRect">
          <a:avLst>
            <a:gd name="adj" fmla="val 10000"/>
          </a:avLst>
        </a:prstGeom>
        <a:solidFill>
          <a:srgbClr val="0070C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100000"/>
            </a:lnSpc>
            <a:spcBef>
              <a:spcPct val="0"/>
            </a:spcBef>
            <a:spcAft>
              <a:spcPts val="0"/>
            </a:spcAft>
            <a:buChar char="••"/>
          </a:pPr>
          <a:r>
            <a:rPr lang="zh-TW" altLang="en-US" sz="1600" kern="1200" dirty="0" smtClean="0">
              <a:solidFill>
                <a:schemeClr val="tx1"/>
              </a:solidFill>
              <a:latin typeface="標楷體" panose="03000509000000000000" pitchFamily="65" charset="-120"/>
              <a:ea typeface="標楷體" panose="03000509000000000000" pitchFamily="65" charset="-120"/>
            </a:rPr>
            <a:t>屬國內自辦法說會者，應於</a:t>
          </a:r>
          <a:r>
            <a:rPr lang="zh-TW" altLang="en-US" sz="1600" u="sng" kern="1200" dirty="0" smtClean="0">
              <a:solidFill>
                <a:schemeClr val="tx1"/>
              </a:solidFill>
              <a:latin typeface="標楷體" panose="03000509000000000000" pitchFamily="65" charset="-120"/>
              <a:ea typeface="標楷體" panose="03000509000000000000" pitchFamily="65" charset="-120"/>
            </a:rPr>
            <a:t>會後次日開盤</a:t>
          </a:r>
          <a:r>
            <a:rPr lang="en-US" altLang="en-US" sz="1600" u="sng" kern="1200" dirty="0" smtClean="0">
              <a:solidFill>
                <a:schemeClr val="tx1"/>
              </a:solidFill>
              <a:latin typeface="標楷體" panose="03000509000000000000" pitchFamily="65" charset="-120"/>
              <a:ea typeface="標楷體" panose="03000509000000000000" pitchFamily="65" charset="-120"/>
            </a:rPr>
            <a:t>2</a:t>
          </a:r>
          <a:r>
            <a:rPr lang="zh-TW" altLang="en-US" sz="1600" u="sng" kern="1200" dirty="0" smtClean="0">
              <a:solidFill>
                <a:schemeClr val="tx1"/>
              </a:solidFill>
              <a:latin typeface="標楷體" panose="03000509000000000000" pitchFamily="65" charset="-120"/>
              <a:ea typeface="標楷體" panose="03000509000000000000" pitchFamily="65" charset="-120"/>
            </a:rPr>
            <a:t>小時前上傳。</a:t>
          </a:r>
          <a:r>
            <a:rPr lang="zh-TW" sz="1600" kern="1200" dirty="0" smtClean="0">
              <a:solidFill>
                <a:schemeClr val="tx1"/>
              </a:solidFill>
              <a:latin typeface="標楷體" panose="03000509000000000000" pitchFamily="65" charset="-120"/>
              <a:ea typeface="標楷體" panose="03000509000000000000" pitchFamily="65" charset="-120"/>
            </a:rPr>
            <a:t>其中屬</a:t>
          </a:r>
          <a:r>
            <a:rPr lang="zh-TW" sz="1600" u="sng" kern="1200" dirty="0" smtClean="0">
              <a:solidFill>
                <a:schemeClr val="tx1"/>
              </a:solidFill>
              <a:latin typeface="標楷體" panose="03000509000000000000" pitchFamily="65" charset="-120"/>
              <a:ea typeface="標楷體" panose="03000509000000000000" pitchFamily="65" charset="-120"/>
            </a:rPr>
            <a:t>當日交易時間開始前或交易時間內召開者</a:t>
          </a:r>
          <a:r>
            <a:rPr lang="zh-TW" sz="1600" kern="1200" dirty="0" smtClean="0">
              <a:solidFill>
                <a:schemeClr val="tx1"/>
              </a:solidFill>
              <a:latin typeface="標楷體" panose="03000509000000000000" pitchFamily="65" charset="-120"/>
              <a:ea typeface="標楷體" panose="03000509000000000000" pitchFamily="65" charset="-120"/>
            </a:rPr>
            <a:t>，尚應於</a:t>
          </a:r>
          <a:r>
            <a:rPr lang="zh-TW" sz="1600" u="sng" kern="1200" dirty="0" smtClean="0">
              <a:solidFill>
                <a:schemeClr val="tx1"/>
              </a:solidFill>
              <a:latin typeface="標楷體" panose="03000509000000000000" pitchFamily="65" charset="-120"/>
              <a:ea typeface="標楷體" panose="03000509000000000000" pitchFamily="65" charset="-120"/>
            </a:rPr>
            <a:t>會中同步提供影音</a:t>
          </a:r>
          <a:r>
            <a:rPr lang="zh-TW" altLang="en-US" sz="1600" u="sng" kern="1200" dirty="0" smtClean="0">
              <a:solidFill>
                <a:schemeClr val="tx1"/>
              </a:solidFill>
              <a:latin typeface="標楷體" panose="03000509000000000000" pitchFamily="65" charset="-120"/>
              <a:ea typeface="標楷體" panose="03000509000000000000" pitchFamily="65" charset="-120"/>
            </a:rPr>
            <a:t>供人收視</a:t>
          </a:r>
          <a:r>
            <a:rPr lang="zh-TW" altLang="en-US" sz="1600" kern="1200" dirty="0" smtClean="0">
              <a:solidFill>
                <a:schemeClr val="tx1"/>
              </a:solidFill>
              <a:latin typeface="標楷體" panose="03000509000000000000" pitchFamily="65" charset="-120"/>
              <a:ea typeface="標楷體" panose="03000509000000000000" pitchFamily="65" charset="-120"/>
            </a:rPr>
            <a:t>。</a:t>
          </a:r>
          <a:endParaRPr lang="zh-TW" altLang="en-US" sz="1600" kern="1200" dirty="0">
            <a:solidFill>
              <a:schemeClr val="tx1"/>
            </a:solidFill>
            <a:latin typeface="標楷體" panose="03000509000000000000" pitchFamily="65" charset="-120"/>
            <a:ea typeface="標楷體" panose="03000509000000000000" pitchFamily="65" charset="-120"/>
          </a:endParaRPr>
        </a:p>
      </dsp:txBody>
      <dsp:txXfrm>
        <a:off x="-213347" y="3238513"/>
        <a:ext cx="2438606" cy="1639909"/>
      </dsp:txXfrm>
    </dsp:sp>
    <dsp:sp modelId="{15B0773F-BF15-4882-987B-0B42D6F1B983}">
      <dsp:nvSpPr>
        <dsp:cNvPr id="0" name=""/>
        <dsp:cNvSpPr/>
      </dsp:nvSpPr>
      <dsp:spPr>
        <a:xfrm>
          <a:off x="3495994" y="-162240"/>
          <a:ext cx="3580629" cy="2359829"/>
        </a:xfrm>
        <a:prstGeom prst="roundRect">
          <a:avLst>
            <a:gd name="adj" fmla="val 10000"/>
          </a:avLst>
        </a:prstGeom>
        <a:solidFill>
          <a:schemeClr val="accent4">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100000"/>
            </a:lnSpc>
            <a:spcBef>
              <a:spcPct val="0"/>
            </a:spcBef>
            <a:spcAft>
              <a:spcPts val="0"/>
            </a:spcAft>
            <a:buChar char="••"/>
          </a:pPr>
          <a:r>
            <a:rPr lang="zh-TW" altLang="en-US" sz="1800" u="sng" kern="1200" dirty="0" smtClean="0">
              <a:solidFill>
                <a:srgbClr val="FF0000"/>
              </a:solidFill>
              <a:latin typeface="標楷體" panose="03000509000000000000" pitchFamily="65" charset="-120"/>
              <a:ea typeface="標楷體" panose="03000509000000000000" pitchFamily="65" charset="-120"/>
            </a:rPr>
            <a:t>至遲應於會議前一日 發布重大訊息</a:t>
          </a:r>
          <a:r>
            <a:rPr lang="en-US" altLang="en-US" sz="1800" u="sng" kern="1200" dirty="0" smtClean="0">
              <a:solidFill>
                <a:srgbClr val="FF0000"/>
              </a:solidFill>
              <a:latin typeface="標楷體" panose="03000509000000000000" pitchFamily="65" charset="-120"/>
              <a:ea typeface="標楷體" panose="03000509000000000000" pitchFamily="65" charset="-120"/>
            </a:rPr>
            <a:t>(</a:t>
          </a:r>
          <a:r>
            <a:rPr lang="zh-TW" altLang="en-US" sz="1800" u="sng" kern="1200" dirty="0" smtClean="0">
              <a:solidFill>
                <a:srgbClr val="FF0000"/>
              </a:solidFill>
              <a:latin typeface="標楷體" panose="03000509000000000000" pitchFamily="65" charset="-120"/>
              <a:ea typeface="標楷體" panose="03000509000000000000" pitchFamily="65" charset="-120"/>
            </a:rPr>
            <a:t>第</a:t>
          </a:r>
          <a:r>
            <a:rPr lang="en-US" altLang="en-US" sz="1800" u="sng" kern="1200" dirty="0" smtClean="0">
              <a:solidFill>
                <a:srgbClr val="FF0000"/>
              </a:solidFill>
              <a:latin typeface="標楷體" panose="03000509000000000000" pitchFamily="65" charset="-120"/>
              <a:ea typeface="標楷體" panose="03000509000000000000" pitchFamily="65" charset="-120"/>
            </a:rPr>
            <a:t>12</a:t>
          </a:r>
          <a:r>
            <a:rPr lang="zh-TW" altLang="en-US" sz="1800" u="sng" kern="1200" dirty="0" smtClean="0">
              <a:solidFill>
                <a:srgbClr val="FF0000"/>
              </a:solidFill>
              <a:latin typeface="標楷體" panose="03000509000000000000" pitchFamily="65" charset="-120"/>
              <a:ea typeface="標楷體" panose="03000509000000000000" pitchFamily="65" charset="-120"/>
            </a:rPr>
            <a:t>款</a:t>
          </a:r>
          <a:r>
            <a:rPr lang="en-US" altLang="en-US" sz="1800" u="sng" kern="1200" dirty="0" smtClean="0">
              <a:solidFill>
                <a:srgbClr val="FF0000"/>
              </a:solidFill>
              <a:latin typeface="標楷體" panose="03000509000000000000" pitchFamily="65" charset="-120"/>
              <a:ea typeface="標楷體" panose="03000509000000000000" pitchFamily="65" charset="-120"/>
            </a:rPr>
            <a:t>) </a:t>
          </a:r>
          <a:r>
            <a:rPr lang="zh-TW" altLang="en-US" sz="1800" kern="1200" dirty="0" smtClean="0">
              <a:latin typeface="標楷體" panose="03000509000000000000" pitchFamily="65" charset="-120"/>
              <a:ea typeface="標楷體" panose="03000509000000000000" pitchFamily="65" charset="-120"/>
            </a:rPr>
            <a:t>公告相關資訊</a:t>
          </a:r>
          <a:r>
            <a:rPr lang="en-US" altLang="zh-TW" sz="1800" kern="1200" dirty="0" smtClean="0">
              <a:latin typeface="標楷體" panose="03000509000000000000" pitchFamily="65" charset="-120"/>
              <a:ea typeface="標楷體" panose="03000509000000000000" pitchFamily="65" charset="-120"/>
            </a:rPr>
            <a:t>(§</a:t>
          </a:r>
          <a:r>
            <a:rPr lang="zh-TW" altLang="en-US" sz="1800" kern="1200" dirty="0" smtClean="0">
              <a:latin typeface="標楷體" panose="03000509000000000000" pitchFamily="65" charset="-120"/>
              <a:ea typeface="標楷體" panose="03000509000000000000" pitchFamily="65" charset="-120"/>
            </a:rPr>
            <a:t>重</a:t>
          </a:r>
          <a:r>
            <a:rPr lang="en-US" altLang="zh-TW" sz="1800" kern="1200" dirty="0" smtClean="0">
              <a:latin typeface="標楷體" panose="03000509000000000000" pitchFamily="65" charset="-120"/>
              <a:ea typeface="標楷體" panose="03000509000000000000" pitchFamily="65" charset="-120"/>
            </a:rPr>
            <a:t>4-1-12)(§</a:t>
          </a:r>
          <a:r>
            <a:rPr lang="zh-TW" altLang="en-US" sz="1800" kern="1200" dirty="0" smtClean="0">
              <a:latin typeface="標楷體" panose="03000509000000000000" pitchFamily="65" charset="-120"/>
              <a:ea typeface="標楷體" panose="03000509000000000000" pitchFamily="65" charset="-120"/>
            </a:rPr>
            <a:t>重</a:t>
          </a:r>
          <a:r>
            <a:rPr lang="en-US" altLang="zh-TW" sz="1800" kern="1200" dirty="0" smtClean="0">
              <a:latin typeface="標楷體" panose="03000509000000000000" pitchFamily="65" charset="-120"/>
              <a:ea typeface="標楷體" panose="03000509000000000000" pitchFamily="65" charset="-120"/>
            </a:rPr>
            <a:t>8)</a:t>
          </a:r>
          <a:endParaRPr lang="zh-TW" altLang="en-US" sz="1800" kern="1200" dirty="0">
            <a:latin typeface="標楷體" panose="03000509000000000000" pitchFamily="65" charset="-120"/>
            <a:ea typeface="標楷體" panose="03000509000000000000" pitchFamily="65" charset="-120"/>
          </a:endParaRPr>
        </a:p>
      </dsp:txBody>
      <dsp:txXfrm>
        <a:off x="4622021" y="-110402"/>
        <a:ext cx="2402764" cy="1666196"/>
      </dsp:txXfrm>
    </dsp:sp>
    <dsp:sp modelId="{5EE5AB54-9C0D-4022-80C4-B9AB36A80AB9}">
      <dsp:nvSpPr>
        <dsp:cNvPr id="0" name=""/>
        <dsp:cNvSpPr/>
      </dsp:nvSpPr>
      <dsp:spPr>
        <a:xfrm>
          <a:off x="-248881" y="-164394"/>
          <a:ext cx="3554177" cy="2378609"/>
        </a:xfrm>
        <a:prstGeom prst="roundRect">
          <a:avLst>
            <a:gd name="adj" fmla="val 10000"/>
          </a:avLst>
        </a:prstGeom>
        <a:solidFill>
          <a:srgbClr val="FF7C8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100000"/>
            </a:lnSpc>
            <a:spcBef>
              <a:spcPct val="0"/>
            </a:spcBef>
            <a:spcAft>
              <a:spcPts val="0"/>
            </a:spcAft>
            <a:buChar char="••"/>
          </a:pPr>
          <a:r>
            <a:rPr lang="zh-TW" altLang="en-US" sz="2000" b="0" kern="1200" dirty="0" smtClean="0">
              <a:solidFill>
                <a:schemeClr val="tx1"/>
              </a:solidFill>
              <a:latin typeface="標楷體" panose="03000509000000000000" pitchFamily="65" charset="-120"/>
              <a:ea typeface="標楷體" panose="03000509000000000000" pitchFamily="65" charset="-120"/>
            </a:rPr>
            <a:t>注意</a:t>
          </a:r>
          <a:r>
            <a:rPr lang="zh-TW" sz="2000" b="0" kern="1200" dirty="0" smtClean="0">
              <a:solidFill>
                <a:schemeClr val="tx1"/>
              </a:solidFill>
              <a:latin typeface="標楷體" panose="03000509000000000000" pitchFamily="65" charset="-120"/>
              <a:ea typeface="標楷體" panose="03000509000000000000" pitchFamily="65" charset="-120"/>
            </a:rPr>
            <a:t>自辦或受邀參加法說會</a:t>
          </a:r>
          <a:r>
            <a:rPr lang="zh-TW" altLang="en-US" sz="2000" b="0" u="sng" kern="1200" dirty="0" smtClean="0">
              <a:solidFill>
                <a:schemeClr val="tx1"/>
              </a:solidFill>
              <a:latin typeface="標楷體" panose="03000509000000000000" pitchFamily="65" charset="-120"/>
              <a:ea typeface="標楷體" panose="03000509000000000000" pitchFamily="65" charset="-120"/>
            </a:rPr>
            <a:t>開會時間規定</a:t>
          </a:r>
          <a:r>
            <a:rPr lang="en-US" altLang="zh-TW" sz="2000" b="0" kern="1200" dirty="0" smtClean="0">
              <a:solidFill>
                <a:schemeClr val="tx1"/>
              </a:solidFill>
              <a:latin typeface="標楷體" panose="03000509000000000000" pitchFamily="65" charset="-120"/>
              <a:ea typeface="標楷體" panose="03000509000000000000" pitchFamily="65" charset="-120"/>
            </a:rPr>
            <a:t>(§</a:t>
          </a:r>
          <a:r>
            <a:rPr lang="zh-TW" altLang="en-US" sz="2000" b="0" kern="1200" dirty="0" smtClean="0">
              <a:solidFill>
                <a:schemeClr val="tx1"/>
              </a:solidFill>
              <a:latin typeface="標楷體" panose="03000509000000000000" pitchFamily="65" charset="-120"/>
              <a:ea typeface="標楷體" panose="03000509000000000000" pitchFamily="65" charset="-120"/>
            </a:rPr>
            <a:t>重</a:t>
          </a:r>
          <a:r>
            <a:rPr lang="en-US" altLang="zh-TW" sz="2000" b="0" kern="1200" dirty="0" smtClean="0">
              <a:solidFill>
                <a:schemeClr val="tx1"/>
              </a:solidFill>
              <a:latin typeface="標楷體" panose="03000509000000000000" pitchFamily="65" charset="-120"/>
              <a:ea typeface="標楷體" panose="03000509000000000000" pitchFamily="65" charset="-120"/>
            </a:rPr>
            <a:t>8)</a:t>
          </a:r>
          <a:endParaRPr lang="zh-TW" altLang="en-US" sz="2000" kern="1200" dirty="0">
            <a:solidFill>
              <a:schemeClr val="tx1"/>
            </a:solidFill>
            <a:latin typeface="標楷體" panose="03000509000000000000" pitchFamily="65" charset="-120"/>
            <a:ea typeface="標楷體" panose="03000509000000000000" pitchFamily="65" charset="-120"/>
          </a:endParaRPr>
        </a:p>
        <a:p>
          <a:pPr marL="57150" lvl="1" indent="-57150" algn="l" defTabSz="355600">
            <a:lnSpc>
              <a:spcPct val="90000"/>
            </a:lnSpc>
            <a:spcBef>
              <a:spcPct val="0"/>
            </a:spcBef>
            <a:spcAft>
              <a:spcPct val="15000"/>
            </a:spcAft>
            <a:buChar char="••"/>
          </a:pPr>
          <a:endParaRPr lang="zh-TW" altLang="en-US" sz="800" kern="1200" dirty="0"/>
        </a:p>
      </dsp:txBody>
      <dsp:txXfrm>
        <a:off x="-196631" y="-112144"/>
        <a:ext cx="2383424" cy="1679456"/>
      </dsp:txXfrm>
    </dsp:sp>
    <dsp:sp modelId="{A15F6203-DB7E-4B5E-A81A-76CFB11EE49D}">
      <dsp:nvSpPr>
        <dsp:cNvPr id="0" name=""/>
        <dsp:cNvSpPr/>
      </dsp:nvSpPr>
      <dsp:spPr>
        <a:xfrm>
          <a:off x="1685011" y="740758"/>
          <a:ext cx="1676948" cy="1573651"/>
        </a:xfrm>
        <a:prstGeom prst="pieWedge">
          <a:avLst/>
        </a:prstGeom>
        <a:solidFill>
          <a:srgbClr val="FF7C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ts val="0"/>
            </a:spcAft>
          </a:pPr>
          <a:r>
            <a:rPr lang="zh-TW" altLang="en-US" sz="2800" kern="1200" dirty="0" smtClean="0">
              <a:solidFill>
                <a:schemeClr val="tx1"/>
              </a:solidFill>
              <a:latin typeface="標楷體" panose="03000509000000000000" pitchFamily="65" charset="-120"/>
              <a:ea typeface="標楷體" panose="03000509000000000000" pitchFamily="65" charset="-120"/>
            </a:rPr>
            <a:t>頻率</a:t>
          </a:r>
          <a:endParaRPr lang="en-US" altLang="zh-TW" sz="2800" kern="1200" dirty="0" smtClean="0">
            <a:solidFill>
              <a:schemeClr val="tx1"/>
            </a:solidFill>
            <a:latin typeface="標楷體" panose="03000509000000000000" pitchFamily="65" charset="-120"/>
            <a:ea typeface="標楷體" panose="03000509000000000000" pitchFamily="65" charset="-120"/>
          </a:endParaRPr>
        </a:p>
        <a:p>
          <a:pPr lvl="0" algn="ctr" defTabSz="1244600">
            <a:lnSpc>
              <a:spcPct val="90000"/>
            </a:lnSpc>
            <a:spcBef>
              <a:spcPct val="0"/>
            </a:spcBef>
            <a:spcAft>
              <a:spcPts val="0"/>
            </a:spcAft>
          </a:pPr>
          <a:r>
            <a:rPr lang="zh-TW" altLang="en-US" sz="2800" kern="1200" dirty="0" smtClean="0">
              <a:solidFill>
                <a:schemeClr val="tx1"/>
              </a:solidFill>
              <a:latin typeface="標楷體" panose="03000509000000000000" pitchFamily="65" charset="-120"/>
              <a:ea typeface="標楷體" panose="03000509000000000000" pitchFamily="65" charset="-120"/>
            </a:rPr>
            <a:t>時間</a:t>
          </a:r>
          <a:endParaRPr lang="zh-TW" altLang="en-US" sz="2800" kern="1200" dirty="0">
            <a:solidFill>
              <a:schemeClr val="tx1"/>
            </a:solidFill>
            <a:latin typeface="標楷體" panose="03000509000000000000" pitchFamily="65" charset="-120"/>
            <a:ea typeface="標楷體" panose="03000509000000000000" pitchFamily="65" charset="-120"/>
          </a:endParaRPr>
        </a:p>
      </dsp:txBody>
      <dsp:txXfrm>
        <a:off x="2176178" y="1201670"/>
        <a:ext cx="1185781" cy="1112739"/>
      </dsp:txXfrm>
    </dsp:sp>
    <dsp:sp modelId="{02729C00-3D68-493E-B085-B71CAF456835}">
      <dsp:nvSpPr>
        <dsp:cNvPr id="0" name=""/>
        <dsp:cNvSpPr/>
      </dsp:nvSpPr>
      <dsp:spPr>
        <a:xfrm rot="5400000">
          <a:off x="3472651" y="714001"/>
          <a:ext cx="1573651" cy="1659633"/>
        </a:xfrm>
        <a:prstGeom prst="pieWedg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chemeClr val="tx1"/>
              </a:solidFill>
              <a:latin typeface="標楷體" panose="03000509000000000000" pitchFamily="65" charset="-120"/>
              <a:ea typeface="標楷體" panose="03000509000000000000" pitchFamily="65" charset="-120"/>
            </a:rPr>
            <a:t>重大訊息</a:t>
          </a:r>
          <a:endParaRPr lang="zh-TW" altLang="en-US" sz="2800" kern="1200" dirty="0">
            <a:solidFill>
              <a:schemeClr val="tx1"/>
            </a:solidFill>
            <a:latin typeface="標楷體" panose="03000509000000000000" pitchFamily="65" charset="-120"/>
            <a:ea typeface="標楷體" panose="03000509000000000000" pitchFamily="65" charset="-120"/>
          </a:endParaRPr>
        </a:p>
      </dsp:txBody>
      <dsp:txXfrm rot="-5400000">
        <a:off x="3429661" y="1217904"/>
        <a:ext cx="1173538" cy="1112739"/>
      </dsp:txXfrm>
    </dsp:sp>
    <dsp:sp modelId="{072D69AA-F40B-4FC4-9CA4-A64ED71EAB13}">
      <dsp:nvSpPr>
        <dsp:cNvPr id="0" name=""/>
        <dsp:cNvSpPr/>
      </dsp:nvSpPr>
      <dsp:spPr>
        <a:xfrm rot="10800000">
          <a:off x="3408265" y="2392220"/>
          <a:ext cx="1717300" cy="1679597"/>
        </a:xfrm>
        <a:prstGeom prst="pieWedg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chemeClr val="tx1"/>
              </a:solidFill>
              <a:latin typeface="標楷體" panose="03000509000000000000" pitchFamily="65" charset="-120"/>
              <a:ea typeface="標楷體" panose="03000509000000000000" pitchFamily="65" charset="-120"/>
            </a:rPr>
            <a:t>簡報檔案</a:t>
          </a:r>
          <a:endParaRPr lang="zh-TW" altLang="en-US" sz="2800" kern="1200" dirty="0">
            <a:solidFill>
              <a:schemeClr val="tx1"/>
            </a:solidFill>
            <a:latin typeface="標楷體" panose="03000509000000000000" pitchFamily="65" charset="-120"/>
            <a:ea typeface="標楷體" panose="03000509000000000000" pitchFamily="65" charset="-120"/>
          </a:endParaRPr>
        </a:p>
      </dsp:txBody>
      <dsp:txXfrm rot="10800000">
        <a:off x="3408265" y="2392220"/>
        <a:ext cx="1214314" cy="1187654"/>
      </dsp:txXfrm>
    </dsp:sp>
    <dsp:sp modelId="{44D8AEDD-D398-44F9-99C2-0110EF50B626}">
      <dsp:nvSpPr>
        <dsp:cNvPr id="0" name=""/>
        <dsp:cNvSpPr/>
      </dsp:nvSpPr>
      <dsp:spPr>
        <a:xfrm rot="16200000">
          <a:off x="1701997" y="2412576"/>
          <a:ext cx="1679597" cy="1636511"/>
        </a:xfrm>
        <a:prstGeom prst="pieWedg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chemeClr val="tx1"/>
              </a:solidFill>
              <a:latin typeface="標楷體" panose="03000509000000000000" pitchFamily="65" charset="-120"/>
              <a:ea typeface="標楷體" panose="03000509000000000000" pitchFamily="65" charset="-120"/>
            </a:rPr>
            <a:t>影音檔案</a:t>
          </a:r>
          <a:endParaRPr lang="zh-TW" altLang="en-US" sz="2800" kern="1200" dirty="0">
            <a:solidFill>
              <a:schemeClr val="tx1"/>
            </a:solidFill>
            <a:latin typeface="標楷體" panose="03000509000000000000" pitchFamily="65" charset="-120"/>
            <a:ea typeface="標楷體" panose="03000509000000000000" pitchFamily="65" charset="-120"/>
          </a:endParaRPr>
        </a:p>
      </dsp:txBody>
      <dsp:txXfrm rot="5400000">
        <a:off x="2202863" y="2391033"/>
        <a:ext cx="1157188" cy="1187654"/>
      </dsp:txXfrm>
    </dsp:sp>
    <dsp:sp modelId="{E8B9B88C-274D-4B21-8AC9-E1DA7AC93253}">
      <dsp:nvSpPr>
        <dsp:cNvPr id="0" name=""/>
        <dsp:cNvSpPr/>
      </dsp:nvSpPr>
      <dsp:spPr>
        <a:xfrm>
          <a:off x="3063787" y="1939777"/>
          <a:ext cx="731734" cy="636291"/>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BC41F4-076E-49B7-918A-7A4269BBF2F4}">
      <dsp:nvSpPr>
        <dsp:cNvPr id="0" name=""/>
        <dsp:cNvSpPr/>
      </dsp:nvSpPr>
      <dsp:spPr>
        <a:xfrm rot="10800000">
          <a:off x="3063787" y="2098332"/>
          <a:ext cx="731734" cy="64964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3D88B-5FBB-4BD9-850F-4486523A4EA5}">
      <dsp:nvSpPr>
        <dsp:cNvPr id="0" name=""/>
        <dsp:cNvSpPr/>
      </dsp:nvSpPr>
      <dsp:spPr>
        <a:xfrm rot="5400000">
          <a:off x="3342198" y="-1154361"/>
          <a:ext cx="1403637" cy="380613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TW" altLang="en-US" sz="1600" kern="1200" dirty="0" smtClean="0">
              <a:solidFill>
                <a:schemeClr val="tx1"/>
              </a:solidFill>
              <a:latin typeface="標楷體" pitchFamily="65" charset="-120"/>
              <a:ea typeface="標楷體" pitchFamily="65" charset="-120"/>
            </a:rPr>
            <a:t>為建立上櫃</a:t>
          </a:r>
          <a:r>
            <a:rPr lang="zh-TW" altLang="en-US" sz="1600" kern="1200" dirty="0">
              <a:solidFill>
                <a:schemeClr val="tx1"/>
              </a:solidFill>
              <a:latin typeface="標楷體" pitchFamily="65" charset="-120"/>
              <a:ea typeface="標楷體" pitchFamily="65" charset="-120"/>
            </a:rPr>
            <a:t>公司與投資</a:t>
          </a:r>
          <a:r>
            <a:rPr lang="zh-TW" altLang="en-US" sz="1600" kern="1200" dirty="0" smtClean="0">
              <a:solidFill>
                <a:schemeClr val="tx1"/>
              </a:solidFill>
              <a:latin typeface="標楷體" pitchFamily="65" charset="-120"/>
              <a:ea typeface="標楷體" pitchFamily="65" charset="-120"/>
            </a:rPr>
            <a:t>人間直接</a:t>
          </a:r>
          <a:r>
            <a:rPr lang="zh-TW" altLang="en-US" sz="1600" kern="1200" dirty="0">
              <a:solidFill>
                <a:schemeClr val="tx1"/>
              </a:solidFill>
              <a:latin typeface="標楷體" pitchFamily="65" charset="-120"/>
              <a:ea typeface="標楷體" pitchFamily="65" charset="-120"/>
            </a:rPr>
            <a:t>溝通互動的平台，本中心每季配合上櫃公司財務報告公告時點，定期於台北舉辦上櫃公司法人說明會</a:t>
          </a:r>
          <a:r>
            <a:rPr lang="zh-TW" altLang="en-US" sz="1600" kern="1200" dirty="0" smtClean="0">
              <a:solidFill>
                <a:schemeClr val="tx1"/>
              </a:solidFill>
              <a:latin typeface="標楷體" pitchFamily="65" charset="-120"/>
              <a:ea typeface="標楷體" pitchFamily="65" charset="-120"/>
            </a:rPr>
            <a:t>。</a:t>
          </a:r>
          <a:r>
            <a:rPr lang="en-US" altLang="zh-TW" sz="1600" kern="1200" dirty="0" smtClean="0">
              <a:solidFill>
                <a:schemeClr val="tx1"/>
              </a:solidFill>
              <a:latin typeface="標楷體" pitchFamily="65" charset="-120"/>
              <a:ea typeface="標楷體" pitchFamily="65" charset="-120"/>
            </a:rPr>
            <a:t>(</a:t>
          </a:r>
          <a:r>
            <a:rPr lang="zh-TW" altLang="en-US" sz="1600" kern="1200" dirty="0" smtClean="0">
              <a:solidFill>
                <a:schemeClr val="tx1"/>
              </a:solidFill>
              <a:latin typeface="標楷體" pitchFamily="65" charset="-120"/>
              <a:ea typeface="標楷體" pitchFamily="65" charset="-120"/>
            </a:rPr>
            <a:t>近兩年來增加中、南部場次</a:t>
          </a:r>
          <a:r>
            <a:rPr lang="en-US" altLang="zh-TW" sz="1600" kern="1200" dirty="0" smtClean="0">
              <a:solidFill>
                <a:schemeClr val="tx1"/>
              </a:solidFill>
              <a:latin typeface="標楷體" pitchFamily="65" charset="-120"/>
              <a:ea typeface="標楷體" pitchFamily="65" charset="-120"/>
            </a:rPr>
            <a:t>)</a:t>
          </a:r>
          <a:r>
            <a:rPr lang="zh-TW" altLang="en-US" sz="1600" kern="1200" dirty="0" smtClean="0">
              <a:solidFill>
                <a:schemeClr val="tx1"/>
              </a:solidFill>
              <a:latin typeface="標楷體" pitchFamily="65" charset="-120"/>
              <a:ea typeface="標楷體" pitchFamily="65" charset="-120"/>
            </a:rPr>
            <a:t> </a:t>
          </a:r>
          <a:endParaRPr lang="zh-TW" altLang="en-US" sz="1600" kern="1200" dirty="0">
            <a:solidFill>
              <a:schemeClr val="tx1"/>
            </a:solidFill>
          </a:endParaRPr>
        </a:p>
      </dsp:txBody>
      <dsp:txXfrm rot="-5400000">
        <a:off x="2140950" y="115407"/>
        <a:ext cx="3737614" cy="1266597"/>
      </dsp:txXfrm>
    </dsp:sp>
    <dsp:sp modelId="{880AE7D1-0AB3-4F2F-B4D0-57FABC0C0CC9}">
      <dsp:nvSpPr>
        <dsp:cNvPr id="0" name=""/>
        <dsp:cNvSpPr/>
      </dsp:nvSpPr>
      <dsp:spPr>
        <a:xfrm>
          <a:off x="0" y="346"/>
          <a:ext cx="2140950" cy="14967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kern="1200" dirty="0">
              <a:latin typeface="標楷體" panose="03000509000000000000" pitchFamily="65" charset="-120"/>
              <a:ea typeface="標楷體" panose="03000509000000000000" pitchFamily="65" charset="-120"/>
            </a:rPr>
            <a:t>辦理目的</a:t>
          </a:r>
          <a:endParaRPr lang="zh-TW" altLang="en-US" sz="2800" kern="1200" dirty="0"/>
        </a:p>
      </dsp:txBody>
      <dsp:txXfrm>
        <a:off x="73064" y="73410"/>
        <a:ext cx="1994822" cy="1350589"/>
      </dsp:txXfrm>
    </dsp:sp>
    <dsp:sp modelId="{3D9D39EB-30C3-48F9-BE3B-F0DB56D2FF08}">
      <dsp:nvSpPr>
        <dsp:cNvPr id="0" name=""/>
        <dsp:cNvSpPr/>
      </dsp:nvSpPr>
      <dsp:spPr>
        <a:xfrm rot="5400000">
          <a:off x="3752962" y="-55686"/>
          <a:ext cx="544514" cy="380613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TW" altLang="en-US" sz="1600" kern="1200" dirty="0">
              <a:solidFill>
                <a:schemeClr val="tx1"/>
              </a:solidFill>
              <a:latin typeface="標楷體" pitchFamily="65" charset="-120"/>
              <a:ea typeface="標楷體" pitchFamily="65" charset="-120"/>
            </a:rPr>
            <a:t>每年各季財報申報日前後舉辦，約每年</a:t>
          </a:r>
          <a:r>
            <a:rPr lang="en-US" altLang="zh-TW" sz="1600" kern="1200" dirty="0">
              <a:solidFill>
                <a:schemeClr val="tx1"/>
              </a:solidFill>
              <a:latin typeface="標楷體" pitchFamily="65" charset="-120"/>
              <a:ea typeface="標楷體" pitchFamily="65" charset="-120"/>
            </a:rPr>
            <a:t>4</a:t>
          </a:r>
          <a:r>
            <a:rPr lang="zh-TW" altLang="en-US" sz="1600" kern="1200" dirty="0">
              <a:solidFill>
                <a:schemeClr val="tx1"/>
              </a:solidFill>
              <a:latin typeface="標楷體" pitchFamily="65" charset="-120"/>
              <a:ea typeface="標楷體" pitchFamily="65" charset="-120"/>
            </a:rPr>
            <a:t>月</a:t>
          </a:r>
          <a:r>
            <a:rPr lang="zh-TW" altLang="en-US" sz="1600" kern="1200" dirty="0" smtClean="0">
              <a:solidFill>
                <a:schemeClr val="tx1"/>
              </a:solidFill>
              <a:latin typeface="標楷體" pitchFamily="65" charset="-120"/>
              <a:ea typeface="標楷體" pitchFamily="65" charset="-120"/>
            </a:rPr>
            <a:t>、</a:t>
          </a:r>
          <a:r>
            <a:rPr lang="en-US" altLang="zh-TW" sz="1600" kern="1200" dirty="0" smtClean="0">
              <a:solidFill>
                <a:schemeClr val="tx1"/>
              </a:solidFill>
              <a:latin typeface="標楷體" pitchFamily="65" charset="-120"/>
              <a:ea typeface="標楷體" pitchFamily="65" charset="-120"/>
            </a:rPr>
            <a:t>5</a:t>
          </a:r>
          <a:r>
            <a:rPr lang="zh-TW" altLang="en-US" sz="1600" kern="1200" dirty="0" smtClean="0">
              <a:solidFill>
                <a:schemeClr val="tx1"/>
              </a:solidFill>
              <a:latin typeface="標楷體" pitchFamily="65" charset="-120"/>
              <a:ea typeface="標楷體" pitchFamily="65" charset="-120"/>
            </a:rPr>
            <a:t>月、</a:t>
          </a:r>
          <a:r>
            <a:rPr lang="en-US" altLang="zh-TW" sz="1600" kern="1200" dirty="0" smtClean="0">
              <a:solidFill>
                <a:schemeClr val="tx1"/>
              </a:solidFill>
              <a:latin typeface="標楷體" pitchFamily="65" charset="-120"/>
              <a:ea typeface="標楷體" pitchFamily="65" charset="-120"/>
            </a:rPr>
            <a:t>8</a:t>
          </a:r>
          <a:r>
            <a:rPr lang="zh-TW" altLang="en-US" sz="1600" kern="1200" dirty="0" smtClean="0">
              <a:solidFill>
                <a:schemeClr val="tx1"/>
              </a:solidFill>
              <a:latin typeface="標楷體" pitchFamily="65" charset="-120"/>
              <a:ea typeface="標楷體" pitchFamily="65" charset="-120"/>
            </a:rPr>
            <a:t>月及</a:t>
          </a:r>
          <a:r>
            <a:rPr lang="en-US" altLang="zh-TW" sz="1600" kern="1200" dirty="0" smtClean="0">
              <a:solidFill>
                <a:schemeClr val="tx1"/>
              </a:solidFill>
              <a:latin typeface="標楷體" pitchFamily="65" charset="-120"/>
              <a:ea typeface="標楷體" pitchFamily="65" charset="-120"/>
            </a:rPr>
            <a:t>11</a:t>
          </a:r>
          <a:r>
            <a:rPr lang="zh-TW" altLang="en-US" sz="1600" kern="1200" dirty="0" smtClean="0">
              <a:solidFill>
                <a:schemeClr val="tx1"/>
              </a:solidFill>
              <a:latin typeface="標楷體" pitchFamily="65" charset="-120"/>
              <a:ea typeface="標楷體" pitchFamily="65" charset="-120"/>
            </a:rPr>
            <a:t>月。</a:t>
          </a:r>
          <a:endParaRPr lang="zh-TW" altLang="en-US" sz="1600" kern="1200" dirty="0">
            <a:solidFill>
              <a:schemeClr val="tx1"/>
            </a:solidFill>
          </a:endParaRPr>
        </a:p>
      </dsp:txBody>
      <dsp:txXfrm rot="-5400000">
        <a:off x="2122153" y="1601704"/>
        <a:ext cx="3779553" cy="491352"/>
      </dsp:txXfrm>
    </dsp:sp>
    <dsp:sp modelId="{34D07675-08DD-4480-AA40-8956EC20EF22}">
      <dsp:nvSpPr>
        <dsp:cNvPr id="0" name=""/>
        <dsp:cNvSpPr/>
      </dsp:nvSpPr>
      <dsp:spPr>
        <a:xfrm>
          <a:off x="25539" y="1507434"/>
          <a:ext cx="2140950" cy="7395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kern="1200" dirty="0">
              <a:latin typeface="標楷體" panose="03000509000000000000" pitchFamily="65" charset="-120"/>
              <a:ea typeface="標楷體" panose="03000509000000000000" pitchFamily="65" charset="-120"/>
            </a:rPr>
            <a:t>舉辦時間</a:t>
          </a:r>
          <a:endParaRPr lang="zh-TW" altLang="en-US" sz="2800" kern="1200" dirty="0"/>
        </a:p>
      </dsp:txBody>
      <dsp:txXfrm>
        <a:off x="61643" y="1543538"/>
        <a:ext cx="2068742" cy="667388"/>
      </dsp:txXfrm>
    </dsp:sp>
    <dsp:sp modelId="{C52B830A-1FC6-44C7-BA18-C1AEDEC2609A}">
      <dsp:nvSpPr>
        <dsp:cNvPr id="0" name=""/>
        <dsp:cNvSpPr/>
      </dsp:nvSpPr>
      <dsp:spPr>
        <a:xfrm rot="5400000">
          <a:off x="3549024" y="883866"/>
          <a:ext cx="983478" cy="380613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TW" altLang="en-US" sz="1600" kern="1200" dirty="0">
              <a:solidFill>
                <a:schemeClr val="tx1"/>
              </a:solidFill>
              <a:latin typeface="標楷體" pitchFamily="65" charset="-120"/>
              <a:ea typeface="標楷體" pitchFamily="65" charset="-120"/>
            </a:rPr>
            <a:t>公司：以上櫃家族特色產業為</a:t>
          </a:r>
          <a:r>
            <a:rPr lang="zh-TW" altLang="en-US" sz="1600" kern="1200" dirty="0" smtClean="0">
              <a:solidFill>
                <a:schemeClr val="tx1"/>
              </a:solidFill>
              <a:latin typeface="標楷體" pitchFamily="65" charset="-120"/>
              <a:ea typeface="標楷體" pitchFamily="65" charset="-120"/>
            </a:rPr>
            <a:t>主題，</a:t>
          </a:r>
          <a:r>
            <a:rPr lang="zh-TW" altLang="en-US" sz="1600" kern="1200" dirty="0">
              <a:solidFill>
                <a:schemeClr val="tx1"/>
              </a:solidFill>
              <a:latin typeface="標楷體" pitchFamily="65" charset="-120"/>
              <a:ea typeface="標楷體" pitchFamily="65" charset="-120"/>
            </a:rPr>
            <a:t>每季約</a:t>
          </a:r>
          <a:r>
            <a:rPr lang="zh-TW" altLang="en-US" sz="1600" kern="1200" dirty="0" smtClean="0">
              <a:solidFill>
                <a:schemeClr val="tx1"/>
              </a:solidFill>
              <a:latin typeface="標楷體" pitchFamily="65" charset="-120"/>
              <a:ea typeface="標楷體" pitchFamily="65" charset="-120"/>
            </a:rPr>
            <a:t>邀請</a:t>
          </a:r>
          <a:r>
            <a:rPr lang="en-US" altLang="zh-TW" sz="1600" kern="1200" dirty="0" smtClean="0">
              <a:solidFill>
                <a:schemeClr val="tx1"/>
              </a:solidFill>
              <a:latin typeface="標楷體" pitchFamily="65" charset="-120"/>
              <a:ea typeface="標楷體" pitchFamily="65" charset="-120"/>
            </a:rPr>
            <a:t>24</a:t>
          </a:r>
          <a:r>
            <a:rPr lang="zh-TW" altLang="en-US" sz="1600" kern="1200" dirty="0" smtClean="0">
              <a:solidFill>
                <a:schemeClr val="tx1"/>
              </a:solidFill>
              <a:latin typeface="標楷體" pitchFamily="65" charset="-120"/>
              <a:ea typeface="標楷體" pitchFamily="65" charset="-120"/>
            </a:rPr>
            <a:t>家以上公司發表。</a:t>
          </a:r>
          <a:endParaRPr lang="zh-TW" altLang="en-US" sz="1600" kern="1200" dirty="0">
            <a:solidFill>
              <a:schemeClr val="tx1"/>
            </a:solidFill>
          </a:endParaRPr>
        </a:p>
        <a:p>
          <a:pPr marL="171450" lvl="1" indent="-171450" algn="l" defTabSz="711200">
            <a:lnSpc>
              <a:spcPct val="90000"/>
            </a:lnSpc>
            <a:spcBef>
              <a:spcPct val="0"/>
            </a:spcBef>
            <a:spcAft>
              <a:spcPct val="15000"/>
            </a:spcAft>
            <a:buChar char="••"/>
          </a:pPr>
          <a:r>
            <a:rPr lang="zh-TW" altLang="en-US" sz="1600" kern="1200" dirty="0">
              <a:solidFill>
                <a:schemeClr val="tx1"/>
              </a:solidFill>
              <a:latin typeface="標楷體" pitchFamily="65" charset="-120"/>
              <a:ea typeface="標楷體" pitchFamily="65" charset="-120"/>
            </a:rPr>
            <a:t>投資人：三大法人、四大基金、自然人</a:t>
          </a:r>
          <a:r>
            <a:rPr lang="en-US" altLang="zh-TW" sz="1600" kern="1200" dirty="0">
              <a:solidFill>
                <a:schemeClr val="tx1"/>
              </a:solidFill>
              <a:latin typeface="標楷體" pitchFamily="65" charset="-120"/>
              <a:ea typeface="標楷體" pitchFamily="65" charset="-120"/>
            </a:rPr>
            <a:t>(</a:t>
          </a:r>
          <a:r>
            <a:rPr lang="zh-TW" altLang="en-US" sz="1600" kern="1200" dirty="0">
              <a:solidFill>
                <a:schemeClr val="tx1"/>
              </a:solidFill>
              <a:latin typeface="標楷體" pitchFamily="65" charset="-120"/>
              <a:ea typeface="標楷體" pitchFamily="65" charset="-120"/>
            </a:rPr>
            <a:t>散戶</a:t>
          </a:r>
          <a:r>
            <a:rPr lang="en-US" altLang="zh-TW" sz="1600" kern="1200" dirty="0">
              <a:solidFill>
                <a:schemeClr val="tx1"/>
              </a:solidFill>
              <a:latin typeface="標楷體" pitchFamily="65" charset="-120"/>
              <a:ea typeface="標楷體" pitchFamily="65" charset="-120"/>
            </a:rPr>
            <a:t>)</a:t>
          </a:r>
          <a:r>
            <a:rPr lang="zh-TW" altLang="en-US" sz="1600" kern="1200" dirty="0">
              <a:solidFill>
                <a:schemeClr val="tx1"/>
              </a:solidFill>
              <a:latin typeface="標楷體" pitchFamily="65" charset="-120"/>
              <a:ea typeface="標楷體" pitchFamily="65" charset="-120"/>
            </a:rPr>
            <a:t>參加。</a:t>
          </a:r>
          <a:endParaRPr lang="en-US" altLang="zh-TW" sz="1600" kern="1200" dirty="0">
            <a:solidFill>
              <a:schemeClr val="tx1"/>
            </a:solidFill>
            <a:latin typeface="標楷體" pitchFamily="65" charset="-120"/>
            <a:ea typeface="標楷體" pitchFamily="65" charset="-120"/>
          </a:endParaRPr>
        </a:p>
      </dsp:txBody>
      <dsp:txXfrm rot="-5400000">
        <a:off x="2137697" y="2343203"/>
        <a:ext cx="3758125" cy="887460"/>
      </dsp:txXfrm>
    </dsp:sp>
    <dsp:sp modelId="{744CF573-5742-45CC-A208-14FB6533FB44}">
      <dsp:nvSpPr>
        <dsp:cNvPr id="0" name=""/>
        <dsp:cNvSpPr/>
      </dsp:nvSpPr>
      <dsp:spPr>
        <a:xfrm>
          <a:off x="0" y="2266646"/>
          <a:ext cx="2140950" cy="11121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kern="1200" dirty="0">
              <a:latin typeface="標楷體" panose="03000509000000000000" pitchFamily="65" charset="-120"/>
              <a:ea typeface="標楷體" panose="03000509000000000000" pitchFamily="65" charset="-120"/>
            </a:rPr>
            <a:t>參加對象</a:t>
          </a:r>
          <a:endParaRPr lang="zh-TW" altLang="en-US" sz="2800" kern="1200" dirty="0"/>
        </a:p>
      </dsp:txBody>
      <dsp:txXfrm>
        <a:off x="54290" y="2320936"/>
        <a:ext cx="2032370" cy="100355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3D88B-5FBB-4BD9-850F-4486523A4EA5}">
      <dsp:nvSpPr>
        <dsp:cNvPr id="0" name=""/>
        <dsp:cNvSpPr/>
      </dsp:nvSpPr>
      <dsp:spPr>
        <a:xfrm rot="5400000">
          <a:off x="3462544" y="-1374108"/>
          <a:ext cx="1030335" cy="3778979"/>
        </a:xfrm>
        <a:prstGeom prst="round2SameRect">
          <a:avLst/>
        </a:prstGeom>
        <a:solidFill>
          <a:schemeClr val="accent4">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TW" sz="1800" kern="1200" dirty="0">
              <a:latin typeface="標楷體" panose="03000509000000000000" pitchFamily="65" charset="-120"/>
              <a:ea typeface="標楷體" panose="03000509000000000000" pitchFamily="65" charset="-120"/>
            </a:rPr>
            <a:t>本中心</a:t>
          </a:r>
          <a:r>
            <a:rPr lang="en-US" sz="1800" kern="1200" dirty="0">
              <a:latin typeface="標楷體" panose="03000509000000000000" pitchFamily="65" charset="-120"/>
              <a:ea typeface="標楷體" panose="03000509000000000000" pitchFamily="65" charset="-120"/>
            </a:rPr>
            <a:t>11</a:t>
          </a:r>
          <a:r>
            <a:rPr lang="zh-TW" sz="1800" kern="1200" dirty="0">
              <a:latin typeface="標楷體" panose="03000509000000000000" pitchFamily="65" charset="-120"/>
              <a:ea typeface="標楷體" panose="03000509000000000000" pitchFamily="65" charset="-120"/>
            </a:rPr>
            <a:t>樓多功能資訊媒體</a:t>
          </a:r>
          <a:r>
            <a:rPr lang="zh-TW" sz="1800" kern="1200" dirty="0" smtClean="0">
              <a:latin typeface="標楷體" panose="03000509000000000000" pitchFamily="65" charset="-120"/>
              <a:ea typeface="標楷體" panose="03000509000000000000" pitchFamily="65" charset="-120"/>
            </a:rPr>
            <a:t>區</a:t>
          </a:r>
          <a:r>
            <a:rPr lang="zh-TW" altLang="en-US" sz="1800" kern="1200" dirty="0" smtClean="0">
              <a:latin typeface="標楷體" panose="03000509000000000000" pitchFamily="65" charset="-120"/>
              <a:ea typeface="標楷體" panose="03000509000000000000" pitchFamily="65" charset="-120"/>
            </a:rPr>
            <a:t>  </a:t>
          </a:r>
          <a:r>
            <a:rPr lang="zh-TW" sz="1800" kern="1200" dirty="0" smtClean="0">
              <a:latin typeface="標楷體" panose="03000509000000000000" pitchFamily="65" charset="-120"/>
              <a:ea typeface="標楷體" panose="03000509000000000000" pitchFamily="65" charset="-120"/>
            </a:rPr>
            <a:t>場地，約可容納</a:t>
          </a:r>
          <a:r>
            <a:rPr lang="en-US" sz="1800" kern="1200" dirty="0" smtClean="0">
              <a:latin typeface="標楷體" panose="03000509000000000000" pitchFamily="65" charset="-120"/>
              <a:ea typeface="標楷體" panose="03000509000000000000" pitchFamily="65" charset="-120"/>
            </a:rPr>
            <a:t>100</a:t>
          </a:r>
          <a:r>
            <a:rPr lang="zh-TW" sz="1800" kern="1200" dirty="0" smtClean="0">
              <a:latin typeface="標楷體" panose="03000509000000000000" pitchFamily="65" charset="-120"/>
              <a:ea typeface="標楷體" panose="03000509000000000000" pitchFamily="65" charset="-120"/>
            </a:rPr>
            <a:t>人</a:t>
          </a:r>
          <a:r>
            <a:rPr lang="zh-TW" altLang="en-US" sz="1800" kern="1200" dirty="0" smtClean="0">
              <a:latin typeface="標楷體" panose="03000509000000000000" pitchFamily="65" charset="-120"/>
              <a:ea typeface="標楷體" panose="03000509000000000000" pitchFamily="65" charset="-120"/>
            </a:rPr>
            <a:t>。 </a:t>
          </a:r>
          <a:endParaRPr lang="zh-TW" altLang="en-US" sz="1800" kern="1200" dirty="0"/>
        </a:p>
      </dsp:txBody>
      <dsp:txXfrm rot="-5400000">
        <a:off x="2088223" y="50510"/>
        <a:ext cx="3728682" cy="929741"/>
      </dsp:txXfrm>
    </dsp:sp>
    <dsp:sp modelId="{880AE7D1-0AB3-4F2F-B4D0-57FABC0C0CC9}">
      <dsp:nvSpPr>
        <dsp:cNvPr id="0" name=""/>
        <dsp:cNvSpPr/>
      </dsp:nvSpPr>
      <dsp:spPr>
        <a:xfrm>
          <a:off x="0" y="0"/>
          <a:ext cx="2125676" cy="1004978"/>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kern="1200" dirty="0">
              <a:latin typeface="標楷體" panose="03000509000000000000" pitchFamily="65" charset="-120"/>
              <a:ea typeface="標楷體" panose="03000509000000000000" pitchFamily="65" charset="-120"/>
            </a:rPr>
            <a:t>免費場地</a:t>
          </a:r>
          <a:endParaRPr lang="zh-TW" altLang="en-US" sz="2800" kern="1200" dirty="0"/>
        </a:p>
      </dsp:txBody>
      <dsp:txXfrm>
        <a:off x="49059" y="49059"/>
        <a:ext cx="2027558" cy="906860"/>
      </dsp:txXfrm>
    </dsp:sp>
    <dsp:sp modelId="{3D9D39EB-30C3-48F9-BE3B-F0DB56D2FF08}">
      <dsp:nvSpPr>
        <dsp:cNvPr id="0" name=""/>
        <dsp:cNvSpPr/>
      </dsp:nvSpPr>
      <dsp:spPr>
        <a:xfrm rot="5400000">
          <a:off x="3248991" y="32502"/>
          <a:ext cx="1536039" cy="3775289"/>
        </a:xfrm>
        <a:prstGeom prst="round2SameRect">
          <a:avLst/>
        </a:prstGeom>
        <a:solidFill>
          <a:schemeClr val="accent4">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TW" altLang="en-US" sz="1600" b="0" kern="1200" dirty="0">
              <a:latin typeface="標楷體" panose="03000509000000000000" pitchFamily="65" charset="-120"/>
              <a:ea typeface="標楷體" panose="03000509000000000000" pitchFamily="65" charset="-120"/>
            </a:rPr>
            <a:t>請</a:t>
          </a:r>
          <a:r>
            <a:rPr lang="zh-TW" sz="1600" b="0" kern="1200" dirty="0">
              <a:latin typeface="標楷體" panose="03000509000000000000" pitchFamily="65" charset="-120"/>
              <a:ea typeface="標楷體" panose="03000509000000000000" pitchFamily="65" charset="-120"/>
            </a:rPr>
            <a:t>公司</a:t>
          </a:r>
          <a:r>
            <a:rPr lang="zh-TW" altLang="en-US" sz="1600" b="0" kern="1200" dirty="0">
              <a:latin typeface="標楷體" panose="03000509000000000000" pitchFamily="65" charset="-120"/>
              <a:ea typeface="標楷體" panose="03000509000000000000" pitchFamily="65" charset="-120"/>
            </a:rPr>
            <a:t>於</a:t>
          </a:r>
          <a:r>
            <a:rPr lang="zh-TW" sz="1600" b="0" u="sng" kern="1200" dirty="0">
              <a:solidFill>
                <a:srgbClr val="FF0000"/>
              </a:solidFill>
              <a:latin typeface="標楷體" panose="03000509000000000000" pitchFamily="65" charset="-120"/>
              <a:ea typeface="標楷體" panose="03000509000000000000" pitchFamily="65" charset="-120"/>
            </a:rPr>
            <a:t>每月</a:t>
          </a:r>
          <a:r>
            <a:rPr lang="en-US" sz="1600" b="0" u="sng" kern="1200" dirty="0">
              <a:solidFill>
                <a:srgbClr val="FF0000"/>
              </a:solidFill>
              <a:latin typeface="標楷體" panose="03000509000000000000" pitchFamily="65" charset="-120"/>
              <a:ea typeface="標楷體" panose="03000509000000000000" pitchFamily="65" charset="-120"/>
            </a:rPr>
            <a:t>20</a:t>
          </a:r>
          <a:r>
            <a:rPr lang="zh-TW" sz="1600" b="0" u="sng" kern="1200" dirty="0">
              <a:solidFill>
                <a:srgbClr val="FF0000"/>
              </a:solidFill>
              <a:latin typeface="標楷體" panose="03000509000000000000" pitchFamily="65" charset="-120"/>
              <a:ea typeface="標楷體" panose="03000509000000000000" pitchFamily="65" charset="-120"/>
            </a:rPr>
            <a:t>日前</a:t>
          </a:r>
          <a:r>
            <a:rPr lang="zh-TW" sz="1600" b="0" kern="1200" dirty="0">
              <a:latin typeface="標楷體" panose="03000509000000000000" pitchFamily="65" charset="-120"/>
              <a:ea typeface="標楷體" panose="03000509000000000000" pitchFamily="65" charset="-120"/>
            </a:rPr>
            <a:t>向管區洽詢次月場地使用情形，由管區協助登錄場地借用日期及時間。</a:t>
          </a:r>
          <a:endParaRPr lang="zh-TW" altLang="en-US" sz="1600" kern="1200" dirty="0">
            <a:latin typeface="標楷體" panose="03000509000000000000" pitchFamily="65" charset="-120"/>
            <a:ea typeface="標楷體" panose="03000509000000000000" pitchFamily="65" charset="-120"/>
          </a:endParaRPr>
        </a:p>
        <a:p>
          <a:pPr marL="171450" lvl="1" indent="-171450" algn="l" defTabSz="711200">
            <a:lnSpc>
              <a:spcPct val="90000"/>
            </a:lnSpc>
            <a:spcBef>
              <a:spcPct val="0"/>
            </a:spcBef>
            <a:spcAft>
              <a:spcPct val="15000"/>
            </a:spcAft>
            <a:buChar char="••"/>
          </a:pPr>
          <a:r>
            <a:rPr lang="zh-TW" altLang="en-US" sz="1600" kern="1200" dirty="0">
              <a:latin typeface="標楷體" panose="03000509000000000000" pitchFamily="65" charset="-120"/>
              <a:ea typeface="標楷體" panose="03000509000000000000" pitchFamily="65" charset="-120"/>
            </a:rPr>
            <a:t>本中心統一於</a:t>
          </a:r>
          <a:r>
            <a:rPr lang="zh-TW" altLang="en-US" sz="1600" u="sng" kern="1200" dirty="0">
              <a:solidFill>
                <a:srgbClr val="FF0000"/>
              </a:solidFill>
              <a:latin typeface="標楷體" panose="03000509000000000000" pitchFamily="65" charset="-120"/>
              <a:ea typeface="標楷體" panose="03000509000000000000" pitchFamily="65" charset="-120"/>
            </a:rPr>
            <a:t>每月月底前以新聞稿</a:t>
          </a:r>
          <a:r>
            <a:rPr lang="zh-TW" altLang="en-US" sz="1600" kern="1200" dirty="0">
              <a:latin typeface="標楷體" panose="03000509000000000000" pitchFamily="65" charset="-120"/>
              <a:ea typeface="標楷體" panose="03000509000000000000" pitchFamily="65" charset="-120"/>
            </a:rPr>
            <a:t>公布上櫃公司於</a:t>
          </a:r>
          <a:r>
            <a:rPr lang="zh-TW" altLang="en-US" sz="1600" u="sng" kern="1200" dirty="0">
              <a:solidFill>
                <a:srgbClr val="FF0000"/>
              </a:solidFill>
              <a:latin typeface="標楷體" panose="03000509000000000000" pitchFamily="65" charset="-120"/>
              <a:ea typeface="標楷體" panose="03000509000000000000" pitchFamily="65" charset="-120"/>
            </a:rPr>
            <a:t>次月</a:t>
          </a:r>
          <a:r>
            <a:rPr lang="zh-TW" altLang="en-US" sz="1600" kern="1200" dirty="0">
              <a:latin typeface="標楷體" panose="03000509000000000000" pitchFamily="65" charset="-120"/>
              <a:ea typeface="標楷體" panose="03000509000000000000" pitchFamily="65" charset="-120"/>
            </a:rPr>
            <a:t>在本中心場地自辦法說會之資訊。 </a:t>
          </a:r>
        </a:p>
      </dsp:txBody>
      <dsp:txXfrm rot="-5400000">
        <a:off x="2129367" y="1227110"/>
        <a:ext cx="3700306" cy="1386073"/>
      </dsp:txXfrm>
    </dsp:sp>
    <dsp:sp modelId="{34D07675-08DD-4480-AA40-8956EC20EF22}">
      <dsp:nvSpPr>
        <dsp:cNvPr id="0" name=""/>
        <dsp:cNvSpPr/>
      </dsp:nvSpPr>
      <dsp:spPr>
        <a:xfrm>
          <a:off x="0" y="1080114"/>
          <a:ext cx="2123600" cy="1680088"/>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kern="1200" dirty="0">
              <a:latin typeface="標楷體" panose="03000509000000000000" pitchFamily="65" charset="-120"/>
              <a:ea typeface="標楷體" panose="03000509000000000000" pitchFamily="65" charset="-120"/>
            </a:rPr>
            <a:t>登記時間</a:t>
          </a:r>
          <a:endParaRPr lang="zh-TW" altLang="en-US" sz="2800" kern="1200" dirty="0"/>
        </a:p>
      </dsp:txBody>
      <dsp:txXfrm>
        <a:off x="82015" y="1162129"/>
        <a:ext cx="1959570" cy="1516058"/>
      </dsp:txXfrm>
    </dsp:sp>
    <dsp:sp modelId="{C52B830A-1FC6-44C7-BA18-C1AEDEC2609A}">
      <dsp:nvSpPr>
        <dsp:cNvPr id="0" name=""/>
        <dsp:cNvSpPr/>
      </dsp:nvSpPr>
      <dsp:spPr>
        <a:xfrm rot="5400000">
          <a:off x="3354574" y="1651420"/>
          <a:ext cx="1321182" cy="3778979"/>
        </a:xfrm>
        <a:prstGeom prst="round2SameRect">
          <a:avLst/>
        </a:prstGeom>
        <a:solidFill>
          <a:schemeClr val="accent4">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altLang="zh-TW" sz="1600" kern="1200" dirty="0">
              <a:latin typeface="標楷體" panose="03000509000000000000" pitchFamily="65" charset="-120"/>
              <a:ea typeface="標楷體" panose="03000509000000000000" pitchFamily="65" charset="-120"/>
            </a:rPr>
            <a:t>(</a:t>
          </a:r>
          <a:r>
            <a:rPr lang="zh-TW" altLang="zh-TW" sz="1600" kern="1200" dirty="0">
              <a:latin typeface="標楷體" panose="03000509000000000000" pitchFamily="65" charset="-120"/>
              <a:ea typeface="標楷體" panose="03000509000000000000" pitchFamily="65" charset="-120"/>
            </a:rPr>
            <a:t>會前</a:t>
          </a:r>
          <a:r>
            <a:rPr lang="en-US" altLang="zh-TW" sz="1600" kern="1200" dirty="0">
              <a:latin typeface="標楷體" panose="03000509000000000000" pitchFamily="65" charset="-120"/>
              <a:ea typeface="標楷體" panose="03000509000000000000" pitchFamily="65" charset="-120"/>
            </a:rPr>
            <a:t>)</a:t>
          </a:r>
          <a:r>
            <a:rPr lang="zh-TW" altLang="zh-TW" sz="1600" kern="1200" dirty="0">
              <a:latin typeface="標楷體" panose="03000509000000000000" pitchFamily="65" charset="-120"/>
              <a:ea typeface="標楷體" panose="03000509000000000000" pitchFamily="65" charset="-120"/>
            </a:rPr>
            <a:t>發布重大訊息；</a:t>
          </a:r>
          <a:r>
            <a:rPr lang="en-US" altLang="zh-TW" sz="1600" kern="1200" dirty="0">
              <a:latin typeface="標楷體" panose="03000509000000000000" pitchFamily="65" charset="-120"/>
              <a:ea typeface="標楷體" panose="03000509000000000000" pitchFamily="65" charset="-120"/>
            </a:rPr>
            <a:t>(</a:t>
          </a:r>
          <a:r>
            <a:rPr lang="zh-TW" altLang="zh-TW" sz="1600" kern="1200" dirty="0">
              <a:latin typeface="標楷體" panose="03000509000000000000" pitchFamily="65" charset="-120"/>
              <a:ea typeface="標楷體" panose="03000509000000000000" pitchFamily="65" charset="-120"/>
            </a:rPr>
            <a:t>會後</a:t>
          </a:r>
          <a:r>
            <a:rPr lang="en-US" altLang="zh-TW" sz="1600" kern="1200" dirty="0">
              <a:latin typeface="標楷體" panose="03000509000000000000" pitchFamily="65" charset="-120"/>
              <a:ea typeface="標楷體" panose="03000509000000000000" pitchFamily="65" charset="-120"/>
            </a:rPr>
            <a:t>)</a:t>
          </a:r>
          <a:r>
            <a:rPr lang="zh-TW" altLang="zh-TW" sz="1600" kern="1200" dirty="0">
              <a:latin typeface="標楷體" panose="03000509000000000000" pitchFamily="65" charset="-120"/>
              <a:ea typeface="標楷體" panose="03000509000000000000" pitchFamily="65" charset="-120"/>
            </a:rPr>
            <a:t>辦理資訊申報作業。</a:t>
          </a:r>
          <a:endParaRPr lang="zh-TW" altLang="en-US" sz="1600" kern="1200" dirty="0">
            <a:latin typeface="標楷體" panose="03000509000000000000" pitchFamily="65" charset="-120"/>
            <a:ea typeface="標楷體" panose="03000509000000000000" pitchFamily="65" charset="-120"/>
          </a:endParaRPr>
        </a:p>
        <a:p>
          <a:pPr marL="171450" lvl="1" indent="-171450" algn="l" defTabSz="711200">
            <a:lnSpc>
              <a:spcPct val="90000"/>
            </a:lnSpc>
            <a:spcBef>
              <a:spcPct val="0"/>
            </a:spcBef>
            <a:spcAft>
              <a:spcPct val="15000"/>
            </a:spcAft>
            <a:buChar char="••"/>
          </a:pPr>
          <a:r>
            <a:rPr lang="zh-TW" altLang="zh-TW" sz="1600" u="sng" kern="1200" dirty="0">
              <a:solidFill>
                <a:srgbClr val="FF0000"/>
              </a:solidFill>
              <a:latin typeface="標楷體" panose="03000509000000000000" pitchFamily="65" charset="-120"/>
              <a:ea typeface="標楷體" panose="03000509000000000000" pitchFamily="65" charset="-120"/>
            </a:rPr>
            <a:t>自行</a:t>
          </a:r>
          <a:r>
            <a:rPr lang="zh-TW" altLang="zh-TW" sz="1600" kern="1200" dirty="0">
              <a:latin typeface="標楷體" panose="03000509000000000000" pitchFamily="65" charset="-120"/>
              <a:ea typeface="標楷體" panose="03000509000000000000" pitchFamily="65" charset="-120"/>
            </a:rPr>
            <a:t>全程錄音</a:t>
          </a:r>
          <a:r>
            <a:rPr lang="en-US" altLang="zh-TW" sz="1600" kern="1200" dirty="0">
              <a:latin typeface="標楷體" panose="03000509000000000000" pitchFamily="65" charset="-120"/>
              <a:ea typeface="標楷體" panose="03000509000000000000" pitchFamily="65" charset="-120"/>
            </a:rPr>
            <a:t>/</a:t>
          </a:r>
          <a:r>
            <a:rPr lang="zh-TW" altLang="zh-TW" sz="1600" kern="1200" dirty="0">
              <a:latin typeface="標楷體" panose="03000509000000000000" pitchFamily="65" charset="-120"/>
              <a:ea typeface="標楷體" panose="03000509000000000000" pitchFamily="65" charset="-120"/>
            </a:rPr>
            <a:t>影、規劃簡報流程、製作書面資料及投資人邀請等。</a:t>
          </a:r>
          <a:endParaRPr lang="zh-TW" altLang="en-US" sz="1600" kern="1200" dirty="0"/>
        </a:p>
      </dsp:txBody>
      <dsp:txXfrm rot="-5400000">
        <a:off x="2125676" y="2944814"/>
        <a:ext cx="3714484" cy="1192192"/>
      </dsp:txXfrm>
    </dsp:sp>
    <dsp:sp modelId="{744CF573-5742-45CC-A208-14FB6533FB44}">
      <dsp:nvSpPr>
        <dsp:cNvPr id="0" name=""/>
        <dsp:cNvSpPr/>
      </dsp:nvSpPr>
      <dsp:spPr>
        <a:xfrm>
          <a:off x="0" y="2854831"/>
          <a:ext cx="2125676" cy="1392783"/>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TW" altLang="en-US" sz="2400" kern="1200" dirty="0">
              <a:latin typeface="標楷體" panose="03000509000000000000" pitchFamily="65" charset="-120"/>
              <a:ea typeface="標楷體" panose="03000509000000000000" pitchFamily="65" charset="-120"/>
            </a:rPr>
            <a:t>上櫃公司應辦理事項</a:t>
          </a:r>
        </a:p>
      </dsp:txBody>
      <dsp:txXfrm>
        <a:off x="67990" y="2922821"/>
        <a:ext cx="1989696" cy="125680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A6C7F-7B3C-47C4-B355-F02FC7E19658}">
      <dsp:nvSpPr>
        <dsp:cNvPr id="0" name=""/>
        <dsp:cNvSpPr/>
      </dsp:nvSpPr>
      <dsp:spPr>
        <a:xfrm>
          <a:off x="253942" y="-289533"/>
          <a:ext cx="6832156" cy="4849165"/>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5B1325-8AC0-4BA1-8352-7EC0EE7A02CC}">
      <dsp:nvSpPr>
        <dsp:cNvPr id="0" name=""/>
        <dsp:cNvSpPr/>
      </dsp:nvSpPr>
      <dsp:spPr>
        <a:xfrm>
          <a:off x="1368152" y="2739598"/>
          <a:ext cx="177636" cy="17763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7F733C-0CE0-4773-93E8-3E42FDC39147}">
      <dsp:nvSpPr>
        <dsp:cNvPr id="0" name=""/>
        <dsp:cNvSpPr/>
      </dsp:nvSpPr>
      <dsp:spPr>
        <a:xfrm>
          <a:off x="0" y="2955622"/>
          <a:ext cx="3258826" cy="125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126" tIns="0" rIns="0" bIns="0" numCol="1" spcCol="1270" anchor="t" anchorCtr="0">
          <a:noAutofit/>
        </a:bodyPr>
        <a:lstStyle/>
        <a:p>
          <a:pPr lvl="0" algn="l" defTabSz="800100">
            <a:lnSpc>
              <a:spcPct val="90000"/>
            </a:lnSpc>
            <a:spcBef>
              <a:spcPct val="0"/>
            </a:spcBef>
            <a:spcAft>
              <a:spcPct val="35000"/>
            </a:spcAft>
          </a:pPr>
          <a:r>
            <a:rPr lang="zh-TW" altLang="en-US" sz="1800" kern="1200" dirty="0" smtClean="0">
              <a:solidFill>
                <a:srgbClr val="FF0000"/>
              </a:solidFill>
              <a:latin typeface="標楷體" pitchFamily="65" charset="-120"/>
              <a:ea typeface="標楷體" pitchFamily="65" charset="-120"/>
            </a:rPr>
            <a:t>證交法第三十六條之一：</a:t>
          </a:r>
          <a:endParaRPr lang="en-US" altLang="zh-TW" sz="1800" kern="1200" dirty="0" smtClean="0">
            <a:solidFill>
              <a:srgbClr val="FF0000"/>
            </a:solidFill>
            <a:latin typeface="標楷體" pitchFamily="65" charset="-120"/>
            <a:ea typeface="標楷體" pitchFamily="65" charset="-120"/>
          </a:endParaRPr>
        </a:p>
        <a:p>
          <a:pPr lvl="0" algn="l" defTabSz="800100">
            <a:lnSpc>
              <a:spcPct val="90000"/>
            </a:lnSpc>
            <a:spcBef>
              <a:spcPct val="0"/>
            </a:spcBef>
            <a:spcAft>
              <a:spcPct val="35000"/>
            </a:spcAft>
          </a:pPr>
          <a:r>
            <a:rPr lang="zh-TW" altLang="en-US" sz="1400" kern="1200" dirty="0" smtClean="0">
              <a:solidFill>
                <a:srgbClr val="0000FF"/>
              </a:solidFill>
              <a:latin typeface="標楷體" pitchFamily="65" charset="-120"/>
              <a:ea typeface="標楷體" pitchFamily="65" charset="-120"/>
            </a:rPr>
            <a:t>公開發行公司揭露</a:t>
          </a:r>
          <a:r>
            <a:rPr lang="zh-TW" altLang="en-US" sz="1400" u="sng" kern="1200" dirty="0" smtClean="0">
              <a:solidFill>
                <a:srgbClr val="0000FF"/>
              </a:solidFill>
              <a:latin typeface="標楷體" pitchFamily="65" charset="-120"/>
              <a:ea typeface="標楷體" pitchFamily="65" charset="-120"/>
            </a:rPr>
            <a:t>財務預測資訊</a:t>
          </a:r>
          <a:r>
            <a:rPr lang="zh-TW" altLang="en-US" sz="1400" kern="1200" dirty="0" smtClean="0">
              <a:solidFill>
                <a:srgbClr val="0000FF"/>
              </a:solidFill>
              <a:latin typeface="標楷體" pitchFamily="65" charset="-120"/>
              <a:ea typeface="標楷體" pitchFamily="65" charset="-120"/>
            </a:rPr>
            <a:t>等重大財務業務行為，其適用範圍、作業程序、應公告、申報及其他應遵行事項之處理準則，</a:t>
          </a:r>
          <a:r>
            <a:rPr lang="zh-TW" altLang="en-US" sz="1400" u="sng" kern="1200" dirty="0" smtClean="0">
              <a:solidFill>
                <a:srgbClr val="0000FF"/>
              </a:solidFill>
              <a:latin typeface="標楷體" pitchFamily="65" charset="-120"/>
              <a:ea typeface="標楷體" pitchFamily="65" charset="-120"/>
            </a:rPr>
            <a:t>由主管機關定之</a:t>
          </a:r>
          <a:r>
            <a:rPr lang="zh-TW" altLang="en-US" sz="1400" kern="1200" dirty="0" smtClean="0">
              <a:solidFill>
                <a:srgbClr val="0000FF"/>
              </a:solidFill>
              <a:latin typeface="標楷體" pitchFamily="65" charset="-120"/>
              <a:ea typeface="標楷體" pitchFamily="65" charset="-120"/>
            </a:rPr>
            <a:t>。</a:t>
          </a:r>
          <a:endParaRPr lang="zh-TW" altLang="en-US" sz="1400" kern="1200" dirty="0"/>
        </a:p>
      </dsp:txBody>
      <dsp:txXfrm>
        <a:off x="0" y="2955622"/>
        <a:ext cx="3258826" cy="1250360"/>
      </dsp:txXfrm>
    </dsp:sp>
    <dsp:sp modelId="{5BAE4F64-76C5-4374-B059-2CA63911B2D1}">
      <dsp:nvSpPr>
        <dsp:cNvPr id="0" name=""/>
        <dsp:cNvSpPr/>
      </dsp:nvSpPr>
      <dsp:spPr>
        <a:xfrm>
          <a:off x="3116509" y="1731487"/>
          <a:ext cx="321111" cy="321111"/>
        </a:xfrm>
        <a:prstGeom prst="ellipse">
          <a:avLst/>
        </a:prstGeom>
        <a:solidFill>
          <a:schemeClr val="accent2">
            <a:hueOff val="9504422"/>
            <a:satOff val="-18343"/>
            <a:lumOff val="-23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FE79D2-21CB-40F7-A6E5-04583D01633B}">
      <dsp:nvSpPr>
        <dsp:cNvPr id="0" name=""/>
        <dsp:cNvSpPr/>
      </dsp:nvSpPr>
      <dsp:spPr>
        <a:xfrm>
          <a:off x="2616163" y="2164231"/>
          <a:ext cx="1948902" cy="1140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150" tIns="0" rIns="0" bIns="0" numCol="1" spcCol="1270" anchor="t" anchorCtr="0">
          <a:noAutofit/>
        </a:bodyPr>
        <a:lstStyle/>
        <a:p>
          <a:pPr lvl="0" algn="l" defTabSz="889000">
            <a:lnSpc>
              <a:spcPct val="90000"/>
            </a:lnSpc>
            <a:spcBef>
              <a:spcPct val="0"/>
            </a:spcBef>
            <a:spcAft>
              <a:spcPct val="35000"/>
            </a:spcAft>
          </a:pPr>
          <a:r>
            <a:rPr lang="zh-TW" altLang="en-US" sz="2000" kern="1200" dirty="0" smtClean="0">
              <a:solidFill>
                <a:srgbClr val="FF0000"/>
              </a:solidFill>
              <a:latin typeface="標楷體" panose="03000509000000000000" pitchFamily="65" charset="-120"/>
              <a:ea typeface="標楷體" panose="03000509000000000000" pitchFamily="65" charset="-120"/>
            </a:rPr>
            <a:t>「公開發行公司公開財務預測資訊處理準則」</a:t>
          </a:r>
          <a:endParaRPr lang="zh-TW" altLang="en-US" sz="2000" kern="1200" dirty="0">
            <a:solidFill>
              <a:srgbClr val="FF0000"/>
            </a:solidFill>
            <a:latin typeface="標楷體" panose="03000509000000000000" pitchFamily="65" charset="-120"/>
            <a:ea typeface="標楷體" panose="03000509000000000000" pitchFamily="65" charset="-120"/>
          </a:endParaRPr>
        </a:p>
      </dsp:txBody>
      <dsp:txXfrm>
        <a:off x="2616163" y="2164231"/>
        <a:ext cx="1948902" cy="1140676"/>
      </dsp:txXfrm>
    </dsp:sp>
    <dsp:sp modelId="{F0FD23C5-A342-4275-A091-8C8396AF5038}">
      <dsp:nvSpPr>
        <dsp:cNvPr id="0" name=""/>
        <dsp:cNvSpPr/>
      </dsp:nvSpPr>
      <dsp:spPr>
        <a:xfrm>
          <a:off x="5256584" y="795384"/>
          <a:ext cx="444090" cy="444090"/>
        </a:xfrm>
        <a:prstGeom prst="ellipse">
          <a:avLst/>
        </a:prstGeom>
        <a:solidFill>
          <a:schemeClr val="accent2">
            <a:hueOff val="19008843"/>
            <a:satOff val="-36686"/>
            <a:lumOff val="-47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BB3D14-CE7B-4092-BF52-956419C4E9C5}">
      <dsp:nvSpPr>
        <dsp:cNvPr id="0" name=""/>
        <dsp:cNvSpPr/>
      </dsp:nvSpPr>
      <dsp:spPr>
        <a:xfrm>
          <a:off x="4686528" y="1328377"/>
          <a:ext cx="1948886" cy="1784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314" tIns="0" rIns="0" bIns="0" numCol="1" spcCol="1270" anchor="t" anchorCtr="0">
          <a:noAutofit/>
        </a:bodyPr>
        <a:lstStyle/>
        <a:p>
          <a:pPr lvl="0" algn="l" defTabSz="889000">
            <a:lnSpc>
              <a:spcPct val="90000"/>
            </a:lnSpc>
            <a:spcBef>
              <a:spcPct val="0"/>
            </a:spcBef>
            <a:spcAft>
              <a:spcPct val="35000"/>
            </a:spcAft>
          </a:pPr>
          <a:r>
            <a:rPr lang="zh-TW" altLang="en-US" sz="2000" kern="1200" dirty="0" smtClean="0">
              <a:solidFill>
                <a:srgbClr val="FF0000"/>
              </a:solidFill>
              <a:latin typeface="標楷體" pitchFamily="65" charset="-120"/>
              <a:ea typeface="標楷體" pitchFamily="65" charset="-120"/>
            </a:rPr>
            <a:t>「本中心對上櫃公司應公開完整式財務預測之認定標準」</a:t>
          </a:r>
          <a:endParaRPr lang="zh-TW" altLang="en-US" sz="2000" kern="1200" dirty="0">
            <a:solidFill>
              <a:srgbClr val="FF0000"/>
            </a:solidFill>
          </a:endParaRPr>
        </a:p>
      </dsp:txBody>
      <dsp:txXfrm>
        <a:off x="4686528" y="1328377"/>
        <a:ext cx="1948886" cy="1784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F3EC9-09A2-4F22-8680-573F48F19932}">
      <dsp:nvSpPr>
        <dsp:cNvPr id="0" name=""/>
        <dsp:cNvSpPr/>
      </dsp:nvSpPr>
      <dsp:spPr>
        <a:xfrm>
          <a:off x="0" y="31735"/>
          <a:ext cx="6096000" cy="1219200"/>
        </a:xfrm>
        <a:prstGeom prst="rect">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TW" altLang="en-US" sz="4000" kern="1200" dirty="0" smtClean="0">
              <a:solidFill>
                <a:schemeClr val="tx2"/>
              </a:solidFill>
              <a:latin typeface="標楷體" pitchFamily="65" charset="-120"/>
              <a:ea typeface="標楷體" pitchFamily="65" charset="-120"/>
            </a:rPr>
            <a:t>重大訊息之發布型態</a:t>
          </a:r>
          <a:endParaRPr lang="zh-TW" altLang="en-US" sz="4000" kern="1200" dirty="0">
            <a:latin typeface="標楷體" pitchFamily="65" charset="-120"/>
            <a:ea typeface="標楷體" pitchFamily="65" charset="-120"/>
          </a:endParaRPr>
        </a:p>
      </dsp:txBody>
      <dsp:txXfrm>
        <a:off x="0" y="31735"/>
        <a:ext cx="6096000" cy="1219200"/>
      </dsp:txXfrm>
    </dsp:sp>
    <dsp:sp modelId="{D06AC410-9BE9-427F-8465-96CD3E5D8F68}">
      <dsp:nvSpPr>
        <dsp:cNvPr id="0" name=""/>
        <dsp:cNvSpPr/>
      </dsp:nvSpPr>
      <dsp:spPr>
        <a:xfrm>
          <a:off x="0" y="1219200"/>
          <a:ext cx="3047999"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TW" altLang="en-US" sz="4000" b="0" kern="1200" dirty="0" smtClean="0">
              <a:solidFill>
                <a:schemeClr val="bg1"/>
              </a:solidFill>
              <a:latin typeface="Times New Roman" pitchFamily="18" charset="0"/>
              <a:ea typeface="標楷體" pitchFamily="65" charset="-120"/>
              <a:cs typeface="Times New Roman" pitchFamily="18" charset="0"/>
            </a:rPr>
            <a:t>公司主動發布重大訊息</a:t>
          </a:r>
          <a:r>
            <a:rPr lang="en-US" altLang="zh-TW" sz="4000" b="0" kern="1200" dirty="0" smtClean="0">
              <a:solidFill>
                <a:schemeClr val="bg1"/>
              </a:solidFill>
              <a:latin typeface="Times New Roman" pitchFamily="18" charset="0"/>
              <a:ea typeface="標楷體" pitchFamily="65" charset="-120"/>
              <a:cs typeface="Times New Roman" pitchFamily="18" charset="0"/>
            </a:rPr>
            <a:t>(</a:t>
          </a:r>
          <a:r>
            <a:rPr lang="en-US" altLang="zh-TW" sz="4000" kern="1200" dirty="0" smtClean="0"/>
            <a:t>§</a:t>
          </a:r>
          <a:r>
            <a:rPr lang="en-US" altLang="zh-TW" sz="4000" b="0" kern="1200" dirty="0" smtClean="0">
              <a:solidFill>
                <a:schemeClr val="bg1"/>
              </a:solidFill>
              <a:latin typeface="Times New Roman" pitchFamily="18" charset="0"/>
              <a:ea typeface="標楷體" pitchFamily="65" charset="-120"/>
              <a:cs typeface="Times New Roman" pitchFamily="18" charset="0"/>
            </a:rPr>
            <a:t>6)</a:t>
          </a:r>
          <a:endParaRPr lang="zh-TW" altLang="en-US" sz="4000" kern="1200" dirty="0"/>
        </a:p>
      </dsp:txBody>
      <dsp:txXfrm>
        <a:off x="0" y="1219200"/>
        <a:ext cx="3047999" cy="2560320"/>
      </dsp:txXfrm>
    </dsp:sp>
    <dsp:sp modelId="{CB9B2693-842B-43CD-850F-5A42928EF4CB}">
      <dsp:nvSpPr>
        <dsp:cNvPr id="0" name=""/>
        <dsp:cNvSpPr/>
      </dsp:nvSpPr>
      <dsp:spPr>
        <a:xfrm>
          <a:off x="3048000" y="1219200"/>
          <a:ext cx="3047999"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TW" altLang="en-US" sz="4000" b="0" kern="1200" dirty="0" smtClean="0">
              <a:solidFill>
                <a:schemeClr val="bg1"/>
              </a:solidFill>
              <a:latin typeface="Times New Roman" pitchFamily="18" charset="0"/>
              <a:ea typeface="標楷體" pitchFamily="65" charset="-120"/>
              <a:cs typeface="Times New Roman" pitchFamily="18" charset="0"/>
            </a:rPr>
            <a:t>本中心通知公司發布重大訊息</a:t>
          </a:r>
          <a:r>
            <a:rPr lang="en-US" altLang="zh-TW" sz="4000" b="0" kern="1200" dirty="0" smtClean="0">
              <a:solidFill>
                <a:schemeClr val="bg1"/>
              </a:solidFill>
              <a:latin typeface="Times New Roman" pitchFamily="18" charset="0"/>
              <a:ea typeface="標楷體" pitchFamily="65" charset="-120"/>
              <a:cs typeface="Times New Roman" pitchFamily="18" charset="0"/>
            </a:rPr>
            <a:t>(</a:t>
          </a:r>
          <a:r>
            <a:rPr lang="en-US" altLang="zh-TW" sz="4000" kern="1200" dirty="0" smtClean="0"/>
            <a:t>§</a:t>
          </a:r>
          <a:r>
            <a:rPr lang="en-US" altLang="zh-TW" sz="4000" b="0" kern="1200" dirty="0" smtClean="0">
              <a:solidFill>
                <a:schemeClr val="bg1"/>
              </a:solidFill>
              <a:latin typeface="Times New Roman" pitchFamily="18" charset="0"/>
              <a:ea typeface="標楷體" pitchFamily="65" charset="-120"/>
              <a:cs typeface="Times New Roman" pitchFamily="18" charset="0"/>
            </a:rPr>
            <a:t>9)</a:t>
          </a:r>
          <a:endParaRPr lang="zh-TW" altLang="en-US" sz="4000" kern="1200" dirty="0"/>
        </a:p>
      </dsp:txBody>
      <dsp:txXfrm>
        <a:off x="3048000" y="1219200"/>
        <a:ext cx="3047999" cy="2560320"/>
      </dsp:txXfrm>
    </dsp:sp>
    <dsp:sp modelId="{DFAE5A8E-81FC-4A7A-BE65-5DC3E3E4E5B0}">
      <dsp:nvSpPr>
        <dsp:cNvPr id="0" name=""/>
        <dsp:cNvSpPr/>
      </dsp:nvSpPr>
      <dsp:spPr>
        <a:xfrm>
          <a:off x="0" y="3779520"/>
          <a:ext cx="6096000" cy="284480"/>
        </a:xfrm>
        <a:prstGeom prst="rect">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7EA4F-662C-4C2F-B860-87A8ED8B04B6}">
      <dsp:nvSpPr>
        <dsp:cNvPr id="0" name=""/>
        <dsp:cNvSpPr/>
      </dsp:nvSpPr>
      <dsp:spPr>
        <a:xfrm>
          <a:off x="2025169" y="-167207"/>
          <a:ext cx="1422268" cy="1312896"/>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tx1"/>
              </a:solidFill>
              <a:latin typeface="標楷體" panose="03000509000000000000" pitchFamily="65" charset="-120"/>
              <a:ea typeface="標楷體" panose="03000509000000000000" pitchFamily="65" charset="-120"/>
            </a:rPr>
            <a:t>整體產業面</a:t>
          </a:r>
          <a:endParaRPr lang="zh-TW" altLang="en-US" sz="2400" kern="1200" dirty="0">
            <a:solidFill>
              <a:schemeClr val="tx1"/>
            </a:solidFill>
            <a:latin typeface="標楷體" panose="03000509000000000000" pitchFamily="65" charset="-120"/>
            <a:ea typeface="標楷體" panose="03000509000000000000" pitchFamily="65" charset="-120"/>
          </a:endParaRPr>
        </a:p>
      </dsp:txBody>
      <dsp:txXfrm>
        <a:off x="2233455" y="25062"/>
        <a:ext cx="1005696" cy="928358"/>
      </dsp:txXfrm>
    </dsp:sp>
    <dsp:sp modelId="{7C772A6F-76C6-4622-A817-816B84646648}">
      <dsp:nvSpPr>
        <dsp:cNvPr id="0" name=""/>
        <dsp:cNvSpPr/>
      </dsp:nvSpPr>
      <dsp:spPr>
        <a:xfrm rot="2160000">
          <a:off x="3306374" y="755401"/>
          <a:ext cx="46853" cy="33008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3307716" y="817286"/>
        <a:ext cx="32797" cy="198048"/>
      </dsp:txXfrm>
    </dsp:sp>
    <dsp:sp modelId="{4054BA13-4719-4288-B222-82AC18F71352}">
      <dsp:nvSpPr>
        <dsp:cNvPr id="0" name=""/>
        <dsp:cNvSpPr/>
      </dsp:nvSpPr>
      <dsp:spPr>
        <a:xfrm>
          <a:off x="3214309" y="696752"/>
          <a:ext cx="1422268" cy="1312896"/>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rgbClr val="FF0000"/>
              </a:solidFill>
              <a:latin typeface="標楷體" panose="03000509000000000000" pitchFamily="65" charset="-120"/>
              <a:ea typeface="標楷體" panose="03000509000000000000" pitchFamily="65" charset="-120"/>
            </a:rPr>
            <a:t>公司營運概況</a:t>
          </a:r>
          <a:endParaRPr lang="zh-TW" altLang="en-US" sz="2400" b="1" kern="1200" dirty="0">
            <a:solidFill>
              <a:srgbClr val="FF0000"/>
            </a:solidFill>
            <a:latin typeface="標楷體" panose="03000509000000000000" pitchFamily="65" charset="-120"/>
            <a:ea typeface="標楷體" panose="03000509000000000000" pitchFamily="65" charset="-120"/>
          </a:endParaRPr>
        </a:p>
      </dsp:txBody>
      <dsp:txXfrm>
        <a:off x="3422595" y="889021"/>
        <a:ext cx="1005696" cy="928358"/>
      </dsp:txXfrm>
    </dsp:sp>
    <dsp:sp modelId="{936724F4-817A-4632-B72C-B9DD04595D83}">
      <dsp:nvSpPr>
        <dsp:cNvPr id="0" name=""/>
        <dsp:cNvSpPr/>
      </dsp:nvSpPr>
      <dsp:spPr>
        <a:xfrm rot="6480000">
          <a:off x="3659910" y="1885014"/>
          <a:ext cx="78223" cy="33008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dirty="0"/>
        </a:p>
      </dsp:txBody>
      <dsp:txXfrm rot="10800000">
        <a:off x="3675269" y="1939871"/>
        <a:ext cx="54756" cy="198048"/>
      </dsp:txXfrm>
    </dsp:sp>
    <dsp:sp modelId="{2F92C664-F70B-40D4-97D0-324F67FB72F4}">
      <dsp:nvSpPr>
        <dsp:cNvPr id="0" name=""/>
        <dsp:cNvSpPr/>
      </dsp:nvSpPr>
      <dsp:spPr>
        <a:xfrm>
          <a:off x="2760098" y="2094669"/>
          <a:ext cx="1422268" cy="1312896"/>
        </a:xfrm>
        <a:prstGeom prst="ellipse">
          <a:avLst/>
        </a:prstGeom>
        <a:solidFill>
          <a:srgbClr val="99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tx1"/>
              </a:solidFill>
              <a:latin typeface="標楷體" panose="03000509000000000000" pitchFamily="65" charset="-120"/>
              <a:ea typeface="標楷體" panose="03000509000000000000" pitchFamily="65" charset="-120"/>
            </a:rPr>
            <a:t>公司財務面</a:t>
          </a:r>
          <a:endParaRPr lang="zh-TW" altLang="en-US" sz="2400" kern="1200" dirty="0">
            <a:solidFill>
              <a:schemeClr val="tx1"/>
            </a:solidFill>
            <a:latin typeface="標楷體" panose="03000509000000000000" pitchFamily="65" charset="-120"/>
            <a:ea typeface="標楷體" panose="03000509000000000000" pitchFamily="65" charset="-120"/>
          </a:endParaRPr>
        </a:p>
      </dsp:txBody>
      <dsp:txXfrm>
        <a:off x="2968384" y="2286938"/>
        <a:ext cx="1005696" cy="928358"/>
      </dsp:txXfrm>
    </dsp:sp>
    <dsp:sp modelId="{2B7F1479-63ED-44DB-A7A5-5C65E3B44402}">
      <dsp:nvSpPr>
        <dsp:cNvPr id="0" name=""/>
        <dsp:cNvSpPr/>
      </dsp:nvSpPr>
      <dsp:spPr>
        <a:xfrm rot="10800000">
          <a:off x="2724406" y="2586078"/>
          <a:ext cx="25222" cy="33008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rot="10800000">
        <a:off x="2731973" y="2652094"/>
        <a:ext cx="17655" cy="198048"/>
      </dsp:txXfrm>
    </dsp:sp>
    <dsp:sp modelId="{671F07A2-2468-4E11-955B-0428611A043B}">
      <dsp:nvSpPr>
        <dsp:cNvPr id="0" name=""/>
        <dsp:cNvSpPr/>
      </dsp:nvSpPr>
      <dsp:spPr>
        <a:xfrm>
          <a:off x="1290241" y="2094669"/>
          <a:ext cx="1422268" cy="1312896"/>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tx1"/>
              </a:solidFill>
              <a:latin typeface="標楷體" panose="03000509000000000000" pitchFamily="65" charset="-120"/>
              <a:ea typeface="標楷體" panose="03000509000000000000" pitchFamily="65" charset="-120"/>
            </a:rPr>
            <a:t>機會與挑戰</a:t>
          </a:r>
          <a:endParaRPr lang="zh-TW" altLang="en-US" sz="2400" kern="1200" dirty="0">
            <a:solidFill>
              <a:schemeClr val="tx1"/>
            </a:solidFill>
            <a:latin typeface="標楷體" panose="03000509000000000000" pitchFamily="65" charset="-120"/>
            <a:ea typeface="標楷體" panose="03000509000000000000" pitchFamily="65" charset="-120"/>
          </a:endParaRPr>
        </a:p>
      </dsp:txBody>
      <dsp:txXfrm>
        <a:off x="1498527" y="2286938"/>
        <a:ext cx="1005696" cy="928358"/>
      </dsp:txXfrm>
    </dsp:sp>
    <dsp:sp modelId="{BD222914-7638-4F2A-B563-A55D89CF918F}">
      <dsp:nvSpPr>
        <dsp:cNvPr id="0" name=""/>
        <dsp:cNvSpPr/>
      </dsp:nvSpPr>
      <dsp:spPr>
        <a:xfrm rot="15120000">
          <a:off x="488147" y="1986786"/>
          <a:ext cx="432616" cy="33008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dirty="0"/>
        </a:p>
      </dsp:txBody>
      <dsp:txXfrm rot="10800000">
        <a:off x="552959" y="2099891"/>
        <a:ext cx="333592" cy="198048"/>
      </dsp:txXfrm>
    </dsp:sp>
    <dsp:sp modelId="{C3B2E038-2A52-4CD8-84D8-74A3A2FA30DD}">
      <dsp:nvSpPr>
        <dsp:cNvPr id="0" name=""/>
        <dsp:cNvSpPr/>
      </dsp:nvSpPr>
      <dsp:spPr>
        <a:xfrm>
          <a:off x="836030" y="696752"/>
          <a:ext cx="1422268" cy="1312896"/>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tx1"/>
              </a:solidFill>
              <a:latin typeface="標楷體" panose="03000509000000000000" pitchFamily="65" charset="-120"/>
              <a:ea typeface="標楷體" panose="03000509000000000000" pitchFamily="65" charset="-120"/>
            </a:rPr>
            <a:t>未來發展策略</a:t>
          </a:r>
          <a:endParaRPr lang="zh-TW" altLang="en-US" sz="2400" kern="1200" dirty="0">
            <a:solidFill>
              <a:schemeClr val="tx1"/>
            </a:solidFill>
            <a:latin typeface="標楷體" panose="03000509000000000000" pitchFamily="65" charset="-120"/>
            <a:ea typeface="標楷體" panose="03000509000000000000" pitchFamily="65" charset="-120"/>
          </a:endParaRPr>
        </a:p>
      </dsp:txBody>
      <dsp:txXfrm>
        <a:off x="1044316" y="889021"/>
        <a:ext cx="1005696" cy="928358"/>
      </dsp:txXfrm>
    </dsp:sp>
    <dsp:sp modelId="{A5AC2ED8-7C3B-4E6D-8CF8-3CA6AE4DC7CB}">
      <dsp:nvSpPr>
        <dsp:cNvPr id="0" name=""/>
        <dsp:cNvSpPr/>
      </dsp:nvSpPr>
      <dsp:spPr>
        <a:xfrm rot="19440000">
          <a:off x="690916" y="326674"/>
          <a:ext cx="46853" cy="33008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692258" y="396821"/>
        <a:ext cx="32797" cy="19804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8B24F-4FA0-4891-9933-6E241FEECA84}">
      <dsp:nvSpPr>
        <dsp:cNvPr id="0" name=""/>
        <dsp:cNvSpPr/>
      </dsp:nvSpPr>
      <dsp:spPr>
        <a:xfrm rot="5400000">
          <a:off x="-304054" y="306780"/>
          <a:ext cx="2027032" cy="1418922"/>
        </a:xfrm>
        <a:prstGeom prst="chevron">
          <a:avLst/>
        </a:prstGeom>
        <a:solidFill>
          <a:schemeClr val="accent4">
            <a:lumMod val="20000"/>
            <a:lumOff val="8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smtClean="0">
              <a:solidFill>
                <a:schemeClr val="tx1"/>
              </a:solidFill>
              <a:latin typeface="標楷體" panose="03000509000000000000" pitchFamily="65" charset="-120"/>
              <a:ea typeface="標楷體" panose="03000509000000000000" pitchFamily="65" charset="-120"/>
            </a:rPr>
            <a:t>媒體報導</a:t>
          </a:r>
          <a:endParaRPr lang="zh-TW" altLang="en-US" sz="2700" kern="1200" dirty="0">
            <a:solidFill>
              <a:schemeClr val="tx1"/>
            </a:solidFill>
            <a:latin typeface="標楷體" panose="03000509000000000000" pitchFamily="65" charset="-120"/>
            <a:ea typeface="標楷體" panose="03000509000000000000" pitchFamily="65" charset="-120"/>
          </a:endParaRPr>
        </a:p>
      </dsp:txBody>
      <dsp:txXfrm rot="-5400000">
        <a:off x="1" y="712186"/>
        <a:ext cx="1418922" cy="608110"/>
      </dsp:txXfrm>
    </dsp:sp>
    <dsp:sp modelId="{625F4CB5-F189-45CA-BBF9-A7CA9589C3C5}">
      <dsp:nvSpPr>
        <dsp:cNvPr id="0" name=""/>
        <dsp:cNvSpPr/>
      </dsp:nvSpPr>
      <dsp:spPr>
        <a:xfrm rot="5400000">
          <a:off x="3800350" y="-2378702"/>
          <a:ext cx="1317571" cy="6080427"/>
        </a:xfrm>
        <a:prstGeom prst="round2SameRect">
          <a:avLst/>
        </a:prstGeom>
        <a:solidFill>
          <a:schemeClr val="accent4">
            <a:lumMod val="20000"/>
            <a:lumOff val="80000"/>
            <a:alpha val="9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zh-TW" sz="2000" kern="1200" dirty="0" smtClean="0">
              <a:latin typeface="標楷體" panose="03000509000000000000" pitchFamily="65" charset="-120"/>
              <a:ea typeface="標楷體" panose="03000509000000000000" pitchFamily="65" charset="-120"/>
            </a:rPr>
            <a:t>法人預期，</a:t>
          </a:r>
          <a:r>
            <a:rPr lang="en-US" altLang="zh-TW" sz="2000" kern="1200" dirty="0" smtClean="0">
              <a:latin typeface="標楷體" panose="03000509000000000000" pitchFamily="65" charset="-120"/>
              <a:ea typeface="標楷體" panose="03000509000000000000" pitchFamily="65" charset="-120"/>
            </a:rPr>
            <a:t>OO</a:t>
          </a:r>
          <a:r>
            <a:rPr lang="zh-TW" altLang="en-US" sz="2000" kern="1200" dirty="0" smtClean="0">
              <a:latin typeface="標楷體" panose="03000509000000000000" pitchFamily="65" charset="-120"/>
              <a:ea typeface="標楷體" panose="03000509000000000000" pitchFamily="65" charset="-120"/>
            </a:rPr>
            <a:t>公司</a:t>
          </a:r>
          <a:r>
            <a:rPr lang="zh-TW" sz="2000" kern="1200" dirty="0" smtClean="0">
              <a:latin typeface="標楷體" panose="03000509000000000000" pitchFamily="65" charset="-120"/>
              <a:ea typeface="標楷體" panose="03000509000000000000" pitchFamily="65" charset="-120"/>
            </a:rPr>
            <a:t>第</a:t>
          </a:r>
          <a:r>
            <a:rPr lang="en-US" sz="2000" kern="1200" dirty="0" smtClean="0">
              <a:latin typeface="標楷體" panose="03000509000000000000" pitchFamily="65" charset="-120"/>
              <a:ea typeface="標楷體" panose="03000509000000000000" pitchFamily="65" charset="-120"/>
            </a:rPr>
            <a:t>3</a:t>
          </a:r>
          <a:r>
            <a:rPr lang="zh-TW" sz="2000" kern="1200" dirty="0" smtClean="0">
              <a:latin typeface="標楷體" panose="03000509000000000000" pitchFamily="65" charset="-120"/>
              <a:ea typeface="標楷體" panose="03000509000000000000" pitchFamily="65" charset="-120"/>
            </a:rPr>
            <a:t>季業績可望季增</a:t>
          </a:r>
          <a:r>
            <a:rPr lang="en-US" sz="2000" kern="1200" dirty="0" smtClean="0">
              <a:latin typeface="標楷體" panose="03000509000000000000" pitchFamily="65" charset="-120"/>
              <a:ea typeface="標楷體" panose="03000509000000000000" pitchFamily="65" charset="-120"/>
            </a:rPr>
            <a:t>2</a:t>
          </a:r>
          <a:r>
            <a:rPr lang="zh-TW" sz="2000" kern="1200" dirty="0" smtClean="0">
              <a:latin typeface="標楷體" panose="03000509000000000000" pitchFamily="65" charset="-120"/>
              <a:ea typeface="標楷體" panose="03000509000000000000" pitchFamily="65" charset="-120"/>
            </a:rPr>
            <a:t>成，有機會</a:t>
          </a:r>
          <a:r>
            <a:rPr lang="zh-TW" altLang="en-US" sz="2000" kern="1200" dirty="0" smtClean="0">
              <a:latin typeface="標楷體" panose="03000509000000000000" pitchFamily="65" charset="-120"/>
              <a:ea typeface="標楷體" panose="03000509000000000000" pitchFamily="65" charset="-120"/>
            </a:rPr>
            <a:t>單季</a:t>
          </a:r>
          <a:r>
            <a:rPr lang="zh-TW" sz="2000" kern="1200" dirty="0" smtClean="0">
              <a:latin typeface="標楷體" panose="03000509000000000000" pitchFamily="65" charset="-120"/>
              <a:ea typeface="標楷體" panose="03000509000000000000" pitchFamily="65" charset="-120"/>
            </a:rPr>
            <a:t>突破</a:t>
          </a:r>
          <a:r>
            <a:rPr lang="en-US" altLang="zh-TW" sz="2000" kern="1200" dirty="0" smtClean="0">
              <a:latin typeface="標楷體" panose="03000509000000000000" pitchFamily="65" charset="-120"/>
              <a:ea typeface="標楷體" panose="03000509000000000000" pitchFamily="65" charset="-120"/>
            </a:rPr>
            <a:t>100</a:t>
          </a:r>
          <a:r>
            <a:rPr lang="zh-TW" sz="2000" kern="1200" dirty="0" smtClean="0">
              <a:latin typeface="標楷體" panose="03000509000000000000" pitchFamily="65" charset="-120"/>
              <a:ea typeface="標楷體" panose="03000509000000000000" pitchFamily="65" charset="-120"/>
            </a:rPr>
            <a:t>億元，衝歷史單季新高。展望今年</a:t>
          </a:r>
          <a:r>
            <a:rPr lang="zh-TW" altLang="en-US" sz="2000" kern="1200" dirty="0" smtClean="0">
              <a:latin typeface="標楷體" panose="03000509000000000000" pitchFamily="65" charset="-120"/>
              <a:ea typeface="標楷體" panose="03000509000000000000" pitchFamily="65" charset="-120"/>
            </a:rPr>
            <a:t>整年度</a:t>
          </a:r>
          <a:r>
            <a:rPr lang="zh-TW" sz="2000" kern="1200" dirty="0" smtClean="0">
              <a:latin typeface="標楷體" panose="03000509000000000000" pitchFamily="65" charset="-120"/>
              <a:ea typeface="標楷體" panose="03000509000000000000" pitchFamily="65" charset="-120"/>
            </a:rPr>
            <a:t>，法人預期</a:t>
          </a:r>
          <a:r>
            <a:rPr lang="en-US" altLang="zh-TW" sz="2000" kern="1200" dirty="0" smtClean="0">
              <a:latin typeface="標楷體" panose="03000509000000000000" pitchFamily="65" charset="-120"/>
              <a:ea typeface="標楷體" panose="03000509000000000000" pitchFamily="65" charset="-120"/>
            </a:rPr>
            <a:t>OO</a:t>
          </a:r>
          <a:r>
            <a:rPr lang="zh-TW" altLang="en-US" sz="2000" kern="1200" dirty="0" smtClean="0">
              <a:latin typeface="標楷體" panose="03000509000000000000" pitchFamily="65" charset="-120"/>
              <a:ea typeface="標楷體" panose="03000509000000000000" pitchFamily="65" charset="-120"/>
            </a:rPr>
            <a:t>公司</a:t>
          </a:r>
          <a:r>
            <a:rPr lang="zh-TW" sz="2000" kern="1200" dirty="0" smtClean="0">
              <a:latin typeface="標楷體" panose="03000509000000000000" pitchFamily="65" charset="-120"/>
              <a:ea typeface="標楷體" panose="03000509000000000000" pitchFamily="65" charset="-120"/>
            </a:rPr>
            <a:t>業績可逼近</a:t>
          </a:r>
          <a:r>
            <a:rPr lang="en-US" altLang="zh-TW" sz="2000" kern="1200" dirty="0" smtClean="0">
              <a:latin typeface="標楷體" panose="03000509000000000000" pitchFamily="65" charset="-120"/>
              <a:ea typeface="標楷體" panose="03000509000000000000" pitchFamily="65" charset="-120"/>
            </a:rPr>
            <a:t>400</a:t>
          </a:r>
          <a:r>
            <a:rPr lang="zh-TW" sz="2000" kern="1200" dirty="0" smtClean="0">
              <a:latin typeface="標楷體" panose="03000509000000000000" pitchFamily="65" charset="-120"/>
              <a:ea typeface="標楷體" panose="03000509000000000000" pitchFamily="65" charset="-120"/>
            </a:rPr>
            <a:t>億元，創歷年新高</a:t>
          </a:r>
          <a:r>
            <a:rPr lang="zh-TW" altLang="en-US" sz="2000" kern="1200" dirty="0" smtClean="0">
              <a:latin typeface="標楷體" panose="03000509000000000000" pitchFamily="65" charset="-120"/>
              <a:ea typeface="標楷體" panose="03000509000000000000" pitchFamily="65" charset="-120"/>
            </a:rPr>
            <a:t>，</a:t>
          </a:r>
          <a:r>
            <a:rPr lang="zh-TW" sz="2000" kern="1200" dirty="0" smtClean="0">
              <a:latin typeface="標楷體" panose="03000509000000000000" pitchFamily="65" charset="-120"/>
              <a:ea typeface="標楷體" panose="03000509000000000000" pitchFamily="65" charset="-120"/>
            </a:rPr>
            <a:t>整體今年全年</a:t>
          </a:r>
          <a:r>
            <a:rPr lang="en-US" sz="2000" kern="1200" dirty="0" smtClean="0">
              <a:latin typeface="標楷體" panose="03000509000000000000" pitchFamily="65" charset="-120"/>
              <a:ea typeface="標楷體" panose="03000509000000000000" pitchFamily="65" charset="-120"/>
            </a:rPr>
            <a:t> EPS </a:t>
          </a:r>
          <a:r>
            <a:rPr lang="zh-TW" sz="2000" kern="1200" dirty="0" smtClean="0">
              <a:latin typeface="標楷體" panose="03000509000000000000" pitchFamily="65" charset="-120"/>
              <a:ea typeface="標楷體" panose="03000509000000000000" pitchFamily="65" charset="-120"/>
            </a:rPr>
            <a:t>約</a:t>
          </a:r>
          <a:r>
            <a:rPr lang="zh-TW" altLang="en-US" sz="2000" kern="1200" dirty="0" smtClean="0">
              <a:latin typeface="標楷體" panose="03000509000000000000" pitchFamily="65" charset="-120"/>
              <a:ea typeface="標楷體" panose="03000509000000000000" pitchFamily="65" charset="-120"/>
            </a:rPr>
            <a:t>超過</a:t>
          </a:r>
          <a:r>
            <a:rPr lang="en-US" sz="2000" kern="1200" dirty="0" smtClean="0">
              <a:latin typeface="標楷體" panose="03000509000000000000" pitchFamily="65" charset="-120"/>
              <a:ea typeface="標楷體" panose="03000509000000000000" pitchFamily="65" charset="-120"/>
            </a:rPr>
            <a:t> </a:t>
          </a:r>
          <a:r>
            <a:rPr lang="en-US" altLang="zh-TW" sz="2000" kern="1200" dirty="0" smtClean="0">
              <a:latin typeface="標楷體" panose="03000509000000000000" pitchFamily="65" charset="-120"/>
              <a:ea typeface="標楷體" panose="03000509000000000000" pitchFamily="65" charset="-120"/>
            </a:rPr>
            <a:t>9</a:t>
          </a:r>
          <a:r>
            <a:rPr lang="zh-TW" sz="2000" kern="1200" dirty="0" smtClean="0">
              <a:latin typeface="標楷體" panose="03000509000000000000" pitchFamily="65" charset="-120"/>
              <a:ea typeface="標楷體" panose="03000509000000000000" pitchFamily="65" charset="-120"/>
            </a:rPr>
            <a:t>元</a:t>
          </a:r>
          <a:r>
            <a:rPr lang="en-US" altLang="zh-TW" sz="2000" kern="1200" dirty="0" smtClean="0">
              <a:latin typeface="標楷體" panose="03000509000000000000" pitchFamily="65" charset="-120"/>
              <a:ea typeface="標楷體" panose="03000509000000000000" pitchFamily="65" charset="-120"/>
            </a:rPr>
            <a:t>…</a:t>
          </a:r>
          <a:endParaRPr lang="zh-TW" altLang="en-US" sz="2000" kern="1200" dirty="0">
            <a:latin typeface="標楷體" panose="03000509000000000000" pitchFamily="65" charset="-120"/>
            <a:ea typeface="標楷體" panose="03000509000000000000" pitchFamily="65" charset="-120"/>
          </a:endParaRPr>
        </a:p>
      </dsp:txBody>
      <dsp:txXfrm rot="-5400000">
        <a:off x="1418923" y="67044"/>
        <a:ext cx="6016108" cy="1188933"/>
      </dsp:txXfrm>
    </dsp:sp>
    <dsp:sp modelId="{60B477A6-0E1C-49FF-975D-E3EB949229C7}">
      <dsp:nvSpPr>
        <dsp:cNvPr id="0" name=""/>
        <dsp:cNvSpPr/>
      </dsp:nvSpPr>
      <dsp:spPr>
        <a:xfrm rot="5400000">
          <a:off x="-304054" y="2396738"/>
          <a:ext cx="2027032" cy="1418922"/>
        </a:xfrm>
        <a:prstGeom prst="chevron">
          <a:avLst/>
        </a:prstGeom>
        <a:solidFill>
          <a:schemeClr val="accent5">
            <a:lumMod val="20000"/>
            <a:lumOff val="8000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smtClean="0">
              <a:solidFill>
                <a:schemeClr val="tx1"/>
              </a:solidFill>
              <a:latin typeface="標楷體" panose="03000509000000000000" pitchFamily="65" charset="-120"/>
              <a:ea typeface="標楷體" panose="03000509000000000000" pitchFamily="65" charset="-120"/>
            </a:rPr>
            <a:t>重訊回應</a:t>
          </a:r>
          <a:endParaRPr lang="zh-TW" altLang="en-US" sz="2700" kern="1200" dirty="0">
            <a:solidFill>
              <a:schemeClr val="tx1"/>
            </a:solidFill>
            <a:latin typeface="標楷體" panose="03000509000000000000" pitchFamily="65" charset="-120"/>
            <a:ea typeface="標楷體" panose="03000509000000000000" pitchFamily="65" charset="-120"/>
          </a:endParaRPr>
        </a:p>
      </dsp:txBody>
      <dsp:txXfrm rot="-5400000">
        <a:off x="1" y="2802144"/>
        <a:ext cx="1418922" cy="608110"/>
      </dsp:txXfrm>
    </dsp:sp>
    <dsp:sp modelId="{2AB793D5-0C82-443E-88E4-BE5638BB250C}">
      <dsp:nvSpPr>
        <dsp:cNvPr id="0" name=""/>
        <dsp:cNvSpPr/>
      </dsp:nvSpPr>
      <dsp:spPr>
        <a:xfrm rot="5400000">
          <a:off x="3474027" y="-288744"/>
          <a:ext cx="1970216" cy="6080427"/>
        </a:xfrm>
        <a:prstGeom prst="round2SameRect">
          <a:avLst/>
        </a:prstGeom>
        <a:solidFill>
          <a:schemeClr val="accent5">
            <a:lumMod val="20000"/>
            <a:lumOff val="80000"/>
            <a:alpha val="9000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smtClean="0">
              <a:latin typeface="標楷體" panose="03000509000000000000" pitchFamily="65" charset="-120"/>
              <a:ea typeface="標楷體" panose="03000509000000000000" pitchFamily="65" charset="-120"/>
            </a:rPr>
            <a:t>本公司相關財務資訊皆依規定於公開資訊觀測站公開揭露，</a:t>
          </a:r>
          <a:r>
            <a:rPr lang="zh-TW" altLang="en-US" sz="2000" kern="1200" dirty="0" smtClean="0">
              <a:solidFill>
                <a:srgbClr val="FF0000"/>
              </a:solidFill>
              <a:latin typeface="標楷體" panose="03000509000000000000" pitchFamily="65" charset="-120"/>
              <a:ea typeface="標楷體" panose="03000509000000000000" pitchFamily="65" charset="-120"/>
            </a:rPr>
            <a:t>本公司並未發佈任何預測性財務性之數據</a:t>
          </a:r>
          <a:r>
            <a:rPr lang="zh-TW" altLang="en-US" sz="2000" kern="1200" dirty="0" smtClean="0">
              <a:latin typeface="標楷體" panose="03000509000000000000" pitchFamily="65" charset="-120"/>
              <a:ea typeface="標楷體" panose="03000509000000000000" pitchFamily="65" charset="-120"/>
            </a:rPr>
            <a:t>，報載本公司預估營收、獲利等數字，係法人、媒體自行評估。提醒投資人應以公開資訊觀測站之資訊作為投資參考。 </a:t>
          </a:r>
          <a:endParaRPr lang="zh-TW" altLang="en-US" sz="2000" kern="1200" dirty="0">
            <a:latin typeface="標楷體" panose="03000509000000000000" pitchFamily="65" charset="-120"/>
            <a:ea typeface="標楷體" panose="03000509000000000000" pitchFamily="65" charset="-120"/>
          </a:endParaRPr>
        </a:p>
      </dsp:txBody>
      <dsp:txXfrm rot="-5400000">
        <a:off x="1418922" y="1862539"/>
        <a:ext cx="5984249" cy="177786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8B24F-4FA0-4891-9933-6E241FEECA84}">
      <dsp:nvSpPr>
        <dsp:cNvPr id="0" name=""/>
        <dsp:cNvSpPr/>
      </dsp:nvSpPr>
      <dsp:spPr>
        <a:xfrm rot="5400000">
          <a:off x="-288369" y="290914"/>
          <a:ext cx="1922463" cy="1345724"/>
        </a:xfrm>
        <a:prstGeom prst="chevron">
          <a:avLst/>
        </a:prstGeom>
        <a:solidFill>
          <a:schemeClr val="accent6">
            <a:lumMod val="20000"/>
            <a:lumOff val="8000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kern="1200" dirty="0" smtClean="0">
              <a:solidFill>
                <a:schemeClr val="tx1"/>
              </a:solidFill>
              <a:latin typeface="標楷體" panose="03000509000000000000" pitchFamily="65" charset="-120"/>
              <a:ea typeface="標楷體" panose="03000509000000000000" pitchFamily="65" charset="-120"/>
            </a:rPr>
            <a:t>媒體報導</a:t>
          </a:r>
          <a:endParaRPr lang="zh-TW" altLang="en-US" sz="2500" kern="1200" dirty="0">
            <a:solidFill>
              <a:schemeClr val="tx1"/>
            </a:solidFill>
            <a:latin typeface="標楷體" panose="03000509000000000000" pitchFamily="65" charset="-120"/>
            <a:ea typeface="標楷體" panose="03000509000000000000" pitchFamily="65" charset="-120"/>
          </a:endParaRPr>
        </a:p>
      </dsp:txBody>
      <dsp:txXfrm rot="-5400000">
        <a:off x="1" y="675406"/>
        <a:ext cx="1345724" cy="576739"/>
      </dsp:txXfrm>
    </dsp:sp>
    <dsp:sp modelId="{625F4CB5-F189-45CA-BBF9-A7CA9589C3C5}">
      <dsp:nvSpPr>
        <dsp:cNvPr id="0" name=""/>
        <dsp:cNvSpPr/>
      </dsp:nvSpPr>
      <dsp:spPr>
        <a:xfrm rot="5400000">
          <a:off x="3797736" y="-2449466"/>
          <a:ext cx="1249601" cy="6153625"/>
        </a:xfrm>
        <a:prstGeom prst="round2SameRect">
          <a:avLst/>
        </a:prstGeom>
        <a:solidFill>
          <a:schemeClr val="accent6">
            <a:lumMod val="20000"/>
            <a:lumOff val="80000"/>
            <a:alpha val="9000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n-US" altLang="zh-TW" sz="2000" kern="1200" dirty="0" smtClean="0">
              <a:latin typeface="標楷體" panose="03000509000000000000" pitchFamily="65" charset="-120"/>
              <a:ea typeface="標楷體" panose="03000509000000000000" pitchFamily="65" charset="-120"/>
            </a:rPr>
            <a:t>OO</a:t>
          </a:r>
          <a:r>
            <a:rPr lang="zh-TW" altLang="en-US" sz="2000" kern="1200" dirty="0" smtClean="0">
              <a:latin typeface="標楷體" panose="03000509000000000000" pitchFamily="65" charset="-120"/>
              <a:ea typeface="標楷體" panose="03000509000000000000" pitchFamily="65" charset="-120"/>
            </a:rPr>
            <a:t>公司</a:t>
          </a:r>
          <a:r>
            <a:rPr lang="zh-TW" sz="2000" kern="1200" dirty="0" smtClean="0">
              <a:latin typeface="標楷體" panose="03000509000000000000" pitchFamily="65" charset="-120"/>
              <a:ea typeface="標楷體" panose="03000509000000000000" pitchFamily="65" charset="-120"/>
            </a:rPr>
            <a:t>與美國</a:t>
          </a:r>
          <a:r>
            <a:rPr lang="en-US" altLang="zh-TW" sz="2000" kern="1200" dirty="0" smtClean="0">
              <a:latin typeface="標楷體" panose="03000509000000000000" pitchFamily="65" charset="-120"/>
              <a:ea typeface="標楷體" panose="03000509000000000000" pitchFamily="65" charset="-120"/>
            </a:rPr>
            <a:t>XX</a:t>
          </a:r>
          <a:r>
            <a:rPr lang="zh-TW" sz="2000" kern="1200" dirty="0" smtClean="0">
              <a:latin typeface="標楷體" panose="03000509000000000000" pitchFamily="65" charset="-120"/>
              <a:ea typeface="標楷體" panose="03000509000000000000" pitchFamily="65" charset="-120"/>
            </a:rPr>
            <a:t>公司簽訂</a:t>
          </a:r>
          <a:r>
            <a:rPr lang="zh-TW" altLang="en-US" sz="2000" kern="1200" dirty="0" smtClean="0">
              <a:latin typeface="標楷體" panose="03000509000000000000" pitchFamily="65" charset="-120"/>
              <a:ea typeface="標楷體" panose="03000509000000000000" pitchFamily="65" charset="-120"/>
            </a:rPr>
            <a:t>某某</a:t>
          </a:r>
          <a:r>
            <a:rPr lang="zh-TW" sz="2000" kern="1200" dirty="0" smtClean="0">
              <a:latin typeface="標楷體" panose="03000509000000000000" pitchFamily="65" charset="-120"/>
              <a:ea typeface="標楷體" panose="03000509000000000000" pitchFamily="65" charset="-120"/>
            </a:rPr>
            <a:t>設備採購訂單，金額</a:t>
          </a:r>
          <a:r>
            <a:rPr lang="en-US" altLang="zh-TW" sz="2000" kern="1200" dirty="0" smtClean="0">
              <a:latin typeface="標楷體" panose="03000509000000000000" pitchFamily="65" charset="-120"/>
              <a:ea typeface="標楷體" panose="03000509000000000000" pitchFamily="65" charset="-120"/>
            </a:rPr>
            <a:t>5</a:t>
          </a:r>
          <a:r>
            <a:rPr lang="zh-TW" altLang="en-US" sz="2000" kern="1200" dirty="0" smtClean="0">
              <a:latin typeface="標楷體" panose="03000509000000000000" pitchFamily="65" charset="-120"/>
              <a:ea typeface="標楷體" panose="03000509000000000000" pitchFamily="65" charset="-120"/>
            </a:rPr>
            <a:t>仟萬元</a:t>
          </a:r>
          <a:r>
            <a:rPr lang="zh-TW" sz="2000" kern="1200" dirty="0" smtClean="0">
              <a:latin typeface="標楷體" panose="03000509000000000000" pitchFamily="65" charset="-120"/>
              <a:ea typeface="標楷體" panose="03000509000000000000" pitchFamily="65" charset="-120"/>
            </a:rPr>
            <a:t>，</a:t>
          </a:r>
          <a:r>
            <a:rPr lang="zh-TW" altLang="en-US" sz="2000" kern="1200" dirty="0" smtClean="0">
              <a:latin typeface="標楷體" panose="03000509000000000000" pitchFamily="65" charset="-120"/>
              <a:ea typeface="標楷體" panose="03000509000000000000" pitchFamily="65" charset="-120"/>
            </a:rPr>
            <a:t>今年</a:t>
          </a:r>
          <a:r>
            <a:rPr lang="zh-TW" sz="2000" kern="1200" dirty="0" smtClean="0">
              <a:latin typeface="標楷體" panose="03000509000000000000" pitchFamily="65" charset="-120"/>
              <a:ea typeface="標楷體" panose="03000509000000000000" pitchFamily="65" charset="-120"/>
            </a:rPr>
            <a:t>新簽約總額可望達</a:t>
          </a:r>
          <a:r>
            <a:rPr lang="en-US" altLang="zh-TW" sz="2000" kern="1200" dirty="0" smtClean="0">
              <a:latin typeface="標楷體" panose="03000509000000000000" pitchFamily="65" charset="-120"/>
              <a:ea typeface="標楷體" panose="03000509000000000000" pitchFamily="65" charset="-120"/>
            </a:rPr>
            <a:t>3</a:t>
          </a:r>
          <a:r>
            <a:rPr lang="en-US" sz="2000" kern="1200" dirty="0" smtClean="0">
              <a:latin typeface="標楷體" panose="03000509000000000000" pitchFamily="65" charset="-120"/>
              <a:ea typeface="標楷體" panose="03000509000000000000" pitchFamily="65" charset="-120"/>
            </a:rPr>
            <a:t>0</a:t>
          </a:r>
          <a:r>
            <a:rPr lang="zh-TW" sz="2000" kern="1200" dirty="0" smtClean="0">
              <a:latin typeface="標楷體" panose="03000509000000000000" pitchFamily="65" charset="-120"/>
              <a:ea typeface="標楷體" panose="03000509000000000000" pitchFamily="65" charset="-120"/>
            </a:rPr>
            <a:t>億元目標。</a:t>
          </a:r>
          <a:endParaRPr lang="zh-TW" altLang="en-US" sz="2000" kern="1200" dirty="0">
            <a:latin typeface="標楷體" panose="03000509000000000000" pitchFamily="65" charset="-120"/>
            <a:ea typeface="標楷體" panose="03000509000000000000" pitchFamily="65" charset="-120"/>
          </a:endParaRPr>
        </a:p>
      </dsp:txBody>
      <dsp:txXfrm rot="-5400000">
        <a:off x="1345724" y="63546"/>
        <a:ext cx="6092625" cy="1127601"/>
      </dsp:txXfrm>
    </dsp:sp>
    <dsp:sp modelId="{60B477A6-0E1C-49FF-975D-E3EB949229C7}">
      <dsp:nvSpPr>
        <dsp:cNvPr id="0" name=""/>
        <dsp:cNvSpPr/>
      </dsp:nvSpPr>
      <dsp:spPr>
        <a:xfrm rot="5400000">
          <a:off x="-288369" y="2485801"/>
          <a:ext cx="1922463" cy="1345724"/>
        </a:xfrm>
        <a:prstGeom prst="chevron">
          <a:avLst/>
        </a:prstGeom>
        <a:solidFill>
          <a:schemeClr val="accent3">
            <a:lumMod val="20000"/>
            <a:lumOff val="8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kern="1200" dirty="0" smtClean="0">
              <a:solidFill>
                <a:schemeClr val="tx1"/>
              </a:solidFill>
              <a:latin typeface="標楷體" panose="03000509000000000000" pitchFamily="65" charset="-120"/>
              <a:ea typeface="標楷體" panose="03000509000000000000" pitchFamily="65" charset="-120"/>
            </a:rPr>
            <a:t>重訊內容</a:t>
          </a:r>
          <a:endParaRPr lang="zh-TW" altLang="en-US" sz="2500" kern="1200" dirty="0">
            <a:solidFill>
              <a:schemeClr val="tx1"/>
            </a:solidFill>
            <a:latin typeface="標楷體" panose="03000509000000000000" pitchFamily="65" charset="-120"/>
            <a:ea typeface="標楷體" panose="03000509000000000000" pitchFamily="65" charset="-120"/>
          </a:endParaRPr>
        </a:p>
      </dsp:txBody>
      <dsp:txXfrm rot="-5400000">
        <a:off x="1" y="2870293"/>
        <a:ext cx="1345724" cy="576739"/>
      </dsp:txXfrm>
    </dsp:sp>
    <dsp:sp modelId="{2AB793D5-0C82-443E-88E4-BE5638BB250C}">
      <dsp:nvSpPr>
        <dsp:cNvPr id="0" name=""/>
        <dsp:cNvSpPr/>
      </dsp:nvSpPr>
      <dsp:spPr>
        <a:xfrm rot="5400000">
          <a:off x="3213351" y="-247806"/>
          <a:ext cx="2294067" cy="5994000"/>
        </a:xfrm>
        <a:prstGeom prst="round2SameRect">
          <a:avLst/>
        </a:prstGeom>
        <a:solidFill>
          <a:schemeClr val="accent3">
            <a:lumMod val="20000"/>
            <a:lumOff val="80000"/>
            <a:alpha val="9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smtClean="0">
              <a:solidFill>
                <a:srgbClr val="FF0000"/>
              </a:solidFill>
              <a:latin typeface="標楷體" panose="03000509000000000000" pitchFamily="65" charset="-120"/>
              <a:ea typeface="標楷體" panose="03000509000000000000" pitchFamily="65" charset="-120"/>
            </a:rPr>
            <a:t>本公司</a:t>
          </a:r>
          <a:r>
            <a:rPr lang="zh-TW" sz="2000" kern="1200" dirty="0" smtClean="0">
              <a:solidFill>
                <a:srgbClr val="FF0000"/>
              </a:solidFill>
              <a:latin typeface="標楷體" panose="03000509000000000000" pitchFamily="65" charset="-120"/>
              <a:ea typeface="標楷體" panose="03000509000000000000" pitchFamily="65" charset="-120"/>
            </a:rPr>
            <a:t>與美國</a:t>
          </a:r>
          <a:r>
            <a:rPr lang="en-US" altLang="zh-TW" sz="2000" kern="1200" dirty="0" smtClean="0">
              <a:solidFill>
                <a:srgbClr val="FF0000"/>
              </a:solidFill>
              <a:latin typeface="標楷體" panose="03000509000000000000" pitchFamily="65" charset="-120"/>
              <a:ea typeface="標楷體" panose="03000509000000000000" pitchFamily="65" charset="-120"/>
            </a:rPr>
            <a:t>XX</a:t>
          </a:r>
          <a:r>
            <a:rPr lang="zh-TW" sz="2000" kern="1200" dirty="0" smtClean="0">
              <a:solidFill>
                <a:srgbClr val="FF0000"/>
              </a:solidFill>
              <a:latin typeface="標楷體" panose="03000509000000000000" pitchFamily="65" charset="-120"/>
              <a:ea typeface="標楷體" panose="03000509000000000000" pitchFamily="65" charset="-120"/>
            </a:rPr>
            <a:t>公司</a:t>
          </a:r>
          <a:r>
            <a:rPr lang="zh-TW" altLang="en-US" sz="2000" kern="1200" dirty="0" smtClean="0">
              <a:solidFill>
                <a:srgbClr val="FF0000"/>
              </a:solidFill>
              <a:latin typeface="標楷體" panose="03000509000000000000" pitchFamily="65" charset="-120"/>
              <a:ea typeface="標楷體" panose="03000509000000000000" pitchFamily="65" charset="-120"/>
            </a:rPr>
            <a:t>已於</a:t>
          </a:r>
          <a:r>
            <a:rPr lang="en-US" altLang="zh-TW" sz="2000" kern="1200" dirty="0" smtClean="0">
              <a:solidFill>
                <a:srgbClr val="FF0000"/>
              </a:solidFill>
              <a:latin typeface="標楷體" panose="03000509000000000000" pitchFamily="65" charset="-120"/>
              <a:ea typeface="標楷體" panose="03000509000000000000" pitchFamily="65" charset="-120"/>
            </a:rPr>
            <a:t>XX</a:t>
          </a:r>
          <a:r>
            <a:rPr lang="zh-TW" altLang="en-US" sz="2000" kern="1200" dirty="0" smtClean="0">
              <a:solidFill>
                <a:srgbClr val="FF0000"/>
              </a:solidFill>
              <a:latin typeface="標楷體" panose="03000509000000000000" pitchFamily="65" charset="-120"/>
              <a:ea typeface="標楷體" panose="03000509000000000000" pitchFamily="65" charset="-120"/>
            </a:rPr>
            <a:t>年</a:t>
          </a:r>
          <a:r>
            <a:rPr lang="en-US" altLang="zh-TW" sz="2000" kern="1200" dirty="0" smtClean="0">
              <a:solidFill>
                <a:srgbClr val="FF0000"/>
              </a:solidFill>
              <a:latin typeface="標楷體" panose="03000509000000000000" pitchFamily="65" charset="-120"/>
              <a:ea typeface="標楷體" panose="03000509000000000000" pitchFamily="65" charset="-120"/>
            </a:rPr>
            <a:t>XX</a:t>
          </a:r>
          <a:r>
            <a:rPr lang="zh-TW" altLang="en-US" sz="2000" kern="1200" dirty="0" smtClean="0">
              <a:solidFill>
                <a:srgbClr val="FF0000"/>
              </a:solidFill>
              <a:latin typeface="標楷體" panose="03000509000000000000" pitchFamily="65" charset="-120"/>
              <a:ea typeface="標楷體" panose="03000509000000000000" pitchFamily="65" charset="-120"/>
            </a:rPr>
            <a:t>月</a:t>
          </a:r>
          <a:r>
            <a:rPr lang="en-US" altLang="zh-TW" sz="2000" kern="1200" dirty="0" smtClean="0">
              <a:solidFill>
                <a:srgbClr val="FF0000"/>
              </a:solidFill>
              <a:latin typeface="標楷體" panose="03000509000000000000" pitchFamily="65" charset="-120"/>
              <a:ea typeface="標楷體" panose="03000509000000000000" pitchFamily="65" charset="-120"/>
            </a:rPr>
            <a:t>XX</a:t>
          </a:r>
          <a:r>
            <a:rPr lang="zh-TW" altLang="en-US" sz="2000" kern="1200" dirty="0" smtClean="0">
              <a:solidFill>
                <a:srgbClr val="FF0000"/>
              </a:solidFill>
              <a:latin typeface="標楷體" panose="03000509000000000000" pitchFamily="65" charset="-120"/>
              <a:ea typeface="標楷體" panose="03000509000000000000" pitchFamily="65" charset="-120"/>
            </a:rPr>
            <a:t>日簽署報導所述之銷售合約</a:t>
          </a:r>
          <a:r>
            <a:rPr lang="zh-TW" sz="2000" kern="1200" dirty="0" smtClean="0">
              <a:solidFill>
                <a:srgbClr val="FF0000"/>
              </a:solidFill>
              <a:latin typeface="標楷體" panose="03000509000000000000" pitchFamily="65" charset="-120"/>
              <a:ea typeface="標楷體" panose="03000509000000000000" pitchFamily="65" charset="-120"/>
            </a:rPr>
            <a:t>，金額</a:t>
          </a:r>
          <a:r>
            <a:rPr lang="en-US" altLang="zh-TW" sz="2000" kern="1200" dirty="0" smtClean="0">
              <a:solidFill>
                <a:srgbClr val="FF0000"/>
              </a:solidFill>
              <a:latin typeface="標楷體" panose="03000509000000000000" pitchFamily="65" charset="-120"/>
              <a:ea typeface="標楷體" panose="03000509000000000000" pitchFamily="65" charset="-120"/>
            </a:rPr>
            <a:t>5</a:t>
          </a:r>
          <a:r>
            <a:rPr lang="zh-TW" altLang="en-US" sz="2000" kern="1200" dirty="0" smtClean="0">
              <a:solidFill>
                <a:srgbClr val="FF0000"/>
              </a:solidFill>
              <a:latin typeface="標楷體" panose="03000509000000000000" pitchFamily="65" charset="-120"/>
              <a:ea typeface="標楷體" panose="03000509000000000000" pitchFamily="65" charset="-120"/>
            </a:rPr>
            <a:t>仟萬元。</a:t>
          </a:r>
          <a:endParaRPr lang="zh-TW" altLang="en-US" sz="2000" kern="1200" dirty="0">
            <a:solidFill>
              <a:srgbClr val="FF0000"/>
            </a:solidFill>
            <a:latin typeface="標楷體" panose="03000509000000000000" pitchFamily="65" charset="-120"/>
            <a:ea typeface="標楷體" panose="03000509000000000000" pitchFamily="65" charset="-120"/>
          </a:endParaRPr>
        </a:p>
        <a:p>
          <a:pPr marL="228600" lvl="1" indent="-228600" algn="l" defTabSz="889000">
            <a:lnSpc>
              <a:spcPct val="90000"/>
            </a:lnSpc>
            <a:spcBef>
              <a:spcPct val="0"/>
            </a:spcBef>
            <a:spcAft>
              <a:spcPct val="15000"/>
            </a:spcAft>
            <a:buChar char="••"/>
          </a:pPr>
          <a:r>
            <a:rPr lang="zh-TW" altLang="en-US" sz="2000" kern="1200" dirty="0" smtClean="0">
              <a:latin typeface="標楷體" panose="03000509000000000000" pitchFamily="65" charset="-120"/>
              <a:ea typeface="標楷體" panose="03000509000000000000" pitchFamily="65" charset="-120"/>
            </a:rPr>
            <a:t>另本公司對外並未發佈財務預測，亦無提供預測性財務資訊。</a:t>
          </a:r>
          <a:r>
            <a:rPr lang="zh-TW" altLang="en-US" sz="2000" kern="1200" dirty="0" smtClean="0">
              <a:solidFill>
                <a:srgbClr val="FF0000"/>
              </a:solidFill>
              <a:latin typeface="標楷體" panose="03000509000000000000" pitchFamily="65" charset="-120"/>
              <a:ea typeface="標楷體" panose="03000509000000000000" pitchFamily="65" charset="-120"/>
            </a:rPr>
            <a:t>有關報導所述今年訂單總金額純屬法人及媒體推估</a:t>
          </a:r>
          <a:r>
            <a:rPr lang="zh-TW" altLang="en-US" sz="2000" kern="1200" dirty="0" smtClean="0">
              <a:latin typeface="標楷體" panose="03000509000000000000" pitchFamily="65" charset="-120"/>
              <a:ea typeface="標楷體" panose="03000509000000000000" pitchFamily="65" charset="-120"/>
            </a:rPr>
            <a:t>。相關之財務、業務資訊請依公開 資訊觀測站公告為準，特此澄清。 </a:t>
          </a:r>
          <a:endParaRPr lang="zh-TW" altLang="en-US" sz="2000" kern="1200" dirty="0">
            <a:latin typeface="標楷體" panose="03000509000000000000" pitchFamily="65" charset="-120"/>
            <a:ea typeface="標楷體" panose="03000509000000000000" pitchFamily="65" charset="-120"/>
          </a:endParaRPr>
        </a:p>
      </dsp:txBody>
      <dsp:txXfrm rot="-5400000">
        <a:off x="1363385" y="1714147"/>
        <a:ext cx="5882013" cy="207009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8B24F-4FA0-4891-9933-6E241FEECA84}">
      <dsp:nvSpPr>
        <dsp:cNvPr id="0" name=""/>
        <dsp:cNvSpPr/>
      </dsp:nvSpPr>
      <dsp:spPr>
        <a:xfrm rot="5400000">
          <a:off x="-311294" y="313465"/>
          <a:ext cx="2075295" cy="1452706"/>
        </a:xfrm>
        <a:prstGeom prst="chevron">
          <a:avLst/>
        </a:prstGeom>
        <a:solidFill>
          <a:schemeClr val="accent1">
            <a:lumMod val="20000"/>
            <a:lumOff val="80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smtClean="0">
              <a:solidFill>
                <a:schemeClr val="tx1"/>
              </a:solidFill>
              <a:latin typeface="標楷體" panose="03000509000000000000" pitchFamily="65" charset="-120"/>
              <a:ea typeface="標楷體" panose="03000509000000000000" pitchFamily="65" charset="-120"/>
            </a:rPr>
            <a:t>媒體報導</a:t>
          </a:r>
          <a:endParaRPr lang="zh-TW" altLang="en-US" sz="2700" kern="1200" dirty="0">
            <a:solidFill>
              <a:schemeClr val="tx1"/>
            </a:solidFill>
            <a:latin typeface="標楷體" panose="03000509000000000000" pitchFamily="65" charset="-120"/>
            <a:ea typeface="標楷體" panose="03000509000000000000" pitchFamily="65" charset="-120"/>
          </a:endParaRPr>
        </a:p>
      </dsp:txBody>
      <dsp:txXfrm rot="-5400000">
        <a:off x="1" y="728523"/>
        <a:ext cx="1452706" cy="622589"/>
      </dsp:txXfrm>
    </dsp:sp>
    <dsp:sp modelId="{625F4CB5-F189-45CA-BBF9-A7CA9589C3C5}">
      <dsp:nvSpPr>
        <dsp:cNvPr id="0" name=""/>
        <dsp:cNvSpPr/>
      </dsp:nvSpPr>
      <dsp:spPr>
        <a:xfrm rot="5400000">
          <a:off x="3801557" y="-2346679"/>
          <a:ext cx="1348941" cy="6046643"/>
        </a:xfrm>
        <a:prstGeom prst="round2SameRect">
          <a:avLst/>
        </a:prstGeom>
        <a:solidFill>
          <a:schemeClr val="accent1">
            <a:lumMod val="20000"/>
            <a:lumOff val="80000"/>
            <a:alpha val="90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smtClean="0">
              <a:latin typeface="標楷體" panose="03000509000000000000" pitchFamily="65" charset="-120"/>
              <a:ea typeface="標楷體" panose="03000509000000000000" pitchFamily="65" charset="-120"/>
            </a:rPr>
            <a:t>有關</a:t>
          </a:r>
          <a:r>
            <a:rPr lang="en-US" altLang="zh-TW" sz="2000" kern="1200" dirty="0" smtClean="0">
              <a:latin typeface="標楷體" panose="03000509000000000000" pitchFamily="65" charset="-120"/>
              <a:ea typeface="標楷體" panose="03000509000000000000" pitchFamily="65" charset="-120"/>
            </a:rPr>
            <a:t>XXX</a:t>
          </a:r>
          <a:r>
            <a:rPr lang="zh-TW" altLang="en-US" sz="2000" kern="1200" dirty="0" smtClean="0">
              <a:latin typeface="標楷體" panose="03000509000000000000" pitchFamily="65" charset="-120"/>
              <a:ea typeface="標楷體" panose="03000509000000000000" pitchFamily="65" charset="-120"/>
            </a:rPr>
            <a:t>新藥</a:t>
          </a:r>
          <a:r>
            <a:rPr lang="en-US" altLang="zh-TW" sz="2000" kern="1200" dirty="0" smtClean="0">
              <a:latin typeface="標楷體" panose="03000509000000000000" pitchFamily="65" charset="-120"/>
              <a:ea typeface="標楷體" panose="03000509000000000000" pitchFamily="65" charset="-120"/>
            </a:rPr>
            <a:t>A</a:t>
          </a:r>
          <a:r>
            <a:rPr lang="zh-TW" altLang="en-US" sz="2000" kern="1200" dirty="0" smtClean="0">
              <a:latin typeface="標楷體" panose="03000509000000000000" pitchFamily="65" charset="-120"/>
              <a:ea typeface="標楷體" panose="03000509000000000000" pitchFamily="65" charset="-120"/>
            </a:rPr>
            <a:t>國授權合約之</a:t>
          </a:r>
          <a:r>
            <a:rPr lang="zh-TW" sz="2000" kern="1200" dirty="0" smtClean="0">
              <a:latin typeface="標楷體" panose="03000509000000000000" pitchFamily="65" charset="-120"/>
              <a:ea typeface="標楷體" panose="03000509000000000000" pitchFamily="65" charset="-120"/>
            </a:rPr>
            <a:t>首階段里程碑金</a:t>
          </a:r>
          <a:r>
            <a:rPr lang="en-US" altLang="zh-TW" sz="2000" kern="1200" dirty="0" smtClean="0">
              <a:latin typeface="標楷體" panose="03000509000000000000" pitchFamily="65" charset="-120"/>
              <a:ea typeface="標楷體" panose="03000509000000000000" pitchFamily="65" charset="-120"/>
            </a:rPr>
            <a:t>1,000</a:t>
          </a:r>
          <a:r>
            <a:rPr lang="zh-TW" sz="2000" kern="1200" dirty="0" smtClean="0">
              <a:latin typeface="標楷體" panose="03000509000000000000" pitchFamily="65" charset="-120"/>
              <a:ea typeface="標楷體" panose="03000509000000000000" pitchFamily="65" charset="-120"/>
            </a:rPr>
            <a:t>萬元將於</a:t>
          </a:r>
          <a:r>
            <a:rPr lang="en-US" sz="2000" kern="1200" dirty="0" smtClean="0">
              <a:latin typeface="標楷體" panose="03000509000000000000" pitchFamily="65" charset="-120"/>
              <a:ea typeface="標楷體" panose="03000509000000000000" pitchFamily="65" charset="-120"/>
            </a:rPr>
            <a:t>9</a:t>
          </a:r>
          <a:r>
            <a:rPr lang="zh-TW" sz="2000" kern="1200" dirty="0" smtClean="0">
              <a:latin typeface="標楷體" panose="03000509000000000000" pitchFamily="65" charset="-120"/>
              <a:ea typeface="標楷體" panose="03000509000000000000" pitchFamily="65" charset="-120"/>
            </a:rPr>
            <a:t>月底前入帳，另一筆市場授權金</a:t>
          </a:r>
          <a:r>
            <a:rPr lang="en-US" sz="2000" kern="1200" dirty="0" smtClean="0">
              <a:latin typeface="標楷體" panose="03000509000000000000" pitchFamily="65" charset="-120"/>
              <a:ea typeface="標楷體" panose="03000509000000000000" pitchFamily="65" charset="-120"/>
            </a:rPr>
            <a:t>2,000</a:t>
          </a:r>
          <a:r>
            <a:rPr lang="zh-TW" sz="2000" kern="1200" dirty="0" smtClean="0">
              <a:latin typeface="標楷體" panose="03000509000000000000" pitchFamily="65" charset="-120"/>
              <a:ea typeface="標楷體" panose="03000509000000000000" pitchFamily="65" charset="-120"/>
            </a:rPr>
            <a:t>萬元今日率先入帳</a:t>
          </a:r>
          <a:r>
            <a:rPr lang="en-US" altLang="zh-TW" sz="2000" kern="1200" dirty="0" smtClean="0">
              <a:latin typeface="標楷體" panose="03000509000000000000" pitchFamily="65" charset="-120"/>
              <a:ea typeface="標楷體" panose="03000509000000000000" pitchFamily="65" charset="-120"/>
            </a:rPr>
            <a:t>…</a:t>
          </a:r>
          <a:endParaRPr lang="zh-TW" altLang="en-US" sz="2000" kern="1200" dirty="0">
            <a:latin typeface="標楷體" panose="03000509000000000000" pitchFamily="65" charset="-120"/>
            <a:ea typeface="標楷體" panose="03000509000000000000" pitchFamily="65" charset="-120"/>
          </a:endParaRPr>
        </a:p>
      </dsp:txBody>
      <dsp:txXfrm rot="-5400000">
        <a:off x="1452706" y="68022"/>
        <a:ext cx="5980793" cy="1217241"/>
      </dsp:txXfrm>
    </dsp:sp>
    <dsp:sp modelId="{60B477A6-0E1C-49FF-975D-E3EB949229C7}">
      <dsp:nvSpPr>
        <dsp:cNvPr id="0" name=""/>
        <dsp:cNvSpPr/>
      </dsp:nvSpPr>
      <dsp:spPr>
        <a:xfrm rot="5400000">
          <a:off x="-311294" y="2356269"/>
          <a:ext cx="2075295" cy="1452706"/>
        </a:xfrm>
        <a:prstGeom prst="chevron">
          <a:avLst/>
        </a:prstGeom>
        <a:solidFill>
          <a:schemeClr val="bg2">
            <a:lumMod val="9000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smtClean="0">
              <a:solidFill>
                <a:schemeClr val="tx1"/>
              </a:solidFill>
              <a:latin typeface="標楷體" panose="03000509000000000000" pitchFamily="65" charset="-120"/>
              <a:ea typeface="標楷體" panose="03000509000000000000" pitchFamily="65" charset="-120"/>
            </a:rPr>
            <a:t>重訊回應</a:t>
          </a:r>
          <a:endParaRPr lang="zh-TW" altLang="en-US" sz="2700" kern="1200" dirty="0">
            <a:solidFill>
              <a:schemeClr val="tx1"/>
            </a:solidFill>
            <a:latin typeface="標楷體" panose="03000509000000000000" pitchFamily="65" charset="-120"/>
            <a:ea typeface="標楷體" panose="03000509000000000000" pitchFamily="65" charset="-120"/>
          </a:endParaRPr>
        </a:p>
      </dsp:txBody>
      <dsp:txXfrm rot="-5400000">
        <a:off x="1" y="2771327"/>
        <a:ext cx="1452706" cy="622589"/>
      </dsp:txXfrm>
    </dsp:sp>
    <dsp:sp modelId="{2AB793D5-0C82-443E-88E4-BE5638BB250C}">
      <dsp:nvSpPr>
        <dsp:cNvPr id="0" name=""/>
        <dsp:cNvSpPr/>
      </dsp:nvSpPr>
      <dsp:spPr>
        <a:xfrm rot="5400000">
          <a:off x="3551863" y="-149475"/>
          <a:ext cx="1823297" cy="6046643"/>
        </a:xfrm>
        <a:prstGeom prst="round2SameRect">
          <a:avLst/>
        </a:prstGeom>
        <a:solidFill>
          <a:schemeClr val="bg2">
            <a:lumMod val="90000"/>
            <a:alpha val="9000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zh-TW" sz="1800" kern="1200" dirty="0" smtClean="0">
              <a:solidFill>
                <a:srgbClr val="FF0000"/>
              </a:solidFill>
              <a:latin typeface="標楷體" panose="03000509000000000000" pitchFamily="65" charset="-120"/>
              <a:ea typeface="標楷體" panose="03000509000000000000" pitchFamily="65" charset="-120"/>
            </a:rPr>
            <a:t>XXX</a:t>
          </a:r>
          <a:r>
            <a:rPr lang="zh-TW" altLang="en-US" sz="1800" kern="1200" dirty="0" smtClean="0">
              <a:solidFill>
                <a:srgbClr val="FF0000"/>
              </a:solidFill>
              <a:latin typeface="標楷體" panose="03000509000000000000" pitchFamily="65" charset="-120"/>
              <a:ea typeface="標楷體" panose="03000509000000000000" pitchFamily="65" charset="-120"/>
            </a:rPr>
            <a:t>新藥在</a:t>
          </a:r>
          <a:r>
            <a:rPr lang="en-US" altLang="zh-TW" sz="1800" kern="1200" dirty="0" smtClean="0">
              <a:solidFill>
                <a:srgbClr val="FF0000"/>
              </a:solidFill>
              <a:latin typeface="標楷體" panose="03000509000000000000" pitchFamily="65" charset="-120"/>
              <a:ea typeface="標楷體" panose="03000509000000000000" pitchFamily="65" charset="-120"/>
            </a:rPr>
            <a:t>A</a:t>
          </a:r>
          <a:r>
            <a:rPr lang="zh-TW" altLang="en-US" sz="1800" kern="1200" dirty="0" smtClean="0">
              <a:solidFill>
                <a:srgbClr val="FF0000"/>
              </a:solidFill>
              <a:latin typeface="標楷體" panose="03000509000000000000" pitchFamily="65" charset="-120"/>
              <a:ea typeface="標楷體" panose="03000509000000000000" pitchFamily="65" charset="-120"/>
            </a:rPr>
            <a:t>國授權合約，甲公司因已於</a:t>
          </a:r>
          <a:r>
            <a:rPr lang="en-US" altLang="zh-TW" sz="1800" kern="1200" dirty="0" smtClean="0">
              <a:solidFill>
                <a:srgbClr val="FF0000"/>
              </a:solidFill>
              <a:latin typeface="標楷體" panose="03000509000000000000" pitchFamily="65" charset="-120"/>
              <a:ea typeface="標楷體" panose="03000509000000000000" pitchFamily="65" charset="-120"/>
            </a:rPr>
            <a:t>OO</a:t>
          </a:r>
          <a:r>
            <a:rPr lang="zh-TW" altLang="en-US" sz="1800" kern="1200" dirty="0" smtClean="0">
              <a:solidFill>
                <a:srgbClr val="FF0000"/>
              </a:solidFill>
              <a:latin typeface="標楷體" panose="03000509000000000000" pitchFamily="65" charset="-120"/>
              <a:ea typeface="標楷體" panose="03000509000000000000" pitchFamily="65" charset="-120"/>
            </a:rPr>
            <a:t>年</a:t>
          </a:r>
          <a:r>
            <a:rPr lang="en-US" altLang="zh-TW" sz="1800" kern="1200" dirty="0" smtClean="0">
              <a:solidFill>
                <a:srgbClr val="FF0000"/>
              </a:solidFill>
              <a:latin typeface="標楷體" panose="03000509000000000000" pitchFamily="65" charset="-120"/>
              <a:ea typeface="標楷體" panose="03000509000000000000" pitchFamily="65" charset="-120"/>
            </a:rPr>
            <a:t>OO</a:t>
          </a:r>
          <a:r>
            <a:rPr lang="zh-TW" altLang="en-US" sz="1800" kern="1200" dirty="0" smtClean="0">
              <a:solidFill>
                <a:srgbClr val="FF0000"/>
              </a:solidFill>
              <a:latin typeface="標楷體" panose="03000509000000000000" pitchFamily="65" charset="-120"/>
              <a:ea typeface="標楷體" panose="03000509000000000000" pitchFamily="65" charset="-120"/>
            </a:rPr>
            <a:t>月</a:t>
          </a:r>
          <a:r>
            <a:rPr lang="en-US" altLang="zh-TW" sz="1800" kern="1200" dirty="0" smtClean="0">
              <a:solidFill>
                <a:srgbClr val="FF0000"/>
              </a:solidFill>
              <a:latin typeface="標楷體" panose="03000509000000000000" pitchFamily="65" charset="-120"/>
              <a:ea typeface="標楷體" panose="03000509000000000000" pitchFamily="65" charset="-120"/>
            </a:rPr>
            <a:t>OO</a:t>
          </a:r>
          <a:r>
            <a:rPr lang="zh-TW" altLang="en-US" sz="1800" kern="1200" dirty="0" smtClean="0">
              <a:solidFill>
                <a:srgbClr val="FF0000"/>
              </a:solidFill>
              <a:latin typeface="標楷體" panose="03000509000000000000" pitchFamily="65" charset="-120"/>
              <a:ea typeface="標楷體" panose="03000509000000000000" pitchFamily="65" charset="-120"/>
            </a:rPr>
            <a:t>日取得國家藥品監督管理局新藥臨床試驗申請受理通知，達成階段里程碑，本公司依約將於</a:t>
          </a:r>
          <a:r>
            <a:rPr lang="en-US" altLang="zh-TW" sz="1800" kern="1200" dirty="0" smtClean="0">
              <a:solidFill>
                <a:srgbClr val="FF0000"/>
              </a:solidFill>
              <a:latin typeface="標楷體" panose="03000509000000000000" pitchFamily="65" charset="-120"/>
              <a:ea typeface="標楷體" panose="03000509000000000000" pitchFamily="65" charset="-120"/>
            </a:rPr>
            <a:t>9</a:t>
          </a:r>
          <a:r>
            <a:rPr lang="zh-TW" altLang="en-US" sz="1800" kern="1200" dirty="0" smtClean="0">
              <a:solidFill>
                <a:srgbClr val="FF0000"/>
              </a:solidFill>
              <a:latin typeface="標楷體" panose="03000509000000000000" pitchFamily="65" charset="-120"/>
              <a:ea typeface="標楷體" panose="03000509000000000000" pitchFamily="65" charset="-120"/>
            </a:rPr>
            <a:t>月底前可取得該筆階段里程碑金</a:t>
          </a:r>
          <a:r>
            <a:rPr lang="en-US" altLang="zh-TW" sz="1800" kern="1200" dirty="0" smtClean="0">
              <a:solidFill>
                <a:srgbClr val="FF0000"/>
              </a:solidFill>
              <a:latin typeface="標楷體" panose="03000509000000000000" pitchFamily="65" charset="-120"/>
              <a:ea typeface="標楷體" panose="03000509000000000000" pitchFamily="65" charset="-120"/>
            </a:rPr>
            <a:t>1,000</a:t>
          </a:r>
          <a:r>
            <a:rPr lang="zh-TW" altLang="en-US" sz="1800" kern="1200" dirty="0" smtClean="0">
              <a:solidFill>
                <a:srgbClr val="FF0000"/>
              </a:solidFill>
              <a:latin typeface="標楷體" panose="03000509000000000000" pitchFamily="65" charset="-120"/>
              <a:ea typeface="標楷體" panose="03000509000000000000" pitchFamily="65" charset="-120"/>
            </a:rPr>
            <a:t>萬元。</a:t>
          </a:r>
          <a:endParaRPr lang="zh-TW" altLang="en-US" sz="1800" kern="1200" dirty="0">
            <a:solidFill>
              <a:srgbClr val="FF0000"/>
            </a:solidFill>
            <a:latin typeface="標楷體" panose="03000509000000000000" pitchFamily="65" charset="-120"/>
            <a:ea typeface="標楷體" panose="03000509000000000000" pitchFamily="65" charset="-120"/>
          </a:endParaRPr>
        </a:p>
        <a:p>
          <a:pPr marL="171450" lvl="1" indent="-171450" algn="l" defTabSz="800100">
            <a:lnSpc>
              <a:spcPct val="90000"/>
            </a:lnSpc>
            <a:spcBef>
              <a:spcPct val="0"/>
            </a:spcBef>
            <a:spcAft>
              <a:spcPct val="15000"/>
            </a:spcAft>
            <a:buChar char="••"/>
          </a:pPr>
          <a:r>
            <a:rPr lang="zh-TW" altLang="en-US" sz="1800" kern="1200" dirty="0" smtClean="0">
              <a:solidFill>
                <a:srgbClr val="FF0000"/>
              </a:solidFill>
              <a:latin typeface="標楷體" panose="03000509000000000000" pitchFamily="65" charset="-120"/>
              <a:ea typeface="標楷體" panose="03000509000000000000" pitchFamily="65" charset="-120"/>
            </a:rPr>
            <a:t>另</a:t>
          </a:r>
          <a:r>
            <a:rPr lang="en-US" altLang="zh-TW" sz="1800" kern="1200" dirty="0" smtClean="0">
              <a:solidFill>
                <a:srgbClr val="FF0000"/>
              </a:solidFill>
              <a:latin typeface="標楷體" panose="03000509000000000000" pitchFamily="65" charset="-120"/>
              <a:ea typeface="標楷體" panose="03000509000000000000" pitchFamily="65" charset="-120"/>
            </a:rPr>
            <a:t>XXX</a:t>
          </a:r>
          <a:r>
            <a:rPr lang="zh-TW" altLang="en-US" sz="1800" kern="1200" dirty="0" smtClean="0">
              <a:solidFill>
                <a:srgbClr val="FF0000"/>
              </a:solidFill>
              <a:latin typeface="標楷體" panose="03000509000000000000" pitchFamily="65" charset="-120"/>
              <a:ea typeface="標楷體" panose="03000509000000000000" pitchFamily="65" charset="-120"/>
            </a:rPr>
            <a:t>新藥在</a:t>
          </a:r>
          <a:r>
            <a:rPr lang="en-US" altLang="zh-TW" sz="1800" kern="1200" dirty="0" smtClean="0">
              <a:solidFill>
                <a:srgbClr val="FF0000"/>
              </a:solidFill>
              <a:latin typeface="標楷體" panose="03000509000000000000" pitchFamily="65" charset="-120"/>
              <a:ea typeface="標楷體" panose="03000509000000000000" pitchFamily="65" charset="-120"/>
            </a:rPr>
            <a:t>B</a:t>
          </a:r>
          <a:r>
            <a:rPr lang="zh-TW" altLang="en-US" sz="1800" kern="1200" dirty="0" smtClean="0">
              <a:solidFill>
                <a:srgbClr val="FF0000"/>
              </a:solidFill>
              <a:latin typeface="標楷體" panose="03000509000000000000" pitchFamily="65" charset="-120"/>
              <a:ea typeface="標楷體" panose="03000509000000000000" pitchFamily="65" charset="-120"/>
            </a:rPr>
            <a:t>國授權合約之簽約金</a:t>
          </a:r>
          <a:r>
            <a:rPr lang="en-US" altLang="zh-TW" sz="1800" kern="1200" dirty="0" smtClean="0">
              <a:solidFill>
                <a:srgbClr val="FF0000"/>
              </a:solidFill>
              <a:latin typeface="標楷體" panose="03000509000000000000" pitchFamily="65" charset="-120"/>
              <a:ea typeface="標楷體" panose="03000509000000000000" pitchFamily="65" charset="-120"/>
            </a:rPr>
            <a:t>2,000</a:t>
          </a:r>
          <a:r>
            <a:rPr lang="zh-TW" altLang="en-US" sz="1800" kern="1200" dirty="0" smtClean="0">
              <a:solidFill>
                <a:srgbClr val="FF0000"/>
              </a:solidFill>
              <a:latin typeface="標楷體" panose="03000509000000000000" pitchFamily="65" charset="-120"/>
              <a:ea typeface="標楷體" panose="03000509000000000000" pitchFamily="65" charset="-120"/>
            </a:rPr>
            <a:t>萬元，乙公司已於本日匯款至本公司。 </a:t>
          </a:r>
          <a:endParaRPr lang="zh-TW" altLang="en-US" sz="1800" kern="1200" dirty="0">
            <a:solidFill>
              <a:srgbClr val="FF0000"/>
            </a:solidFill>
            <a:latin typeface="標楷體" panose="03000509000000000000" pitchFamily="65" charset="-120"/>
            <a:ea typeface="標楷體" panose="03000509000000000000" pitchFamily="65" charset="-120"/>
          </a:endParaRPr>
        </a:p>
      </dsp:txBody>
      <dsp:txXfrm rot="-5400000">
        <a:off x="1440190" y="2051204"/>
        <a:ext cx="5957637" cy="164528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8B24F-4FA0-4891-9933-6E241FEECA84}">
      <dsp:nvSpPr>
        <dsp:cNvPr id="0" name=""/>
        <dsp:cNvSpPr/>
      </dsp:nvSpPr>
      <dsp:spPr>
        <a:xfrm rot="5400000">
          <a:off x="-291687" y="307852"/>
          <a:ext cx="1944583" cy="1361208"/>
        </a:xfrm>
        <a:prstGeom prst="chevron">
          <a:avLst/>
        </a:prstGeom>
        <a:solidFill>
          <a:schemeClr val="accent2">
            <a:lumMod val="20000"/>
            <a:lumOff val="80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zh-TW" altLang="en-US" sz="2600" kern="1200" dirty="0" smtClean="0">
              <a:solidFill>
                <a:schemeClr val="tx1"/>
              </a:solidFill>
              <a:latin typeface="標楷體" panose="03000509000000000000" pitchFamily="65" charset="-120"/>
              <a:ea typeface="標楷體" panose="03000509000000000000" pitchFamily="65" charset="-120"/>
            </a:rPr>
            <a:t>媒體報導</a:t>
          </a:r>
          <a:endParaRPr lang="zh-TW" altLang="en-US" sz="2600" kern="1200" dirty="0">
            <a:solidFill>
              <a:schemeClr val="tx1"/>
            </a:solidFill>
            <a:latin typeface="標楷體" panose="03000509000000000000" pitchFamily="65" charset="-120"/>
            <a:ea typeface="標楷體" panose="03000509000000000000" pitchFamily="65" charset="-120"/>
          </a:endParaRPr>
        </a:p>
      </dsp:txBody>
      <dsp:txXfrm rot="-5400000">
        <a:off x="1" y="696768"/>
        <a:ext cx="1361208" cy="583375"/>
      </dsp:txXfrm>
    </dsp:sp>
    <dsp:sp modelId="{625F4CB5-F189-45CA-BBF9-A7CA9589C3C5}">
      <dsp:nvSpPr>
        <dsp:cNvPr id="0" name=""/>
        <dsp:cNvSpPr/>
      </dsp:nvSpPr>
      <dsp:spPr>
        <a:xfrm rot="5400000">
          <a:off x="3798289" y="-2434877"/>
          <a:ext cx="1263979" cy="6138141"/>
        </a:xfrm>
        <a:prstGeom prst="round2SameRect">
          <a:avLst/>
        </a:prstGeom>
        <a:solidFill>
          <a:schemeClr val="accent2">
            <a:lumMod val="20000"/>
            <a:lumOff val="80000"/>
            <a:alpha val="90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en-US" altLang="zh-TW" sz="2200" kern="1200" dirty="0" smtClean="0">
              <a:latin typeface="標楷體" panose="03000509000000000000" pitchFamily="65" charset="-120"/>
              <a:ea typeface="標楷體" panose="03000509000000000000" pitchFamily="65" charset="-120"/>
            </a:rPr>
            <a:t>OO</a:t>
          </a:r>
          <a:r>
            <a:rPr lang="zh-TW" altLang="en-US" sz="2200" kern="1200" dirty="0" smtClean="0">
              <a:latin typeface="標楷體" panose="03000509000000000000" pitchFamily="65" charset="-120"/>
              <a:ea typeface="標楷體" panose="03000509000000000000" pitchFamily="65" charset="-120"/>
            </a:rPr>
            <a:t>公司位於新北市的</a:t>
          </a:r>
          <a:r>
            <a:rPr lang="en-US" altLang="zh-TW" sz="2200" kern="1200" dirty="0" smtClean="0">
              <a:latin typeface="標楷體" panose="03000509000000000000" pitchFamily="65" charset="-120"/>
              <a:ea typeface="標楷體" panose="03000509000000000000" pitchFamily="65" charset="-120"/>
            </a:rPr>
            <a:t>XX</a:t>
          </a:r>
          <a:r>
            <a:rPr lang="zh-TW" altLang="en-US" sz="2200" kern="1200" dirty="0" smtClean="0">
              <a:latin typeface="標楷體" panose="03000509000000000000" pitchFamily="65" charset="-120"/>
              <a:ea typeface="標楷體" panose="03000509000000000000" pitchFamily="65" charset="-120"/>
            </a:rPr>
            <a:t>建案即將動工，聯貸金額高達</a:t>
          </a:r>
          <a:r>
            <a:rPr lang="en-US" altLang="zh-TW" sz="2200" kern="1200" dirty="0" smtClean="0">
              <a:latin typeface="標楷體" panose="03000509000000000000" pitchFamily="65" charset="-120"/>
              <a:ea typeface="標楷體" panose="03000509000000000000" pitchFamily="65" charset="-120"/>
            </a:rPr>
            <a:t>60</a:t>
          </a:r>
          <a:r>
            <a:rPr lang="zh-TW" altLang="en-US" sz="2200" kern="1200" dirty="0" smtClean="0">
              <a:latin typeface="標楷體" panose="03000509000000000000" pitchFamily="65" charset="-120"/>
              <a:ea typeface="標楷體" panose="03000509000000000000" pitchFamily="65" charset="-120"/>
            </a:rPr>
            <a:t>億元，未來將變身</a:t>
          </a:r>
          <a:r>
            <a:rPr lang="en-US" altLang="zh-TW" sz="2200" kern="1200" dirty="0" smtClean="0">
              <a:latin typeface="標楷體" panose="03000509000000000000" pitchFamily="65" charset="-120"/>
              <a:ea typeface="標楷體" panose="03000509000000000000" pitchFamily="65" charset="-120"/>
            </a:rPr>
            <a:t>25</a:t>
          </a:r>
          <a:r>
            <a:rPr lang="zh-TW" altLang="en-US" sz="2200" kern="1200" dirty="0" smtClean="0">
              <a:latin typeface="標楷體" panose="03000509000000000000" pitchFamily="65" charset="-120"/>
              <a:ea typeface="標楷體" panose="03000509000000000000" pitchFamily="65" charset="-120"/>
            </a:rPr>
            <a:t>層高樓，三年後將成新地標，全案總銷將上看</a:t>
          </a:r>
          <a:r>
            <a:rPr lang="en-US" altLang="zh-TW" sz="2200" kern="1200" dirty="0" smtClean="0">
              <a:latin typeface="標楷體" panose="03000509000000000000" pitchFamily="65" charset="-120"/>
              <a:ea typeface="標楷體" panose="03000509000000000000" pitchFamily="65" charset="-120"/>
            </a:rPr>
            <a:t>300</a:t>
          </a:r>
          <a:r>
            <a:rPr lang="zh-TW" altLang="en-US" sz="2200" kern="1200" dirty="0" smtClean="0">
              <a:latin typeface="標楷體" panose="03000509000000000000" pitchFamily="65" charset="-120"/>
              <a:ea typeface="標楷體" panose="03000509000000000000" pitchFamily="65" charset="-120"/>
            </a:rPr>
            <a:t>～</a:t>
          </a:r>
          <a:r>
            <a:rPr lang="en-US" altLang="zh-TW" sz="2200" kern="1200" dirty="0" smtClean="0">
              <a:latin typeface="標楷體" panose="03000509000000000000" pitchFamily="65" charset="-120"/>
              <a:ea typeface="標楷體" panose="03000509000000000000" pitchFamily="65" charset="-120"/>
            </a:rPr>
            <a:t>400</a:t>
          </a:r>
          <a:r>
            <a:rPr lang="zh-TW" altLang="en-US" sz="2200" kern="1200" dirty="0" smtClean="0">
              <a:latin typeface="標楷體" panose="03000509000000000000" pitchFamily="65" charset="-120"/>
              <a:ea typeface="標楷體" panose="03000509000000000000" pitchFamily="65" charset="-120"/>
            </a:rPr>
            <a:t>億元</a:t>
          </a:r>
          <a:r>
            <a:rPr lang="en-US" altLang="zh-TW" sz="2200" kern="1200" dirty="0" smtClean="0">
              <a:latin typeface="標楷體" panose="03000509000000000000" pitchFamily="65" charset="-120"/>
              <a:ea typeface="標楷體" panose="03000509000000000000" pitchFamily="65" charset="-120"/>
            </a:rPr>
            <a:t>...</a:t>
          </a:r>
          <a:endParaRPr lang="zh-TW" altLang="en-US" sz="2200" kern="1200" dirty="0">
            <a:latin typeface="標楷體" panose="03000509000000000000" pitchFamily="65" charset="-120"/>
            <a:ea typeface="標楷體" panose="03000509000000000000" pitchFamily="65" charset="-120"/>
          </a:endParaRPr>
        </a:p>
      </dsp:txBody>
      <dsp:txXfrm rot="-5400000">
        <a:off x="1361208" y="63906"/>
        <a:ext cx="6076439" cy="1140575"/>
      </dsp:txXfrm>
    </dsp:sp>
    <dsp:sp modelId="{60B477A6-0E1C-49FF-975D-E3EB949229C7}">
      <dsp:nvSpPr>
        <dsp:cNvPr id="0" name=""/>
        <dsp:cNvSpPr/>
      </dsp:nvSpPr>
      <dsp:spPr>
        <a:xfrm rot="5400000">
          <a:off x="-291687" y="2467341"/>
          <a:ext cx="1944583" cy="1361208"/>
        </a:xfrm>
        <a:prstGeom prst="chevron">
          <a:avLst/>
        </a:prstGeom>
        <a:solidFill>
          <a:schemeClr val="accent4">
            <a:lumMod val="40000"/>
            <a:lumOff val="6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zh-TW" altLang="en-US" sz="2600" kern="1200" dirty="0" smtClean="0">
              <a:solidFill>
                <a:schemeClr val="tx1"/>
              </a:solidFill>
              <a:latin typeface="標楷體" panose="03000509000000000000" pitchFamily="65" charset="-120"/>
              <a:ea typeface="標楷體" panose="03000509000000000000" pitchFamily="65" charset="-120"/>
            </a:rPr>
            <a:t>重訊回應</a:t>
          </a:r>
        </a:p>
      </dsp:txBody>
      <dsp:txXfrm rot="-5400000">
        <a:off x="1" y="2856257"/>
        <a:ext cx="1361208" cy="583375"/>
      </dsp:txXfrm>
    </dsp:sp>
    <dsp:sp modelId="{2AB793D5-0C82-443E-88E4-BE5638BB250C}">
      <dsp:nvSpPr>
        <dsp:cNvPr id="0" name=""/>
        <dsp:cNvSpPr/>
      </dsp:nvSpPr>
      <dsp:spPr>
        <a:xfrm rot="5400000">
          <a:off x="3316738" y="-261427"/>
          <a:ext cx="2227081" cy="6138141"/>
        </a:xfrm>
        <a:prstGeom prst="round2SameRect">
          <a:avLst/>
        </a:prstGeom>
        <a:solidFill>
          <a:schemeClr val="accent4">
            <a:lumMod val="40000"/>
            <a:lumOff val="60000"/>
            <a:alpha val="9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zh-TW" altLang="en-US" sz="2200" kern="1200" dirty="0" smtClean="0">
              <a:solidFill>
                <a:srgbClr val="FF0000"/>
              </a:solidFill>
              <a:latin typeface="標楷體" panose="03000509000000000000" pitchFamily="65" charset="-120"/>
              <a:ea typeface="標楷體" panose="03000509000000000000" pitchFamily="65" charset="-120"/>
            </a:rPr>
            <a:t>本公司為</a:t>
          </a:r>
          <a:r>
            <a:rPr lang="en-US" altLang="zh-TW" sz="2200" kern="1200" dirty="0" smtClean="0">
              <a:solidFill>
                <a:srgbClr val="FF0000"/>
              </a:solidFill>
              <a:latin typeface="標楷體" panose="03000509000000000000" pitchFamily="65" charset="-120"/>
              <a:ea typeface="標楷體" panose="03000509000000000000" pitchFamily="65" charset="-120"/>
            </a:rPr>
            <a:t>XX</a:t>
          </a:r>
          <a:r>
            <a:rPr lang="zh-TW" altLang="en-US" sz="2200" kern="1200" dirty="0" smtClean="0">
              <a:solidFill>
                <a:srgbClr val="FF0000"/>
              </a:solidFill>
              <a:latin typeface="標楷體" panose="03000509000000000000" pitchFamily="65" charset="-120"/>
              <a:ea typeface="標楷體" panose="03000509000000000000" pitchFamily="65" charset="-120"/>
            </a:rPr>
            <a:t>建案與銀行簽訂之聯貸金額為</a:t>
          </a:r>
          <a:r>
            <a:rPr lang="en-US" altLang="zh-TW" sz="2200" kern="1200" dirty="0" smtClean="0">
              <a:solidFill>
                <a:srgbClr val="FF0000"/>
              </a:solidFill>
              <a:latin typeface="標楷體" panose="03000509000000000000" pitchFamily="65" charset="-120"/>
              <a:ea typeface="標楷體" panose="03000509000000000000" pitchFamily="65" charset="-120"/>
            </a:rPr>
            <a:t>60</a:t>
          </a:r>
          <a:r>
            <a:rPr lang="zh-TW" altLang="en-US" sz="2200" kern="1200" dirty="0" smtClean="0">
              <a:solidFill>
                <a:srgbClr val="FF0000"/>
              </a:solidFill>
              <a:latin typeface="標楷體" panose="03000509000000000000" pitchFamily="65" charset="-120"/>
              <a:ea typeface="標楷體" panose="03000509000000000000" pitchFamily="65" charset="-120"/>
            </a:rPr>
            <a:t>億元，目前</a:t>
          </a:r>
          <a:r>
            <a:rPr lang="en-US" altLang="zh-TW" sz="2200" kern="1200" dirty="0" smtClean="0">
              <a:solidFill>
                <a:srgbClr val="FF0000"/>
              </a:solidFill>
              <a:latin typeface="標楷體" panose="03000509000000000000" pitchFamily="65" charset="-120"/>
              <a:ea typeface="標楷體" panose="03000509000000000000" pitchFamily="65" charset="-120"/>
            </a:rPr>
            <a:t>XX</a:t>
          </a:r>
          <a:r>
            <a:rPr lang="zh-TW" altLang="en-US" sz="2200" kern="1200" dirty="0" smtClean="0">
              <a:solidFill>
                <a:srgbClr val="FF0000"/>
              </a:solidFill>
              <a:latin typeface="標楷體" panose="03000509000000000000" pitchFamily="65" charset="-120"/>
              <a:ea typeface="標楷體" panose="03000509000000000000" pitchFamily="65" charset="-120"/>
            </a:rPr>
            <a:t>建案規劃興建</a:t>
          </a:r>
          <a:r>
            <a:rPr lang="en-US" altLang="zh-TW" sz="2200" kern="1200" dirty="0" smtClean="0">
              <a:solidFill>
                <a:srgbClr val="FF0000"/>
              </a:solidFill>
              <a:latin typeface="標楷體" panose="03000509000000000000" pitchFamily="65" charset="-120"/>
              <a:ea typeface="標楷體" panose="03000509000000000000" pitchFamily="65" charset="-120"/>
            </a:rPr>
            <a:t>25</a:t>
          </a:r>
          <a:r>
            <a:rPr lang="zh-TW" altLang="en-US" sz="2200" kern="1200" dirty="0" smtClean="0">
              <a:solidFill>
                <a:srgbClr val="FF0000"/>
              </a:solidFill>
              <a:latin typeface="標楷體" panose="03000509000000000000" pitchFamily="65" charset="-120"/>
              <a:ea typeface="標楷體" panose="03000509000000000000" pitchFamily="65" charset="-120"/>
            </a:rPr>
            <a:t>層，惟有關</a:t>
          </a:r>
          <a:r>
            <a:rPr lang="en-US" altLang="zh-TW" sz="2200" kern="1200" dirty="0" smtClean="0">
              <a:solidFill>
                <a:srgbClr val="FF0000"/>
              </a:solidFill>
              <a:latin typeface="標楷體" panose="03000509000000000000" pitchFamily="65" charset="-120"/>
              <a:ea typeface="標楷體" panose="03000509000000000000" pitchFamily="65" charset="-120"/>
            </a:rPr>
            <a:t>XX</a:t>
          </a:r>
          <a:r>
            <a:rPr lang="zh-TW" altLang="en-US" sz="2200" kern="1200" dirty="0" smtClean="0">
              <a:solidFill>
                <a:srgbClr val="FF0000"/>
              </a:solidFill>
              <a:latin typeface="標楷體" panose="03000509000000000000" pitchFamily="65" charset="-120"/>
              <a:ea typeface="標楷體" panose="03000509000000000000" pitchFamily="65" charset="-120"/>
            </a:rPr>
            <a:t>建案之完工時間、總銷案營收金額，係屬媒體自行估計</a:t>
          </a:r>
          <a:r>
            <a:rPr lang="zh-TW" altLang="en-US" sz="2200" kern="1200" dirty="0" smtClean="0">
              <a:latin typeface="標楷體" panose="03000509000000000000" pitchFamily="65" charset="-120"/>
              <a:ea typeface="標楷體" panose="03000509000000000000" pitchFamily="65" charset="-120"/>
            </a:rPr>
            <a:t>，本公司並未對外發布任何財務預測資料，有關本公司相關資訊，請以公開資訊觀測站之公告訊息為準。 </a:t>
          </a:r>
          <a:endParaRPr lang="zh-TW" altLang="en-US" sz="2200" kern="1200" dirty="0">
            <a:latin typeface="標楷體" panose="03000509000000000000" pitchFamily="65" charset="-120"/>
            <a:ea typeface="標楷體" panose="03000509000000000000" pitchFamily="65" charset="-120"/>
          </a:endParaRPr>
        </a:p>
      </dsp:txBody>
      <dsp:txXfrm rot="-5400000">
        <a:off x="1361209" y="1802819"/>
        <a:ext cx="6029424" cy="200964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8B24F-4FA0-4891-9933-6E241FEECA84}">
      <dsp:nvSpPr>
        <dsp:cNvPr id="0" name=""/>
        <dsp:cNvSpPr/>
      </dsp:nvSpPr>
      <dsp:spPr>
        <a:xfrm rot="5400000">
          <a:off x="-226308" y="241181"/>
          <a:ext cx="1508724" cy="1056106"/>
        </a:xfrm>
        <a:prstGeom prst="chevron">
          <a:avLst/>
        </a:prstGeom>
        <a:solidFill>
          <a:schemeClr val="accent6">
            <a:lumMod val="20000"/>
            <a:lumOff val="8000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smtClean="0">
              <a:solidFill>
                <a:schemeClr val="tx1"/>
              </a:solidFill>
              <a:latin typeface="標楷體" panose="03000509000000000000" pitchFamily="65" charset="-120"/>
              <a:ea typeface="標楷體" panose="03000509000000000000" pitchFamily="65" charset="-120"/>
            </a:rPr>
            <a:t>媒體報導</a:t>
          </a:r>
          <a:endParaRPr lang="zh-TW" altLang="en-US" sz="2000" kern="1200" dirty="0">
            <a:solidFill>
              <a:schemeClr val="tx1"/>
            </a:solidFill>
            <a:latin typeface="標楷體" panose="03000509000000000000" pitchFamily="65" charset="-120"/>
            <a:ea typeface="標楷體" panose="03000509000000000000" pitchFamily="65" charset="-120"/>
          </a:endParaRPr>
        </a:p>
      </dsp:txBody>
      <dsp:txXfrm rot="-5400000">
        <a:off x="1" y="542925"/>
        <a:ext cx="1056106" cy="452618"/>
      </dsp:txXfrm>
    </dsp:sp>
    <dsp:sp modelId="{625F4CB5-F189-45CA-BBF9-A7CA9589C3C5}">
      <dsp:nvSpPr>
        <dsp:cNvPr id="0" name=""/>
        <dsp:cNvSpPr/>
      </dsp:nvSpPr>
      <dsp:spPr>
        <a:xfrm rot="5400000">
          <a:off x="3787393" y="-2727245"/>
          <a:ext cx="980670" cy="6443243"/>
        </a:xfrm>
        <a:prstGeom prst="round2SameRect">
          <a:avLst/>
        </a:prstGeom>
        <a:solidFill>
          <a:schemeClr val="accent6">
            <a:lumMod val="20000"/>
            <a:lumOff val="80000"/>
            <a:alpha val="9000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n-US" altLang="zh-TW" sz="2400" b="0" kern="1200" dirty="0" smtClean="0">
              <a:latin typeface="標楷體" panose="03000509000000000000" pitchFamily="65" charset="-120"/>
              <a:ea typeface="標楷體" panose="03000509000000000000" pitchFamily="65" charset="-120"/>
            </a:rPr>
            <a:t>OO</a:t>
          </a:r>
          <a:r>
            <a:rPr lang="zh-TW" altLang="en-US" sz="2400" b="0" kern="1200" dirty="0" smtClean="0">
              <a:latin typeface="標楷體" panose="03000509000000000000" pitchFamily="65" charset="-120"/>
              <a:ea typeface="標楷體" panose="03000509000000000000" pitchFamily="65" charset="-120"/>
            </a:rPr>
            <a:t>公司將在半年內啟動減資彌補虧損，並且發動</a:t>
          </a:r>
          <a:r>
            <a:rPr lang="en-US" altLang="zh-TW" sz="2400" b="0" kern="1200" dirty="0" smtClean="0">
              <a:latin typeface="標楷體" panose="03000509000000000000" pitchFamily="65" charset="-120"/>
              <a:ea typeface="標楷體" panose="03000509000000000000" pitchFamily="65" charset="-120"/>
            </a:rPr>
            <a:t>10</a:t>
          </a:r>
          <a:r>
            <a:rPr lang="zh-TW" altLang="en-US" sz="2400" b="0" kern="1200" dirty="0" smtClean="0">
              <a:latin typeface="標楷體" panose="03000509000000000000" pitchFamily="65" charset="-120"/>
              <a:ea typeface="標楷體" panose="03000509000000000000" pitchFamily="65" charset="-120"/>
            </a:rPr>
            <a:t>億至</a:t>
          </a:r>
          <a:r>
            <a:rPr lang="en-US" altLang="zh-TW" sz="2400" b="0" kern="1200" dirty="0" smtClean="0">
              <a:latin typeface="標楷體" panose="03000509000000000000" pitchFamily="65" charset="-120"/>
              <a:ea typeface="標楷體" panose="03000509000000000000" pitchFamily="65" charset="-120"/>
            </a:rPr>
            <a:t>20</a:t>
          </a:r>
          <a:r>
            <a:rPr lang="zh-TW" altLang="en-US" sz="2400" b="0" kern="1200" dirty="0" smtClean="0">
              <a:latin typeface="標楷體" panose="03000509000000000000" pitchFamily="65" charset="-120"/>
              <a:ea typeface="標楷體" panose="03000509000000000000" pitchFamily="65" charset="-120"/>
            </a:rPr>
            <a:t>億元私募案，為轉型募足銀彈</a:t>
          </a:r>
          <a:r>
            <a:rPr lang="en-US" altLang="zh-TW" sz="2400" b="0" kern="1200" dirty="0" smtClean="0">
              <a:latin typeface="標楷體" panose="03000509000000000000" pitchFamily="65" charset="-120"/>
              <a:ea typeface="標楷體" panose="03000509000000000000" pitchFamily="65" charset="-120"/>
            </a:rPr>
            <a:t>..</a:t>
          </a:r>
          <a:endParaRPr lang="zh-TW" altLang="en-US" sz="2400" b="0" kern="1200" dirty="0">
            <a:latin typeface="標楷體" panose="03000509000000000000" pitchFamily="65" charset="-120"/>
            <a:ea typeface="標楷體" panose="03000509000000000000" pitchFamily="65" charset="-120"/>
          </a:endParaRPr>
        </a:p>
      </dsp:txBody>
      <dsp:txXfrm rot="-5400000">
        <a:off x="1056107" y="51913"/>
        <a:ext cx="6395371" cy="884926"/>
      </dsp:txXfrm>
    </dsp:sp>
    <dsp:sp modelId="{60B477A6-0E1C-49FF-975D-E3EB949229C7}">
      <dsp:nvSpPr>
        <dsp:cNvPr id="0" name=""/>
        <dsp:cNvSpPr/>
      </dsp:nvSpPr>
      <dsp:spPr>
        <a:xfrm rot="5400000">
          <a:off x="-503234" y="2519455"/>
          <a:ext cx="2062576" cy="1056106"/>
        </a:xfrm>
        <a:prstGeom prst="chevron">
          <a:avLst/>
        </a:prstGeom>
        <a:solidFill>
          <a:schemeClr val="tx2">
            <a:lumMod val="20000"/>
            <a:lumOff val="8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smtClean="0">
              <a:solidFill>
                <a:schemeClr val="tx1"/>
              </a:solidFill>
              <a:latin typeface="標楷體" panose="03000509000000000000" pitchFamily="65" charset="-120"/>
              <a:ea typeface="標楷體" panose="03000509000000000000" pitchFamily="65" charset="-120"/>
            </a:rPr>
            <a:t>重訊回應</a:t>
          </a:r>
          <a:endParaRPr lang="zh-TW" altLang="en-US" sz="2000" kern="1200" dirty="0">
            <a:solidFill>
              <a:schemeClr val="tx1"/>
            </a:solidFill>
            <a:latin typeface="標楷體" panose="03000509000000000000" pitchFamily="65" charset="-120"/>
            <a:ea typeface="標楷體" panose="03000509000000000000" pitchFamily="65" charset="-120"/>
          </a:endParaRPr>
        </a:p>
      </dsp:txBody>
      <dsp:txXfrm rot="-5400000">
        <a:off x="1" y="2544273"/>
        <a:ext cx="1056106" cy="1006470"/>
      </dsp:txXfrm>
    </dsp:sp>
    <dsp:sp modelId="{2AB793D5-0C82-443E-88E4-BE5638BB250C}">
      <dsp:nvSpPr>
        <dsp:cNvPr id="0" name=""/>
        <dsp:cNvSpPr/>
      </dsp:nvSpPr>
      <dsp:spPr>
        <a:xfrm rot="5400000">
          <a:off x="2816779" y="-438139"/>
          <a:ext cx="2921898" cy="6443243"/>
        </a:xfrm>
        <a:prstGeom prst="round2SameRect">
          <a:avLst/>
        </a:prstGeom>
        <a:solidFill>
          <a:schemeClr val="tx2">
            <a:lumMod val="20000"/>
            <a:lumOff val="80000"/>
            <a:alpha val="9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altLang="zh-TW" sz="2200" kern="1200" dirty="0" smtClean="0">
              <a:latin typeface="標楷體" panose="03000509000000000000" pitchFamily="65" charset="-120"/>
              <a:ea typeface="標楷體" panose="03000509000000000000" pitchFamily="65" charset="-120"/>
            </a:rPr>
            <a:t>(</a:t>
          </a:r>
          <a:r>
            <a:rPr lang="zh-TW" altLang="en-US" sz="2200" kern="1200" dirty="0" smtClean="0">
              <a:latin typeface="標楷體" panose="03000509000000000000" pitchFamily="65" charset="-120"/>
              <a:ea typeface="標楷體" panose="03000509000000000000" pitchFamily="65" charset="-120"/>
            </a:rPr>
            <a:t>回應一</a:t>
          </a:r>
          <a:r>
            <a:rPr lang="en-US" altLang="zh-TW" sz="2200" kern="1200" dirty="0" smtClean="0">
              <a:latin typeface="標楷體" panose="03000509000000000000" pitchFamily="65" charset="-120"/>
              <a:ea typeface="標楷體" panose="03000509000000000000" pitchFamily="65" charset="-120"/>
            </a:rPr>
            <a:t>)</a:t>
          </a:r>
          <a:r>
            <a:rPr lang="zh-TW" altLang="en-US" sz="2200" kern="1200" dirty="0" smtClean="0">
              <a:latin typeface="標楷體" panose="03000509000000000000" pitchFamily="65" charset="-120"/>
              <a:ea typeface="標楷體" panose="03000509000000000000" pitchFamily="65" charset="-120"/>
            </a:rPr>
            <a:t>                                </a:t>
          </a:r>
          <a:r>
            <a:rPr lang="zh-TW" altLang="en-US" sz="2200" kern="1200" dirty="0" smtClean="0">
              <a:solidFill>
                <a:srgbClr val="FF0000"/>
              </a:solidFill>
              <a:latin typeface="標楷體" panose="03000509000000000000" pitchFamily="65" charset="-120"/>
              <a:ea typeface="標楷體" panose="03000509000000000000" pitchFamily="65" charset="-120"/>
            </a:rPr>
            <a:t>本公司目前並無規劃辦理</a:t>
          </a:r>
          <a:r>
            <a:rPr lang="zh-TW" altLang="en-US" sz="2200" b="0" kern="1200" dirty="0" smtClean="0">
              <a:solidFill>
                <a:srgbClr val="FF0000"/>
              </a:solidFill>
              <a:latin typeface="標楷體" panose="03000509000000000000" pitchFamily="65" charset="-120"/>
              <a:ea typeface="標楷體" panose="03000509000000000000" pitchFamily="65" charset="-120"/>
            </a:rPr>
            <a:t>減資案及私募案</a:t>
          </a:r>
          <a:r>
            <a:rPr lang="zh-TW" altLang="en-US" sz="2200" b="0" kern="1200" dirty="0" smtClean="0">
              <a:latin typeface="標楷體" panose="03000509000000000000" pitchFamily="65" charset="-120"/>
              <a:ea typeface="標楷體" panose="03000509000000000000" pitchFamily="65" charset="-120"/>
            </a:rPr>
            <a:t>，未來若有渠等議案規劃，將依規辦理，投資人請以公開資訊觀測站公告內容為準</a:t>
          </a:r>
          <a:r>
            <a:rPr lang="zh-TW" altLang="en-US" sz="2200" kern="1200" dirty="0" smtClean="0">
              <a:latin typeface="標楷體" panose="03000509000000000000" pitchFamily="65" charset="-120"/>
              <a:ea typeface="標楷體" panose="03000509000000000000" pitchFamily="65" charset="-120"/>
            </a:rPr>
            <a:t>。</a:t>
          </a:r>
          <a:endParaRPr lang="zh-TW" altLang="en-US" sz="2200" kern="1200" dirty="0">
            <a:latin typeface="標楷體" panose="03000509000000000000" pitchFamily="65" charset="-120"/>
            <a:ea typeface="標楷體" panose="03000509000000000000" pitchFamily="65" charset="-120"/>
          </a:endParaRPr>
        </a:p>
        <a:p>
          <a:pPr marL="228600" lvl="1" indent="-228600" algn="l" defTabSz="977900">
            <a:lnSpc>
              <a:spcPct val="90000"/>
            </a:lnSpc>
            <a:spcBef>
              <a:spcPct val="0"/>
            </a:spcBef>
            <a:spcAft>
              <a:spcPct val="15000"/>
            </a:spcAft>
            <a:buChar char="••"/>
          </a:pPr>
          <a:r>
            <a:rPr lang="en-US" altLang="zh-TW" sz="2200" kern="1200" dirty="0" smtClean="0">
              <a:latin typeface="標楷體" panose="03000509000000000000" pitchFamily="65" charset="-120"/>
              <a:ea typeface="標楷體" panose="03000509000000000000" pitchFamily="65" charset="-120"/>
            </a:rPr>
            <a:t>(</a:t>
          </a:r>
          <a:r>
            <a:rPr lang="zh-TW" altLang="en-US" sz="2200" kern="1200" dirty="0" smtClean="0">
              <a:latin typeface="標楷體" panose="03000509000000000000" pitchFamily="65" charset="-120"/>
              <a:ea typeface="標楷體" panose="03000509000000000000" pitchFamily="65" charset="-120"/>
            </a:rPr>
            <a:t>回應二</a:t>
          </a:r>
          <a:r>
            <a:rPr lang="en-US" altLang="zh-TW" sz="2200" kern="1200" dirty="0" smtClean="0">
              <a:latin typeface="標楷體" panose="03000509000000000000" pitchFamily="65" charset="-120"/>
              <a:ea typeface="標楷體" panose="03000509000000000000" pitchFamily="65" charset="-120"/>
            </a:rPr>
            <a:t>)</a:t>
          </a:r>
          <a:r>
            <a:rPr lang="zh-TW" altLang="en-US" sz="2200" kern="1200" dirty="0" smtClean="0">
              <a:latin typeface="標楷體" panose="03000509000000000000" pitchFamily="65" charset="-120"/>
              <a:ea typeface="標楷體" panose="03000509000000000000" pitchFamily="65" charset="-120"/>
            </a:rPr>
            <a:t>                                </a:t>
          </a:r>
          <a:r>
            <a:rPr lang="zh-TW" altLang="en-US" sz="2200" kern="1200" dirty="0" smtClean="0">
              <a:solidFill>
                <a:srgbClr val="FF0000"/>
              </a:solidFill>
              <a:latin typeface="標楷體" panose="03000509000000000000" pitchFamily="65" charset="-120"/>
              <a:ea typeface="標楷體" panose="03000509000000000000" pitchFamily="65" charset="-120"/>
            </a:rPr>
            <a:t>本公司刻正規劃報導所述之</a:t>
          </a:r>
          <a:r>
            <a:rPr lang="zh-TW" altLang="en-US" sz="2200" b="0" kern="1200" dirty="0" smtClean="0">
              <a:solidFill>
                <a:srgbClr val="FF0000"/>
              </a:solidFill>
              <a:latin typeface="標楷體" panose="03000509000000000000" pitchFamily="65" charset="-120"/>
              <a:ea typeface="標楷體" panose="03000509000000000000" pitchFamily="65" charset="-120"/>
            </a:rPr>
            <a:t>減資案及私募案，未來經董事會通過後將依規辦理</a:t>
          </a:r>
          <a:r>
            <a:rPr lang="zh-TW" altLang="en-US" sz="2200" b="0" kern="1200" dirty="0" smtClean="0">
              <a:latin typeface="標楷體" panose="03000509000000000000" pitchFamily="65" charset="-120"/>
              <a:ea typeface="標楷體" panose="03000509000000000000" pitchFamily="65" charset="-120"/>
            </a:rPr>
            <a:t>，投資人請以公開資訊觀測站公告內容為準</a:t>
          </a:r>
          <a:r>
            <a:rPr lang="zh-TW" altLang="en-US" sz="2200" kern="1200" dirty="0" smtClean="0">
              <a:latin typeface="標楷體" panose="03000509000000000000" pitchFamily="65" charset="-120"/>
              <a:ea typeface="標楷體" panose="03000509000000000000" pitchFamily="65" charset="-120"/>
            </a:rPr>
            <a:t>。                                           </a:t>
          </a:r>
          <a:endParaRPr lang="zh-TW" altLang="en-US" sz="2200" kern="1200" dirty="0">
            <a:latin typeface="標楷體" panose="03000509000000000000" pitchFamily="65" charset="-120"/>
            <a:ea typeface="標楷體" panose="03000509000000000000" pitchFamily="65" charset="-120"/>
          </a:endParaRPr>
        </a:p>
      </dsp:txBody>
      <dsp:txXfrm rot="-5400000">
        <a:off x="1056107" y="1465168"/>
        <a:ext cx="6300608" cy="26366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836F5-83E1-4FEF-B17A-686E397C2AA5}">
      <dsp:nvSpPr>
        <dsp:cNvPr id="0" name=""/>
        <dsp:cNvSpPr/>
      </dsp:nvSpPr>
      <dsp:spPr>
        <a:xfrm>
          <a:off x="267579" y="0"/>
          <a:ext cx="6584972" cy="7242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ts val="1600"/>
            </a:lnSpc>
            <a:spcBef>
              <a:spcPct val="0"/>
            </a:spcBef>
            <a:spcAft>
              <a:spcPct val="35000"/>
            </a:spcAft>
          </a:pPr>
          <a:r>
            <a:rPr lang="zh-TW" altLang="en-US" sz="3200" b="0" kern="1200" dirty="0">
              <a:solidFill>
                <a:schemeClr val="bg1"/>
              </a:solidFill>
              <a:latin typeface="Times New Roman" pitchFamily="18" charset="0"/>
              <a:ea typeface="標楷體" pitchFamily="65" charset="-120"/>
              <a:cs typeface="Times New Roman" pitchFamily="18" charset="0"/>
            </a:rPr>
            <a:t>公司主動</a:t>
          </a:r>
          <a:r>
            <a:rPr lang="zh-TW" altLang="en-US" sz="3200" b="0" kern="1200" dirty="0" smtClean="0">
              <a:solidFill>
                <a:schemeClr val="bg1"/>
              </a:solidFill>
              <a:latin typeface="Times New Roman" pitchFamily="18" charset="0"/>
              <a:ea typeface="標楷體" pitchFamily="65" charset="-120"/>
              <a:cs typeface="Times New Roman" pitchFamily="18" charset="0"/>
            </a:rPr>
            <a:t>發布重大訊息</a:t>
          </a:r>
          <a:r>
            <a:rPr lang="en-US" altLang="zh-TW" sz="3200" b="0" kern="1200" dirty="0" smtClean="0">
              <a:solidFill>
                <a:schemeClr val="bg1"/>
              </a:solidFill>
              <a:latin typeface="Times New Roman" pitchFamily="18" charset="0"/>
              <a:ea typeface="標楷體" pitchFamily="65" charset="-120"/>
              <a:cs typeface="Times New Roman" pitchFamily="18" charset="0"/>
            </a:rPr>
            <a:t>(§6)</a:t>
          </a:r>
          <a:endParaRPr lang="zh-TW" altLang="en-US" sz="3200" kern="1200" dirty="0">
            <a:solidFill>
              <a:srgbClr val="9900CC"/>
            </a:solidFill>
          </a:endParaRPr>
        </a:p>
      </dsp:txBody>
      <dsp:txXfrm>
        <a:off x="288791" y="21212"/>
        <a:ext cx="6542548" cy="681805"/>
      </dsp:txXfrm>
    </dsp:sp>
    <dsp:sp modelId="{ACDE5E26-77F9-4E42-9BD8-85E57E934104}">
      <dsp:nvSpPr>
        <dsp:cNvPr id="0" name=""/>
        <dsp:cNvSpPr/>
      </dsp:nvSpPr>
      <dsp:spPr>
        <a:xfrm>
          <a:off x="926076" y="724229"/>
          <a:ext cx="427652" cy="642257"/>
        </a:xfrm>
        <a:custGeom>
          <a:avLst/>
          <a:gdLst/>
          <a:ahLst/>
          <a:cxnLst/>
          <a:rect l="0" t="0" r="0" b="0"/>
          <a:pathLst>
            <a:path>
              <a:moveTo>
                <a:pt x="0" y="0"/>
              </a:moveTo>
              <a:lnTo>
                <a:pt x="0" y="642257"/>
              </a:lnTo>
              <a:lnTo>
                <a:pt x="427652" y="6422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39ADCB-9DC5-4B2B-B1B6-3BA00F670244}">
      <dsp:nvSpPr>
        <dsp:cNvPr id="0" name=""/>
        <dsp:cNvSpPr/>
      </dsp:nvSpPr>
      <dsp:spPr>
        <a:xfrm>
          <a:off x="1353729" y="791196"/>
          <a:ext cx="6014655" cy="11505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ts val="2000"/>
            </a:lnSpc>
            <a:spcBef>
              <a:spcPct val="0"/>
            </a:spcBef>
            <a:spcAft>
              <a:spcPct val="35000"/>
            </a:spcAft>
          </a:pPr>
          <a:r>
            <a:rPr lang="en-US" altLang="zh-TW" sz="2000" u="none" kern="1200" dirty="0">
              <a:latin typeface="標楷體" pitchFamily="65" charset="-120"/>
              <a:ea typeface="標楷體" pitchFamily="65" charset="-120"/>
            </a:rPr>
            <a:t>1.【</a:t>
          </a:r>
          <a:r>
            <a:rPr lang="zh-TW" altLang="zh-TW" sz="2000" u="none" kern="1200" dirty="0">
              <a:latin typeface="標楷體" pitchFamily="65" charset="-120"/>
              <a:ea typeface="標楷體" pitchFamily="65" charset="-120"/>
            </a:rPr>
            <a:t>事實發生日</a:t>
          </a:r>
          <a:r>
            <a:rPr lang="en-US" altLang="zh-TW" sz="2000" u="none" kern="1200" dirty="0">
              <a:latin typeface="標楷體" pitchFamily="65" charset="-120"/>
              <a:ea typeface="標楷體" pitchFamily="65" charset="-120"/>
            </a:rPr>
            <a:t>】</a:t>
          </a:r>
          <a:r>
            <a:rPr lang="zh-TW" altLang="zh-TW" sz="2000" u="none" kern="1200" dirty="0">
              <a:latin typeface="標楷體" pitchFamily="65" charset="-120"/>
              <a:ea typeface="標楷體" pitchFamily="65" charset="-120"/>
            </a:rPr>
            <a:t>起</a:t>
          </a:r>
          <a:r>
            <a:rPr lang="zh-TW" altLang="zh-TW" sz="2000" u="none" kern="1200" dirty="0">
              <a:solidFill>
                <a:srgbClr val="FF0000"/>
              </a:solidFill>
              <a:latin typeface="標楷體" pitchFamily="65" charset="-120"/>
              <a:ea typeface="標楷體" pitchFamily="65" charset="-120"/>
            </a:rPr>
            <a:t>次一營業日</a:t>
          </a:r>
          <a:r>
            <a:rPr lang="zh-TW" altLang="zh-TW" sz="2000" u="none" kern="1200" dirty="0" smtClean="0">
              <a:solidFill>
                <a:srgbClr val="FF0000"/>
              </a:solidFill>
              <a:latin typeface="標楷體" pitchFamily="65" charset="-120"/>
              <a:ea typeface="標楷體" pitchFamily="65" charset="-120"/>
            </a:rPr>
            <a:t>交易</a:t>
          </a:r>
          <a:r>
            <a:rPr lang="zh-TW" altLang="zh-TW" sz="2000" u="none" kern="1200" dirty="0">
              <a:solidFill>
                <a:srgbClr val="FF0000"/>
              </a:solidFill>
              <a:latin typeface="標楷體" pitchFamily="65" charset="-120"/>
              <a:ea typeface="標楷體" pitchFamily="65" charset="-120"/>
            </a:rPr>
            <a:t>時間開始</a:t>
          </a:r>
          <a:r>
            <a:rPr lang="zh-TW" altLang="en-US" sz="2000" u="none" kern="1200" dirty="0" smtClean="0">
              <a:solidFill>
                <a:srgbClr val="FF0000"/>
              </a:solidFill>
              <a:latin typeface="標楷體" pitchFamily="65" charset="-120"/>
              <a:ea typeface="標楷體" pitchFamily="65" charset="-120"/>
            </a:rPr>
            <a:t>前二小</a:t>
          </a:r>
          <a:endParaRPr lang="en-US" altLang="zh-TW" sz="2000" u="none" kern="1200" dirty="0" smtClean="0">
            <a:solidFill>
              <a:srgbClr val="FF0000"/>
            </a:solidFill>
            <a:latin typeface="標楷體" pitchFamily="65" charset="-120"/>
            <a:ea typeface="標楷體" pitchFamily="65" charset="-120"/>
          </a:endParaRPr>
        </a:p>
        <a:p>
          <a:pPr lvl="0" algn="l" defTabSz="889000">
            <a:lnSpc>
              <a:spcPts val="2000"/>
            </a:lnSpc>
            <a:spcBef>
              <a:spcPct val="0"/>
            </a:spcBef>
            <a:spcAft>
              <a:spcPct val="35000"/>
            </a:spcAft>
          </a:pPr>
          <a:r>
            <a:rPr lang="zh-TW" altLang="en-US" sz="2000" u="none" kern="1200" dirty="0" smtClean="0">
              <a:solidFill>
                <a:srgbClr val="FF0000"/>
              </a:solidFill>
              <a:latin typeface="標楷體" pitchFamily="65" charset="-120"/>
              <a:ea typeface="標楷體" pitchFamily="65" charset="-120"/>
            </a:rPr>
            <a:t>   時</a:t>
          </a:r>
          <a:r>
            <a:rPr lang="zh-TW" altLang="zh-TW" sz="2000" u="none" kern="1200" dirty="0">
              <a:solidFill>
                <a:srgbClr val="FF0000"/>
              </a:solidFill>
              <a:latin typeface="標楷體" pitchFamily="65" charset="-120"/>
              <a:ea typeface="標楷體" pitchFamily="65" charset="-120"/>
            </a:rPr>
            <a:t>（上午</a:t>
          </a:r>
          <a:r>
            <a:rPr lang="en-US" altLang="zh-TW" sz="2000" u="none" kern="1200" dirty="0">
              <a:solidFill>
                <a:srgbClr val="FF0000"/>
              </a:solidFill>
              <a:latin typeface="標楷體" pitchFamily="65" charset="-120"/>
              <a:ea typeface="標楷體" pitchFamily="65" charset="-120"/>
            </a:rPr>
            <a:t>7</a:t>
          </a:r>
          <a:r>
            <a:rPr lang="zh-TW" altLang="zh-TW" sz="2000" u="none" kern="1200" dirty="0" smtClean="0">
              <a:solidFill>
                <a:srgbClr val="FF0000"/>
              </a:solidFill>
              <a:latin typeface="標楷體" pitchFamily="65" charset="-120"/>
              <a:ea typeface="標楷體" pitchFamily="65" charset="-120"/>
            </a:rPr>
            <a:t>時）前</a:t>
          </a:r>
          <a:r>
            <a:rPr lang="zh-TW" altLang="zh-TW" sz="2000" u="none" kern="1200" dirty="0" smtClean="0">
              <a:latin typeface="標楷體" pitchFamily="65" charset="-120"/>
              <a:ea typeface="標楷體" pitchFamily="65" charset="-120"/>
            </a:rPr>
            <a:t>輸入公開資訊觀測站</a:t>
          </a:r>
          <a:r>
            <a:rPr lang="zh-TW" altLang="en-US" sz="2000" u="none" kern="1200" dirty="0" smtClean="0">
              <a:latin typeface="標楷體" panose="03000509000000000000" pitchFamily="65" charset="-120"/>
              <a:ea typeface="標楷體" panose="03000509000000000000" pitchFamily="65" charset="-120"/>
            </a:rPr>
            <a:t>。對外發布</a:t>
          </a:r>
          <a:endParaRPr lang="en-US" altLang="zh-TW" sz="2000" u="none" kern="1200" dirty="0" smtClean="0">
            <a:latin typeface="標楷體" panose="03000509000000000000" pitchFamily="65" charset="-120"/>
            <a:ea typeface="標楷體" panose="03000509000000000000" pitchFamily="65" charset="-120"/>
          </a:endParaRPr>
        </a:p>
        <a:p>
          <a:pPr lvl="0" algn="l" defTabSz="889000">
            <a:lnSpc>
              <a:spcPts val="2000"/>
            </a:lnSpc>
            <a:spcBef>
              <a:spcPct val="0"/>
            </a:spcBef>
            <a:spcAft>
              <a:spcPct val="35000"/>
            </a:spcAft>
          </a:pPr>
          <a:r>
            <a:rPr lang="zh-TW" altLang="en-US" sz="2000" u="none" kern="1200" dirty="0" smtClean="0">
              <a:latin typeface="標楷體" panose="03000509000000000000" pitchFamily="65" charset="-120"/>
              <a:ea typeface="標楷體" panose="03000509000000000000" pitchFamily="65" charset="-120"/>
            </a:rPr>
            <a:t>   新聞稿者，應於</a:t>
          </a:r>
          <a:r>
            <a:rPr lang="zh-TW" altLang="en-US" sz="2000" u="none" kern="1200" dirty="0" smtClean="0">
              <a:solidFill>
                <a:srgbClr val="FF0000"/>
              </a:solidFill>
              <a:latin typeface="標楷體" panose="03000509000000000000" pitchFamily="65" charset="-120"/>
              <a:ea typeface="標楷體" panose="03000509000000000000" pitchFamily="65" charset="-120"/>
            </a:rPr>
            <a:t>發布新聞稿同時公告重大訊息</a:t>
          </a:r>
          <a:r>
            <a:rPr lang="zh-TW" altLang="en-US" sz="2000" u="none" kern="1200" dirty="0" smtClean="0">
              <a:latin typeface="標楷體" panose="03000509000000000000" pitchFamily="65" charset="-120"/>
              <a:ea typeface="標楷體" panose="03000509000000000000" pitchFamily="65" charset="-120"/>
            </a:rPr>
            <a:t>。</a:t>
          </a:r>
          <a:endParaRPr lang="zh-TW" altLang="en-US" sz="2000" u="none" kern="1200" dirty="0">
            <a:latin typeface="標楷體" pitchFamily="65" charset="-120"/>
            <a:ea typeface="標楷體" pitchFamily="65" charset="-120"/>
          </a:endParaRPr>
        </a:p>
      </dsp:txBody>
      <dsp:txXfrm>
        <a:off x="1387428" y="824895"/>
        <a:ext cx="5947257" cy="1083182"/>
      </dsp:txXfrm>
    </dsp:sp>
    <dsp:sp modelId="{97FE363E-AAD1-42D0-B710-A9DE0A888981}">
      <dsp:nvSpPr>
        <dsp:cNvPr id="0" name=""/>
        <dsp:cNvSpPr/>
      </dsp:nvSpPr>
      <dsp:spPr>
        <a:xfrm>
          <a:off x="926076" y="724229"/>
          <a:ext cx="499573" cy="1871466"/>
        </a:xfrm>
        <a:custGeom>
          <a:avLst/>
          <a:gdLst/>
          <a:ahLst/>
          <a:cxnLst/>
          <a:rect l="0" t="0" r="0" b="0"/>
          <a:pathLst>
            <a:path>
              <a:moveTo>
                <a:pt x="0" y="0"/>
              </a:moveTo>
              <a:lnTo>
                <a:pt x="0" y="1871466"/>
              </a:lnTo>
              <a:lnTo>
                <a:pt x="499573" y="18714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298A5C-07CC-4894-9E05-1EA2B67E913E}">
      <dsp:nvSpPr>
        <dsp:cNvPr id="0" name=""/>
        <dsp:cNvSpPr/>
      </dsp:nvSpPr>
      <dsp:spPr>
        <a:xfrm>
          <a:off x="1425650" y="2140373"/>
          <a:ext cx="5887167" cy="9106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ts val="2000"/>
            </a:lnSpc>
            <a:spcBef>
              <a:spcPct val="0"/>
            </a:spcBef>
            <a:spcAft>
              <a:spcPct val="35000"/>
            </a:spcAft>
          </a:pPr>
          <a:r>
            <a:rPr lang="en-US" altLang="zh-TW" sz="2000" kern="1200" dirty="0">
              <a:latin typeface="標楷體" panose="03000509000000000000" pitchFamily="65" charset="-120"/>
              <a:ea typeface="標楷體" panose="03000509000000000000" pitchFamily="65" charset="-120"/>
            </a:rPr>
            <a:t>2.</a:t>
          </a:r>
          <a:r>
            <a:rPr lang="zh-TW" altLang="en-US" sz="2000" kern="1200" dirty="0">
              <a:latin typeface="標楷體" panose="03000509000000000000" pitchFamily="65" charset="-120"/>
              <a:ea typeface="標楷體" panose="03000509000000000000" pitchFamily="65" charset="-120"/>
            </a:rPr>
            <a:t>發現</a:t>
          </a:r>
          <a:r>
            <a:rPr lang="en-US" altLang="en-US" sz="2000" kern="1200" dirty="0">
              <a:latin typeface="標楷體" panose="03000509000000000000" pitchFamily="65" charset="-120"/>
              <a:ea typeface="標楷體" panose="03000509000000000000" pitchFamily="65" charset="-120"/>
            </a:rPr>
            <a:t>【</a:t>
          </a:r>
          <a:r>
            <a:rPr lang="zh-TW" altLang="en-US" sz="2000" kern="1200" dirty="0">
              <a:latin typeface="標楷體" panose="03000509000000000000" pitchFamily="65" charset="-120"/>
              <a:ea typeface="標楷體" panose="03000509000000000000" pitchFamily="65" charset="-120"/>
            </a:rPr>
            <a:t>大眾傳播媒體報導</a:t>
          </a:r>
          <a:r>
            <a:rPr lang="en-US" altLang="en-US" sz="2000" kern="1200" dirty="0">
              <a:latin typeface="標楷體" panose="03000509000000000000" pitchFamily="65" charset="-120"/>
              <a:ea typeface="標楷體" panose="03000509000000000000" pitchFamily="65" charset="-120"/>
            </a:rPr>
            <a:t>】</a:t>
          </a:r>
          <a:r>
            <a:rPr lang="zh-TW" altLang="en-US" sz="2000" kern="1200" dirty="0">
              <a:latin typeface="標楷體" panose="03000509000000000000" pitchFamily="65" charset="-120"/>
              <a:ea typeface="標楷體" panose="03000509000000000000" pitchFamily="65" charset="-120"/>
            </a:rPr>
            <a:t>者</a:t>
          </a:r>
          <a:r>
            <a:rPr lang="zh-TW" altLang="en-US" sz="2000" kern="1200" dirty="0" smtClean="0">
              <a:latin typeface="標楷體" panose="03000509000000000000" pitchFamily="65" charset="-120"/>
              <a:ea typeface="標楷體" panose="03000509000000000000" pitchFamily="65" charset="-120"/>
            </a:rPr>
            <a:t>，</a:t>
          </a:r>
          <a:r>
            <a:rPr lang="zh-TW" altLang="en-US" sz="2000" kern="1200" dirty="0" smtClean="0">
              <a:solidFill>
                <a:srgbClr val="FF0000"/>
              </a:solidFill>
              <a:latin typeface="標楷體" panose="03000509000000000000" pitchFamily="65" charset="-120"/>
              <a:ea typeface="標楷體" panose="03000509000000000000" pitchFamily="65" charset="-120"/>
            </a:rPr>
            <a:t>應</a:t>
          </a:r>
          <a:r>
            <a:rPr lang="zh-TW" altLang="en-US" sz="2000" kern="1200" dirty="0">
              <a:solidFill>
                <a:srgbClr val="FF0000"/>
              </a:solidFill>
              <a:latin typeface="標楷體" panose="03000509000000000000" pitchFamily="65" charset="-120"/>
              <a:ea typeface="標楷體" panose="03000509000000000000" pitchFamily="65" charset="-120"/>
            </a:rPr>
            <a:t>立即輸入</a:t>
          </a:r>
          <a:r>
            <a:rPr lang="zh-TW" altLang="en-US" sz="2000" kern="1200" dirty="0" smtClean="0">
              <a:latin typeface="標楷體" panose="03000509000000000000" pitchFamily="65" charset="-120"/>
              <a:ea typeface="標楷體" panose="03000509000000000000" pitchFamily="65" charset="-120"/>
            </a:rPr>
            <a:t>重大</a:t>
          </a:r>
          <a:endParaRPr lang="en-US" altLang="zh-TW" sz="2000" kern="1200" dirty="0" smtClean="0">
            <a:latin typeface="標楷體" panose="03000509000000000000" pitchFamily="65" charset="-120"/>
            <a:ea typeface="標楷體" panose="03000509000000000000" pitchFamily="65" charset="-120"/>
          </a:endParaRPr>
        </a:p>
        <a:p>
          <a:pPr lvl="0" algn="l" defTabSz="889000">
            <a:lnSpc>
              <a:spcPts val="2000"/>
            </a:lnSpc>
            <a:spcBef>
              <a:spcPct val="0"/>
            </a:spcBef>
            <a:spcAft>
              <a:spcPct val="35000"/>
            </a:spcAft>
          </a:pPr>
          <a:r>
            <a:rPr lang="zh-TW" altLang="en-US" sz="2000" kern="1200" dirty="0" smtClean="0">
              <a:latin typeface="標楷體" panose="03000509000000000000" pitchFamily="65" charset="-120"/>
              <a:ea typeface="標楷體" panose="03000509000000000000" pitchFamily="65" charset="-120"/>
            </a:rPr>
            <a:t>  訊息</a:t>
          </a:r>
          <a:r>
            <a:rPr lang="zh-TW" altLang="en-US" sz="2000" kern="1200" dirty="0">
              <a:latin typeface="標楷體" panose="03000509000000000000" pitchFamily="65" charset="-120"/>
              <a:ea typeface="標楷體" panose="03000509000000000000" pitchFamily="65" charset="-120"/>
            </a:rPr>
            <a:t>，至遲</a:t>
          </a:r>
          <a:r>
            <a:rPr lang="zh-TW" altLang="en-US" sz="2000" kern="1200" dirty="0" smtClean="0">
              <a:latin typeface="標楷體" panose="03000509000000000000" pitchFamily="65" charset="-120"/>
              <a:ea typeface="標楷體" panose="03000509000000000000" pitchFamily="65" charset="-120"/>
            </a:rPr>
            <a:t>不得</a:t>
          </a:r>
          <a:r>
            <a:rPr lang="zh-TW" altLang="en-US" sz="2000" kern="1200" dirty="0">
              <a:latin typeface="標楷體" panose="03000509000000000000" pitchFamily="65" charset="-120"/>
              <a:ea typeface="標楷體" panose="03000509000000000000" pitchFamily="65" charset="-120"/>
            </a:rPr>
            <a:t>逾</a:t>
          </a:r>
          <a:r>
            <a:rPr lang="zh-TW" altLang="en-US" sz="2000" kern="1200" dirty="0">
              <a:solidFill>
                <a:srgbClr val="FF0000"/>
              </a:solidFill>
              <a:latin typeface="標楷體" panose="03000509000000000000" pitchFamily="65" charset="-120"/>
              <a:ea typeface="標楷體" panose="03000509000000000000" pitchFamily="65" charset="-120"/>
            </a:rPr>
            <a:t>發現後二小時輸入。</a:t>
          </a:r>
        </a:p>
      </dsp:txBody>
      <dsp:txXfrm>
        <a:off x="1452322" y="2167045"/>
        <a:ext cx="5833823" cy="857299"/>
      </dsp:txXfrm>
    </dsp:sp>
    <dsp:sp modelId="{F9500F25-F4A5-41EB-9879-46E2C33CEDE7}">
      <dsp:nvSpPr>
        <dsp:cNvPr id="0" name=""/>
        <dsp:cNvSpPr/>
      </dsp:nvSpPr>
      <dsp:spPr>
        <a:xfrm>
          <a:off x="926076" y="724229"/>
          <a:ext cx="545740" cy="3568641"/>
        </a:xfrm>
        <a:custGeom>
          <a:avLst/>
          <a:gdLst/>
          <a:ahLst/>
          <a:cxnLst/>
          <a:rect l="0" t="0" r="0" b="0"/>
          <a:pathLst>
            <a:path>
              <a:moveTo>
                <a:pt x="0" y="0"/>
              </a:moveTo>
              <a:lnTo>
                <a:pt x="0" y="3568641"/>
              </a:lnTo>
              <a:lnTo>
                <a:pt x="545740" y="35686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6FBE30-45B5-4FD6-9929-2001ED78609A}">
      <dsp:nvSpPr>
        <dsp:cNvPr id="0" name=""/>
        <dsp:cNvSpPr/>
      </dsp:nvSpPr>
      <dsp:spPr>
        <a:xfrm>
          <a:off x="1471817" y="3208860"/>
          <a:ext cx="5820951" cy="21680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ts val="1400"/>
            </a:lnSpc>
            <a:spcBef>
              <a:spcPct val="0"/>
            </a:spcBef>
            <a:spcAft>
              <a:spcPct val="35000"/>
            </a:spcAft>
          </a:pPr>
          <a:r>
            <a:rPr lang="en-US" altLang="zh-TW" sz="1800" u="none" kern="1200" dirty="0">
              <a:latin typeface="標楷體" pitchFamily="65" charset="-120"/>
              <a:ea typeface="標楷體" pitchFamily="65" charset="-120"/>
            </a:rPr>
            <a:t>3.</a:t>
          </a:r>
          <a:r>
            <a:rPr lang="zh-TW" altLang="en-US" sz="1800" u="none" kern="1200" dirty="0">
              <a:latin typeface="標楷體" panose="03000509000000000000" pitchFamily="65" charset="-120"/>
              <a:ea typeface="標楷體" panose="03000509000000000000" pitchFamily="65" charset="-120"/>
            </a:rPr>
            <a:t>屬重大訊息記者說明會之重大訊息：</a:t>
          </a:r>
          <a:endParaRPr lang="en-US" altLang="zh-TW" sz="1800" u="none" kern="1200" dirty="0">
            <a:latin typeface="標楷體" panose="03000509000000000000" pitchFamily="65" charset="-120"/>
            <a:ea typeface="標楷體" panose="03000509000000000000" pitchFamily="65" charset="-120"/>
          </a:endParaRPr>
        </a:p>
        <a:p>
          <a:pPr lvl="0" algn="l" defTabSz="800100">
            <a:lnSpc>
              <a:spcPts val="1400"/>
            </a:lnSpc>
            <a:spcBef>
              <a:spcPct val="0"/>
            </a:spcBef>
            <a:spcAft>
              <a:spcPct val="35000"/>
            </a:spcAft>
          </a:pPr>
          <a:r>
            <a:rPr kumimoji="1" lang="en-US" altLang="zh-TW" sz="1800" kern="1200" dirty="0">
              <a:solidFill>
                <a:srgbClr val="FF0000"/>
              </a:solidFill>
              <a:latin typeface="標楷體" pitchFamily="65" charset="-120"/>
              <a:ea typeface="標楷體" pitchFamily="65" charset="-120"/>
            </a:rPr>
            <a:t>●</a:t>
          </a:r>
          <a:r>
            <a:rPr kumimoji="1" lang="zh-TW" altLang="en-US" sz="1800" kern="1200" dirty="0">
              <a:solidFill>
                <a:srgbClr val="FF0000"/>
              </a:solidFill>
              <a:latin typeface="標楷體" pitchFamily="65" charset="-120"/>
              <a:ea typeface="標楷體" pitchFamily="65" charset="-120"/>
            </a:rPr>
            <a:t>併購案等</a:t>
          </a:r>
          <a:r>
            <a:rPr kumimoji="1" lang="en-US" altLang="zh-TW" sz="1800" kern="1200" dirty="0" smtClean="0">
              <a:solidFill>
                <a:srgbClr val="FF0000"/>
              </a:solidFill>
              <a:latin typeface="標楷體" pitchFamily="65" charset="-120"/>
              <a:ea typeface="標楷體" pitchFamily="65" charset="-120"/>
            </a:rPr>
            <a:t>(</a:t>
          </a:r>
          <a:r>
            <a:rPr kumimoji="1" lang="zh-TW" altLang="en-US" sz="1800" kern="1200" dirty="0" smtClean="0">
              <a:solidFill>
                <a:srgbClr val="FF0000"/>
              </a:solidFill>
              <a:latin typeface="標楷體" pitchFamily="65" charset="-120"/>
              <a:ea typeface="標楷體" pitchFamily="65" charset="-120"/>
            </a:rPr>
            <a:t>第</a:t>
          </a:r>
          <a:r>
            <a:rPr kumimoji="1" lang="en-US" altLang="zh-TW" sz="1800" kern="1200" dirty="0" smtClean="0">
              <a:solidFill>
                <a:srgbClr val="FF0000"/>
              </a:solidFill>
              <a:latin typeface="標楷體" pitchFamily="65" charset="-120"/>
              <a:ea typeface="標楷體" pitchFamily="65" charset="-120"/>
            </a:rPr>
            <a:t>11</a:t>
          </a:r>
          <a:r>
            <a:rPr kumimoji="1" lang="zh-TW" altLang="en-US" sz="1800" kern="1200" dirty="0" smtClean="0">
              <a:solidFill>
                <a:srgbClr val="FF0000"/>
              </a:solidFill>
              <a:latin typeface="標楷體" pitchFamily="65" charset="-120"/>
              <a:ea typeface="標楷體" pitchFamily="65" charset="-120"/>
            </a:rPr>
            <a:t>條第</a:t>
          </a:r>
          <a:r>
            <a:rPr kumimoji="1" lang="en-US" altLang="zh-TW" sz="1800" kern="1200" dirty="0">
              <a:solidFill>
                <a:srgbClr val="FF0000"/>
              </a:solidFill>
              <a:latin typeface="標楷體" pitchFamily="65" charset="-120"/>
              <a:ea typeface="標楷體" pitchFamily="65" charset="-120"/>
            </a:rPr>
            <a:t>7</a:t>
          </a:r>
          <a:r>
            <a:rPr kumimoji="1" lang="zh-TW" altLang="en-US" sz="1800" kern="1200" dirty="0">
              <a:solidFill>
                <a:srgbClr val="FF0000"/>
              </a:solidFill>
              <a:latin typeface="標楷體" pitchFamily="65" charset="-120"/>
              <a:ea typeface="標楷體" pitchFamily="65" charset="-120"/>
            </a:rPr>
            <a:t>款</a:t>
          </a:r>
          <a:r>
            <a:rPr kumimoji="1" lang="en-US" altLang="zh-TW" sz="1800" kern="1200" dirty="0">
              <a:solidFill>
                <a:srgbClr val="FF0000"/>
              </a:solidFill>
              <a:latin typeface="標楷體" pitchFamily="65" charset="-120"/>
              <a:ea typeface="標楷體" pitchFamily="65" charset="-120"/>
            </a:rPr>
            <a:t>)</a:t>
          </a:r>
          <a:r>
            <a:rPr kumimoji="1" lang="zh-TW" altLang="en-US" sz="1800" kern="1200" dirty="0" smtClean="0">
              <a:solidFill>
                <a:srgbClr val="FF0000"/>
              </a:solidFill>
              <a:latin typeface="標楷體" pitchFamily="65" charset="-120"/>
              <a:ea typeface="標楷體" pitchFamily="65" charset="-120"/>
            </a:rPr>
            <a:t>→</a:t>
          </a:r>
          <a:endParaRPr kumimoji="1" lang="en-US" altLang="zh-TW" sz="1800" kern="1200" dirty="0" smtClean="0">
            <a:solidFill>
              <a:srgbClr val="FF0000"/>
            </a:solidFill>
            <a:latin typeface="標楷體" pitchFamily="65" charset="-120"/>
            <a:ea typeface="標楷體" pitchFamily="65" charset="-120"/>
          </a:endParaRPr>
        </a:p>
        <a:p>
          <a:pPr lvl="0" algn="l" defTabSz="800100">
            <a:lnSpc>
              <a:spcPts val="1400"/>
            </a:lnSpc>
            <a:spcBef>
              <a:spcPct val="0"/>
            </a:spcBef>
            <a:spcAft>
              <a:spcPct val="35000"/>
            </a:spcAft>
          </a:pPr>
          <a:r>
            <a:rPr kumimoji="1" lang="zh-TW" altLang="en-US" sz="1800" kern="1200" dirty="0" smtClean="0">
              <a:solidFill>
                <a:srgbClr val="FF0000"/>
              </a:solidFill>
              <a:latin typeface="標楷體" pitchFamily="65" charset="-120"/>
              <a:ea typeface="標楷體" pitchFamily="65" charset="-120"/>
            </a:rPr>
            <a:t>  重大</a:t>
          </a:r>
          <a:r>
            <a:rPr kumimoji="1" lang="zh-TW" altLang="en-US" sz="1800" kern="1200" dirty="0">
              <a:solidFill>
                <a:srgbClr val="FF0000"/>
              </a:solidFill>
              <a:latin typeface="標楷體" pitchFamily="65" charset="-120"/>
              <a:ea typeface="標楷體" pitchFamily="65" charset="-120"/>
            </a:rPr>
            <a:t>訊息於記者會之</a:t>
          </a:r>
          <a:r>
            <a:rPr kumimoji="1" lang="zh-TW" altLang="en-US" sz="1800" kern="1200" dirty="0" smtClean="0">
              <a:solidFill>
                <a:srgbClr val="FF0000"/>
              </a:solidFill>
              <a:latin typeface="標楷體" pitchFamily="65" charset="-120"/>
              <a:ea typeface="標楷體" pitchFamily="65" charset="-120"/>
            </a:rPr>
            <a:t>同時或</a:t>
          </a:r>
          <a:r>
            <a:rPr kumimoji="1" lang="zh-TW" altLang="en-US" sz="1800" kern="1200" dirty="0">
              <a:solidFill>
                <a:srgbClr val="FF0000"/>
              </a:solidFill>
              <a:latin typeface="標楷體" pitchFamily="65" charset="-120"/>
              <a:ea typeface="標楷體" pitchFamily="65" charset="-120"/>
            </a:rPr>
            <a:t>會後二小時內輸入</a:t>
          </a:r>
          <a:r>
            <a:rPr lang="zh-TW" altLang="en-US" sz="1800" kern="1200" dirty="0">
              <a:solidFill>
                <a:srgbClr val="FF0000"/>
              </a:solidFill>
              <a:latin typeface="標楷體" panose="03000509000000000000" pitchFamily="65" charset="-120"/>
              <a:ea typeface="標楷體" panose="03000509000000000000" pitchFamily="65" charset="-120"/>
            </a:rPr>
            <a:t>。</a:t>
          </a:r>
          <a:endParaRPr lang="en-US" altLang="zh-TW" sz="1800" u="none" kern="1200" dirty="0">
            <a:latin typeface="標楷體" panose="03000509000000000000" pitchFamily="65" charset="-120"/>
            <a:ea typeface="標楷體" panose="03000509000000000000" pitchFamily="65" charset="-120"/>
          </a:endParaRPr>
        </a:p>
        <a:p>
          <a:pPr lvl="0" algn="l" defTabSz="800100">
            <a:lnSpc>
              <a:spcPts val="1400"/>
            </a:lnSpc>
            <a:spcBef>
              <a:spcPct val="0"/>
            </a:spcBef>
            <a:spcAft>
              <a:spcPct val="35000"/>
            </a:spcAft>
          </a:pPr>
          <a:r>
            <a:rPr kumimoji="1" lang="en-US" altLang="zh-TW" sz="1800" kern="1200" dirty="0">
              <a:solidFill>
                <a:srgbClr val="FF0000"/>
              </a:solidFill>
              <a:latin typeface="標楷體" pitchFamily="65" charset="-120"/>
              <a:ea typeface="標楷體" pitchFamily="65" charset="-120"/>
            </a:rPr>
            <a:t>●</a:t>
          </a:r>
          <a:r>
            <a:rPr kumimoji="1" lang="zh-TW" altLang="en-US" sz="1800" kern="1200" dirty="0">
              <a:solidFill>
                <a:srgbClr val="FF0000"/>
              </a:solidFill>
              <a:latin typeface="標楷體" pitchFamily="65" charset="-120"/>
              <a:ea typeface="標楷體" pitchFamily="65" charset="-120"/>
            </a:rPr>
            <a:t>其他</a:t>
          </a:r>
          <a:r>
            <a:rPr kumimoji="1" lang="en-US" altLang="zh-TW" sz="1800" kern="1200" dirty="0">
              <a:solidFill>
                <a:srgbClr val="FF0000"/>
              </a:solidFill>
              <a:latin typeface="標楷體" pitchFamily="65" charset="-120"/>
              <a:ea typeface="標楷體" pitchFamily="65" charset="-120"/>
            </a:rPr>
            <a:t>16</a:t>
          </a:r>
          <a:r>
            <a:rPr kumimoji="1" lang="zh-TW" altLang="en-US" sz="1800" kern="1200" dirty="0">
              <a:solidFill>
                <a:srgbClr val="FF0000"/>
              </a:solidFill>
              <a:latin typeface="標楷體" pitchFamily="65" charset="-120"/>
              <a:ea typeface="標楷體" pitchFamily="65" charset="-120"/>
            </a:rPr>
            <a:t>款</a:t>
          </a:r>
          <a:r>
            <a:rPr kumimoji="1" lang="zh-TW" altLang="en-US" sz="1800" kern="1200" dirty="0" smtClean="0">
              <a:solidFill>
                <a:srgbClr val="FF0000"/>
              </a:solidFill>
              <a:latin typeface="標楷體" pitchFamily="65" charset="-120"/>
              <a:ea typeface="標楷體" pitchFamily="65" charset="-120"/>
            </a:rPr>
            <a:t>→</a:t>
          </a:r>
          <a:endParaRPr kumimoji="1" lang="en-US" altLang="zh-TW" sz="1800" kern="1200" dirty="0" smtClean="0">
            <a:solidFill>
              <a:srgbClr val="FF0000"/>
            </a:solidFill>
            <a:latin typeface="標楷體" pitchFamily="65" charset="-120"/>
            <a:ea typeface="標楷體" pitchFamily="65" charset="-120"/>
          </a:endParaRPr>
        </a:p>
        <a:p>
          <a:pPr lvl="0" algn="l" defTabSz="800100">
            <a:lnSpc>
              <a:spcPts val="1400"/>
            </a:lnSpc>
            <a:spcBef>
              <a:spcPct val="0"/>
            </a:spcBef>
            <a:spcAft>
              <a:spcPct val="35000"/>
            </a:spcAft>
          </a:pPr>
          <a:r>
            <a:rPr kumimoji="1" lang="zh-TW" altLang="en-US" sz="1800" kern="1200" dirty="0" smtClean="0">
              <a:solidFill>
                <a:srgbClr val="FF0000"/>
              </a:solidFill>
              <a:latin typeface="標楷體" pitchFamily="65" charset="-120"/>
              <a:ea typeface="標楷體" pitchFamily="65" charset="-120"/>
            </a:rPr>
            <a:t>  重大</a:t>
          </a:r>
          <a:r>
            <a:rPr kumimoji="1" lang="zh-TW" altLang="en-US" sz="1800" kern="1200" dirty="0">
              <a:solidFill>
                <a:srgbClr val="FF0000"/>
              </a:solidFill>
              <a:latin typeface="標楷體" pitchFamily="65" charset="-120"/>
              <a:ea typeface="標楷體" pitchFamily="65" charset="-120"/>
            </a:rPr>
            <a:t>訊息至遲於當日記者會會後二小時</a:t>
          </a:r>
          <a:r>
            <a:rPr kumimoji="1" lang="zh-TW" altLang="en-US" sz="1800" kern="1200" dirty="0" smtClean="0">
              <a:solidFill>
                <a:srgbClr val="FF0000"/>
              </a:solidFill>
              <a:latin typeface="標楷體" pitchFamily="65" charset="-120"/>
              <a:ea typeface="標楷體" pitchFamily="65" charset="-120"/>
            </a:rPr>
            <a:t>內輸入</a:t>
          </a:r>
          <a:r>
            <a:rPr kumimoji="1" lang="zh-TW" altLang="en-US" sz="1800" kern="1200" dirty="0">
              <a:solidFill>
                <a:srgbClr val="FF0000"/>
              </a:solidFill>
              <a:latin typeface="標楷體" pitchFamily="65" charset="-120"/>
              <a:ea typeface="標楷體" pitchFamily="65" charset="-120"/>
            </a:rPr>
            <a:t>；若</a:t>
          </a:r>
          <a:r>
            <a:rPr kumimoji="1" lang="zh-TW" altLang="en-US" sz="1800" kern="1200" dirty="0" smtClean="0">
              <a:solidFill>
                <a:srgbClr val="FF0000"/>
              </a:solidFill>
              <a:latin typeface="標楷體" pitchFamily="65" charset="-120"/>
              <a:ea typeface="標楷體" pitchFamily="65" charset="-120"/>
            </a:rPr>
            <a:t>因</a:t>
          </a:r>
          <a:endParaRPr kumimoji="1" lang="en-US" altLang="zh-TW" sz="1800" kern="1200" dirty="0" smtClean="0">
            <a:solidFill>
              <a:srgbClr val="FF0000"/>
            </a:solidFill>
            <a:latin typeface="標楷體" pitchFamily="65" charset="-120"/>
            <a:ea typeface="標楷體" pitchFamily="65" charset="-120"/>
          </a:endParaRPr>
        </a:p>
        <a:p>
          <a:pPr lvl="0" algn="l" defTabSz="800100">
            <a:lnSpc>
              <a:spcPts val="1400"/>
            </a:lnSpc>
            <a:spcBef>
              <a:spcPct val="0"/>
            </a:spcBef>
            <a:spcAft>
              <a:spcPct val="35000"/>
            </a:spcAft>
          </a:pPr>
          <a:r>
            <a:rPr kumimoji="1" lang="zh-TW" altLang="en-US" sz="1800" kern="1200" dirty="0" smtClean="0">
              <a:solidFill>
                <a:srgbClr val="FF0000"/>
              </a:solidFill>
              <a:latin typeface="標楷體" pitchFamily="65" charset="-120"/>
              <a:ea typeface="標楷體" pitchFamily="65" charset="-120"/>
            </a:rPr>
            <a:t>  其他原因</a:t>
          </a:r>
          <a:r>
            <a:rPr kumimoji="1" lang="zh-TW" altLang="en-US" sz="1800" kern="1200" dirty="0">
              <a:solidFill>
                <a:srgbClr val="FF0000"/>
              </a:solidFill>
              <a:latin typeface="標楷體" pitchFamily="65" charset="-120"/>
              <a:ea typeface="標楷體" pitchFamily="65" charset="-120"/>
            </a:rPr>
            <a:t>記者會於次日召開，則重大</a:t>
          </a:r>
          <a:r>
            <a:rPr kumimoji="1" lang="zh-TW" altLang="en-US" sz="1800" kern="1200" dirty="0" smtClean="0">
              <a:solidFill>
                <a:srgbClr val="FF0000"/>
              </a:solidFill>
              <a:latin typeface="標楷體" pitchFamily="65" charset="-120"/>
              <a:ea typeface="標楷體" pitchFamily="65" charset="-120"/>
            </a:rPr>
            <a:t>訊息至</a:t>
          </a:r>
          <a:r>
            <a:rPr kumimoji="1" lang="zh-TW" altLang="en-US" sz="1800" kern="1200" dirty="0">
              <a:solidFill>
                <a:srgbClr val="FF0000"/>
              </a:solidFill>
              <a:latin typeface="標楷體" pitchFamily="65" charset="-120"/>
              <a:ea typeface="標楷體" pitchFamily="65" charset="-120"/>
            </a:rPr>
            <a:t>遲須於</a:t>
          </a:r>
          <a:r>
            <a:rPr kumimoji="1" lang="zh-TW" altLang="en-US" sz="1800" kern="1200" dirty="0" smtClean="0">
              <a:solidFill>
                <a:srgbClr val="FF0000"/>
              </a:solidFill>
              <a:latin typeface="標楷體" pitchFamily="65" charset="-120"/>
              <a:ea typeface="標楷體" pitchFamily="65" charset="-120"/>
            </a:rPr>
            <a:t>當</a:t>
          </a:r>
          <a:endParaRPr kumimoji="1" lang="en-US" altLang="zh-TW" sz="1800" kern="1200" dirty="0" smtClean="0">
            <a:solidFill>
              <a:srgbClr val="FF0000"/>
            </a:solidFill>
            <a:latin typeface="標楷體" pitchFamily="65" charset="-120"/>
            <a:ea typeface="標楷體" pitchFamily="65" charset="-120"/>
          </a:endParaRPr>
        </a:p>
        <a:p>
          <a:pPr lvl="0" algn="l" defTabSz="800100">
            <a:lnSpc>
              <a:spcPts val="1400"/>
            </a:lnSpc>
            <a:spcBef>
              <a:spcPct val="0"/>
            </a:spcBef>
            <a:spcAft>
              <a:spcPct val="35000"/>
            </a:spcAft>
          </a:pPr>
          <a:r>
            <a:rPr kumimoji="1" lang="zh-TW" altLang="en-US" sz="1800" kern="1200" dirty="0" smtClean="0">
              <a:solidFill>
                <a:srgbClr val="FF0000"/>
              </a:solidFill>
              <a:latin typeface="標楷體" pitchFamily="65" charset="-120"/>
              <a:ea typeface="標楷體" pitchFamily="65" charset="-120"/>
            </a:rPr>
            <a:t>  日</a:t>
          </a:r>
          <a:r>
            <a:rPr kumimoji="1" lang="zh-TW" altLang="en-US" sz="1800" kern="1200" dirty="0">
              <a:solidFill>
                <a:srgbClr val="FF0000"/>
              </a:solidFill>
              <a:latin typeface="標楷體" pitchFamily="65" charset="-120"/>
              <a:ea typeface="標楷體" pitchFamily="65" charset="-120"/>
            </a:rPr>
            <a:t>晚上</a:t>
          </a:r>
          <a:r>
            <a:rPr kumimoji="1" lang="en-US" altLang="zh-TW" sz="1800" kern="1200" dirty="0">
              <a:solidFill>
                <a:srgbClr val="FF0000"/>
              </a:solidFill>
              <a:latin typeface="標楷體" pitchFamily="65" charset="-120"/>
              <a:ea typeface="標楷體" pitchFamily="65" charset="-120"/>
            </a:rPr>
            <a:t>11:59</a:t>
          </a:r>
          <a:r>
            <a:rPr kumimoji="1" lang="zh-TW" altLang="en-US" sz="1800" kern="1200" dirty="0">
              <a:solidFill>
                <a:srgbClr val="FF0000"/>
              </a:solidFill>
              <a:latin typeface="標楷體" pitchFamily="65" charset="-120"/>
              <a:ea typeface="標楷體" pitchFamily="65" charset="-120"/>
            </a:rPr>
            <a:t>輸入</a:t>
          </a:r>
          <a:r>
            <a:rPr lang="zh-TW" altLang="en-US" sz="1800" kern="1200" dirty="0">
              <a:solidFill>
                <a:srgbClr val="FF0000"/>
              </a:solidFill>
              <a:latin typeface="標楷體" panose="03000509000000000000" pitchFamily="65" charset="-120"/>
              <a:ea typeface="標楷體" panose="03000509000000000000" pitchFamily="65" charset="-120"/>
            </a:rPr>
            <a:t>。</a:t>
          </a:r>
          <a:endParaRPr lang="zh-TW" altLang="en-US" sz="1800" kern="1200" dirty="0"/>
        </a:p>
      </dsp:txBody>
      <dsp:txXfrm>
        <a:off x="1535316" y="3272359"/>
        <a:ext cx="5693953" cy="20410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8038F-50A6-4597-A2C0-D56CA79F693C}">
      <dsp:nvSpPr>
        <dsp:cNvPr id="0" name=""/>
        <dsp:cNvSpPr/>
      </dsp:nvSpPr>
      <dsp:spPr>
        <a:xfrm>
          <a:off x="773224" y="407695"/>
          <a:ext cx="6488308" cy="8881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ts val="1800"/>
            </a:lnSpc>
            <a:spcBef>
              <a:spcPct val="0"/>
            </a:spcBef>
            <a:spcAft>
              <a:spcPct val="35000"/>
            </a:spcAft>
          </a:pPr>
          <a:r>
            <a:rPr lang="zh-TW" altLang="en-US" sz="2800" b="0" kern="1200" dirty="0" smtClean="0">
              <a:solidFill>
                <a:schemeClr val="bg1"/>
              </a:solidFill>
              <a:latin typeface="Times New Roman" pitchFamily="18" charset="0"/>
              <a:ea typeface="標楷體" pitchFamily="65" charset="-120"/>
              <a:cs typeface="Times New Roman" pitchFamily="18" charset="0"/>
            </a:rPr>
            <a:t>本</a:t>
          </a:r>
          <a:r>
            <a:rPr lang="zh-TW" altLang="en-US" sz="2800" b="0" kern="1200" dirty="0">
              <a:solidFill>
                <a:schemeClr val="bg1"/>
              </a:solidFill>
              <a:latin typeface="Times New Roman" pitchFamily="18" charset="0"/>
              <a:ea typeface="標楷體" pitchFamily="65" charset="-120"/>
              <a:cs typeface="Times New Roman" pitchFamily="18" charset="0"/>
            </a:rPr>
            <a:t>中心</a:t>
          </a:r>
          <a:r>
            <a:rPr lang="zh-TW" altLang="en-US" sz="2800" b="0" kern="1200" dirty="0" smtClean="0">
              <a:solidFill>
                <a:schemeClr val="bg1"/>
              </a:solidFill>
              <a:latin typeface="Times New Roman" pitchFamily="18" charset="0"/>
              <a:ea typeface="標楷體" pitchFamily="65" charset="-120"/>
              <a:cs typeface="Times New Roman" pitchFamily="18" charset="0"/>
            </a:rPr>
            <a:t>通知發布</a:t>
          </a:r>
          <a:r>
            <a:rPr lang="zh-TW" altLang="en-US" sz="2800" b="0" kern="1200" dirty="0">
              <a:solidFill>
                <a:schemeClr val="bg1"/>
              </a:solidFill>
              <a:latin typeface="Times New Roman" pitchFamily="18" charset="0"/>
              <a:ea typeface="標楷體" pitchFamily="65" charset="-120"/>
              <a:cs typeface="Times New Roman" pitchFamily="18" charset="0"/>
            </a:rPr>
            <a:t>重大訊息</a:t>
          </a:r>
          <a:r>
            <a:rPr lang="en-US" altLang="zh-TW" sz="2800" b="0" kern="1200" dirty="0" smtClean="0">
              <a:solidFill>
                <a:schemeClr val="bg1"/>
              </a:solidFill>
              <a:latin typeface="Times New Roman" pitchFamily="18" charset="0"/>
              <a:ea typeface="標楷體" pitchFamily="65" charset="-120"/>
              <a:cs typeface="Times New Roman" pitchFamily="18" charset="0"/>
            </a:rPr>
            <a:t>(§9</a:t>
          </a:r>
          <a:r>
            <a:rPr lang="en-US" altLang="zh-TW" sz="2800" b="0" kern="1200" dirty="0">
              <a:solidFill>
                <a:schemeClr val="bg1"/>
              </a:solidFill>
              <a:latin typeface="Times New Roman" pitchFamily="18" charset="0"/>
              <a:ea typeface="標楷體" pitchFamily="65" charset="-120"/>
              <a:cs typeface="Times New Roman" pitchFamily="18" charset="0"/>
            </a:rPr>
            <a:t>)</a:t>
          </a:r>
          <a:endParaRPr lang="zh-TW" altLang="en-US" sz="2800" kern="1200" dirty="0"/>
        </a:p>
      </dsp:txBody>
      <dsp:txXfrm>
        <a:off x="799238" y="433709"/>
        <a:ext cx="6436280" cy="836155"/>
      </dsp:txXfrm>
    </dsp:sp>
    <dsp:sp modelId="{882728DF-A6AF-4F65-9805-FD06969052F7}">
      <dsp:nvSpPr>
        <dsp:cNvPr id="0" name=""/>
        <dsp:cNvSpPr/>
      </dsp:nvSpPr>
      <dsp:spPr>
        <a:xfrm>
          <a:off x="1298664" y="1295878"/>
          <a:ext cx="123391" cy="1716126"/>
        </a:xfrm>
        <a:custGeom>
          <a:avLst/>
          <a:gdLst/>
          <a:ahLst/>
          <a:cxnLst/>
          <a:rect l="0" t="0" r="0" b="0"/>
          <a:pathLst>
            <a:path>
              <a:moveTo>
                <a:pt x="123391" y="0"/>
              </a:moveTo>
              <a:lnTo>
                <a:pt x="0" y="17161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BDFD41-AC47-4C65-86B7-B791C9F4B710}">
      <dsp:nvSpPr>
        <dsp:cNvPr id="0" name=""/>
        <dsp:cNvSpPr/>
      </dsp:nvSpPr>
      <dsp:spPr>
        <a:xfrm>
          <a:off x="1298664" y="1415498"/>
          <a:ext cx="6248311" cy="31930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kumimoji="1" lang="zh-TW" altLang="en-US" sz="2000" u="none" kern="1200" dirty="0" smtClean="0">
              <a:solidFill>
                <a:schemeClr val="tx1"/>
              </a:solidFill>
              <a:latin typeface="標楷體" pitchFamily="65" charset="-120"/>
              <a:ea typeface="標楷體" pitchFamily="65" charset="-120"/>
            </a:rPr>
            <a:t>本中心每日就媒體</a:t>
          </a:r>
          <a:r>
            <a:rPr kumimoji="1" lang="zh-TW" altLang="en-US" sz="2000" u="none" kern="1200" dirty="0">
              <a:solidFill>
                <a:schemeClr val="tx1"/>
              </a:solidFill>
              <a:latin typeface="標楷體" pitchFamily="65" charset="-120"/>
              <a:ea typeface="標楷體" pitchFamily="65" charset="-120"/>
            </a:rPr>
            <a:t>報導上櫃公司之重大訊息、財務業務預測或與事實有所不符者，通知上櫃公司就該訊息於下列時間內輸入公開資訊觀測站</a:t>
          </a:r>
          <a:r>
            <a:rPr kumimoji="1" lang="zh-TW" altLang="en-US" sz="2000" kern="1200" dirty="0">
              <a:solidFill>
                <a:schemeClr val="tx1"/>
              </a:solidFill>
              <a:latin typeface="標楷體" pitchFamily="65" charset="-120"/>
              <a:ea typeface="標楷體" pitchFamily="65" charset="-120"/>
            </a:rPr>
            <a:t>予以說明、澄清。規定時間：</a:t>
          </a:r>
          <a:endParaRPr kumimoji="1" lang="en-US" altLang="zh-TW" sz="2000" kern="1200" dirty="0">
            <a:solidFill>
              <a:schemeClr val="tx1"/>
            </a:solidFill>
            <a:latin typeface="標楷體" pitchFamily="65" charset="-120"/>
            <a:ea typeface="標楷體" pitchFamily="65" charset="-120"/>
          </a:endParaRPr>
        </a:p>
        <a:p>
          <a:pPr lvl="0" algn="l" defTabSz="889000">
            <a:lnSpc>
              <a:spcPct val="70000"/>
            </a:lnSpc>
            <a:spcBef>
              <a:spcPct val="0"/>
            </a:spcBef>
            <a:spcAft>
              <a:spcPct val="35000"/>
            </a:spcAft>
          </a:pPr>
          <a:r>
            <a:rPr kumimoji="1" lang="en-US" altLang="zh-TW" sz="2000" kern="1200" dirty="0">
              <a:solidFill>
                <a:srgbClr val="FF0000"/>
              </a:solidFill>
              <a:latin typeface="標楷體" pitchFamily="65" charset="-120"/>
              <a:ea typeface="標楷體" pitchFamily="65" charset="-120"/>
            </a:rPr>
            <a:t>●</a:t>
          </a:r>
          <a:r>
            <a:rPr kumimoji="1" lang="zh-TW" altLang="en-US" sz="2000" kern="1200" dirty="0">
              <a:solidFill>
                <a:srgbClr val="FF0000"/>
              </a:solidFill>
              <a:latin typeface="標楷體" pitchFamily="65" charset="-120"/>
              <a:ea typeface="標楷體" pitchFamily="65" charset="-120"/>
            </a:rPr>
            <a:t>營業日</a:t>
          </a:r>
          <a:r>
            <a:rPr kumimoji="1" lang="en-US" altLang="zh-TW" sz="2000" kern="1200" dirty="0">
              <a:solidFill>
                <a:srgbClr val="FF0000"/>
              </a:solidFill>
              <a:latin typeface="標楷體" pitchFamily="65" charset="-120"/>
              <a:ea typeface="標楷體" pitchFamily="65" charset="-120"/>
            </a:rPr>
            <a:t>17:00</a:t>
          </a:r>
          <a:r>
            <a:rPr kumimoji="1" lang="zh-TW" altLang="en-US" sz="2000" kern="1200" dirty="0">
              <a:solidFill>
                <a:srgbClr val="FF0000"/>
              </a:solidFill>
              <a:latin typeface="標楷體" pitchFamily="65" charset="-120"/>
              <a:ea typeface="標楷體" pitchFamily="65" charset="-120"/>
            </a:rPr>
            <a:t>前通知→通知</a:t>
          </a:r>
          <a:r>
            <a:rPr lang="zh-TW" altLang="en-US" sz="2000" kern="1200" dirty="0">
              <a:solidFill>
                <a:srgbClr val="FF0000"/>
              </a:solidFill>
              <a:latin typeface="標楷體" panose="03000509000000000000" pitchFamily="65" charset="-120"/>
              <a:ea typeface="標楷體" panose="03000509000000000000" pitchFamily="65" charset="-120"/>
            </a:rPr>
            <a:t>後二小時內</a:t>
          </a:r>
          <a:r>
            <a:rPr lang="zh-TW" altLang="en-US" sz="2000" kern="1200" dirty="0" smtClean="0">
              <a:solidFill>
                <a:srgbClr val="FF0000"/>
              </a:solidFill>
              <a:latin typeface="標楷體" panose="03000509000000000000" pitchFamily="65" charset="-120"/>
              <a:ea typeface="標楷體" panose="03000509000000000000" pitchFamily="65" charset="-120"/>
            </a:rPr>
            <a:t>輸入。</a:t>
          </a:r>
          <a:endParaRPr lang="en-US" altLang="zh-TW" sz="2000" kern="1200" dirty="0">
            <a:solidFill>
              <a:srgbClr val="FF0000"/>
            </a:solidFill>
            <a:latin typeface="標楷體" panose="03000509000000000000" pitchFamily="65" charset="-120"/>
            <a:ea typeface="標楷體" panose="03000509000000000000" pitchFamily="65" charset="-120"/>
          </a:endParaRPr>
        </a:p>
        <a:p>
          <a:pPr lvl="0" algn="l" defTabSz="889000">
            <a:lnSpc>
              <a:spcPct val="70000"/>
            </a:lnSpc>
            <a:spcBef>
              <a:spcPct val="0"/>
            </a:spcBef>
            <a:spcAft>
              <a:spcPct val="35000"/>
            </a:spcAft>
          </a:pPr>
          <a:r>
            <a:rPr kumimoji="1" lang="en-US" altLang="zh-TW" sz="2000" kern="1200" dirty="0">
              <a:solidFill>
                <a:srgbClr val="FF0000"/>
              </a:solidFill>
              <a:latin typeface="標楷體" pitchFamily="65" charset="-120"/>
              <a:ea typeface="標楷體" pitchFamily="65" charset="-120"/>
            </a:rPr>
            <a:t>●</a:t>
          </a:r>
          <a:r>
            <a:rPr kumimoji="1" lang="zh-TW" altLang="en-US" sz="2000" kern="1200" dirty="0">
              <a:solidFill>
                <a:srgbClr val="FF0000"/>
              </a:solidFill>
              <a:latin typeface="標楷體" pitchFamily="65" charset="-120"/>
              <a:ea typeface="標楷體" pitchFamily="65" charset="-120"/>
            </a:rPr>
            <a:t>營業日</a:t>
          </a:r>
          <a:r>
            <a:rPr kumimoji="1" lang="en-US" altLang="zh-TW" sz="2000" kern="1200" dirty="0">
              <a:solidFill>
                <a:srgbClr val="FF0000"/>
              </a:solidFill>
              <a:latin typeface="標楷體" pitchFamily="65" charset="-120"/>
              <a:ea typeface="標楷體" pitchFamily="65" charset="-120"/>
            </a:rPr>
            <a:t>17:00</a:t>
          </a:r>
          <a:r>
            <a:rPr kumimoji="1" lang="zh-TW" altLang="en-US" sz="2000" kern="1200" dirty="0">
              <a:solidFill>
                <a:srgbClr val="FF0000"/>
              </a:solidFill>
              <a:latin typeface="標楷體" pitchFamily="65" charset="-120"/>
              <a:ea typeface="標楷體" pitchFamily="65" charset="-120"/>
            </a:rPr>
            <a:t>後</a:t>
          </a:r>
          <a:r>
            <a:rPr lang="zh-TW" altLang="en-US" sz="2000" kern="1200" dirty="0">
              <a:solidFill>
                <a:srgbClr val="FF0000"/>
              </a:solidFill>
              <a:latin typeface="標楷體" panose="03000509000000000000" pitchFamily="65" charset="-120"/>
              <a:ea typeface="標楷體" panose="03000509000000000000" pitchFamily="65" charset="-120"/>
            </a:rPr>
            <a:t>或例假日</a:t>
          </a:r>
          <a:r>
            <a:rPr kumimoji="1" lang="zh-TW" altLang="en-US" sz="2000" kern="1200" dirty="0">
              <a:solidFill>
                <a:srgbClr val="FF0000"/>
              </a:solidFill>
              <a:latin typeface="標楷體" pitchFamily="65" charset="-120"/>
              <a:ea typeface="標楷體" pitchFamily="65" charset="-120"/>
            </a:rPr>
            <a:t>通知→</a:t>
          </a:r>
          <a:r>
            <a:rPr lang="zh-TW" altLang="en-US" sz="2000" kern="1200" dirty="0">
              <a:solidFill>
                <a:srgbClr val="FF0000"/>
              </a:solidFill>
              <a:latin typeface="標楷體" panose="03000509000000000000" pitchFamily="65" charset="-120"/>
              <a:ea typeface="標楷體" panose="03000509000000000000" pitchFamily="65" charset="-120"/>
            </a:rPr>
            <a:t>應立即輸入</a:t>
          </a:r>
          <a:r>
            <a:rPr lang="zh-TW" altLang="en-US" sz="2000" kern="1200" dirty="0" smtClean="0">
              <a:solidFill>
                <a:srgbClr val="FF0000"/>
              </a:solidFill>
              <a:latin typeface="標楷體" panose="03000509000000000000" pitchFamily="65" charset="-120"/>
              <a:ea typeface="標楷體" panose="03000509000000000000" pitchFamily="65" charset="-120"/>
            </a:rPr>
            <a:t>，至遲</a:t>
          </a:r>
          <a:endParaRPr lang="en-US" altLang="zh-TW" sz="2000" kern="1200" dirty="0" smtClean="0">
            <a:solidFill>
              <a:srgbClr val="FF0000"/>
            </a:solidFill>
            <a:latin typeface="標楷體" panose="03000509000000000000" pitchFamily="65" charset="-120"/>
            <a:ea typeface="標楷體" panose="03000509000000000000" pitchFamily="65" charset="-120"/>
          </a:endParaRPr>
        </a:p>
        <a:p>
          <a:pPr lvl="0" algn="l" defTabSz="889000">
            <a:lnSpc>
              <a:spcPct val="70000"/>
            </a:lnSpc>
            <a:spcBef>
              <a:spcPct val="0"/>
            </a:spcBef>
            <a:spcAft>
              <a:spcPct val="35000"/>
            </a:spcAft>
          </a:pPr>
          <a:r>
            <a:rPr lang="zh-TW" altLang="en-US" sz="2000" kern="1200" dirty="0" smtClean="0">
              <a:solidFill>
                <a:srgbClr val="FF0000"/>
              </a:solidFill>
              <a:latin typeface="標楷體" panose="03000509000000000000" pitchFamily="65" charset="-120"/>
              <a:ea typeface="標楷體" panose="03000509000000000000" pitchFamily="65" charset="-120"/>
            </a:rPr>
            <a:t>  不得</a:t>
          </a:r>
          <a:r>
            <a:rPr lang="zh-TW" altLang="en-US" sz="2000" kern="1200" dirty="0">
              <a:solidFill>
                <a:srgbClr val="FF0000"/>
              </a:solidFill>
              <a:latin typeface="標楷體" panose="03000509000000000000" pitchFamily="65" charset="-120"/>
              <a:ea typeface="標楷體" panose="03000509000000000000" pitchFamily="65" charset="-120"/>
            </a:rPr>
            <a:t>逾次一營業日交易時間開始</a:t>
          </a:r>
          <a:r>
            <a:rPr lang="zh-TW" altLang="en-US" sz="2000" kern="1200" dirty="0" smtClean="0">
              <a:solidFill>
                <a:srgbClr val="FF0000"/>
              </a:solidFill>
              <a:latin typeface="標楷體" panose="03000509000000000000" pitchFamily="65" charset="-120"/>
              <a:ea typeface="標楷體" panose="03000509000000000000" pitchFamily="65" charset="-120"/>
            </a:rPr>
            <a:t>二小時前</a:t>
          </a:r>
          <a:r>
            <a:rPr lang="zh-TW" altLang="en-US" sz="2000" kern="1200" dirty="0">
              <a:solidFill>
                <a:srgbClr val="FF0000"/>
              </a:solidFill>
              <a:latin typeface="標楷體" panose="03000509000000000000" pitchFamily="65" charset="-120"/>
              <a:ea typeface="標楷體" panose="03000509000000000000" pitchFamily="65" charset="-120"/>
            </a:rPr>
            <a:t>輸入。</a:t>
          </a:r>
          <a:endParaRPr lang="en-US" altLang="zh-TW" sz="2000" kern="1200" dirty="0">
            <a:solidFill>
              <a:srgbClr val="FF0000"/>
            </a:solidFill>
            <a:latin typeface="標楷體" panose="03000509000000000000" pitchFamily="65" charset="-120"/>
            <a:ea typeface="標楷體" panose="03000509000000000000" pitchFamily="65" charset="-120"/>
          </a:endParaRPr>
        </a:p>
        <a:p>
          <a:pPr lvl="0" algn="l" defTabSz="889000">
            <a:lnSpc>
              <a:spcPct val="70000"/>
            </a:lnSpc>
            <a:spcBef>
              <a:spcPct val="0"/>
            </a:spcBef>
            <a:spcAft>
              <a:spcPct val="35000"/>
            </a:spcAft>
          </a:pPr>
          <a:r>
            <a:rPr kumimoji="1" lang="en-US" altLang="zh-TW" sz="2000" kern="1200" dirty="0">
              <a:solidFill>
                <a:srgbClr val="FF0000"/>
              </a:solidFill>
              <a:latin typeface="標楷體" pitchFamily="65" charset="-120"/>
              <a:ea typeface="標楷體" pitchFamily="65" charset="-120"/>
            </a:rPr>
            <a:t>●</a:t>
          </a:r>
          <a:r>
            <a:rPr lang="zh-TW" altLang="en-US" sz="2000" kern="1200" dirty="0">
              <a:solidFill>
                <a:srgbClr val="FF0000"/>
              </a:solidFill>
              <a:latin typeface="標楷體" panose="03000509000000000000" pitchFamily="65" charset="-120"/>
              <a:ea typeface="標楷體" panose="03000509000000000000" pitchFamily="65" charset="-120"/>
            </a:rPr>
            <a:t>遇緊急突發或重大事件者，應於本中心</a:t>
          </a:r>
          <a:r>
            <a:rPr lang="zh-TW" altLang="en-US" sz="2000" kern="1200" dirty="0" smtClean="0">
              <a:solidFill>
                <a:srgbClr val="FF0000"/>
              </a:solidFill>
              <a:latin typeface="標楷體" panose="03000509000000000000" pitchFamily="65" charset="-120"/>
              <a:ea typeface="標楷體" panose="03000509000000000000" pitchFamily="65" charset="-120"/>
            </a:rPr>
            <a:t>指定期限內</a:t>
          </a:r>
          <a:endParaRPr lang="en-US" altLang="zh-TW" sz="2000" kern="1200" dirty="0" smtClean="0">
            <a:solidFill>
              <a:srgbClr val="FF0000"/>
            </a:solidFill>
            <a:latin typeface="標楷體" panose="03000509000000000000" pitchFamily="65" charset="-120"/>
            <a:ea typeface="標楷體" panose="03000509000000000000" pitchFamily="65" charset="-120"/>
          </a:endParaRPr>
        </a:p>
        <a:p>
          <a:pPr lvl="0" algn="l" defTabSz="889000">
            <a:lnSpc>
              <a:spcPct val="70000"/>
            </a:lnSpc>
            <a:spcBef>
              <a:spcPct val="0"/>
            </a:spcBef>
            <a:spcAft>
              <a:spcPct val="35000"/>
            </a:spcAft>
          </a:pPr>
          <a:r>
            <a:rPr lang="zh-TW" altLang="en-US" sz="2000" kern="1200" dirty="0" smtClean="0">
              <a:solidFill>
                <a:srgbClr val="FF0000"/>
              </a:solidFill>
              <a:latin typeface="標楷體" panose="03000509000000000000" pitchFamily="65" charset="-120"/>
              <a:ea typeface="標楷體" panose="03000509000000000000" pitchFamily="65" charset="-120"/>
            </a:rPr>
            <a:t>  輸入</a:t>
          </a:r>
          <a:r>
            <a:rPr lang="zh-TW" altLang="en-US" sz="2000" kern="1200" dirty="0">
              <a:solidFill>
                <a:srgbClr val="FF0000"/>
              </a:solidFill>
              <a:latin typeface="標楷體" panose="03000509000000000000" pitchFamily="65" charset="-120"/>
              <a:ea typeface="標楷體" panose="03000509000000000000" pitchFamily="65" charset="-120"/>
            </a:rPr>
            <a:t>。 </a:t>
          </a:r>
          <a:endParaRPr kumimoji="1" lang="en-US" altLang="zh-TW" sz="2000" kern="1200" dirty="0">
            <a:solidFill>
              <a:srgbClr val="FF0000"/>
            </a:solidFill>
            <a:latin typeface="標楷體" pitchFamily="65" charset="-120"/>
            <a:ea typeface="標楷體" pitchFamily="65" charset="-120"/>
          </a:endParaRPr>
        </a:p>
      </dsp:txBody>
      <dsp:txXfrm>
        <a:off x="1392184" y="1509018"/>
        <a:ext cx="6061271" cy="30059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836F5-83E1-4FEF-B17A-686E397C2AA5}">
      <dsp:nvSpPr>
        <dsp:cNvPr id="0" name=""/>
        <dsp:cNvSpPr/>
      </dsp:nvSpPr>
      <dsp:spPr>
        <a:xfrm>
          <a:off x="203664" y="2793"/>
          <a:ext cx="3102861" cy="10377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ts val="1800"/>
            </a:lnSpc>
            <a:spcBef>
              <a:spcPct val="0"/>
            </a:spcBef>
            <a:spcAft>
              <a:spcPct val="35000"/>
            </a:spcAft>
          </a:pPr>
          <a:r>
            <a:rPr lang="zh-TW" altLang="en-US" sz="2400" b="0" kern="1200" dirty="0">
              <a:solidFill>
                <a:schemeClr val="bg1"/>
              </a:solidFill>
              <a:latin typeface="Times New Roman" pitchFamily="18" charset="0"/>
              <a:ea typeface="標楷體" pitchFamily="65" charset="-120"/>
              <a:cs typeface="Times New Roman" pitchFamily="18" charset="0"/>
            </a:rPr>
            <a:t>公司主動申請召開</a:t>
          </a:r>
          <a:endParaRPr lang="en-US" altLang="zh-TW" sz="2400" b="0" kern="1200" dirty="0">
            <a:solidFill>
              <a:schemeClr val="bg1"/>
            </a:solidFill>
            <a:latin typeface="Times New Roman" pitchFamily="18" charset="0"/>
            <a:ea typeface="標楷體" pitchFamily="65" charset="-120"/>
            <a:cs typeface="Times New Roman" pitchFamily="18" charset="0"/>
          </a:endParaRPr>
        </a:p>
        <a:p>
          <a:pPr lvl="0" algn="ctr" defTabSz="1066800">
            <a:lnSpc>
              <a:spcPts val="1800"/>
            </a:lnSpc>
            <a:spcBef>
              <a:spcPct val="0"/>
            </a:spcBef>
            <a:spcAft>
              <a:spcPct val="35000"/>
            </a:spcAft>
          </a:pPr>
          <a:r>
            <a:rPr lang="zh-TW" altLang="en-US" sz="2400" kern="1200" dirty="0">
              <a:solidFill>
                <a:schemeClr val="bg1"/>
              </a:solidFill>
              <a:latin typeface="標楷體" pitchFamily="65" charset="-120"/>
              <a:ea typeface="標楷體" pitchFamily="65" charset="-120"/>
            </a:rPr>
            <a:t>記者說明會</a:t>
          </a:r>
          <a:r>
            <a:rPr lang="en-US" altLang="zh-TW" sz="2400" kern="1200" dirty="0" smtClean="0">
              <a:solidFill>
                <a:schemeClr val="bg1"/>
              </a:solidFill>
              <a:latin typeface="標楷體" pitchFamily="65" charset="-120"/>
              <a:ea typeface="標楷體" pitchFamily="65" charset="-120"/>
            </a:rPr>
            <a:t>(§12</a:t>
          </a:r>
          <a:r>
            <a:rPr lang="en-US" altLang="zh-TW" sz="2400" kern="1200" dirty="0">
              <a:solidFill>
                <a:schemeClr val="bg1"/>
              </a:solidFill>
              <a:latin typeface="標楷體" pitchFamily="65" charset="-120"/>
              <a:ea typeface="標楷體" pitchFamily="65" charset="-120"/>
            </a:rPr>
            <a:t>)</a:t>
          </a:r>
          <a:endParaRPr lang="zh-TW" altLang="en-US" sz="2400" kern="1200" dirty="0">
            <a:solidFill>
              <a:schemeClr val="bg1"/>
            </a:solidFill>
          </a:endParaRPr>
        </a:p>
      </dsp:txBody>
      <dsp:txXfrm>
        <a:off x="234058" y="33187"/>
        <a:ext cx="3042073" cy="976956"/>
      </dsp:txXfrm>
    </dsp:sp>
    <dsp:sp modelId="{97FE363E-AAD1-42D0-B710-A9DE0A888981}">
      <dsp:nvSpPr>
        <dsp:cNvPr id="0" name=""/>
        <dsp:cNvSpPr/>
      </dsp:nvSpPr>
      <dsp:spPr>
        <a:xfrm>
          <a:off x="513951" y="1040537"/>
          <a:ext cx="330883" cy="1467230"/>
        </a:xfrm>
        <a:custGeom>
          <a:avLst/>
          <a:gdLst/>
          <a:ahLst/>
          <a:cxnLst/>
          <a:rect l="0" t="0" r="0" b="0"/>
          <a:pathLst>
            <a:path>
              <a:moveTo>
                <a:pt x="0" y="0"/>
              </a:moveTo>
              <a:lnTo>
                <a:pt x="0" y="1467230"/>
              </a:lnTo>
              <a:lnTo>
                <a:pt x="330883" y="14672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298A5C-07CC-4894-9E05-1EA2B67E913E}">
      <dsp:nvSpPr>
        <dsp:cNvPr id="0" name=""/>
        <dsp:cNvSpPr/>
      </dsp:nvSpPr>
      <dsp:spPr>
        <a:xfrm>
          <a:off x="844834" y="1174735"/>
          <a:ext cx="2912959" cy="26660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zh-TW" sz="2000" kern="1200" dirty="0">
              <a:latin typeface="標楷體" panose="03000509000000000000" pitchFamily="65" charset="-120"/>
              <a:ea typeface="標楷體" panose="03000509000000000000" pitchFamily="65" charset="-120"/>
            </a:rPr>
            <a:t>記者說明會於</a:t>
          </a:r>
          <a:r>
            <a:rPr lang="en-US" sz="2000" kern="1200" dirty="0">
              <a:latin typeface="標楷體" panose="03000509000000000000" pitchFamily="65" charset="-120"/>
              <a:ea typeface="標楷體" panose="03000509000000000000" pitchFamily="65" charset="-120"/>
            </a:rPr>
            <a:t>【</a:t>
          </a:r>
          <a:r>
            <a:rPr lang="zh-TW" sz="2000" kern="1200" dirty="0">
              <a:latin typeface="標楷體" panose="03000509000000000000" pitchFamily="65" charset="-120"/>
              <a:ea typeface="標楷體" panose="03000509000000000000" pitchFamily="65" charset="-120"/>
            </a:rPr>
            <a:t>事實發生</a:t>
          </a:r>
          <a:r>
            <a:rPr lang="en-US" sz="2000" kern="1200" dirty="0">
              <a:latin typeface="標楷體" panose="03000509000000000000" pitchFamily="65" charset="-120"/>
              <a:ea typeface="標楷體" panose="03000509000000000000" pitchFamily="65" charset="-120"/>
            </a:rPr>
            <a:t>】</a:t>
          </a:r>
          <a:r>
            <a:rPr lang="zh-TW" sz="2000" kern="1200" dirty="0">
              <a:latin typeface="標楷體" panose="03000509000000000000" pitchFamily="65" charset="-120"/>
              <a:ea typeface="標楷體" panose="03000509000000000000" pitchFamily="65" charset="-120"/>
            </a:rPr>
            <a:t>或</a:t>
          </a:r>
          <a:r>
            <a:rPr lang="en-US" sz="2000" kern="1200" dirty="0">
              <a:latin typeface="標楷體" panose="03000509000000000000" pitchFamily="65" charset="-120"/>
              <a:ea typeface="標楷體" panose="03000509000000000000" pitchFamily="65" charset="-120"/>
            </a:rPr>
            <a:t>【</a:t>
          </a:r>
          <a:r>
            <a:rPr lang="zh-TW" sz="2000" kern="1200" dirty="0">
              <a:latin typeface="標楷體" panose="03000509000000000000" pitchFamily="65" charset="-120"/>
              <a:ea typeface="標楷體" panose="03000509000000000000" pitchFamily="65" charset="-120"/>
            </a:rPr>
            <a:t>傳播媒體報導</a:t>
          </a:r>
          <a:r>
            <a:rPr lang="en-US" sz="2000" kern="1200" dirty="0">
              <a:latin typeface="標楷體" panose="03000509000000000000" pitchFamily="65" charset="-120"/>
              <a:ea typeface="標楷體" panose="03000509000000000000" pitchFamily="65" charset="-120"/>
            </a:rPr>
            <a:t>】</a:t>
          </a:r>
          <a:r>
            <a:rPr lang="zh-TW" sz="2000" kern="1200" dirty="0">
              <a:latin typeface="標楷體" panose="03000509000000000000" pitchFamily="65" charset="-120"/>
              <a:ea typeface="標楷體" panose="03000509000000000000" pitchFamily="65" charset="-120"/>
            </a:rPr>
            <a:t>之</a:t>
          </a:r>
          <a:r>
            <a:rPr lang="zh-TW" sz="2000" kern="1200" dirty="0">
              <a:solidFill>
                <a:srgbClr val="FF0000"/>
              </a:solidFill>
              <a:latin typeface="標楷體" panose="03000509000000000000" pitchFamily="65" charset="-120"/>
              <a:ea typeface="標楷體" panose="03000509000000000000" pitchFamily="65" charset="-120"/>
            </a:rPr>
            <a:t>次一營業日前</a:t>
          </a:r>
          <a:r>
            <a:rPr lang="zh-TW" sz="2000" kern="1200" dirty="0">
              <a:latin typeface="標楷體" panose="03000509000000000000" pitchFamily="65" charset="-120"/>
              <a:ea typeface="標楷體" panose="03000509000000000000" pitchFamily="65" charset="-120"/>
            </a:rPr>
            <a:t>至本中心召開重大訊息</a:t>
          </a:r>
          <a:r>
            <a:rPr lang="zh-TW" sz="2000" kern="1200" dirty="0" smtClean="0">
              <a:latin typeface="標楷體" panose="03000509000000000000" pitchFamily="65" charset="-120"/>
              <a:ea typeface="標楷體" panose="03000509000000000000" pitchFamily="65" charset="-120"/>
            </a:rPr>
            <a:t>記者會。</a:t>
          </a:r>
          <a:r>
            <a:rPr lang="zh-TW" altLang="en-US" sz="2000" kern="1200" dirty="0">
              <a:solidFill>
                <a:srgbClr val="FF0000"/>
              </a:solidFill>
              <a:latin typeface="標楷體" panose="03000509000000000000" pitchFamily="65" charset="-120"/>
              <a:ea typeface="標楷體" panose="03000509000000000000" pitchFamily="65" charset="-120"/>
            </a:rPr>
            <a:t>必要時，得以</a:t>
          </a:r>
          <a:r>
            <a:rPr lang="zh-TW" altLang="en-US" sz="2000" u="sng" kern="1200" dirty="0">
              <a:solidFill>
                <a:srgbClr val="FF0000"/>
              </a:solidFill>
              <a:latin typeface="標楷體" panose="03000509000000000000" pitchFamily="65" charset="-120"/>
              <a:ea typeface="標楷體" panose="03000509000000000000" pitchFamily="65" charset="-120"/>
            </a:rPr>
            <a:t>投資人可參與之重大訊息說明會</a:t>
          </a:r>
          <a:r>
            <a:rPr lang="zh-TW" altLang="en-US" sz="2000" kern="1200" dirty="0">
              <a:solidFill>
                <a:srgbClr val="FF0000"/>
              </a:solidFill>
              <a:latin typeface="標楷體" panose="03000509000000000000" pitchFamily="65" charset="-120"/>
              <a:ea typeface="標楷體" panose="03000509000000000000" pitchFamily="65" charset="-120"/>
            </a:rPr>
            <a:t>辦理。</a:t>
          </a:r>
        </a:p>
      </dsp:txBody>
      <dsp:txXfrm>
        <a:off x="922920" y="1252821"/>
        <a:ext cx="2756787" cy="2509893"/>
      </dsp:txXfrm>
    </dsp:sp>
    <dsp:sp modelId="{77F8038F-50A6-4597-A2C0-D56CA79F693C}">
      <dsp:nvSpPr>
        <dsp:cNvPr id="0" name=""/>
        <dsp:cNvSpPr/>
      </dsp:nvSpPr>
      <dsp:spPr>
        <a:xfrm>
          <a:off x="3943012" y="0"/>
          <a:ext cx="3019113" cy="10405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ts val="2800"/>
            </a:lnSpc>
            <a:spcBef>
              <a:spcPct val="0"/>
            </a:spcBef>
            <a:spcAft>
              <a:spcPct val="35000"/>
            </a:spcAft>
          </a:pPr>
          <a:r>
            <a:rPr lang="zh-TW" altLang="en-US" sz="2400" b="0" kern="1200" dirty="0" smtClean="0">
              <a:solidFill>
                <a:schemeClr val="bg1"/>
              </a:solidFill>
              <a:latin typeface="Times New Roman" pitchFamily="18" charset="0"/>
              <a:ea typeface="標楷體" pitchFamily="65" charset="-120"/>
              <a:cs typeface="Times New Roman" pitchFamily="18" charset="0"/>
            </a:rPr>
            <a:t>本</a:t>
          </a:r>
          <a:r>
            <a:rPr lang="zh-TW" altLang="en-US" sz="2400" b="0" kern="1200" dirty="0">
              <a:solidFill>
                <a:schemeClr val="bg1"/>
              </a:solidFill>
              <a:latin typeface="Times New Roman" pitchFamily="18" charset="0"/>
              <a:ea typeface="標楷體" pitchFamily="65" charset="-120"/>
              <a:cs typeface="Times New Roman" pitchFamily="18" charset="0"/>
            </a:rPr>
            <a:t>中心通知召開</a:t>
          </a:r>
          <a:r>
            <a:rPr lang="zh-TW" altLang="en-US" sz="2400" kern="1200" dirty="0">
              <a:solidFill>
                <a:schemeClr val="bg1"/>
              </a:solidFill>
              <a:latin typeface="標楷體" pitchFamily="65" charset="-120"/>
              <a:ea typeface="標楷體" pitchFamily="65" charset="-120"/>
            </a:rPr>
            <a:t>記者說明會</a:t>
          </a:r>
          <a:r>
            <a:rPr lang="en-US" altLang="zh-TW" sz="2400" kern="1200" smtClean="0">
              <a:solidFill>
                <a:schemeClr val="bg1"/>
              </a:solidFill>
              <a:latin typeface="標楷體" pitchFamily="65" charset="-120"/>
              <a:ea typeface="標楷體" pitchFamily="65" charset="-120"/>
            </a:rPr>
            <a:t>(§13</a:t>
          </a:r>
          <a:r>
            <a:rPr lang="en-US" altLang="zh-TW" sz="2400" kern="1200" dirty="0">
              <a:solidFill>
                <a:schemeClr val="bg1"/>
              </a:solidFill>
              <a:latin typeface="標楷體" pitchFamily="65" charset="-120"/>
              <a:ea typeface="標楷體" pitchFamily="65" charset="-120"/>
            </a:rPr>
            <a:t>)</a:t>
          </a:r>
          <a:endParaRPr lang="zh-TW" altLang="en-US" sz="2400" kern="1200" dirty="0"/>
        </a:p>
      </dsp:txBody>
      <dsp:txXfrm>
        <a:off x="3973490" y="30478"/>
        <a:ext cx="2958157" cy="979630"/>
      </dsp:txXfrm>
    </dsp:sp>
    <dsp:sp modelId="{67E0C3F1-9CA8-4D0D-9237-5B08913DB62C}">
      <dsp:nvSpPr>
        <dsp:cNvPr id="0" name=""/>
        <dsp:cNvSpPr/>
      </dsp:nvSpPr>
      <dsp:spPr>
        <a:xfrm>
          <a:off x="4244924" y="1040586"/>
          <a:ext cx="155607" cy="1436298"/>
        </a:xfrm>
        <a:custGeom>
          <a:avLst/>
          <a:gdLst/>
          <a:ahLst/>
          <a:cxnLst/>
          <a:rect l="0" t="0" r="0" b="0"/>
          <a:pathLst>
            <a:path>
              <a:moveTo>
                <a:pt x="0" y="0"/>
              </a:moveTo>
              <a:lnTo>
                <a:pt x="0" y="1436298"/>
              </a:lnTo>
              <a:lnTo>
                <a:pt x="155607" y="14362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EDDBD9-B180-4342-9A13-088D6D72FF16}">
      <dsp:nvSpPr>
        <dsp:cNvPr id="0" name=""/>
        <dsp:cNvSpPr/>
      </dsp:nvSpPr>
      <dsp:spPr>
        <a:xfrm>
          <a:off x="4400531" y="1174735"/>
          <a:ext cx="2930874" cy="26042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kumimoji="1" lang="zh-TW" altLang="zh-TW" sz="2000" kern="1200" dirty="0">
              <a:solidFill>
                <a:schemeClr val="tx1"/>
              </a:solidFill>
              <a:latin typeface="標楷體" pitchFamily="65" charset="-120"/>
              <a:ea typeface="標楷體" pitchFamily="65" charset="-120"/>
            </a:rPr>
            <a:t>本中心發現</a:t>
          </a:r>
          <a:r>
            <a:rPr kumimoji="1" lang="zh-TW" altLang="zh-TW" sz="2000" kern="1200" dirty="0" smtClean="0">
              <a:solidFill>
                <a:schemeClr val="tx1"/>
              </a:solidFill>
              <a:latin typeface="標楷體" pitchFamily="65" charset="-120"/>
              <a:ea typeface="標楷體" pitchFamily="65" charset="-120"/>
            </a:rPr>
            <a:t>或媒體</a:t>
          </a:r>
          <a:r>
            <a:rPr kumimoji="1" lang="zh-TW" altLang="zh-TW" sz="2000" kern="1200" dirty="0">
              <a:solidFill>
                <a:schemeClr val="tx1"/>
              </a:solidFill>
              <a:latin typeface="標楷體" pitchFamily="65" charset="-120"/>
              <a:ea typeface="標楷體" pitchFamily="65" charset="-120"/>
            </a:rPr>
            <a:t>報導且經本中心查證後</a:t>
          </a:r>
          <a:r>
            <a:rPr kumimoji="1" lang="zh-TW" altLang="zh-TW" sz="2000" kern="1200" dirty="0" smtClean="0">
              <a:solidFill>
                <a:schemeClr val="tx1"/>
              </a:solidFill>
              <a:latin typeface="標楷體" pitchFamily="65" charset="-120"/>
              <a:ea typeface="標楷體" pitchFamily="65" charset="-120"/>
            </a:rPr>
            <a:t>，</a:t>
          </a:r>
          <a:r>
            <a:rPr kumimoji="1" lang="zh-TW" altLang="en-US" sz="2000" kern="1200" dirty="0" smtClean="0">
              <a:solidFill>
                <a:schemeClr val="tx1"/>
              </a:solidFill>
              <a:latin typeface="標楷體" pitchFamily="65" charset="-120"/>
              <a:ea typeface="標楷體" pitchFamily="65" charset="-120"/>
            </a:rPr>
            <a:t>本中心</a:t>
          </a:r>
          <a:r>
            <a:rPr kumimoji="1" lang="zh-TW" altLang="zh-TW" sz="2000" kern="1200" dirty="0" smtClean="0">
              <a:solidFill>
                <a:schemeClr val="tx1"/>
              </a:solidFill>
              <a:latin typeface="標楷體" pitchFamily="65" charset="-120"/>
              <a:ea typeface="標楷體" pitchFamily="65" charset="-120"/>
            </a:rPr>
            <a:t>得</a:t>
          </a:r>
          <a:r>
            <a:rPr kumimoji="1" lang="zh-TW" altLang="zh-TW" sz="2000" kern="1200" dirty="0">
              <a:solidFill>
                <a:schemeClr val="tx1"/>
              </a:solidFill>
              <a:latin typeface="標楷體" pitchFamily="65" charset="-120"/>
              <a:ea typeface="標楷體" pitchFamily="65" charset="-120"/>
            </a:rPr>
            <a:t>載明訊息來源及內容通知公司於本中心所規定期限內召開記者會。</a:t>
          </a:r>
          <a:r>
            <a:rPr kumimoji="1" lang="zh-TW" altLang="zh-TW" sz="2000" kern="1200" dirty="0">
              <a:solidFill>
                <a:srgbClr val="FF0000"/>
              </a:solidFill>
              <a:latin typeface="標楷體" pitchFamily="65" charset="-120"/>
              <a:ea typeface="標楷體" pitchFamily="65" charset="-120"/>
            </a:rPr>
            <a:t>必要時，亦得以</a:t>
          </a:r>
          <a:r>
            <a:rPr kumimoji="1" lang="zh-TW" altLang="zh-TW" sz="2000" u="sng" kern="1200" dirty="0">
              <a:solidFill>
                <a:srgbClr val="FF0000"/>
              </a:solidFill>
              <a:latin typeface="標楷體" pitchFamily="65" charset="-120"/>
              <a:ea typeface="標楷體" pitchFamily="65" charset="-120"/>
            </a:rPr>
            <a:t>投資人可參與之重大訊息說明會</a:t>
          </a:r>
          <a:r>
            <a:rPr kumimoji="1" lang="zh-TW" altLang="zh-TW" sz="2000" kern="1200" dirty="0">
              <a:solidFill>
                <a:srgbClr val="FF0000"/>
              </a:solidFill>
              <a:latin typeface="標楷體" pitchFamily="65" charset="-120"/>
              <a:ea typeface="標楷體" pitchFamily="65" charset="-120"/>
            </a:rPr>
            <a:t>辦理。</a:t>
          </a:r>
        </a:p>
      </dsp:txBody>
      <dsp:txXfrm>
        <a:off x="4476808" y="1251012"/>
        <a:ext cx="2778320" cy="24517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wrap="square" lIns="91440" tIns="45720" rIns="91440" bIns="45720" numCol="1" anchor="t" anchorCtr="0" compatLnSpc="1">
            <a:prstTxWarp prst="textNoShape">
              <a:avLst/>
            </a:prstTxWarp>
          </a:bodyPr>
          <a:lstStyle>
            <a:lvl1pPr>
              <a:defRPr kumimoji="0" sz="1200">
                <a:latin typeface="Calibri" pitchFamily="34" charset="0"/>
                <a:ea typeface="新細明體" pitchFamily="18" charset="-120"/>
              </a:defRPr>
            </a:lvl1pPr>
          </a:lstStyle>
          <a:p>
            <a:pPr>
              <a:defRPr/>
            </a:pPr>
            <a:endParaRPr lang="en-US" altLang="zh-TW"/>
          </a:p>
        </p:txBody>
      </p:sp>
      <p:sp>
        <p:nvSpPr>
          <p:cNvPr id="3" name="日期版面配置區 2"/>
          <p:cNvSpPr>
            <a:spLocks noGrp="1"/>
          </p:cNvSpPr>
          <p:nvPr>
            <p:ph type="dt" sz="quarter"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Calibri" pitchFamily="34" charset="0"/>
                <a:ea typeface="新細明體" pitchFamily="18" charset="-120"/>
              </a:defRPr>
            </a:lvl1pPr>
          </a:lstStyle>
          <a:p>
            <a:pPr>
              <a:defRPr/>
            </a:pPr>
            <a:fld id="{1F11B103-846D-4E39-8D4C-70C1E3D4F681}" type="datetimeFigureOut">
              <a:rPr lang="zh-TW" altLang="en-US"/>
              <a:pPr>
                <a:defRPr/>
              </a:pPr>
              <a:t>2018/9/11</a:t>
            </a:fld>
            <a:endParaRPr lang="en-US" altLang="zh-TW"/>
          </a:p>
        </p:txBody>
      </p:sp>
      <p:sp>
        <p:nvSpPr>
          <p:cNvPr id="4" name="頁尾版面配置區 3"/>
          <p:cNvSpPr>
            <a:spLocks noGrp="1"/>
          </p:cNvSpPr>
          <p:nvPr>
            <p:ph type="ftr" sz="quarter" idx="2"/>
          </p:nvPr>
        </p:nvSpPr>
        <p:spPr>
          <a:xfrm>
            <a:off x="0" y="9378950"/>
            <a:ext cx="2946400" cy="493713"/>
          </a:xfrm>
          <a:prstGeom prst="rect">
            <a:avLst/>
          </a:prstGeom>
        </p:spPr>
        <p:txBody>
          <a:bodyPr vert="horz" wrap="square" lIns="91440" tIns="45720" rIns="91440" bIns="45720" numCol="1" anchor="b" anchorCtr="0" compatLnSpc="1">
            <a:prstTxWarp prst="textNoShape">
              <a:avLst/>
            </a:prstTxWarp>
          </a:bodyPr>
          <a:lstStyle>
            <a:lvl1pPr>
              <a:defRPr kumimoji="0" sz="1200">
                <a:latin typeface="Calibri" pitchFamily="34" charset="0"/>
                <a:ea typeface="新細明體" pitchFamily="18" charset="-120"/>
              </a:defRPr>
            </a:lvl1pPr>
          </a:lstStyle>
          <a:p>
            <a:pPr>
              <a:defRPr/>
            </a:pPr>
            <a:endParaRPr lang="en-US" altLang="zh-TW"/>
          </a:p>
        </p:txBody>
      </p:sp>
      <p:sp>
        <p:nvSpPr>
          <p:cNvPr id="5" name="投影片編號版面配置區 4"/>
          <p:cNvSpPr>
            <a:spLocks noGrp="1"/>
          </p:cNvSpPr>
          <p:nvPr>
            <p:ph type="sldNum" sz="quarter" idx="3"/>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anose="020F0502020204030204" pitchFamily="34" charset="0"/>
              </a:defRPr>
            </a:lvl1pPr>
          </a:lstStyle>
          <a:p>
            <a:fld id="{FD80E76E-3E21-4C48-AAB5-749759E074F3}" type="slidenum">
              <a:rPr lang="zh-TW" altLang="en-US"/>
              <a:pPr/>
              <a:t>‹#›</a:t>
            </a:fld>
            <a:endParaRPr lang="zh-TW" altLang="en-US"/>
          </a:p>
        </p:txBody>
      </p:sp>
    </p:spTree>
    <p:extLst>
      <p:ext uri="{BB962C8B-B14F-4D97-AF65-F5344CB8AC3E}">
        <p14:creationId xmlns:p14="http://schemas.microsoft.com/office/powerpoint/2010/main" val="1930760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3" name="日期版面配置區 2"/>
          <p:cNvSpPr>
            <a:spLocks noGrp="1"/>
          </p:cNvSpPr>
          <p:nvPr>
            <p:ph type="dt"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新細明體" pitchFamily="18" charset="-120"/>
              </a:defRPr>
            </a:lvl1pPr>
          </a:lstStyle>
          <a:p>
            <a:pPr>
              <a:defRPr/>
            </a:pPr>
            <a:fld id="{EB5B9879-DD21-4F51-8237-3F48FC11F812}" type="datetimeFigureOut">
              <a:rPr lang="zh-TW" altLang="en-US"/>
              <a:pPr>
                <a:defRPr/>
              </a:pPr>
              <a:t>2018/9/11</a:t>
            </a:fld>
            <a:endParaRPr lang="en-US" altLang="zh-TW"/>
          </a:p>
        </p:txBody>
      </p:sp>
      <p:sp>
        <p:nvSpPr>
          <p:cNvPr id="4" name="投影片圖像版面配置區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378950"/>
            <a:ext cx="2946400" cy="493713"/>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7" name="投影片編號版面配置區 6"/>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9C8FAA4-D21C-4C2F-BE8B-A3394C89526F}" type="slidenum">
              <a:rPr lang="zh-TW" altLang="en-US"/>
              <a:pPr/>
              <a:t>‹#›</a:t>
            </a:fld>
            <a:endParaRPr lang="zh-TW" altLang="en-US"/>
          </a:p>
        </p:txBody>
      </p:sp>
    </p:spTree>
    <p:extLst>
      <p:ext uri="{BB962C8B-B14F-4D97-AF65-F5344CB8AC3E}">
        <p14:creationId xmlns:p14="http://schemas.microsoft.com/office/powerpoint/2010/main" val="8492830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DE928D41-E9C2-456C-8BB0-6C010D1167A0}" type="slidenum">
              <a:rPr lang="zh-TW" altLang="en-US">
                <a:latin typeface="Arial" panose="020B0604020202020204" pitchFamily="34" charset="0"/>
              </a:rPr>
              <a:pPr eaLnBrk="1" hangingPunct="1">
                <a:spcBef>
                  <a:spcPct val="0"/>
                </a:spcBef>
              </a:pPr>
              <a:t>1</a:t>
            </a:fld>
            <a:endParaRPr lang="en-US" altLang="zh-TW">
              <a:latin typeface="Arial" panose="020B0604020202020204" pitchFamily="34" charset="0"/>
            </a:endParaRPr>
          </a:p>
        </p:txBody>
      </p:sp>
      <p:sp>
        <p:nvSpPr>
          <p:cNvPr id="39939"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39941" name="投影片編號版面配置區 3"/>
          <p:cNvSpPr txBox="1">
            <a:spLocks noGrp="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9F025836-4AE5-46D0-AC84-BA299B143BCB}" type="slidenum">
              <a:rPr lang="zh-TW" altLang="en-US">
                <a:latin typeface="Arial" panose="020B0604020202020204" pitchFamily="34" charset="0"/>
              </a:rPr>
              <a:pPr algn="r" eaLnBrk="1" hangingPunct="1">
                <a:spcBef>
                  <a:spcPct val="0"/>
                </a:spcBef>
              </a:pPr>
              <a:t>1</a:t>
            </a:fld>
            <a:endParaRPr lang="en-US" altLang="zh-TW">
              <a:latin typeface="Arial" panose="020B0604020202020204" pitchFamily="34" charset="0"/>
            </a:endParaRPr>
          </a:p>
        </p:txBody>
      </p:sp>
    </p:spTree>
    <p:extLst>
      <p:ext uri="{BB962C8B-B14F-4D97-AF65-F5344CB8AC3E}">
        <p14:creationId xmlns:p14="http://schemas.microsoft.com/office/powerpoint/2010/main" val="3439538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xfrm>
            <a:off x="931863" y="739775"/>
            <a:ext cx="4938712"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xfrm>
            <a:off x="906463" y="4691063"/>
            <a:ext cx="4984750"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Tree>
    <p:extLst>
      <p:ext uri="{BB962C8B-B14F-4D97-AF65-F5344CB8AC3E}">
        <p14:creationId xmlns:p14="http://schemas.microsoft.com/office/powerpoint/2010/main" val="3772471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C5F7BCF2-373D-4250-A19D-5B0D709BAFE6}" type="slidenum">
              <a:rPr lang="zh-TW" altLang="en-US">
                <a:latin typeface="Arial" panose="020B0604020202020204" pitchFamily="34" charset="0"/>
              </a:rPr>
              <a:pPr eaLnBrk="1" hangingPunct="1">
                <a:spcBef>
                  <a:spcPct val="0"/>
                </a:spcBef>
              </a:pPr>
              <a:t>17</a:t>
            </a:fld>
            <a:endParaRPr lang="en-US" altLang="zh-TW">
              <a:latin typeface="Arial" panose="020B0604020202020204"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smtClean="0"/>
          </a:p>
        </p:txBody>
      </p:sp>
    </p:spTree>
    <p:extLst>
      <p:ext uri="{BB962C8B-B14F-4D97-AF65-F5344CB8AC3E}">
        <p14:creationId xmlns:p14="http://schemas.microsoft.com/office/powerpoint/2010/main" val="4224474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C5F7BCF2-373D-4250-A19D-5B0D709BAFE6}" type="slidenum">
              <a:rPr lang="zh-TW" altLang="en-US">
                <a:latin typeface="Arial" panose="020B0604020202020204" pitchFamily="34" charset="0"/>
              </a:rPr>
              <a:pPr eaLnBrk="1" hangingPunct="1">
                <a:spcBef>
                  <a:spcPct val="0"/>
                </a:spcBef>
              </a:pPr>
              <a:t>18</a:t>
            </a:fld>
            <a:endParaRPr lang="en-US" altLang="zh-TW">
              <a:latin typeface="Arial" panose="020B0604020202020204"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smtClean="0"/>
          </a:p>
        </p:txBody>
      </p:sp>
    </p:spTree>
    <p:extLst>
      <p:ext uri="{BB962C8B-B14F-4D97-AF65-F5344CB8AC3E}">
        <p14:creationId xmlns:p14="http://schemas.microsoft.com/office/powerpoint/2010/main" val="1839417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C5F7BCF2-373D-4250-A19D-5B0D709BAFE6}" type="slidenum">
              <a:rPr lang="zh-TW" altLang="en-US">
                <a:latin typeface="Arial" panose="020B0604020202020204" pitchFamily="34" charset="0"/>
              </a:rPr>
              <a:pPr eaLnBrk="1" hangingPunct="1">
                <a:spcBef>
                  <a:spcPct val="0"/>
                </a:spcBef>
              </a:pPr>
              <a:t>19</a:t>
            </a:fld>
            <a:endParaRPr lang="en-US" altLang="zh-TW">
              <a:latin typeface="Arial" panose="020B0604020202020204"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smtClean="0"/>
          </a:p>
        </p:txBody>
      </p:sp>
    </p:spTree>
    <p:extLst>
      <p:ext uri="{BB962C8B-B14F-4D97-AF65-F5344CB8AC3E}">
        <p14:creationId xmlns:p14="http://schemas.microsoft.com/office/powerpoint/2010/main" val="3572857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xfrm>
            <a:off x="931863" y="739775"/>
            <a:ext cx="4938712"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xfrm>
            <a:off x="906463" y="4691063"/>
            <a:ext cx="4984750"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Tree>
    <p:extLst>
      <p:ext uri="{BB962C8B-B14F-4D97-AF65-F5344CB8AC3E}">
        <p14:creationId xmlns:p14="http://schemas.microsoft.com/office/powerpoint/2010/main" val="731633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B29025EA-6962-46F6-AF09-50A8E8D741DF}" type="slidenum">
              <a:rPr lang="zh-TW" altLang="en-US">
                <a:latin typeface="Arial" panose="020B0604020202020204" pitchFamily="34" charset="0"/>
              </a:rPr>
              <a:pPr eaLnBrk="1" hangingPunct="1">
                <a:spcBef>
                  <a:spcPct val="0"/>
                </a:spcBef>
              </a:pPr>
              <a:t>21</a:t>
            </a:fld>
            <a:endParaRPr lang="en-US" altLang="zh-TW">
              <a:latin typeface="Arial" panose="020B0604020202020204" pitchFamily="34"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smtClean="0"/>
          </a:p>
        </p:txBody>
      </p:sp>
    </p:spTree>
    <p:extLst>
      <p:ext uri="{BB962C8B-B14F-4D97-AF65-F5344CB8AC3E}">
        <p14:creationId xmlns:p14="http://schemas.microsoft.com/office/powerpoint/2010/main" val="2777932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7D4CCED3-5B06-4113-BA3C-18BD0096D8C2}" type="slidenum">
              <a:rPr lang="en-US" altLang="zh-TW" smtClean="0"/>
              <a:pPr>
                <a:defRPr/>
              </a:pPr>
              <a:t>25</a:t>
            </a:fld>
            <a:endParaRPr lang="en-US" altLang="zh-TW"/>
          </a:p>
        </p:txBody>
      </p:sp>
    </p:spTree>
    <p:extLst>
      <p:ext uri="{BB962C8B-B14F-4D97-AF65-F5344CB8AC3E}">
        <p14:creationId xmlns:p14="http://schemas.microsoft.com/office/powerpoint/2010/main" val="2186697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9"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1946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47ECE4-F920-474A-9779-D18FEDE9BB99}" type="slidenum">
              <a:rPr lang="zh-TW" altLang="en-US" smtClean="0"/>
              <a:pPr/>
              <a:t>27</a:t>
            </a:fld>
            <a:endParaRPr lang="zh-TW" altLang="en-US"/>
          </a:p>
        </p:txBody>
      </p:sp>
    </p:spTree>
    <p:extLst>
      <p:ext uri="{BB962C8B-B14F-4D97-AF65-F5344CB8AC3E}">
        <p14:creationId xmlns:p14="http://schemas.microsoft.com/office/powerpoint/2010/main" val="878449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9"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946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47ECE4-F920-474A-9779-D18FEDE9BB99}" type="slidenum">
              <a:rPr lang="zh-TW" altLang="en-US" smtClean="0"/>
              <a:pPr/>
              <a:t>28</a:t>
            </a:fld>
            <a:endParaRPr lang="zh-TW" altLang="en-US" smtClean="0"/>
          </a:p>
        </p:txBody>
      </p:sp>
    </p:spTree>
    <p:extLst>
      <p:ext uri="{BB962C8B-B14F-4D97-AF65-F5344CB8AC3E}">
        <p14:creationId xmlns:p14="http://schemas.microsoft.com/office/powerpoint/2010/main" val="102124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A98E72BC-F942-4429-BAB1-3CCEB08A411A}" type="slidenum">
              <a:rPr lang="zh-TW" altLang="en-US">
                <a:latin typeface="Arial" panose="020B0604020202020204" pitchFamily="34" charset="0"/>
              </a:rPr>
              <a:pPr eaLnBrk="1" hangingPunct="1">
                <a:spcBef>
                  <a:spcPct val="0"/>
                </a:spcBef>
              </a:pPr>
              <a:t>29</a:t>
            </a:fld>
            <a:endParaRPr lang="en-US" altLang="zh-TW">
              <a:latin typeface="Arial" panose="020B0604020202020204" pitchFamily="34" charset="0"/>
            </a:endParaRPr>
          </a:p>
        </p:txBody>
      </p:sp>
      <p:sp>
        <p:nvSpPr>
          <p:cNvPr id="5529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p:cNvSpPr>
          <p:nvPr>
            <p:ph type="body" idx="1"/>
          </p:nvPr>
        </p:nvSpPr>
        <p:spPr bwMode="auto">
          <a:xfrm>
            <a:off x="374650" y="4576763"/>
            <a:ext cx="6048375"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Tree>
    <p:extLst>
      <p:ext uri="{BB962C8B-B14F-4D97-AF65-F5344CB8AC3E}">
        <p14:creationId xmlns:p14="http://schemas.microsoft.com/office/powerpoint/2010/main" val="3816151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F2A9862C-F245-4C57-92EA-79CAA79330C9}" type="slidenum">
              <a:rPr lang="zh-TW" altLang="en-US">
                <a:latin typeface="Arial" panose="020B0604020202020204" pitchFamily="34" charset="0"/>
              </a:rPr>
              <a:pPr eaLnBrk="1" hangingPunct="1">
                <a:spcBef>
                  <a:spcPct val="0"/>
                </a:spcBef>
              </a:pPr>
              <a:t>2</a:t>
            </a:fld>
            <a:endParaRPr lang="en-US" altLang="zh-TW">
              <a:latin typeface="Arial" panose="020B0604020202020204" pitchFamily="34" charset="0"/>
            </a:endParaRPr>
          </a:p>
        </p:txBody>
      </p:sp>
      <p:sp>
        <p:nvSpPr>
          <p:cNvPr id="4096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p:cNvSpPr>
          <p:nvPr>
            <p:ph type="body" idx="1"/>
          </p:nvPr>
        </p:nvSpPr>
        <p:spPr bwMode="auto">
          <a:xfrm>
            <a:off x="374650" y="4576763"/>
            <a:ext cx="6048375"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2631702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30</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smtClean="0"/>
          </a:p>
        </p:txBody>
      </p:sp>
    </p:spTree>
    <p:extLst>
      <p:ext uri="{BB962C8B-B14F-4D97-AF65-F5344CB8AC3E}">
        <p14:creationId xmlns:p14="http://schemas.microsoft.com/office/powerpoint/2010/main" val="540828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31</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smtClean="0"/>
          </a:p>
        </p:txBody>
      </p:sp>
    </p:spTree>
    <p:extLst>
      <p:ext uri="{BB962C8B-B14F-4D97-AF65-F5344CB8AC3E}">
        <p14:creationId xmlns:p14="http://schemas.microsoft.com/office/powerpoint/2010/main" val="2222539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32</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smtClean="0"/>
          </a:p>
        </p:txBody>
      </p:sp>
    </p:spTree>
    <p:extLst>
      <p:ext uri="{BB962C8B-B14F-4D97-AF65-F5344CB8AC3E}">
        <p14:creationId xmlns:p14="http://schemas.microsoft.com/office/powerpoint/2010/main" val="2298316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33</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smtClean="0"/>
          </a:p>
        </p:txBody>
      </p:sp>
    </p:spTree>
    <p:extLst>
      <p:ext uri="{BB962C8B-B14F-4D97-AF65-F5344CB8AC3E}">
        <p14:creationId xmlns:p14="http://schemas.microsoft.com/office/powerpoint/2010/main" val="4258157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34</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smtClean="0"/>
          </a:p>
        </p:txBody>
      </p:sp>
    </p:spTree>
    <p:extLst>
      <p:ext uri="{BB962C8B-B14F-4D97-AF65-F5344CB8AC3E}">
        <p14:creationId xmlns:p14="http://schemas.microsoft.com/office/powerpoint/2010/main" val="1286667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35</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smtClean="0"/>
          </a:p>
        </p:txBody>
      </p:sp>
    </p:spTree>
    <p:extLst>
      <p:ext uri="{BB962C8B-B14F-4D97-AF65-F5344CB8AC3E}">
        <p14:creationId xmlns:p14="http://schemas.microsoft.com/office/powerpoint/2010/main" val="3600640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36</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smtClean="0"/>
          </a:p>
        </p:txBody>
      </p:sp>
    </p:spTree>
    <p:extLst>
      <p:ext uri="{BB962C8B-B14F-4D97-AF65-F5344CB8AC3E}">
        <p14:creationId xmlns:p14="http://schemas.microsoft.com/office/powerpoint/2010/main" val="3268531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37</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smtClean="0"/>
          </a:p>
        </p:txBody>
      </p:sp>
    </p:spTree>
    <p:extLst>
      <p:ext uri="{BB962C8B-B14F-4D97-AF65-F5344CB8AC3E}">
        <p14:creationId xmlns:p14="http://schemas.microsoft.com/office/powerpoint/2010/main" val="212047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38</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smtClean="0"/>
          </a:p>
        </p:txBody>
      </p:sp>
    </p:spTree>
    <p:extLst>
      <p:ext uri="{BB962C8B-B14F-4D97-AF65-F5344CB8AC3E}">
        <p14:creationId xmlns:p14="http://schemas.microsoft.com/office/powerpoint/2010/main" val="3793184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39</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a:p>
        </p:txBody>
      </p:sp>
    </p:spTree>
    <p:extLst>
      <p:ext uri="{BB962C8B-B14F-4D97-AF65-F5344CB8AC3E}">
        <p14:creationId xmlns:p14="http://schemas.microsoft.com/office/powerpoint/2010/main" val="1059103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6073F516-C73B-4F70-A371-DE47808E8528}" type="slidenum">
              <a:rPr lang="zh-TW" altLang="en-US">
                <a:latin typeface="Arial" panose="020B0604020202020204" pitchFamily="34" charset="0"/>
              </a:rPr>
              <a:pPr eaLnBrk="1" hangingPunct="1">
                <a:spcBef>
                  <a:spcPct val="0"/>
                </a:spcBef>
              </a:pPr>
              <a:t>3</a:t>
            </a:fld>
            <a:endParaRPr lang="en-US" altLang="zh-TW">
              <a:latin typeface="Arial" panose="020B0604020202020204" pitchFamily="34" charset="0"/>
            </a:endParaRPr>
          </a:p>
        </p:txBody>
      </p:sp>
      <p:sp>
        <p:nvSpPr>
          <p:cNvPr id="4198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p:cNvSpPr>
          <p:nvPr>
            <p:ph type="body" idx="1"/>
          </p:nvPr>
        </p:nvSpPr>
        <p:spPr bwMode="auto">
          <a:xfrm>
            <a:off x="374650" y="4576763"/>
            <a:ext cx="6048375"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4196566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40</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a:p>
        </p:txBody>
      </p:sp>
    </p:spTree>
    <p:extLst>
      <p:ext uri="{BB962C8B-B14F-4D97-AF65-F5344CB8AC3E}">
        <p14:creationId xmlns:p14="http://schemas.microsoft.com/office/powerpoint/2010/main" val="4230702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41</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smtClean="0"/>
          </a:p>
        </p:txBody>
      </p:sp>
    </p:spTree>
    <p:extLst>
      <p:ext uri="{BB962C8B-B14F-4D97-AF65-F5344CB8AC3E}">
        <p14:creationId xmlns:p14="http://schemas.microsoft.com/office/powerpoint/2010/main" val="3560254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42</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smtClean="0"/>
          </a:p>
        </p:txBody>
      </p:sp>
    </p:spTree>
    <p:extLst>
      <p:ext uri="{BB962C8B-B14F-4D97-AF65-F5344CB8AC3E}">
        <p14:creationId xmlns:p14="http://schemas.microsoft.com/office/powerpoint/2010/main" val="2553661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43</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smtClean="0"/>
          </a:p>
        </p:txBody>
      </p:sp>
    </p:spTree>
    <p:extLst>
      <p:ext uri="{BB962C8B-B14F-4D97-AF65-F5344CB8AC3E}">
        <p14:creationId xmlns:p14="http://schemas.microsoft.com/office/powerpoint/2010/main" val="1236457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44</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smtClean="0"/>
          </a:p>
        </p:txBody>
      </p:sp>
    </p:spTree>
    <p:extLst>
      <p:ext uri="{BB962C8B-B14F-4D97-AF65-F5344CB8AC3E}">
        <p14:creationId xmlns:p14="http://schemas.microsoft.com/office/powerpoint/2010/main" val="42817394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45</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smtClean="0"/>
          </a:p>
        </p:txBody>
      </p:sp>
    </p:spTree>
    <p:extLst>
      <p:ext uri="{BB962C8B-B14F-4D97-AF65-F5344CB8AC3E}">
        <p14:creationId xmlns:p14="http://schemas.microsoft.com/office/powerpoint/2010/main" val="1645064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46</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smtClean="0"/>
          </a:p>
        </p:txBody>
      </p:sp>
    </p:spTree>
    <p:extLst>
      <p:ext uri="{BB962C8B-B14F-4D97-AF65-F5344CB8AC3E}">
        <p14:creationId xmlns:p14="http://schemas.microsoft.com/office/powerpoint/2010/main" val="3461835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47</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smtClean="0"/>
          </a:p>
        </p:txBody>
      </p:sp>
    </p:spTree>
    <p:extLst>
      <p:ext uri="{BB962C8B-B14F-4D97-AF65-F5344CB8AC3E}">
        <p14:creationId xmlns:p14="http://schemas.microsoft.com/office/powerpoint/2010/main" val="4484364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48</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smtClean="0"/>
          </a:p>
        </p:txBody>
      </p:sp>
    </p:spTree>
    <p:extLst>
      <p:ext uri="{BB962C8B-B14F-4D97-AF65-F5344CB8AC3E}">
        <p14:creationId xmlns:p14="http://schemas.microsoft.com/office/powerpoint/2010/main" val="36609594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99D193CD-3548-47FC-AB71-EB0FD73F0782}" type="slidenum">
              <a:rPr lang="zh-TW" altLang="en-US">
                <a:solidFill>
                  <a:srgbClr val="000000"/>
                </a:solidFill>
                <a:latin typeface="Arial" panose="020B0604020202020204" pitchFamily="34" charset="0"/>
              </a:rPr>
              <a:pPr eaLnBrk="1" hangingPunct="1">
                <a:spcBef>
                  <a:spcPct val="0"/>
                </a:spcBef>
              </a:pPr>
              <a:t>49</a:t>
            </a:fld>
            <a:endParaRPr lang="en-US" altLang="zh-TW">
              <a:solidFill>
                <a:srgbClr val="000000"/>
              </a:solidFill>
              <a:latin typeface="Arial" panose="020B0604020202020204" pitchFamily="34" charset="0"/>
            </a:endParaRPr>
          </a:p>
        </p:txBody>
      </p:sp>
      <p:sp>
        <p:nvSpPr>
          <p:cNvPr id="6758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p:cNvSpPr>
          <p:nvPr>
            <p:ph type="body" idx="1"/>
          </p:nvPr>
        </p:nvSpPr>
        <p:spPr bwMode="auto">
          <a:xfrm>
            <a:off x="374650" y="4576763"/>
            <a:ext cx="6048375"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3081424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4</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smtClean="0"/>
          </a:p>
        </p:txBody>
      </p:sp>
    </p:spTree>
    <p:extLst>
      <p:ext uri="{BB962C8B-B14F-4D97-AF65-F5344CB8AC3E}">
        <p14:creationId xmlns:p14="http://schemas.microsoft.com/office/powerpoint/2010/main" val="19621917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xfrm>
            <a:off x="931863" y="739775"/>
            <a:ext cx="4938712"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xfrm>
            <a:off x="906463" y="4691063"/>
            <a:ext cx="4984750"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Tree>
    <p:extLst>
      <p:ext uri="{BB962C8B-B14F-4D97-AF65-F5344CB8AC3E}">
        <p14:creationId xmlns:p14="http://schemas.microsoft.com/office/powerpoint/2010/main" val="15848803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xfrm>
            <a:off x="931863" y="739775"/>
            <a:ext cx="4938712"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p:cNvSpPr>
          <p:nvPr>
            <p:ph type="body" idx="1"/>
          </p:nvPr>
        </p:nvSpPr>
        <p:spPr bwMode="auto">
          <a:xfrm>
            <a:off x="906463" y="4691063"/>
            <a:ext cx="4984750"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Tree>
    <p:extLst>
      <p:ext uri="{BB962C8B-B14F-4D97-AF65-F5344CB8AC3E}">
        <p14:creationId xmlns:p14="http://schemas.microsoft.com/office/powerpoint/2010/main" val="26706869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xfrm>
            <a:off x="931863" y="739775"/>
            <a:ext cx="4938712"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p:cNvSpPr>
          <p:nvPr>
            <p:ph type="body" idx="1"/>
          </p:nvPr>
        </p:nvSpPr>
        <p:spPr bwMode="auto">
          <a:xfrm>
            <a:off x="906463" y="4691063"/>
            <a:ext cx="4984750"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Tree>
    <p:extLst>
      <p:ext uri="{BB962C8B-B14F-4D97-AF65-F5344CB8AC3E}">
        <p14:creationId xmlns:p14="http://schemas.microsoft.com/office/powerpoint/2010/main" val="15506993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xfrm>
            <a:off x="931863" y="739775"/>
            <a:ext cx="4938712"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p:cNvSpPr>
          <p:nvPr>
            <p:ph type="body" idx="1"/>
          </p:nvPr>
        </p:nvSpPr>
        <p:spPr bwMode="auto">
          <a:xfrm>
            <a:off x="906463" y="4691063"/>
            <a:ext cx="4984750"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Tree>
    <p:extLst>
      <p:ext uri="{BB962C8B-B14F-4D97-AF65-F5344CB8AC3E}">
        <p14:creationId xmlns:p14="http://schemas.microsoft.com/office/powerpoint/2010/main" val="12466000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xfrm>
            <a:off x="931863" y="739775"/>
            <a:ext cx="4938712"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p:cNvSpPr>
          <p:nvPr>
            <p:ph type="body" idx="1"/>
          </p:nvPr>
        </p:nvSpPr>
        <p:spPr bwMode="auto">
          <a:xfrm>
            <a:off x="906463" y="4691063"/>
            <a:ext cx="4984750"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Tree>
    <p:extLst>
      <p:ext uri="{BB962C8B-B14F-4D97-AF65-F5344CB8AC3E}">
        <p14:creationId xmlns:p14="http://schemas.microsoft.com/office/powerpoint/2010/main" val="13316695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xfrm>
            <a:off x="931863" y="739775"/>
            <a:ext cx="4938712"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p:cNvSpPr>
          <p:nvPr>
            <p:ph type="body" idx="1"/>
          </p:nvPr>
        </p:nvSpPr>
        <p:spPr bwMode="auto">
          <a:xfrm>
            <a:off x="906463" y="4691063"/>
            <a:ext cx="4984750"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Tree>
    <p:extLst>
      <p:ext uri="{BB962C8B-B14F-4D97-AF65-F5344CB8AC3E}">
        <p14:creationId xmlns:p14="http://schemas.microsoft.com/office/powerpoint/2010/main" val="4864688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xfrm>
            <a:off x="931863" y="739775"/>
            <a:ext cx="4938712"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p:cNvSpPr>
          <p:nvPr>
            <p:ph type="body" idx="1"/>
          </p:nvPr>
        </p:nvSpPr>
        <p:spPr bwMode="auto">
          <a:xfrm>
            <a:off x="906463" y="4691063"/>
            <a:ext cx="4984750"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Tree>
    <p:extLst>
      <p:ext uri="{BB962C8B-B14F-4D97-AF65-F5344CB8AC3E}">
        <p14:creationId xmlns:p14="http://schemas.microsoft.com/office/powerpoint/2010/main" val="12875812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xfrm>
            <a:off x="931863" y="739775"/>
            <a:ext cx="4938712"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p:cNvSpPr>
          <p:nvPr>
            <p:ph type="body" idx="1"/>
          </p:nvPr>
        </p:nvSpPr>
        <p:spPr bwMode="auto">
          <a:xfrm>
            <a:off x="906463" y="4691063"/>
            <a:ext cx="4984750"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Tree>
    <p:extLst>
      <p:ext uri="{BB962C8B-B14F-4D97-AF65-F5344CB8AC3E}">
        <p14:creationId xmlns:p14="http://schemas.microsoft.com/office/powerpoint/2010/main" val="3885214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xfrm>
            <a:off x="931863" y="739775"/>
            <a:ext cx="4938712"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bwMode="auto">
          <a:xfrm>
            <a:off x="906463" y="4691063"/>
            <a:ext cx="4984750"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Tree>
    <p:extLst>
      <p:ext uri="{BB962C8B-B14F-4D97-AF65-F5344CB8AC3E}">
        <p14:creationId xmlns:p14="http://schemas.microsoft.com/office/powerpoint/2010/main" val="19838033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59</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smtClean="0"/>
          </a:p>
        </p:txBody>
      </p:sp>
    </p:spTree>
    <p:extLst>
      <p:ext uri="{BB962C8B-B14F-4D97-AF65-F5344CB8AC3E}">
        <p14:creationId xmlns:p14="http://schemas.microsoft.com/office/powerpoint/2010/main" val="897561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5</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smtClean="0"/>
          </a:p>
        </p:txBody>
      </p:sp>
    </p:spTree>
    <p:extLst>
      <p:ext uri="{BB962C8B-B14F-4D97-AF65-F5344CB8AC3E}">
        <p14:creationId xmlns:p14="http://schemas.microsoft.com/office/powerpoint/2010/main" val="13446908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DEFC4CAD-CAFF-43FD-84B6-E927601EAC43}" type="slidenum">
              <a:rPr lang="zh-TW" altLang="en-US">
                <a:latin typeface="Arial" panose="020B0604020202020204" pitchFamily="34" charset="0"/>
              </a:rPr>
              <a:pPr eaLnBrk="1" hangingPunct="1">
                <a:spcBef>
                  <a:spcPct val="0"/>
                </a:spcBef>
              </a:pPr>
              <a:t>60</a:t>
            </a:fld>
            <a:endParaRPr lang="en-US" altLang="zh-TW">
              <a:latin typeface="Arial" panose="020B0604020202020204"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smtClean="0"/>
          </a:p>
        </p:txBody>
      </p:sp>
    </p:spTree>
    <p:extLst>
      <p:ext uri="{BB962C8B-B14F-4D97-AF65-F5344CB8AC3E}">
        <p14:creationId xmlns:p14="http://schemas.microsoft.com/office/powerpoint/2010/main" val="42553854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CB93E551-CD7B-42A5-96B6-1B8A5D26788D}" type="slidenum">
              <a:rPr lang="zh-TW" altLang="en-US">
                <a:latin typeface="Arial" panose="020B0604020202020204" pitchFamily="34" charset="0"/>
              </a:rPr>
              <a:pPr eaLnBrk="1" hangingPunct="1">
                <a:spcBef>
                  <a:spcPct val="0"/>
                </a:spcBef>
              </a:pPr>
              <a:t>61</a:t>
            </a:fld>
            <a:endParaRPr lang="en-US" altLang="zh-TW">
              <a:latin typeface="Arial" panose="020B0604020202020204" pitchFamily="34"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smtClean="0"/>
          </a:p>
        </p:txBody>
      </p:sp>
    </p:spTree>
    <p:extLst>
      <p:ext uri="{BB962C8B-B14F-4D97-AF65-F5344CB8AC3E}">
        <p14:creationId xmlns:p14="http://schemas.microsoft.com/office/powerpoint/2010/main" val="38337466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xfrm>
            <a:off x="931863" y="739775"/>
            <a:ext cx="4938712"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p:cNvSpPr>
          <p:nvPr>
            <p:ph type="body" idx="1"/>
          </p:nvPr>
        </p:nvSpPr>
        <p:spPr bwMode="auto">
          <a:xfrm>
            <a:off x="906463" y="4691063"/>
            <a:ext cx="4984750"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Tree>
    <p:extLst>
      <p:ext uri="{BB962C8B-B14F-4D97-AF65-F5344CB8AC3E}">
        <p14:creationId xmlns:p14="http://schemas.microsoft.com/office/powerpoint/2010/main" val="42785353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747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A1BE0FAD-841C-485E-87C9-00AF675C7863}" type="slidenum">
              <a:rPr lang="zh-TW" altLang="en-US">
                <a:latin typeface="Arial" panose="020B0604020202020204" pitchFamily="34" charset="0"/>
              </a:rPr>
              <a:pPr eaLnBrk="1" hangingPunct="1">
                <a:spcBef>
                  <a:spcPct val="0"/>
                </a:spcBef>
              </a:pPr>
              <a:t>63</a:t>
            </a:fld>
            <a:endParaRPr lang="zh-TW" altLang="en-US">
              <a:latin typeface="Arial" panose="020B0604020202020204" pitchFamily="34" charset="0"/>
            </a:endParaRPr>
          </a:p>
        </p:txBody>
      </p:sp>
    </p:spTree>
    <p:extLst>
      <p:ext uri="{BB962C8B-B14F-4D97-AF65-F5344CB8AC3E}">
        <p14:creationId xmlns:p14="http://schemas.microsoft.com/office/powerpoint/2010/main" val="1303517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2C66C7CF-CD87-4DD3-9662-058445A55B61}" type="slidenum">
              <a:rPr lang="zh-TW" altLang="en-US">
                <a:latin typeface="Arial" panose="020B0604020202020204" pitchFamily="34" charset="0"/>
              </a:rPr>
              <a:pPr eaLnBrk="1" hangingPunct="1">
                <a:spcBef>
                  <a:spcPct val="0"/>
                </a:spcBef>
              </a:pPr>
              <a:t>6</a:t>
            </a:fld>
            <a:endParaRPr lang="en-US" altLang="zh-TW">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smtClean="0"/>
          </a:p>
        </p:txBody>
      </p:sp>
    </p:spTree>
    <p:extLst>
      <p:ext uri="{BB962C8B-B14F-4D97-AF65-F5344CB8AC3E}">
        <p14:creationId xmlns:p14="http://schemas.microsoft.com/office/powerpoint/2010/main" val="3710011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123E4709-5763-4F23-AC4D-04D60C51F437}" type="slidenum">
              <a:rPr lang="zh-TW" altLang="en-US">
                <a:latin typeface="Arial" panose="020B0604020202020204" pitchFamily="34" charset="0"/>
              </a:rPr>
              <a:pPr eaLnBrk="1" hangingPunct="1">
                <a:spcBef>
                  <a:spcPct val="0"/>
                </a:spcBef>
              </a:pPr>
              <a:t>7</a:t>
            </a:fld>
            <a:endParaRPr lang="en-US" altLang="zh-TW">
              <a:latin typeface="Arial" panose="020B0604020202020204" pitchFamily="34" charset="0"/>
            </a:endParaRPr>
          </a:p>
        </p:txBody>
      </p:sp>
      <p:sp>
        <p:nvSpPr>
          <p:cNvPr id="4403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p:cNvSpPr>
          <p:nvPr>
            <p:ph type="body" idx="1"/>
          </p:nvPr>
        </p:nvSpPr>
        <p:spPr bwMode="auto">
          <a:xfrm>
            <a:off x="374650" y="4576763"/>
            <a:ext cx="6048375"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957250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xfrm>
            <a:off x="931863" y="739775"/>
            <a:ext cx="4938712"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xfrm>
            <a:off x="906463" y="4691063"/>
            <a:ext cx="4984750"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Tree>
    <p:extLst>
      <p:ext uri="{BB962C8B-B14F-4D97-AF65-F5344CB8AC3E}">
        <p14:creationId xmlns:p14="http://schemas.microsoft.com/office/powerpoint/2010/main" val="1871883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xfrm>
            <a:off x="931863" y="739775"/>
            <a:ext cx="4938712"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xfrm>
            <a:off x="906463" y="4691063"/>
            <a:ext cx="4984750"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Tree>
    <p:extLst>
      <p:ext uri="{BB962C8B-B14F-4D97-AF65-F5344CB8AC3E}">
        <p14:creationId xmlns:p14="http://schemas.microsoft.com/office/powerpoint/2010/main" val="1860906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lang="zh-TW" altLang="en-US" smtClean="0"/>
              <a:t>按一下以編輯母片標題樣式</a:t>
            </a:r>
            <a:endParaRPr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zh-TW" altLang="en-US" smtClean="0"/>
              <a:t>按一下以編輯母片副標題樣式</a:t>
            </a:r>
            <a:endParaRPr lang="en-US"/>
          </a:p>
        </p:txBody>
      </p:sp>
      <p:sp>
        <p:nvSpPr>
          <p:cNvPr id="4" name="日期版面配置區 23"/>
          <p:cNvSpPr>
            <a:spLocks noGrp="1"/>
          </p:cNvSpPr>
          <p:nvPr>
            <p:ph type="dt" sz="half" idx="10"/>
          </p:nvPr>
        </p:nvSpPr>
        <p:spPr/>
        <p:txBody>
          <a:bodyPr/>
          <a:lstStyle>
            <a:lvl1pPr>
              <a:defRPr/>
            </a:lvl1pPr>
          </a:lstStyle>
          <a:p>
            <a:pPr>
              <a:defRPr/>
            </a:pPr>
            <a:fld id="{834B84A8-CAC6-4B91-A261-3C55C979B272}" type="datetime1">
              <a:rPr lang="zh-TW" altLang="en-US" smtClean="0"/>
              <a:t>2018/9/11</a:t>
            </a:fld>
            <a:endParaRPr lang="zh-TW" altLang="en-US" dirty="0"/>
          </a:p>
        </p:txBody>
      </p:sp>
      <p:sp>
        <p:nvSpPr>
          <p:cNvPr id="5" name="頁尾版面配置區 9"/>
          <p:cNvSpPr>
            <a:spLocks noGrp="1"/>
          </p:cNvSpPr>
          <p:nvPr>
            <p:ph type="ftr" sz="quarter" idx="11"/>
          </p:nvPr>
        </p:nvSpPr>
        <p:spPr/>
        <p:txBody>
          <a:bodyPr/>
          <a:lstStyle>
            <a:lvl1pPr>
              <a:defRPr/>
            </a:lvl1pPr>
          </a:lstStyle>
          <a:p>
            <a:pPr>
              <a:defRPr/>
            </a:pPr>
            <a:endParaRPr lang="zh-TW" altLang="en-US"/>
          </a:p>
        </p:txBody>
      </p:sp>
      <p:sp>
        <p:nvSpPr>
          <p:cNvPr id="6" name="投影片編號版面配置區 21"/>
          <p:cNvSpPr>
            <a:spLocks noGrp="1"/>
          </p:cNvSpPr>
          <p:nvPr>
            <p:ph type="sldNum" sz="quarter" idx="12"/>
          </p:nvPr>
        </p:nvSpPr>
        <p:spPr/>
        <p:txBody>
          <a:bodyPr/>
          <a:lstStyle>
            <a:lvl1pPr>
              <a:defRPr/>
            </a:lvl1pPr>
          </a:lstStyle>
          <a:p>
            <a:fld id="{EED79255-0143-461D-9D38-263CB4D78016}" type="slidenum">
              <a:rPr lang="zh-TW" altLang="en-US"/>
              <a:pPr/>
              <a:t>‹#›</a:t>
            </a:fld>
            <a:endParaRPr lang="en-US" altLang="zh-TW"/>
          </a:p>
        </p:txBody>
      </p:sp>
    </p:spTree>
    <p:extLst>
      <p:ext uri="{BB962C8B-B14F-4D97-AF65-F5344CB8AC3E}">
        <p14:creationId xmlns:p14="http://schemas.microsoft.com/office/powerpoint/2010/main" val="1944707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23"/>
          <p:cNvSpPr>
            <a:spLocks noGrp="1"/>
          </p:cNvSpPr>
          <p:nvPr>
            <p:ph type="dt" sz="half" idx="10"/>
          </p:nvPr>
        </p:nvSpPr>
        <p:spPr/>
        <p:txBody>
          <a:bodyPr/>
          <a:lstStyle>
            <a:lvl1pPr>
              <a:defRPr/>
            </a:lvl1pPr>
          </a:lstStyle>
          <a:p>
            <a:pPr>
              <a:defRPr/>
            </a:pPr>
            <a:fld id="{1072A772-20C5-4D2A-B7A2-3F2518DB098B}" type="datetime1">
              <a:rPr lang="zh-TW" altLang="en-US" smtClean="0"/>
              <a:t>2018/9/11</a:t>
            </a:fld>
            <a:endParaRPr lang="zh-TW" altLang="en-US"/>
          </a:p>
        </p:txBody>
      </p:sp>
      <p:sp>
        <p:nvSpPr>
          <p:cNvPr id="5" name="頁尾版面配置區 9"/>
          <p:cNvSpPr>
            <a:spLocks noGrp="1"/>
          </p:cNvSpPr>
          <p:nvPr>
            <p:ph type="ftr" sz="quarter" idx="11"/>
          </p:nvPr>
        </p:nvSpPr>
        <p:spPr/>
        <p:txBody>
          <a:bodyPr/>
          <a:lstStyle>
            <a:lvl1pPr>
              <a:defRPr/>
            </a:lvl1pPr>
          </a:lstStyle>
          <a:p>
            <a:pPr>
              <a:defRPr/>
            </a:pPr>
            <a:endParaRPr lang="zh-TW" altLang="en-US"/>
          </a:p>
        </p:txBody>
      </p:sp>
      <p:sp>
        <p:nvSpPr>
          <p:cNvPr id="6" name="投影片編號版面配置區 21"/>
          <p:cNvSpPr>
            <a:spLocks noGrp="1"/>
          </p:cNvSpPr>
          <p:nvPr>
            <p:ph type="sldNum" sz="quarter" idx="12"/>
          </p:nvPr>
        </p:nvSpPr>
        <p:spPr/>
        <p:txBody>
          <a:bodyPr/>
          <a:lstStyle>
            <a:lvl1pPr>
              <a:defRPr/>
            </a:lvl1pPr>
          </a:lstStyle>
          <a:p>
            <a:fld id="{76BD2D24-4C05-4BC8-AA25-634EF807E29B}" type="slidenum">
              <a:rPr lang="zh-TW" altLang="en-US"/>
              <a:pPr/>
              <a:t>‹#›</a:t>
            </a:fld>
            <a:endParaRPr lang="en-US" altLang="zh-TW"/>
          </a:p>
        </p:txBody>
      </p:sp>
    </p:spTree>
    <p:extLst>
      <p:ext uri="{BB962C8B-B14F-4D97-AF65-F5344CB8AC3E}">
        <p14:creationId xmlns:p14="http://schemas.microsoft.com/office/powerpoint/2010/main" val="145123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extLs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1143000" y="274640"/>
            <a:ext cx="5562600" cy="5851525"/>
          </a:xfrm>
        </p:spPr>
        <p:txBody>
          <a:bodyPr vert="eaVert"/>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23"/>
          <p:cNvSpPr>
            <a:spLocks noGrp="1"/>
          </p:cNvSpPr>
          <p:nvPr>
            <p:ph type="dt" sz="half" idx="10"/>
          </p:nvPr>
        </p:nvSpPr>
        <p:spPr/>
        <p:txBody>
          <a:bodyPr/>
          <a:lstStyle>
            <a:lvl1pPr>
              <a:defRPr/>
            </a:lvl1pPr>
          </a:lstStyle>
          <a:p>
            <a:pPr>
              <a:defRPr/>
            </a:pPr>
            <a:fld id="{7B230F66-AD26-4C9D-A53B-88912997BE1F}" type="datetime1">
              <a:rPr lang="zh-TW" altLang="en-US" smtClean="0"/>
              <a:t>2018/9/11</a:t>
            </a:fld>
            <a:endParaRPr lang="zh-TW" altLang="en-US"/>
          </a:p>
        </p:txBody>
      </p:sp>
      <p:sp>
        <p:nvSpPr>
          <p:cNvPr id="5" name="頁尾版面配置區 9"/>
          <p:cNvSpPr>
            <a:spLocks noGrp="1"/>
          </p:cNvSpPr>
          <p:nvPr>
            <p:ph type="ftr" sz="quarter" idx="11"/>
          </p:nvPr>
        </p:nvSpPr>
        <p:spPr/>
        <p:txBody>
          <a:bodyPr/>
          <a:lstStyle>
            <a:lvl1pPr>
              <a:defRPr/>
            </a:lvl1pPr>
          </a:lstStyle>
          <a:p>
            <a:pPr>
              <a:defRPr/>
            </a:pPr>
            <a:endParaRPr lang="zh-TW" altLang="en-US"/>
          </a:p>
        </p:txBody>
      </p:sp>
      <p:sp>
        <p:nvSpPr>
          <p:cNvPr id="6" name="投影片編號版面配置區 21"/>
          <p:cNvSpPr>
            <a:spLocks noGrp="1"/>
          </p:cNvSpPr>
          <p:nvPr>
            <p:ph type="sldNum" sz="quarter" idx="12"/>
          </p:nvPr>
        </p:nvSpPr>
        <p:spPr/>
        <p:txBody>
          <a:bodyPr/>
          <a:lstStyle>
            <a:lvl1pPr>
              <a:defRPr/>
            </a:lvl1pPr>
          </a:lstStyle>
          <a:p>
            <a:fld id="{9FEC71E5-1815-420C-9E64-4EA02DC2A2B5}" type="slidenum">
              <a:rPr lang="zh-TW" altLang="en-US"/>
              <a:pPr/>
              <a:t>‹#›</a:t>
            </a:fld>
            <a:endParaRPr lang="en-US" altLang="zh-TW"/>
          </a:p>
        </p:txBody>
      </p:sp>
    </p:spTree>
    <p:extLst>
      <p:ext uri="{BB962C8B-B14F-4D97-AF65-F5344CB8AC3E}">
        <p14:creationId xmlns:p14="http://schemas.microsoft.com/office/powerpoint/2010/main" val="18598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1435100" y="274638"/>
            <a:ext cx="7499350" cy="1143000"/>
          </a:xfrm>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1435100" y="1447800"/>
            <a:ext cx="7499350" cy="4800600"/>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23"/>
          <p:cNvSpPr>
            <a:spLocks noGrp="1"/>
          </p:cNvSpPr>
          <p:nvPr>
            <p:ph type="dt" sz="half" idx="10"/>
          </p:nvPr>
        </p:nvSpPr>
        <p:spPr/>
        <p:txBody>
          <a:bodyPr/>
          <a:lstStyle>
            <a:lvl1pPr>
              <a:defRPr/>
            </a:lvl1pPr>
          </a:lstStyle>
          <a:p>
            <a:pPr>
              <a:defRPr/>
            </a:pPr>
            <a:fld id="{53945B8B-582D-448F-A9EC-E375BA2CA2AD}" type="datetime1">
              <a:rPr lang="zh-TW" altLang="en-US" smtClean="0"/>
              <a:t>2018/9/11</a:t>
            </a:fld>
            <a:endParaRPr lang="zh-TW" altLang="en-US"/>
          </a:p>
        </p:txBody>
      </p:sp>
      <p:sp>
        <p:nvSpPr>
          <p:cNvPr id="5" name="頁尾版面配置區 9"/>
          <p:cNvSpPr>
            <a:spLocks noGrp="1"/>
          </p:cNvSpPr>
          <p:nvPr>
            <p:ph type="ftr" sz="quarter" idx="11"/>
          </p:nvPr>
        </p:nvSpPr>
        <p:spPr/>
        <p:txBody>
          <a:bodyPr/>
          <a:lstStyle>
            <a:lvl1pPr>
              <a:defRPr/>
            </a:lvl1pPr>
          </a:lstStyle>
          <a:p>
            <a:pPr>
              <a:defRPr/>
            </a:pPr>
            <a:endParaRPr lang="zh-TW" altLang="en-US"/>
          </a:p>
        </p:txBody>
      </p:sp>
      <p:sp>
        <p:nvSpPr>
          <p:cNvPr id="6" name="投影片編號版面配置區 21"/>
          <p:cNvSpPr>
            <a:spLocks noGrp="1"/>
          </p:cNvSpPr>
          <p:nvPr>
            <p:ph type="sldNum" sz="quarter" idx="12"/>
          </p:nvPr>
        </p:nvSpPr>
        <p:spPr/>
        <p:txBody>
          <a:bodyPr/>
          <a:lstStyle>
            <a:lvl1pPr>
              <a:defRPr/>
            </a:lvl1pPr>
          </a:lstStyle>
          <a:p>
            <a:fld id="{29F39A8C-DE82-43CB-ABAC-90BE8573EF11}" type="slidenum">
              <a:rPr lang="zh-TW" altLang="en-US"/>
              <a:pPr/>
              <a:t>‹#›</a:t>
            </a:fld>
            <a:endParaRPr lang="en-US" altLang="zh-TW"/>
          </a:p>
        </p:txBody>
      </p:sp>
    </p:spTree>
    <p:extLst>
      <p:ext uri="{BB962C8B-B14F-4D97-AF65-F5344CB8AC3E}">
        <p14:creationId xmlns:p14="http://schemas.microsoft.com/office/powerpoint/2010/main" val="416491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23"/>
          <p:cNvSpPr>
            <a:spLocks noGrp="1"/>
          </p:cNvSpPr>
          <p:nvPr>
            <p:ph type="dt" sz="half" idx="10"/>
          </p:nvPr>
        </p:nvSpPr>
        <p:spPr/>
        <p:txBody>
          <a:bodyPr/>
          <a:lstStyle>
            <a:lvl1pPr>
              <a:defRPr/>
            </a:lvl1pPr>
          </a:lstStyle>
          <a:p>
            <a:pPr>
              <a:defRPr/>
            </a:pPr>
            <a:fld id="{973EE4DF-7437-44C4-9C45-922736526341}" type="datetime1">
              <a:rPr lang="zh-TW" altLang="en-US" smtClean="0"/>
              <a:t>2018/9/11</a:t>
            </a:fld>
            <a:endParaRPr lang="zh-TW" altLang="en-US"/>
          </a:p>
        </p:txBody>
      </p:sp>
      <p:sp>
        <p:nvSpPr>
          <p:cNvPr id="3" name="頁尾版面配置區 9"/>
          <p:cNvSpPr>
            <a:spLocks noGrp="1"/>
          </p:cNvSpPr>
          <p:nvPr>
            <p:ph type="ftr" sz="quarter" idx="11"/>
          </p:nvPr>
        </p:nvSpPr>
        <p:spPr/>
        <p:txBody>
          <a:bodyPr/>
          <a:lstStyle>
            <a:lvl1pPr>
              <a:defRPr/>
            </a:lvl1pPr>
          </a:lstStyle>
          <a:p>
            <a:pPr>
              <a:defRPr/>
            </a:pPr>
            <a:endParaRPr lang="zh-TW" altLang="en-US"/>
          </a:p>
        </p:txBody>
      </p:sp>
      <p:sp>
        <p:nvSpPr>
          <p:cNvPr id="4" name="投影片編號版面配置區 21"/>
          <p:cNvSpPr>
            <a:spLocks noGrp="1"/>
          </p:cNvSpPr>
          <p:nvPr>
            <p:ph type="sldNum" sz="quarter" idx="12"/>
          </p:nvPr>
        </p:nvSpPr>
        <p:spPr/>
        <p:txBody>
          <a:bodyPr/>
          <a:lstStyle>
            <a:lvl1pPr>
              <a:defRPr/>
            </a:lvl1pPr>
          </a:lstStyle>
          <a:p>
            <a:fld id="{1C620C57-BF4D-49A9-85B1-C5929DBE2C97}" type="slidenum">
              <a:rPr lang="zh-TW" altLang="en-US"/>
              <a:pPr/>
              <a:t>‹#›</a:t>
            </a:fld>
            <a:endParaRPr lang="en-US" altLang="zh-TW"/>
          </a:p>
        </p:txBody>
      </p:sp>
    </p:spTree>
    <p:extLst>
      <p:ext uri="{BB962C8B-B14F-4D97-AF65-F5344CB8AC3E}">
        <p14:creationId xmlns:p14="http://schemas.microsoft.com/office/powerpoint/2010/main" val="49950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435100" y="274638"/>
            <a:ext cx="749935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1435100" y="1447800"/>
            <a:ext cx="7499350" cy="4800600"/>
          </a:xfrm>
        </p:spPr>
        <p:txBody>
          <a:bodyPr/>
          <a:lstStyle/>
          <a:p>
            <a:pPr lvl="0"/>
            <a:endParaRPr lang="zh-TW" altLang="en-US" noProof="0"/>
          </a:p>
        </p:txBody>
      </p:sp>
      <p:sp>
        <p:nvSpPr>
          <p:cNvPr id="4" name="日期版面配置區 23"/>
          <p:cNvSpPr>
            <a:spLocks noGrp="1"/>
          </p:cNvSpPr>
          <p:nvPr>
            <p:ph type="dt" sz="half" idx="10"/>
          </p:nvPr>
        </p:nvSpPr>
        <p:spPr/>
        <p:txBody>
          <a:bodyPr/>
          <a:lstStyle>
            <a:lvl1pPr>
              <a:defRPr/>
            </a:lvl1pPr>
          </a:lstStyle>
          <a:p>
            <a:pPr>
              <a:defRPr/>
            </a:pPr>
            <a:fld id="{DB4DF93A-68DA-4D12-A9AF-D4313BB90B88}" type="datetime1">
              <a:rPr lang="zh-TW" altLang="en-US" smtClean="0"/>
              <a:t>2018/9/11</a:t>
            </a:fld>
            <a:endParaRPr lang="zh-TW" altLang="en-US"/>
          </a:p>
        </p:txBody>
      </p:sp>
      <p:sp>
        <p:nvSpPr>
          <p:cNvPr id="5" name="頁尾版面配置區 9"/>
          <p:cNvSpPr>
            <a:spLocks noGrp="1"/>
          </p:cNvSpPr>
          <p:nvPr>
            <p:ph type="ftr" sz="quarter" idx="11"/>
          </p:nvPr>
        </p:nvSpPr>
        <p:spPr/>
        <p:txBody>
          <a:bodyPr/>
          <a:lstStyle>
            <a:lvl1pPr>
              <a:defRPr/>
            </a:lvl1pPr>
          </a:lstStyle>
          <a:p>
            <a:pPr>
              <a:defRPr/>
            </a:pPr>
            <a:endParaRPr lang="zh-TW" altLang="en-US"/>
          </a:p>
        </p:txBody>
      </p:sp>
      <p:sp>
        <p:nvSpPr>
          <p:cNvPr id="6" name="投影片編號版面配置區 21"/>
          <p:cNvSpPr>
            <a:spLocks noGrp="1"/>
          </p:cNvSpPr>
          <p:nvPr>
            <p:ph type="sldNum" sz="quarter" idx="12"/>
          </p:nvPr>
        </p:nvSpPr>
        <p:spPr/>
        <p:txBody>
          <a:bodyPr/>
          <a:lstStyle>
            <a:lvl1pPr>
              <a:defRPr/>
            </a:lvl1pPr>
          </a:lstStyle>
          <a:p>
            <a:fld id="{4B2B7CFC-618C-4BC0-AAFE-4F2083F5D489}" type="slidenum">
              <a:rPr lang="zh-TW" altLang="en-US"/>
              <a:pPr/>
              <a:t>‹#›</a:t>
            </a:fld>
            <a:endParaRPr lang="en-US" altLang="zh-TW"/>
          </a:p>
        </p:txBody>
      </p:sp>
    </p:spTree>
    <p:extLst>
      <p:ext uri="{BB962C8B-B14F-4D97-AF65-F5344CB8AC3E}">
        <p14:creationId xmlns:p14="http://schemas.microsoft.com/office/powerpoint/2010/main" val="753831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435100" y="274638"/>
            <a:ext cx="749935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1435100" y="1447800"/>
            <a:ext cx="3673475" cy="4800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260975" y="1447800"/>
            <a:ext cx="3673475" cy="4800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23"/>
          <p:cNvSpPr>
            <a:spLocks noGrp="1"/>
          </p:cNvSpPr>
          <p:nvPr>
            <p:ph type="dt" sz="half" idx="10"/>
          </p:nvPr>
        </p:nvSpPr>
        <p:spPr/>
        <p:txBody>
          <a:bodyPr/>
          <a:lstStyle>
            <a:lvl1pPr>
              <a:defRPr/>
            </a:lvl1pPr>
          </a:lstStyle>
          <a:p>
            <a:pPr>
              <a:defRPr/>
            </a:pPr>
            <a:fld id="{0CFFE146-86F1-469E-8C43-62C363019FEE}" type="datetime1">
              <a:rPr lang="zh-TW" altLang="en-US" smtClean="0"/>
              <a:t>2018/9/11</a:t>
            </a:fld>
            <a:endParaRPr lang="zh-TW" altLang="en-US"/>
          </a:p>
        </p:txBody>
      </p:sp>
      <p:sp>
        <p:nvSpPr>
          <p:cNvPr id="6" name="頁尾版面配置區 9"/>
          <p:cNvSpPr>
            <a:spLocks noGrp="1"/>
          </p:cNvSpPr>
          <p:nvPr>
            <p:ph type="ftr" sz="quarter" idx="11"/>
          </p:nvPr>
        </p:nvSpPr>
        <p:spPr/>
        <p:txBody>
          <a:bodyPr/>
          <a:lstStyle>
            <a:lvl1pPr>
              <a:defRPr/>
            </a:lvl1pPr>
          </a:lstStyle>
          <a:p>
            <a:pPr>
              <a:defRPr/>
            </a:pPr>
            <a:endParaRPr lang="zh-TW" altLang="en-US"/>
          </a:p>
        </p:txBody>
      </p:sp>
      <p:sp>
        <p:nvSpPr>
          <p:cNvPr id="7" name="投影片編號版面配置區 21"/>
          <p:cNvSpPr>
            <a:spLocks noGrp="1"/>
          </p:cNvSpPr>
          <p:nvPr>
            <p:ph type="sldNum" sz="quarter" idx="12"/>
          </p:nvPr>
        </p:nvSpPr>
        <p:spPr/>
        <p:txBody>
          <a:bodyPr/>
          <a:lstStyle>
            <a:lvl1pPr>
              <a:defRPr/>
            </a:lvl1pPr>
          </a:lstStyle>
          <a:p>
            <a:fld id="{DF072849-5584-44E8-B5A4-D958DB544D55}" type="slidenum">
              <a:rPr lang="zh-TW" altLang="en-US"/>
              <a:pPr/>
              <a:t>‹#›</a:t>
            </a:fld>
            <a:endParaRPr lang="en-US" altLang="zh-TW"/>
          </a:p>
        </p:txBody>
      </p:sp>
    </p:spTree>
    <p:extLst>
      <p:ext uri="{BB962C8B-B14F-4D97-AF65-F5344CB8AC3E}">
        <p14:creationId xmlns:p14="http://schemas.microsoft.com/office/powerpoint/2010/main" val="1475455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p>
            <a:r>
              <a:rPr lang="zh-TW" altLang="en-US" dirty="0"/>
              <a:t>按一下以編輯母片標題樣式</a:t>
            </a:r>
            <a:endParaRPr lang="en-US" dirty="0"/>
          </a:p>
        </p:txBody>
      </p:sp>
      <p:sp>
        <p:nvSpPr>
          <p:cNvPr id="3" name="日期版面配置區 23"/>
          <p:cNvSpPr>
            <a:spLocks noGrp="1"/>
          </p:cNvSpPr>
          <p:nvPr>
            <p:ph type="dt" sz="half" idx="10"/>
          </p:nvPr>
        </p:nvSpPr>
        <p:spPr>
          <a:xfrm>
            <a:off x="3581400" y="6305550"/>
            <a:ext cx="2133600" cy="476250"/>
          </a:xfrm>
          <a:prstGeom prst="rect">
            <a:avLst/>
          </a:prstGeom>
        </p:spPr>
        <p:txBody>
          <a:bodyPr/>
          <a:lstStyle>
            <a:lvl1pPr>
              <a:defRPr/>
            </a:lvl1pPr>
          </a:lstStyle>
          <a:p>
            <a:pPr>
              <a:defRPr/>
            </a:pPr>
            <a:endParaRPr lang="zh-TW" altLang="en-US"/>
          </a:p>
        </p:txBody>
      </p:sp>
      <p:sp>
        <p:nvSpPr>
          <p:cNvPr id="4" name="頁尾版面配置區 9"/>
          <p:cNvSpPr>
            <a:spLocks noGrp="1"/>
          </p:cNvSpPr>
          <p:nvPr>
            <p:ph type="ftr" sz="quarter" idx="11"/>
          </p:nvPr>
        </p:nvSpPr>
        <p:spPr>
          <a:xfrm>
            <a:off x="5715000" y="6305550"/>
            <a:ext cx="2895600" cy="476250"/>
          </a:xfrm>
          <a:prstGeom prst="rect">
            <a:avLst/>
          </a:prstGeom>
        </p:spPr>
        <p:txBody>
          <a:bodyPr/>
          <a:lstStyle>
            <a:lvl1pPr>
              <a:defRPr/>
            </a:lvl1pPr>
          </a:lstStyle>
          <a:p>
            <a:pPr>
              <a:defRPr/>
            </a:pPr>
            <a:endParaRPr lang="zh-TW" altLang="en-US"/>
          </a:p>
        </p:txBody>
      </p:sp>
      <p:sp>
        <p:nvSpPr>
          <p:cNvPr id="5" name="投影片編號版面配置區 21"/>
          <p:cNvSpPr>
            <a:spLocks noGrp="1"/>
          </p:cNvSpPr>
          <p:nvPr>
            <p:ph type="sldNum" sz="quarter" idx="12"/>
          </p:nvPr>
        </p:nvSpPr>
        <p:spPr>
          <a:xfrm>
            <a:off x="8613775" y="6305550"/>
            <a:ext cx="457200" cy="476250"/>
          </a:xfrm>
          <a:prstGeom prst="rect">
            <a:avLst/>
          </a:prstGeom>
        </p:spPr>
        <p:txBody>
          <a:bodyPr/>
          <a:lstStyle>
            <a:lvl1pPr>
              <a:defRPr/>
            </a:lvl1pPr>
          </a:lstStyle>
          <a:p>
            <a:pPr>
              <a:defRPr/>
            </a:pPr>
            <a:fld id="{3AFEBC58-FE23-4A59-8002-72A89FA7C14E}" type="slidenum">
              <a:rPr lang="zh-TW" altLang="en-US"/>
              <a:pPr>
                <a:defRPr/>
              </a:pPr>
              <a:t>‹#›</a:t>
            </a:fld>
            <a:endParaRPr lang="zh-TW" altLang="en-US" dirty="0"/>
          </a:p>
        </p:txBody>
      </p:sp>
      <p:pic>
        <p:nvPicPr>
          <p:cNvPr id="6" name="圖片 5" descr="畫面剪輯"/>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0278" y="6165304"/>
            <a:ext cx="2495898" cy="638264"/>
          </a:xfrm>
          <a:prstGeom prst="rect">
            <a:avLst/>
          </a:prstGeom>
        </p:spPr>
      </p:pic>
    </p:spTree>
    <p:extLst>
      <p:ext uri="{BB962C8B-B14F-4D97-AF65-F5344CB8AC3E}">
        <p14:creationId xmlns:p14="http://schemas.microsoft.com/office/powerpoint/2010/main" val="3157561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7" name="圓形圖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sz="1800"/>
          </a:p>
        </p:txBody>
      </p:sp>
      <p:sp>
        <p:nvSpPr>
          <p:cNvPr id="8" name="橢圓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sz="1800"/>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sz="1800"/>
          </a:p>
        </p:txBody>
      </p:sp>
      <p:sp>
        <p:nvSpPr>
          <p:cNvPr id="12" name="矩形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sz="1800"/>
          </a:p>
        </p:txBody>
      </p:sp>
      <p:sp>
        <p:nvSpPr>
          <p:cNvPr id="5" name="標題版面配置區 4"/>
          <p:cNvSpPr>
            <a:spLocks noGrp="1"/>
          </p:cNvSpPr>
          <p:nvPr>
            <p:ph type="title"/>
          </p:nvPr>
        </p:nvSpPr>
        <p:spPr>
          <a:xfrm>
            <a:off x="1435100" y="274638"/>
            <a:ext cx="7499350" cy="1143000"/>
          </a:xfrm>
          <a:prstGeom prst="rect">
            <a:avLst/>
          </a:prstGeom>
        </p:spPr>
        <p:txBody>
          <a:bodyPr anchor="ctr">
            <a:normAutofit/>
          </a:bodyPr>
          <a:lstStyle>
            <a:extLst/>
          </a:lstStyle>
          <a:p>
            <a:r>
              <a:rPr lang="zh-TW" altLang="en-US" dirty="0" smtClean="0"/>
              <a:t>按一下以編輯母片標題樣式</a:t>
            </a:r>
            <a:endParaRPr lang="en-US" dirty="0"/>
          </a:p>
        </p:txBody>
      </p:sp>
      <p:sp>
        <p:nvSpPr>
          <p:cNvPr id="1033" name="文字版面配置區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latin typeface="Arial" charset="0"/>
                <a:ea typeface="新細明體" charset="-120"/>
              </a:defRPr>
            </a:lvl1pPr>
            <a:extLst/>
          </a:lstStyle>
          <a:p>
            <a:pPr>
              <a:defRPr/>
            </a:pPr>
            <a:fld id="{7D5A302D-9300-4E71-891F-AF67DAC363F8}" type="datetime1">
              <a:rPr lang="zh-TW" altLang="en-US" smtClean="0"/>
              <a:t>2018/9/11</a:t>
            </a:fld>
            <a:endParaRPr lang="zh-TW" altLang="en-US"/>
          </a:p>
        </p:txBody>
      </p:sp>
      <p:sp>
        <p:nvSpPr>
          <p:cNvPr id="10" name="頁尾版面配置區 9"/>
          <p:cNvSpPr>
            <a:spLocks noGrp="1"/>
          </p:cNvSpPr>
          <p:nvPr>
            <p:ph type="ftr" sz="quarter" idx="3"/>
          </p:nvPr>
        </p:nvSpPr>
        <p:spPr>
          <a:xfrm>
            <a:off x="5715000" y="6305550"/>
            <a:ext cx="2895600" cy="476250"/>
          </a:xfrm>
          <a:prstGeom prst="rect">
            <a:avLst/>
          </a:prstGeom>
        </p:spPr>
        <p:txBody>
          <a:bodyPr vert="horz" wrap="square" lIns="91440" tIns="45720" rIns="91440" bIns="45720" numCol="1" anchor="b" anchorCtr="0" compatLnSpc="1">
            <a:prstTxWarp prst="textNoShape">
              <a:avLst/>
            </a:prstTxWarp>
          </a:bodyPr>
          <a:lstStyle>
            <a:lvl1pPr>
              <a:defRPr kumimoji="0" sz="1200">
                <a:solidFill>
                  <a:srgbClr val="B5A788"/>
                </a:solidFill>
                <a:latin typeface="Arial" charset="0"/>
              </a:defRPr>
            </a:lvl1pPr>
          </a:lstStyle>
          <a:p>
            <a:pPr>
              <a:defRPr/>
            </a:pPr>
            <a:endParaRPr lang="zh-TW" altLang="en-US"/>
          </a:p>
        </p:txBody>
      </p:sp>
      <p:sp>
        <p:nvSpPr>
          <p:cNvPr id="22" name="投影片編號版面配置區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kumimoji="0" sz="1400" b="1">
                <a:solidFill>
                  <a:srgbClr val="800080"/>
                </a:solidFill>
              </a:defRPr>
            </a:lvl1pPr>
          </a:lstStyle>
          <a:p>
            <a:fld id="{7A8465A1-6C75-4827-BC48-7A5874E86DF5}" type="slidenum">
              <a:rPr lang="zh-TW" altLang="en-US"/>
              <a:pPr/>
              <a:t>‹#›</a:t>
            </a:fld>
            <a:endParaRPr lang="en-US" altLang="zh-TW"/>
          </a:p>
        </p:txBody>
      </p:sp>
      <p:pic>
        <p:nvPicPr>
          <p:cNvPr id="13" name="圖片 12"/>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3580529" y="6313262"/>
            <a:ext cx="2339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fontAlgn="base">
        <a:spcBef>
          <a:spcPct val="0"/>
        </a:spcBef>
        <a:spcAft>
          <a:spcPct val="0"/>
        </a:spcAft>
        <a:defRPr sz="4300">
          <a:solidFill>
            <a:srgbClr val="572314"/>
          </a:solidFill>
          <a:latin typeface="標楷體" pitchFamily="65" charset="-120"/>
          <a:ea typeface="標楷體" pitchFamily="65" charset="-120"/>
        </a:defRPr>
      </a:lvl6pPr>
      <a:lvl7pPr marL="914400" algn="l" rtl="0" fontAlgn="base">
        <a:spcBef>
          <a:spcPct val="0"/>
        </a:spcBef>
        <a:spcAft>
          <a:spcPct val="0"/>
        </a:spcAft>
        <a:defRPr sz="4300">
          <a:solidFill>
            <a:srgbClr val="572314"/>
          </a:solidFill>
          <a:latin typeface="標楷體" pitchFamily="65" charset="-120"/>
          <a:ea typeface="標楷體" pitchFamily="65" charset="-120"/>
        </a:defRPr>
      </a:lvl7pPr>
      <a:lvl8pPr marL="1371600" algn="l" rtl="0" fontAlgn="base">
        <a:spcBef>
          <a:spcPct val="0"/>
        </a:spcBef>
        <a:spcAft>
          <a:spcPct val="0"/>
        </a:spcAft>
        <a:defRPr sz="4300">
          <a:solidFill>
            <a:srgbClr val="572314"/>
          </a:solidFill>
          <a:latin typeface="標楷體" pitchFamily="65" charset="-120"/>
          <a:ea typeface="標楷體" pitchFamily="65" charset="-120"/>
        </a:defRPr>
      </a:lvl8pPr>
      <a:lvl9pPr marL="1828800" algn="l" rtl="0" fontAlgn="base">
        <a:spcBef>
          <a:spcPct val="0"/>
        </a:spcBef>
        <a:spcAft>
          <a:spcPct val="0"/>
        </a:spcAft>
        <a:defRPr sz="4300">
          <a:solidFill>
            <a:srgbClr val="572314"/>
          </a:solidFill>
          <a:latin typeface="標楷體" pitchFamily="65" charset="-120"/>
          <a:ea typeface="標楷體" pitchFamily="65" charset="-12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標楷體" pitchFamily="65" charset="-120"/>
          <a:ea typeface="標楷體" pitchFamily="65" charset="-120"/>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標楷體" pitchFamily="65" charset="-120"/>
          <a:ea typeface="標楷體" pitchFamily="65" charset="-120"/>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標楷體" pitchFamily="65" charset="-120"/>
          <a:ea typeface="標楷體" pitchFamily="65" charset="-120"/>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pn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mops.twse.com.tw/mops/web/index)/&#25237;&#36039;&#23560;&#21312;/"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1.xml.rels><?xml version="1.0" encoding="UTF-8" standalone="yes"?>
<Relationships xmlns="http://schemas.openxmlformats.org/package/2006/relationships"><Relationship Id="rId3" Type="http://schemas.openxmlformats.org/officeDocument/2006/relationships/hyperlink" Target="http://mops.twse.com.tw/mops/web/index)/&#25237;&#36039;&#23560;&#21312;/"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ctrTitle"/>
          </p:nvPr>
        </p:nvSpPr>
        <p:spPr>
          <a:xfrm>
            <a:off x="1541462" y="1916832"/>
            <a:ext cx="7072313" cy="2016125"/>
          </a:xfrm>
        </p:spPr>
        <p:txBody>
          <a:bodyPr vert="horz" wrap="square" lIns="91440" tIns="45720" rIns="91440" bIns="45720" numCol="1" anchorCtr="0" compatLnSpc="1">
            <a:prstTxWarp prst="textNoShape">
              <a:avLst/>
            </a:prstTxWarp>
            <a:normAutofit fontScale="90000"/>
          </a:bodyPr>
          <a:lstStyle/>
          <a:p>
            <a:pPr algn="ctr" eaLnBrk="1" hangingPunct="1">
              <a:defRPr/>
            </a:pPr>
            <a:r>
              <a:rPr lang="zh-TW" altLang="en-US" sz="4900" b="1" dirty="0">
                <a:solidFill>
                  <a:schemeClr val="bg2">
                    <a:lumMod val="25000"/>
                  </a:schemeClr>
                </a:solidFill>
                <a:effectLst>
                  <a:outerShdw blurRad="38100" dist="38100" dir="2700000" algn="tl">
                    <a:srgbClr val="C0C0C0"/>
                  </a:outerShdw>
                </a:effectLst>
              </a:rPr>
              <a:t>重大訊息重要</a:t>
            </a:r>
            <a:r>
              <a:rPr lang="zh-TW" altLang="en-US" sz="4900" b="1" dirty="0" smtClean="0">
                <a:solidFill>
                  <a:schemeClr val="bg2">
                    <a:lumMod val="25000"/>
                  </a:schemeClr>
                </a:solidFill>
                <a:effectLst>
                  <a:outerShdw blurRad="38100" dist="38100" dir="2700000" algn="tl">
                    <a:srgbClr val="C0C0C0"/>
                  </a:outerShdw>
                </a:effectLst>
              </a:rPr>
              <a:t>規定</a:t>
            </a:r>
            <a:r>
              <a:rPr lang="en-US" altLang="zh-TW" sz="4900" b="1" dirty="0" smtClean="0">
                <a:solidFill>
                  <a:schemeClr val="bg2">
                    <a:lumMod val="25000"/>
                  </a:schemeClr>
                </a:solidFill>
                <a:effectLst>
                  <a:outerShdw blurRad="38100" dist="38100" dir="2700000" algn="tl">
                    <a:srgbClr val="C0C0C0"/>
                  </a:outerShdw>
                </a:effectLst>
              </a:rPr>
              <a:t/>
            </a:r>
            <a:br>
              <a:rPr lang="en-US" altLang="zh-TW" sz="4900" b="1" dirty="0" smtClean="0">
                <a:solidFill>
                  <a:schemeClr val="bg2">
                    <a:lumMod val="25000"/>
                  </a:schemeClr>
                </a:solidFill>
                <a:effectLst>
                  <a:outerShdw blurRad="38100" dist="38100" dir="2700000" algn="tl">
                    <a:srgbClr val="C0C0C0"/>
                  </a:outerShdw>
                </a:effectLst>
              </a:rPr>
            </a:br>
            <a:r>
              <a:rPr lang="zh-TW" altLang="en-US" sz="4900" b="1" dirty="0" smtClean="0">
                <a:solidFill>
                  <a:schemeClr val="bg2">
                    <a:lumMod val="25000"/>
                  </a:schemeClr>
                </a:solidFill>
                <a:effectLst>
                  <a:outerShdw blurRad="38100" dist="38100" dir="2700000" algn="tl">
                    <a:srgbClr val="C0C0C0"/>
                  </a:outerShdw>
                </a:effectLst>
              </a:rPr>
              <a:t>暨</a:t>
            </a:r>
            <a:r>
              <a:rPr lang="en-US" altLang="zh-TW" sz="4900" b="1" dirty="0" smtClean="0">
                <a:solidFill>
                  <a:schemeClr val="bg2">
                    <a:lumMod val="25000"/>
                  </a:schemeClr>
                </a:solidFill>
                <a:effectLst>
                  <a:outerShdw blurRad="38100" dist="38100" dir="2700000" algn="tl">
                    <a:srgbClr val="C0C0C0"/>
                  </a:outerShdw>
                </a:effectLst>
              </a:rPr>
              <a:t/>
            </a:r>
            <a:br>
              <a:rPr lang="en-US" altLang="zh-TW" sz="4900" b="1" dirty="0" smtClean="0">
                <a:solidFill>
                  <a:schemeClr val="bg2">
                    <a:lumMod val="25000"/>
                  </a:schemeClr>
                </a:solidFill>
                <a:effectLst>
                  <a:outerShdw blurRad="38100" dist="38100" dir="2700000" algn="tl">
                    <a:srgbClr val="C0C0C0"/>
                  </a:outerShdw>
                </a:effectLst>
              </a:rPr>
            </a:br>
            <a:r>
              <a:rPr lang="zh-TW" altLang="en-US" sz="4900" b="1" dirty="0" smtClean="0">
                <a:solidFill>
                  <a:schemeClr val="bg2">
                    <a:lumMod val="25000"/>
                  </a:schemeClr>
                </a:solidFill>
                <a:effectLst>
                  <a:outerShdw blurRad="38100" dist="38100" dir="2700000" algn="tl">
                    <a:srgbClr val="C0C0C0"/>
                  </a:outerShdw>
                </a:effectLst>
              </a:rPr>
              <a:t>申報</a:t>
            </a:r>
            <a:r>
              <a:rPr lang="zh-TW" altLang="en-US" sz="4900" b="1" dirty="0">
                <a:solidFill>
                  <a:schemeClr val="bg2">
                    <a:lumMod val="25000"/>
                  </a:schemeClr>
                </a:solidFill>
                <a:effectLst>
                  <a:outerShdw blurRad="38100" dist="38100" dir="2700000" algn="tl">
                    <a:srgbClr val="C0C0C0"/>
                  </a:outerShdw>
                </a:effectLst>
              </a:rPr>
              <a:t>常見缺失說明</a:t>
            </a:r>
            <a:endParaRPr lang="zh-TW" altLang="en-US" sz="4900" b="1" dirty="0" smtClean="0">
              <a:solidFill>
                <a:schemeClr val="bg2">
                  <a:lumMod val="25000"/>
                </a:schemeClr>
              </a:solidFill>
              <a:effectLst>
                <a:outerShdw blurRad="38100" dist="38100" dir="2700000" algn="tl">
                  <a:srgbClr val="C0C0C0"/>
                </a:outerShdw>
              </a:effectLst>
            </a:endParaRPr>
          </a:p>
        </p:txBody>
      </p:sp>
      <p:sp>
        <p:nvSpPr>
          <p:cNvPr id="2053" name="文字方塊 6"/>
          <p:cNvSpPr txBox="1">
            <a:spLocks noChangeArrowheads="1"/>
          </p:cNvSpPr>
          <p:nvPr/>
        </p:nvSpPr>
        <p:spPr bwMode="auto">
          <a:xfrm>
            <a:off x="3707904" y="4869160"/>
            <a:ext cx="2952750"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marL="82550" algn="ctr" eaLnBrk="1" hangingPunct="1">
              <a:buNone/>
              <a:defRPr/>
            </a:pPr>
            <a:r>
              <a:rPr lang="zh-TW" altLang="en-US" sz="2400" b="1" dirty="0">
                <a:solidFill>
                  <a:schemeClr val="bg2">
                    <a:lumMod val="50000"/>
                  </a:schemeClr>
                </a:solidFill>
              </a:rPr>
              <a:t>證券櫃檯買賣中心</a:t>
            </a:r>
            <a:endParaRPr lang="en-US" altLang="zh-TW" sz="2400" b="1" dirty="0">
              <a:solidFill>
                <a:schemeClr val="bg2">
                  <a:lumMod val="50000"/>
                </a:schemeClr>
              </a:solidFill>
            </a:endParaRPr>
          </a:p>
          <a:p>
            <a:pPr algn="ctr" eaLnBrk="1" hangingPunct="1">
              <a:buFont typeface="Arial" charset="0"/>
              <a:buNone/>
              <a:defRPr/>
            </a:pPr>
            <a:r>
              <a:rPr lang="en-US" altLang="zh-TW" sz="2400" b="1" dirty="0" smtClean="0">
                <a:solidFill>
                  <a:schemeClr val="bg2">
                    <a:lumMod val="50000"/>
                  </a:schemeClr>
                </a:solidFill>
              </a:rPr>
              <a:t>107</a:t>
            </a:r>
            <a:r>
              <a:rPr lang="zh-TW" altLang="en-US" sz="2400" b="1" dirty="0" smtClean="0">
                <a:solidFill>
                  <a:schemeClr val="bg2">
                    <a:lumMod val="50000"/>
                  </a:schemeClr>
                </a:solidFill>
              </a:rPr>
              <a:t>年</a:t>
            </a:r>
            <a:r>
              <a:rPr lang="en-US" altLang="zh-TW" sz="2400" b="1" dirty="0">
                <a:solidFill>
                  <a:schemeClr val="bg2">
                    <a:lumMod val="50000"/>
                  </a:schemeClr>
                </a:solidFill>
              </a:rPr>
              <a:t>9</a:t>
            </a:r>
            <a:r>
              <a:rPr lang="zh-TW" altLang="en-US" sz="2400" b="1" dirty="0" smtClean="0">
                <a:solidFill>
                  <a:schemeClr val="bg2">
                    <a:lumMod val="50000"/>
                  </a:schemeClr>
                </a:solidFill>
              </a:rPr>
              <a:t>月</a:t>
            </a:r>
            <a:endParaRPr lang="en-US" altLang="zh-TW" sz="2400" b="1" dirty="0">
              <a:solidFill>
                <a:schemeClr val="bg2">
                  <a:lumMod val="50000"/>
                </a:schemeClr>
              </a:solidFill>
            </a:endParaRPr>
          </a:p>
        </p:txBody>
      </p:sp>
      <p:sp>
        <p:nvSpPr>
          <p:cNvPr id="2" name="投影片編號版面配置區 1"/>
          <p:cNvSpPr>
            <a:spLocks noGrp="1"/>
          </p:cNvSpPr>
          <p:nvPr>
            <p:ph type="sldNum" sz="quarter" idx="12"/>
          </p:nvPr>
        </p:nvSpPr>
        <p:spPr/>
        <p:txBody>
          <a:bodyPr/>
          <a:lstStyle/>
          <a:p>
            <a:fld id="{EED79255-0143-461D-9D38-263CB4D78016}" type="slidenum">
              <a:rPr lang="zh-TW" altLang="en-US" smtClean="0"/>
              <a:pPr/>
              <a:t>1</a:t>
            </a:fld>
            <a:endParaRPr lang="en-US" altLang="zh-TW"/>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9545"/>
            <a:ext cx="8229600" cy="879175"/>
          </a:xfrm>
        </p:spPr>
        <p:txBody>
          <a:bodyPr>
            <a:normAutofit/>
          </a:bodyPr>
          <a:lstStyle/>
          <a:p>
            <a:pPr algn="ctr"/>
            <a:r>
              <a:rPr lang="zh-TW" altLang="en-US" sz="4000" dirty="0">
                <a:solidFill>
                  <a:schemeClr val="tx2"/>
                </a:solidFill>
              </a:rPr>
              <a:t>二</a:t>
            </a:r>
            <a:r>
              <a:rPr lang="zh-TW" altLang="en-US" sz="4000" dirty="0" smtClean="0">
                <a:solidFill>
                  <a:schemeClr val="tx2"/>
                </a:solidFill>
              </a:rPr>
              <a:t>、</a:t>
            </a:r>
            <a:r>
              <a:rPr lang="zh-TW" altLang="en-US" sz="4000" dirty="0">
                <a:solidFill>
                  <a:schemeClr val="tx2"/>
                </a:solidFill>
              </a:rPr>
              <a:t>重大</a:t>
            </a:r>
            <a:r>
              <a:rPr lang="zh-TW" altLang="en-US" sz="4000" dirty="0" smtClean="0">
                <a:solidFill>
                  <a:schemeClr val="tx2"/>
                </a:solidFill>
              </a:rPr>
              <a:t>訊息之發布時機</a:t>
            </a:r>
            <a:r>
              <a:rPr lang="en-US" altLang="zh-TW" sz="4000" dirty="0" smtClean="0">
                <a:solidFill>
                  <a:schemeClr val="tx2"/>
                </a:solidFill>
              </a:rPr>
              <a:t>-</a:t>
            </a:r>
            <a:r>
              <a:rPr lang="zh-TW" altLang="en-US" sz="4000" dirty="0" smtClean="0">
                <a:solidFill>
                  <a:schemeClr val="tx2"/>
                </a:solidFill>
              </a:rPr>
              <a:t>續</a:t>
            </a:r>
            <a:endParaRPr lang="zh-TW" altLang="en-US" sz="4000" dirty="0"/>
          </a:p>
        </p:txBody>
      </p:sp>
      <p:graphicFrame>
        <p:nvGraphicFramePr>
          <p:cNvPr id="6" name="內容版面配置區 4"/>
          <p:cNvGraphicFramePr>
            <a:graphicFrameLocks/>
          </p:cNvGraphicFramePr>
          <p:nvPr>
            <p:extLst/>
          </p:nvPr>
        </p:nvGraphicFramePr>
        <p:xfrm>
          <a:off x="894333" y="1428736"/>
          <a:ext cx="8358187" cy="471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資料庫圖表 2"/>
          <p:cNvGraphicFramePr/>
          <p:nvPr>
            <p:extLst>
              <p:ext uri="{D42A27DB-BD31-4B8C-83A1-F6EECF244321}">
                <p14:modId xmlns:p14="http://schemas.microsoft.com/office/powerpoint/2010/main" val="2881757226"/>
              </p:ext>
            </p:extLst>
          </p:nvPr>
        </p:nvGraphicFramePr>
        <p:xfrm>
          <a:off x="1331640" y="928670"/>
          <a:ext cx="7598078" cy="53768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投影片編號版面配置區 4"/>
          <p:cNvSpPr>
            <a:spLocks noGrp="1"/>
          </p:cNvSpPr>
          <p:nvPr>
            <p:ph type="sldNum" sz="quarter" idx="12"/>
          </p:nvPr>
        </p:nvSpPr>
        <p:spPr/>
        <p:txBody>
          <a:bodyPr/>
          <a:lstStyle/>
          <a:p>
            <a:fld id="{29F39A8C-DE82-43CB-ABAC-90BE8573EF11}" type="slidenum">
              <a:rPr lang="zh-TW" altLang="en-US" smtClean="0"/>
              <a:pPr/>
              <a:t>10</a:t>
            </a:fld>
            <a:endParaRPr lang="en-US" altLang="zh-TW"/>
          </a:p>
        </p:txBody>
      </p:sp>
    </p:spTree>
    <p:extLst>
      <p:ext uri="{BB962C8B-B14F-4D97-AF65-F5344CB8AC3E}">
        <p14:creationId xmlns:p14="http://schemas.microsoft.com/office/powerpoint/2010/main" val="3439150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9545"/>
            <a:ext cx="8229600" cy="879175"/>
          </a:xfrm>
        </p:spPr>
        <p:txBody>
          <a:bodyPr>
            <a:normAutofit/>
          </a:bodyPr>
          <a:lstStyle/>
          <a:p>
            <a:pPr algn="ctr"/>
            <a:r>
              <a:rPr lang="zh-TW" altLang="en-US" sz="4000" dirty="0">
                <a:solidFill>
                  <a:schemeClr val="tx2"/>
                </a:solidFill>
              </a:rPr>
              <a:t>二</a:t>
            </a:r>
            <a:r>
              <a:rPr lang="zh-TW" altLang="en-US" sz="4000" dirty="0" smtClean="0">
                <a:solidFill>
                  <a:schemeClr val="tx2"/>
                </a:solidFill>
              </a:rPr>
              <a:t>、</a:t>
            </a:r>
            <a:r>
              <a:rPr lang="zh-TW" altLang="en-US" sz="4000" dirty="0">
                <a:solidFill>
                  <a:schemeClr val="tx2"/>
                </a:solidFill>
              </a:rPr>
              <a:t>重大</a:t>
            </a:r>
            <a:r>
              <a:rPr lang="zh-TW" altLang="en-US" sz="4000" dirty="0" smtClean="0">
                <a:solidFill>
                  <a:schemeClr val="tx2"/>
                </a:solidFill>
              </a:rPr>
              <a:t>訊息之發布時機</a:t>
            </a:r>
            <a:r>
              <a:rPr lang="en-US" altLang="zh-TW" sz="4000" dirty="0" smtClean="0">
                <a:solidFill>
                  <a:schemeClr val="tx2"/>
                </a:solidFill>
              </a:rPr>
              <a:t>-</a:t>
            </a:r>
            <a:r>
              <a:rPr lang="zh-TW" altLang="en-US" sz="4000" dirty="0" smtClean="0">
                <a:solidFill>
                  <a:schemeClr val="tx2"/>
                </a:solidFill>
              </a:rPr>
              <a:t>續</a:t>
            </a:r>
            <a:endParaRPr lang="zh-TW" altLang="en-US" sz="4000" dirty="0"/>
          </a:p>
        </p:txBody>
      </p:sp>
      <p:graphicFrame>
        <p:nvGraphicFramePr>
          <p:cNvPr id="6" name="內容版面配置區 4"/>
          <p:cNvGraphicFramePr>
            <a:graphicFrameLocks/>
          </p:cNvGraphicFramePr>
          <p:nvPr>
            <p:extLst/>
          </p:nvPr>
        </p:nvGraphicFramePr>
        <p:xfrm>
          <a:off x="894333" y="1428736"/>
          <a:ext cx="8358187" cy="471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資料庫圖表 2"/>
          <p:cNvGraphicFramePr/>
          <p:nvPr>
            <p:extLst>
              <p:ext uri="{D42A27DB-BD31-4B8C-83A1-F6EECF244321}">
                <p14:modId xmlns:p14="http://schemas.microsoft.com/office/powerpoint/2010/main" val="753517283"/>
              </p:ext>
            </p:extLst>
          </p:nvPr>
        </p:nvGraphicFramePr>
        <p:xfrm>
          <a:off x="611560" y="512251"/>
          <a:ext cx="7546976" cy="48447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投影片編號版面配置區 4"/>
          <p:cNvSpPr>
            <a:spLocks noGrp="1"/>
          </p:cNvSpPr>
          <p:nvPr>
            <p:ph type="sldNum" sz="quarter" idx="12"/>
          </p:nvPr>
        </p:nvSpPr>
        <p:spPr/>
        <p:txBody>
          <a:bodyPr/>
          <a:lstStyle/>
          <a:p>
            <a:fld id="{29F39A8C-DE82-43CB-ABAC-90BE8573EF11}" type="slidenum">
              <a:rPr lang="zh-TW" altLang="en-US" smtClean="0"/>
              <a:pPr/>
              <a:t>11</a:t>
            </a:fld>
            <a:endParaRPr lang="en-US" altLang="zh-TW"/>
          </a:p>
        </p:txBody>
      </p:sp>
      <p:sp>
        <p:nvSpPr>
          <p:cNvPr id="7" name="橢圓形圖說文字 6"/>
          <p:cNvSpPr/>
          <p:nvPr/>
        </p:nvSpPr>
        <p:spPr>
          <a:xfrm>
            <a:off x="6930664" y="5840023"/>
            <a:ext cx="2014538" cy="769116"/>
          </a:xfrm>
          <a:prstGeom prst="wedgeEllipseCallout">
            <a:avLst>
              <a:gd name="adj1" fmla="val -67594"/>
              <a:gd name="adj2" fmla="val -4428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smtClean="0">
                <a:solidFill>
                  <a:schemeClr val="bg1"/>
                </a:solidFill>
                <a:latin typeface="標楷體" pitchFamily="65" charset="-120"/>
                <a:ea typeface="標楷體" pitchFamily="65" charset="-120"/>
              </a:rPr>
              <a:t>務必</a:t>
            </a:r>
            <a:r>
              <a:rPr lang="zh-TW" altLang="en-US" dirty="0">
                <a:solidFill>
                  <a:schemeClr val="bg1"/>
                </a:solidFill>
                <a:latin typeface="標楷體" pitchFamily="65" charset="-120"/>
                <a:ea typeface="標楷體" pitchFamily="65" charset="-120"/>
              </a:rPr>
              <a:t>事先來電溝通</a:t>
            </a:r>
          </a:p>
        </p:txBody>
      </p:sp>
      <p:sp>
        <p:nvSpPr>
          <p:cNvPr id="8" name="矩形 7"/>
          <p:cNvSpPr>
            <a:spLocks noChangeArrowheads="1"/>
          </p:cNvSpPr>
          <p:nvPr/>
        </p:nvSpPr>
        <p:spPr bwMode="auto">
          <a:xfrm>
            <a:off x="941083" y="5383648"/>
            <a:ext cx="58116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en-US" altLang="zh-TW" sz="2000" dirty="0" smtClean="0">
                <a:latin typeface="Arial" panose="020B0604020202020204" pitchFamily="34" charset="0"/>
                <a:ea typeface="新細明體" panose="02020500000000000000" pitchFamily="18" charset="-120"/>
              </a:rPr>
              <a:t>※</a:t>
            </a:r>
            <a:r>
              <a:rPr lang="zh-TW" altLang="en-US" sz="2000" dirty="0">
                <a:latin typeface="Arial" panose="020B0604020202020204" pitchFamily="34" charset="0"/>
                <a:ea typeface="新細明體" panose="02020500000000000000" pitchFamily="18" charset="-120"/>
              </a:rPr>
              <a:t> </a:t>
            </a:r>
            <a:r>
              <a:rPr lang="zh-TW" altLang="en-US" sz="2000" dirty="0" smtClean="0">
                <a:latin typeface="Arial" panose="020B0604020202020204" pitchFamily="34" charset="0"/>
                <a:ea typeface="新細明體" panose="02020500000000000000" pitchFamily="18" charset="-120"/>
              </a:rPr>
              <a:t> </a:t>
            </a:r>
            <a:r>
              <a:rPr lang="zh-TW" altLang="zh-TW" sz="2000" dirty="0" smtClean="0">
                <a:solidFill>
                  <a:srgbClr val="C00000"/>
                </a:solidFill>
              </a:rPr>
              <a:t>但</a:t>
            </a:r>
            <a:r>
              <a:rPr lang="zh-TW" altLang="en-US" sz="2000" b="1" u="sng" dirty="0" smtClean="0">
                <a:solidFill>
                  <a:srgbClr val="000099"/>
                </a:solidFill>
              </a:rPr>
              <a:t>有</a:t>
            </a:r>
            <a:r>
              <a:rPr lang="zh-TW" altLang="en-US" sz="2000" b="1" u="sng" dirty="0">
                <a:solidFill>
                  <a:srgbClr val="000099"/>
                </a:solidFill>
              </a:rPr>
              <a:t>非可歸責於公司之事由</a:t>
            </a:r>
            <a:r>
              <a:rPr lang="zh-TW" altLang="zh-TW" sz="2000" dirty="0" smtClean="0">
                <a:solidFill>
                  <a:srgbClr val="C00000"/>
                </a:solidFill>
              </a:rPr>
              <a:t>致</a:t>
            </a:r>
            <a:r>
              <a:rPr lang="zh-TW" altLang="zh-TW" sz="2000" dirty="0">
                <a:solidFill>
                  <a:srgbClr val="C00000"/>
                </a:solidFill>
              </a:rPr>
              <a:t>無法依規定時限辦理，</a:t>
            </a:r>
            <a:r>
              <a:rPr lang="zh-TW" altLang="zh-TW" sz="2000" u="sng" dirty="0">
                <a:solidFill>
                  <a:srgbClr val="C00000"/>
                </a:solidFill>
              </a:rPr>
              <a:t>經本中心同意</a:t>
            </a:r>
            <a:r>
              <a:rPr lang="zh-TW" altLang="zh-TW" sz="2000" dirty="0">
                <a:solidFill>
                  <a:srgbClr val="C00000"/>
                </a:solidFill>
              </a:rPr>
              <a:t>得延長申報時限者，不在此限。</a:t>
            </a:r>
            <a:endParaRPr lang="zh-TW" altLang="en-US" sz="2000" dirty="0">
              <a:solidFill>
                <a:srgbClr val="C00000"/>
              </a:solidFill>
            </a:endParaRPr>
          </a:p>
        </p:txBody>
      </p:sp>
    </p:spTree>
    <p:extLst>
      <p:ext uri="{BB962C8B-B14F-4D97-AF65-F5344CB8AC3E}">
        <p14:creationId xmlns:p14="http://schemas.microsoft.com/office/powerpoint/2010/main" val="281058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p:cNvSpPr>
          <p:nvPr>
            <p:ph type="title"/>
          </p:nvPr>
        </p:nvSpPr>
        <p:spPr bwMode="auto">
          <a:xfrm>
            <a:off x="1593850" y="115888"/>
            <a:ext cx="7010400" cy="725487"/>
          </a:xfrm>
        </p:spPr>
        <p:txBody>
          <a:bodyPr vert="horz" wrap="square" lIns="91440" tIns="45720" rIns="91440" bIns="45720" numCol="1" anchorCtr="0" compatLnSpc="1">
            <a:prstTxWarp prst="textNoShape">
              <a:avLst/>
            </a:prstTxWarp>
            <a:normAutofit fontScale="90000"/>
          </a:bodyPr>
          <a:lstStyle/>
          <a:p>
            <a:pPr algn="ctr">
              <a:defRPr/>
            </a:pPr>
            <a:r>
              <a:rPr lang="zh-TW" altLang="en-US" sz="4400" dirty="0">
                <a:solidFill>
                  <a:schemeClr val="tx2"/>
                </a:solidFill>
              </a:rPr>
              <a:t>二、重大訊息之發布時機</a:t>
            </a:r>
            <a:r>
              <a:rPr lang="en-US" altLang="zh-TW" sz="4400" dirty="0">
                <a:solidFill>
                  <a:schemeClr val="tx2"/>
                </a:solidFill>
              </a:rPr>
              <a:t>-</a:t>
            </a:r>
            <a:r>
              <a:rPr lang="zh-TW" altLang="en-US" sz="4400" dirty="0">
                <a:solidFill>
                  <a:schemeClr val="tx2"/>
                </a:solidFill>
              </a:rPr>
              <a:t>續</a:t>
            </a:r>
            <a:endParaRPr lang="zh-TW" altLang="en-US" sz="3200" b="1" dirty="0" smtClean="0">
              <a:solidFill>
                <a:srgbClr val="000099"/>
              </a:solidFill>
              <a:effectLst/>
            </a:endParaRPr>
          </a:p>
        </p:txBody>
      </p:sp>
      <p:sp>
        <p:nvSpPr>
          <p:cNvPr id="140291" name="Rectangle 3"/>
          <p:cNvSpPr>
            <a:spLocks noGrp="1"/>
          </p:cNvSpPr>
          <p:nvPr>
            <p:ph type="body" idx="1"/>
          </p:nvPr>
        </p:nvSpPr>
        <p:spPr>
          <a:xfrm>
            <a:off x="899592" y="991036"/>
            <a:ext cx="8045450" cy="5864225"/>
          </a:xfrm>
        </p:spPr>
        <p:txBody>
          <a:bodyPr/>
          <a:lstStyle/>
          <a:p>
            <a:pPr marL="723900" lvl="1" indent="-533400">
              <a:lnSpc>
                <a:spcPct val="90000"/>
              </a:lnSpc>
              <a:buClr>
                <a:schemeClr val="tx1"/>
              </a:buClr>
              <a:buFont typeface="Verdana" panose="020B0604030504040204" pitchFamily="34" charset="0"/>
              <a:buNone/>
            </a:pPr>
            <a:r>
              <a:rPr lang="en-US" altLang="zh-TW" sz="2400" dirty="0" smtClean="0"/>
              <a:t>Q</a:t>
            </a:r>
            <a:r>
              <a:rPr lang="zh-TW" altLang="en-US" sz="2400" dirty="0" smtClean="0"/>
              <a:t>：甲公司於</a:t>
            </a:r>
            <a:r>
              <a:rPr lang="en-US" altLang="zh-TW" sz="2400" dirty="0" smtClean="0"/>
              <a:t>107</a:t>
            </a:r>
            <a:r>
              <a:rPr lang="zh-TW" altLang="en-US" sz="2400" dirty="0" smtClean="0"/>
              <a:t>年</a:t>
            </a:r>
            <a:r>
              <a:rPr lang="en-US" altLang="zh-TW" sz="2400" dirty="0"/>
              <a:t>9</a:t>
            </a:r>
            <a:r>
              <a:rPr lang="zh-TW" altLang="en-US" sz="2400" dirty="0" smtClean="0"/>
              <a:t>月</a:t>
            </a:r>
            <a:r>
              <a:rPr lang="en-US" altLang="zh-TW" sz="2400" dirty="0" smtClean="0"/>
              <a:t>7</a:t>
            </a:r>
            <a:r>
              <a:rPr lang="zh-TW" altLang="en-US" sz="2400" dirty="0" smtClean="0"/>
              <a:t>日（星期五）上午</a:t>
            </a:r>
            <a:r>
              <a:rPr lang="en-US" altLang="zh-TW" sz="2400" dirty="0" smtClean="0"/>
              <a:t>10:00</a:t>
            </a:r>
            <a:r>
              <a:rPr lang="zh-TW" altLang="en-US" sz="2400" dirty="0" smtClean="0"/>
              <a:t>召開董事</a:t>
            </a:r>
            <a:endParaRPr lang="en-US" altLang="zh-TW" sz="2400" dirty="0" smtClean="0"/>
          </a:p>
          <a:p>
            <a:pPr marL="723900" lvl="1" indent="-533400">
              <a:lnSpc>
                <a:spcPct val="90000"/>
              </a:lnSpc>
              <a:buClr>
                <a:schemeClr val="tx1"/>
              </a:buClr>
              <a:buFont typeface="Verdana" panose="020B0604030504040204" pitchFamily="34" charset="0"/>
              <a:buNone/>
            </a:pPr>
            <a:r>
              <a:rPr lang="zh-TW" altLang="en-US" sz="2400" dirty="0" smtClean="0"/>
              <a:t>   會通過實施庫藏股，該則重大訊息之發布時點？</a:t>
            </a:r>
            <a:endParaRPr lang="en-US" altLang="zh-TW" sz="2400" dirty="0" smtClean="0"/>
          </a:p>
          <a:p>
            <a:pPr marL="723900" lvl="1" indent="-533400">
              <a:lnSpc>
                <a:spcPct val="90000"/>
              </a:lnSpc>
              <a:buClr>
                <a:schemeClr val="tx1"/>
              </a:buClr>
              <a:buFont typeface="Verdana" panose="020B0604030504040204" pitchFamily="34" charset="0"/>
              <a:buNone/>
            </a:pPr>
            <a:r>
              <a:rPr lang="zh-TW" altLang="en-US" sz="2400" dirty="0"/>
              <a:t> </a:t>
            </a:r>
            <a:r>
              <a:rPr lang="zh-TW" altLang="en-US" sz="2400" dirty="0" smtClean="0"/>
              <a:t>  </a:t>
            </a:r>
            <a:r>
              <a:rPr lang="en-US" altLang="zh-TW" sz="2400" b="1" dirty="0" smtClean="0">
                <a:solidFill>
                  <a:srgbClr val="FF0000"/>
                </a:solidFill>
              </a:rPr>
              <a:t>(</a:t>
            </a:r>
            <a:r>
              <a:rPr lang="zh-TW" altLang="en-US" sz="2400" b="1" dirty="0" smtClean="0">
                <a:solidFill>
                  <a:srgbClr val="FF0000"/>
                </a:solidFill>
              </a:rPr>
              <a:t>參考</a:t>
            </a:r>
            <a:r>
              <a:rPr lang="en-US" altLang="zh-TW" sz="2400" b="1" dirty="0" smtClean="0">
                <a:solidFill>
                  <a:srgbClr val="FF0000"/>
                </a:solidFill>
              </a:rPr>
              <a:t>)</a:t>
            </a:r>
            <a:endParaRPr lang="en-US" altLang="zh-TW" sz="2400" dirty="0" smtClean="0"/>
          </a:p>
          <a:p>
            <a:pPr marL="723900" lvl="1" indent="-533400">
              <a:lnSpc>
                <a:spcPct val="90000"/>
              </a:lnSpc>
              <a:buClr>
                <a:schemeClr val="tx1"/>
              </a:buClr>
              <a:buFont typeface="Verdana" panose="020B0604030504040204" pitchFamily="34" charset="0"/>
              <a:buNone/>
            </a:pPr>
            <a:r>
              <a:rPr lang="en-US" altLang="zh-TW" sz="2200" dirty="0" smtClean="0">
                <a:solidFill>
                  <a:srgbClr val="000099"/>
                </a:solidFill>
              </a:rPr>
              <a:t>A1</a:t>
            </a:r>
            <a:r>
              <a:rPr lang="zh-TW" altLang="en-US" sz="2200" dirty="0" smtClean="0">
                <a:solidFill>
                  <a:srgbClr val="000099"/>
                </a:solidFill>
              </a:rPr>
              <a:t>：如無下列狀況，則甲公司至遲應於</a:t>
            </a:r>
            <a:r>
              <a:rPr lang="en-US" altLang="zh-TW" sz="2200" dirty="0" smtClean="0">
                <a:solidFill>
                  <a:srgbClr val="C00000"/>
                </a:solidFill>
              </a:rPr>
              <a:t>9</a:t>
            </a:r>
            <a:r>
              <a:rPr lang="zh-TW" altLang="en-US" sz="2200" dirty="0" smtClean="0">
                <a:solidFill>
                  <a:srgbClr val="C00000"/>
                </a:solidFill>
              </a:rPr>
              <a:t>月</a:t>
            </a:r>
            <a:r>
              <a:rPr lang="en-US" altLang="zh-TW" sz="2200" dirty="0" smtClean="0">
                <a:solidFill>
                  <a:srgbClr val="C00000"/>
                </a:solidFill>
              </a:rPr>
              <a:t>10</a:t>
            </a:r>
            <a:r>
              <a:rPr lang="zh-TW" altLang="en-US" sz="2200" dirty="0" smtClean="0">
                <a:solidFill>
                  <a:srgbClr val="C00000"/>
                </a:solidFill>
              </a:rPr>
              <a:t>日</a:t>
            </a:r>
            <a:r>
              <a:rPr lang="en-US" altLang="zh-TW" sz="2200" dirty="0" smtClean="0">
                <a:solidFill>
                  <a:srgbClr val="C00000"/>
                </a:solidFill>
              </a:rPr>
              <a:t>(</a:t>
            </a:r>
            <a:r>
              <a:rPr lang="zh-TW" altLang="en-US" sz="2200" dirty="0" smtClean="0">
                <a:solidFill>
                  <a:srgbClr val="C00000"/>
                </a:solidFill>
              </a:rPr>
              <a:t>星期一</a:t>
            </a:r>
            <a:r>
              <a:rPr lang="en-US" altLang="zh-TW" sz="2200" dirty="0" smtClean="0">
                <a:solidFill>
                  <a:srgbClr val="C00000"/>
                </a:solidFill>
              </a:rPr>
              <a:t>)7</a:t>
            </a:r>
            <a:r>
              <a:rPr lang="zh-TW" altLang="en-US" sz="2200" dirty="0" smtClean="0">
                <a:solidFill>
                  <a:srgbClr val="C00000"/>
                </a:solidFill>
              </a:rPr>
              <a:t>：</a:t>
            </a:r>
            <a:r>
              <a:rPr lang="en-US" altLang="zh-TW" sz="2200" dirty="0" smtClean="0">
                <a:solidFill>
                  <a:srgbClr val="C00000"/>
                </a:solidFill>
              </a:rPr>
              <a:t>00</a:t>
            </a:r>
          </a:p>
          <a:p>
            <a:pPr marL="723900" lvl="1" indent="-533400">
              <a:lnSpc>
                <a:spcPct val="90000"/>
              </a:lnSpc>
              <a:buClr>
                <a:schemeClr val="tx1"/>
              </a:buClr>
              <a:buFont typeface="Verdana" panose="020B0604030504040204" pitchFamily="34" charset="0"/>
              <a:buNone/>
            </a:pPr>
            <a:r>
              <a:rPr lang="zh-TW" altLang="en-US" sz="2200" dirty="0">
                <a:solidFill>
                  <a:srgbClr val="C00000"/>
                </a:solidFill>
              </a:rPr>
              <a:t> </a:t>
            </a:r>
            <a:r>
              <a:rPr lang="zh-TW" altLang="en-US" sz="2200" dirty="0" smtClean="0">
                <a:solidFill>
                  <a:srgbClr val="C00000"/>
                </a:solidFill>
              </a:rPr>
              <a:t>   </a:t>
            </a:r>
            <a:r>
              <a:rPr lang="zh-TW" altLang="en-US" sz="2200" dirty="0" smtClean="0">
                <a:solidFill>
                  <a:srgbClr val="000099"/>
                </a:solidFill>
              </a:rPr>
              <a:t>前完成公告申報。</a:t>
            </a:r>
            <a:endParaRPr lang="en-US" altLang="zh-TW" sz="2200" dirty="0" smtClean="0">
              <a:solidFill>
                <a:srgbClr val="000099"/>
              </a:solidFill>
            </a:endParaRPr>
          </a:p>
          <a:p>
            <a:pPr marL="723900" lvl="1" indent="-533400">
              <a:lnSpc>
                <a:spcPct val="90000"/>
              </a:lnSpc>
              <a:spcBef>
                <a:spcPts val="2400"/>
              </a:spcBef>
              <a:buClr>
                <a:schemeClr val="tx1"/>
              </a:buClr>
              <a:buFont typeface="Verdana" panose="020B0604030504040204" pitchFamily="34" charset="0"/>
              <a:buNone/>
            </a:pPr>
            <a:r>
              <a:rPr lang="en-US" altLang="zh-TW" sz="2200" dirty="0" smtClean="0">
                <a:solidFill>
                  <a:srgbClr val="000099"/>
                </a:solidFill>
              </a:rPr>
              <a:t>A2</a:t>
            </a:r>
            <a:r>
              <a:rPr lang="zh-TW" altLang="en-US" sz="2200" dirty="0" smtClean="0">
                <a:solidFill>
                  <a:srgbClr val="000099"/>
                </a:solidFill>
              </a:rPr>
              <a:t>：若甲公司於</a:t>
            </a:r>
            <a:r>
              <a:rPr lang="en-US" altLang="zh-TW" sz="2200" dirty="0" smtClean="0">
                <a:solidFill>
                  <a:srgbClr val="000099"/>
                </a:solidFill>
              </a:rPr>
              <a:t>9</a:t>
            </a:r>
            <a:r>
              <a:rPr lang="zh-TW" altLang="en-US" sz="2200" dirty="0" smtClean="0">
                <a:solidFill>
                  <a:srgbClr val="000099"/>
                </a:solidFill>
              </a:rPr>
              <a:t>月</a:t>
            </a:r>
            <a:r>
              <a:rPr lang="en-US" altLang="zh-TW" sz="2200" dirty="0" smtClean="0">
                <a:solidFill>
                  <a:srgbClr val="000099"/>
                </a:solidFill>
              </a:rPr>
              <a:t>7</a:t>
            </a:r>
            <a:r>
              <a:rPr lang="zh-TW" altLang="en-US" sz="2200" dirty="0" smtClean="0">
                <a:solidFill>
                  <a:srgbClr val="000099"/>
                </a:solidFill>
              </a:rPr>
              <a:t>日下午</a:t>
            </a:r>
            <a:r>
              <a:rPr lang="en-US" altLang="zh-TW" sz="2200" dirty="0" smtClean="0">
                <a:solidFill>
                  <a:srgbClr val="000099"/>
                </a:solidFill>
              </a:rPr>
              <a:t>5</a:t>
            </a:r>
            <a:r>
              <a:rPr lang="zh-TW" altLang="en-US" sz="2200" dirty="0" smtClean="0">
                <a:solidFill>
                  <a:srgbClr val="000099"/>
                </a:solidFill>
              </a:rPr>
              <a:t>：</a:t>
            </a:r>
            <a:r>
              <a:rPr lang="en-US" altLang="zh-TW" sz="2200" dirty="0" smtClean="0">
                <a:solidFill>
                  <a:srgbClr val="000099"/>
                </a:solidFill>
              </a:rPr>
              <a:t>00</a:t>
            </a:r>
            <a:r>
              <a:rPr lang="zh-TW" altLang="en-US" sz="2200" dirty="0" smtClean="0">
                <a:solidFill>
                  <a:srgbClr val="000099"/>
                </a:solidFill>
              </a:rPr>
              <a:t>對外發布新聞稿，說明其預</a:t>
            </a:r>
            <a:endParaRPr lang="en-US" altLang="zh-TW" sz="2200" dirty="0" smtClean="0">
              <a:solidFill>
                <a:srgbClr val="000099"/>
              </a:solidFill>
            </a:endParaRPr>
          </a:p>
          <a:p>
            <a:pPr marL="723900" lvl="1" indent="-533400">
              <a:lnSpc>
                <a:spcPct val="90000"/>
              </a:lnSpc>
              <a:spcBef>
                <a:spcPts val="600"/>
              </a:spcBef>
              <a:buClr>
                <a:schemeClr val="tx1"/>
              </a:buClr>
              <a:buFont typeface="Verdana" panose="020B0604030504040204" pitchFamily="34" charset="0"/>
              <a:buNone/>
            </a:pPr>
            <a:r>
              <a:rPr lang="zh-TW" altLang="en-US" sz="2200" dirty="0" smtClean="0">
                <a:solidFill>
                  <a:srgbClr val="000099"/>
                </a:solidFill>
              </a:rPr>
              <a:t>    訂實施庫藏股計畫，則甲公司至遲應於</a:t>
            </a:r>
            <a:r>
              <a:rPr lang="en-US" altLang="zh-TW" sz="2200" dirty="0">
                <a:solidFill>
                  <a:srgbClr val="C00000"/>
                </a:solidFill>
              </a:rPr>
              <a:t>9</a:t>
            </a:r>
            <a:r>
              <a:rPr lang="zh-TW" altLang="en-US" sz="2200" dirty="0" smtClean="0">
                <a:solidFill>
                  <a:srgbClr val="C00000"/>
                </a:solidFill>
              </a:rPr>
              <a:t>月</a:t>
            </a:r>
            <a:r>
              <a:rPr lang="en-US" altLang="zh-TW" sz="2200" dirty="0" smtClean="0">
                <a:solidFill>
                  <a:srgbClr val="C00000"/>
                </a:solidFill>
              </a:rPr>
              <a:t>7</a:t>
            </a:r>
            <a:r>
              <a:rPr lang="zh-TW" altLang="en-US" sz="2200" dirty="0" smtClean="0">
                <a:solidFill>
                  <a:srgbClr val="C00000"/>
                </a:solidFill>
              </a:rPr>
              <a:t>日下午</a:t>
            </a:r>
            <a:r>
              <a:rPr lang="en-US" altLang="zh-TW" sz="2200" dirty="0" smtClean="0">
                <a:solidFill>
                  <a:srgbClr val="C00000"/>
                </a:solidFill>
              </a:rPr>
              <a:t>5</a:t>
            </a:r>
            <a:r>
              <a:rPr lang="zh-TW" altLang="en-US" sz="2200" dirty="0" smtClean="0">
                <a:solidFill>
                  <a:srgbClr val="C00000"/>
                </a:solidFill>
              </a:rPr>
              <a:t>：</a:t>
            </a:r>
            <a:r>
              <a:rPr lang="en-US" altLang="zh-TW" sz="2200" dirty="0" smtClean="0">
                <a:solidFill>
                  <a:srgbClr val="C00000"/>
                </a:solidFill>
              </a:rPr>
              <a:t>00</a:t>
            </a:r>
          </a:p>
          <a:p>
            <a:pPr marL="723900" lvl="1" indent="-533400">
              <a:lnSpc>
                <a:spcPct val="90000"/>
              </a:lnSpc>
              <a:spcBef>
                <a:spcPts val="600"/>
              </a:spcBef>
              <a:buClr>
                <a:schemeClr val="tx1"/>
              </a:buClr>
              <a:buFont typeface="Verdana" panose="020B0604030504040204" pitchFamily="34" charset="0"/>
              <a:buNone/>
            </a:pPr>
            <a:r>
              <a:rPr lang="zh-TW" altLang="en-US" sz="2200" dirty="0" smtClean="0">
                <a:solidFill>
                  <a:srgbClr val="C00000"/>
                </a:solidFill>
              </a:rPr>
              <a:t>    前</a:t>
            </a:r>
            <a:r>
              <a:rPr lang="zh-TW" altLang="en-US" sz="2200" dirty="0" smtClean="0">
                <a:solidFill>
                  <a:srgbClr val="000099"/>
                </a:solidFill>
              </a:rPr>
              <a:t>公告重大訊息。</a:t>
            </a:r>
            <a:endParaRPr lang="en-US" altLang="zh-TW" sz="2200" dirty="0" smtClean="0">
              <a:solidFill>
                <a:srgbClr val="000099"/>
              </a:solidFill>
            </a:endParaRPr>
          </a:p>
          <a:p>
            <a:pPr marL="723900" lvl="1" indent="-533400">
              <a:lnSpc>
                <a:spcPct val="90000"/>
              </a:lnSpc>
              <a:spcBef>
                <a:spcPts val="2400"/>
              </a:spcBef>
              <a:buClr>
                <a:schemeClr val="tx1"/>
              </a:buClr>
              <a:buFont typeface="Verdana" panose="020B0604030504040204" pitchFamily="34" charset="0"/>
              <a:buNone/>
            </a:pPr>
            <a:r>
              <a:rPr lang="en-US" altLang="zh-TW" sz="2200" dirty="0" smtClean="0">
                <a:solidFill>
                  <a:srgbClr val="000099"/>
                </a:solidFill>
              </a:rPr>
              <a:t>A3</a:t>
            </a:r>
            <a:r>
              <a:rPr lang="zh-TW" altLang="en-US" sz="2200" dirty="0" smtClean="0">
                <a:solidFill>
                  <a:srgbClr val="000099"/>
                </a:solidFill>
              </a:rPr>
              <a:t>：若甲公司於</a:t>
            </a:r>
            <a:r>
              <a:rPr lang="en-US" altLang="zh-TW" sz="2200" dirty="0" smtClean="0">
                <a:solidFill>
                  <a:srgbClr val="000099"/>
                </a:solidFill>
              </a:rPr>
              <a:t>9</a:t>
            </a:r>
            <a:r>
              <a:rPr lang="zh-TW" altLang="en-US" sz="2200" dirty="0" smtClean="0">
                <a:solidFill>
                  <a:srgbClr val="000099"/>
                </a:solidFill>
              </a:rPr>
              <a:t>月</a:t>
            </a:r>
            <a:r>
              <a:rPr lang="en-US" altLang="zh-TW" sz="2200" dirty="0" smtClean="0">
                <a:solidFill>
                  <a:srgbClr val="000099"/>
                </a:solidFill>
              </a:rPr>
              <a:t>7</a:t>
            </a:r>
            <a:r>
              <a:rPr lang="zh-TW" altLang="en-US" sz="2200" dirty="0" smtClean="0">
                <a:solidFill>
                  <a:srgbClr val="000099"/>
                </a:solidFill>
              </a:rPr>
              <a:t>日上午</a:t>
            </a:r>
            <a:r>
              <a:rPr lang="en-US" altLang="zh-TW" sz="2200" dirty="0" smtClean="0">
                <a:solidFill>
                  <a:srgbClr val="000099"/>
                </a:solidFill>
              </a:rPr>
              <a:t>10:30</a:t>
            </a:r>
            <a:r>
              <a:rPr lang="zh-TW" altLang="en-US" sz="2200" dirty="0" smtClean="0">
                <a:solidFill>
                  <a:srgbClr val="000099"/>
                </a:solidFill>
              </a:rPr>
              <a:t>發現電子媒體大篇幅報導「</a:t>
            </a:r>
            <a:endParaRPr lang="en-US" altLang="zh-TW" sz="2200" dirty="0" smtClean="0">
              <a:solidFill>
                <a:srgbClr val="000099"/>
              </a:solidFill>
            </a:endParaRPr>
          </a:p>
          <a:p>
            <a:pPr marL="723900" lvl="1" indent="-533400">
              <a:lnSpc>
                <a:spcPct val="90000"/>
              </a:lnSpc>
              <a:spcBef>
                <a:spcPts val="600"/>
              </a:spcBef>
              <a:buClr>
                <a:schemeClr val="tx1"/>
              </a:buClr>
              <a:buFont typeface="Verdana" panose="020B0604030504040204" pitchFamily="34" charset="0"/>
              <a:buNone/>
            </a:pPr>
            <a:r>
              <a:rPr lang="zh-TW" altLang="en-US" sz="2200" dirty="0">
                <a:solidFill>
                  <a:srgbClr val="000099"/>
                </a:solidFill>
              </a:rPr>
              <a:t> </a:t>
            </a:r>
            <a:r>
              <a:rPr lang="zh-TW" altLang="en-US" sz="2200" dirty="0" smtClean="0">
                <a:solidFill>
                  <a:srgbClr val="000099"/>
                </a:solidFill>
              </a:rPr>
              <a:t>   甲公司將實施庫藏股來護盤」，則甲公司至遲應於</a:t>
            </a:r>
            <a:r>
              <a:rPr lang="en-US" altLang="zh-TW" sz="2200" dirty="0" smtClean="0">
                <a:solidFill>
                  <a:srgbClr val="C00000"/>
                </a:solidFill>
              </a:rPr>
              <a:t>9</a:t>
            </a:r>
            <a:r>
              <a:rPr lang="zh-TW" altLang="en-US" sz="2200" dirty="0" smtClean="0">
                <a:solidFill>
                  <a:srgbClr val="C00000"/>
                </a:solidFill>
              </a:rPr>
              <a:t>月</a:t>
            </a:r>
            <a:r>
              <a:rPr lang="en-US" altLang="zh-TW" sz="2200" dirty="0" smtClean="0">
                <a:solidFill>
                  <a:srgbClr val="C00000"/>
                </a:solidFill>
              </a:rPr>
              <a:t>7</a:t>
            </a:r>
            <a:r>
              <a:rPr lang="zh-TW" altLang="en-US" sz="2200" dirty="0" smtClean="0">
                <a:solidFill>
                  <a:srgbClr val="C00000"/>
                </a:solidFill>
              </a:rPr>
              <a:t>日</a:t>
            </a:r>
            <a:endParaRPr lang="en-US" altLang="zh-TW" sz="2200" dirty="0" smtClean="0">
              <a:solidFill>
                <a:srgbClr val="C00000"/>
              </a:solidFill>
            </a:endParaRPr>
          </a:p>
          <a:p>
            <a:pPr marL="723900" lvl="1" indent="-533400">
              <a:lnSpc>
                <a:spcPct val="90000"/>
              </a:lnSpc>
              <a:spcBef>
                <a:spcPts val="600"/>
              </a:spcBef>
              <a:buClr>
                <a:schemeClr val="tx1"/>
              </a:buClr>
              <a:buFont typeface="Verdana" panose="020B0604030504040204" pitchFamily="34" charset="0"/>
              <a:buNone/>
            </a:pPr>
            <a:r>
              <a:rPr lang="zh-TW" altLang="en-US" sz="2200" dirty="0">
                <a:solidFill>
                  <a:srgbClr val="C00000"/>
                </a:solidFill>
              </a:rPr>
              <a:t> </a:t>
            </a:r>
            <a:r>
              <a:rPr lang="zh-TW" altLang="en-US" sz="2200" dirty="0" smtClean="0">
                <a:solidFill>
                  <a:srgbClr val="C00000"/>
                </a:solidFill>
              </a:rPr>
              <a:t>   中午</a:t>
            </a:r>
            <a:r>
              <a:rPr lang="en-US" altLang="zh-TW" sz="2200" dirty="0" smtClean="0">
                <a:solidFill>
                  <a:srgbClr val="C00000"/>
                </a:solidFill>
              </a:rPr>
              <a:t>12</a:t>
            </a:r>
            <a:r>
              <a:rPr lang="zh-TW" altLang="en-US" sz="2200" dirty="0" smtClean="0">
                <a:solidFill>
                  <a:srgbClr val="C00000"/>
                </a:solidFill>
              </a:rPr>
              <a:t>：</a:t>
            </a:r>
            <a:r>
              <a:rPr lang="en-US" altLang="zh-TW" sz="2200" dirty="0" smtClean="0">
                <a:solidFill>
                  <a:srgbClr val="C00000"/>
                </a:solidFill>
              </a:rPr>
              <a:t>30</a:t>
            </a:r>
            <a:r>
              <a:rPr lang="zh-TW" altLang="en-US" sz="2200" dirty="0" smtClean="0">
                <a:solidFill>
                  <a:srgbClr val="C00000"/>
                </a:solidFill>
              </a:rPr>
              <a:t>前</a:t>
            </a:r>
            <a:r>
              <a:rPr lang="zh-TW" altLang="en-US" sz="2200" dirty="0" smtClean="0">
                <a:solidFill>
                  <a:srgbClr val="000099"/>
                </a:solidFill>
              </a:rPr>
              <a:t>公告重大訊息。</a:t>
            </a:r>
            <a:endParaRPr lang="en-US" altLang="zh-TW" sz="2200" dirty="0" smtClean="0">
              <a:solidFill>
                <a:srgbClr val="000099"/>
              </a:solidFill>
            </a:endParaRPr>
          </a:p>
        </p:txBody>
      </p:sp>
      <p:sp>
        <p:nvSpPr>
          <p:cNvPr id="2" name="投影片編號版面配置區 1"/>
          <p:cNvSpPr>
            <a:spLocks noGrp="1"/>
          </p:cNvSpPr>
          <p:nvPr>
            <p:ph type="sldNum" sz="quarter" idx="12"/>
          </p:nvPr>
        </p:nvSpPr>
        <p:spPr/>
        <p:txBody>
          <a:bodyPr/>
          <a:lstStyle/>
          <a:p>
            <a:fld id="{29F39A8C-DE82-43CB-ABAC-90BE8573EF11}" type="slidenum">
              <a:rPr lang="zh-TW" altLang="en-US" smtClean="0"/>
              <a:pPr/>
              <a:t>12</a:t>
            </a:fld>
            <a:endParaRPr lang="en-US" altLang="zh-TW"/>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p:cNvSpPr>
          <p:nvPr>
            <p:ph type="title"/>
          </p:nvPr>
        </p:nvSpPr>
        <p:spPr bwMode="auto">
          <a:xfrm>
            <a:off x="1115616" y="116632"/>
            <a:ext cx="7639224" cy="725487"/>
          </a:xfrm>
        </p:spPr>
        <p:txBody>
          <a:bodyPr vert="horz" wrap="square" lIns="91440" tIns="45720" rIns="91440" bIns="45720" numCol="1" anchorCtr="0" compatLnSpc="1">
            <a:prstTxWarp prst="textNoShape">
              <a:avLst/>
            </a:prstTxWarp>
            <a:normAutofit fontScale="90000"/>
          </a:bodyPr>
          <a:lstStyle/>
          <a:p>
            <a:pPr algn="ctr">
              <a:defRPr/>
            </a:pPr>
            <a:r>
              <a:rPr lang="zh-TW" altLang="en-US" sz="4400" dirty="0">
                <a:solidFill>
                  <a:schemeClr val="tx2"/>
                </a:solidFill>
              </a:rPr>
              <a:t>二、重大訊息之發布時機</a:t>
            </a:r>
            <a:r>
              <a:rPr lang="en-US" altLang="zh-TW" sz="4400" dirty="0">
                <a:solidFill>
                  <a:schemeClr val="tx2"/>
                </a:solidFill>
              </a:rPr>
              <a:t>-</a:t>
            </a:r>
            <a:r>
              <a:rPr lang="zh-TW" altLang="en-US" sz="4400" dirty="0">
                <a:solidFill>
                  <a:schemeClr val="tx2"/>
                </a:solidFill>
              </a:rPr>
              <a:t>續</a:t>
            </a:r>
            <a:endParaRPr lang="zh-TW" altLang="en-US" sz="3100" b="1" dirty="0" smtClean="0">
              <a:solidFill>
                <a:srgbClr val="000099"/>
              </a:solidFill>
              <a:effectLst/>
            </a:endParaRPr>
          </a:p>
        </p:txBody>
      </p:sp>
      <p:sp>
        <p:nvSpPr>
          <p:cNvPr id="140291" name="Rectangle 3"/>
          <p:cNvSpPr>
            <a:spLocks noGrp="1"/>
          </p:cNvSpPr>
          <p:nvPr>
            <p:ph type="body" idx="1"/>
          </p:nvPr>
        </p:nvSpPr>
        <p:spPr>
          <a:xfrm>
            <a:off x="899592" y="914836"/>
            <a:ext cx="8045450" cy="5864225"/>
          </a:xfrm>
        </p:spPr>
        <p:txBody>
          <a:bodyPr/>
          <a:lstStyle/>
          <a:p>
            <a:pPr marL="723900" lvl="1" indent="-533400">
              <a:lnSpc>
                <a:spcPct val="90000"/>
              </a:lnSpc>
              <a:buClr>
                <a:schemeClr val="tx1"/>
              </a:buClr>
              <a:buFont typeface="Verdana" panose="020B0604030504040204" pitchFamily="34" charset="0"/>
              <a:buNone/>
            </a:pPr>
            <a:r>
              <a:rPr lang="en-US" altLang="zh-TW" sz="2400" dirty="0" smtClean="0"/>
              <a:t>Q</a:t>
            </a:r>
            <a:r>
              <a:rPr lang="zh-TW" altLang="en-US" sz="2400" dirty="0" smtClean="0"/>
              <a:t>：甲公司於</a:t>
            </a:r>
            <a:r>
              <a:rPr lang="en-US" altLang="zh-TW" sz="2400" dirty="0" smtClean="0"/>
              <a:t>107</a:t>
            </a:r>
            <a:r>
              <a:rPr lang="zh-TW" altLang="en-US" sz="2400" dirty="0" smtClean="0"/>
              <a:t>年</a:t>
            </a:r>
            <a:r>
              <a:rPr lang="en-US" altLang="zh-TW" sz="2400" dirty="0"/>
              <a:t>9</a:t>
            </a:r>
            <a:r>
              <a:rPr lang="zh-TW" altLang="en-US" sz="2400" dirty="0" smtClean="0"/>
              <a:t>月</a:t>
            </a:r>
            <a:r>
              <a:rPr lang="en-US" altLang="zh-TW" sz="2400" dirty="0" smtClean="0"/>
              <a:t>7</a:t>
            </a:r>
            <a:r>
              <a:rPr lang="zh-TW" altLang="en-US" sz="2400" dirty="0" smtClean="0"/>
              <a:t>日（星期五）上午</a:t>
            </a:r>
            <a:r>
              <a:rPr lang="en-US" altLang="zh-TW" sz="2400" dirty="0" smtClean="0"/>
              <a:t>10:00</a:t>
            </a:r>
            <a:r>
              <a:rPr lang="zh-TW" altLang="en-US" sz="2400" dirty="0" smtClean="0"/>
              <a:t>召開董事</a:t>
            </a:r>
            <a:endParaRPr lang="en-US" altLang="zh-TW" sz="2400" dirty="0" smtClean="0"/>
          </a:p>
          <a:p>
            <a:pPr marL="723900" lvl="1" indent="-533400">
              <a:lnSpc>
                <a:spcPct val="90000"/>
              </a:lnSpc>
              <a:buClr>
                <a:schemeClr val="tx1"/>
              </a:buClr>
              <a:buNone/>
            </a:pPr>
            <a:r>
              <a:rPr lang="zh-TW" altLang="en-US" sz="2400" dirty="0" smtClean="0"/>
              <a:t>   會通過實施庫藏股，該則重大訊息之發布時點？</a:t>
            </a:r>
            <a:endParaRPr lang="en-US" altLang="zh-TW" sz="2400" dirty="0" smtClean="0"/>
          </a:p>
          <a:p>
            <a:pPr marL="723900" lvl="1" indent="-533400">
              <a:lnSpc>
                <a:spcPct val="90000"/>
              </a:lnSpc>
              <a:buClr>
                <a:schemeClr val="tx1"/>
              </a:buClr>
              <a:buNone/>
            </a:pPr>
            <a:r>
              <a:rPr lang="zh-TW" altLang="en-US" sz="2400" b="1" dirty="0">
                <a:solidFill>
                  <a:srgbClr val="FF0000"/>
                </a:solidFill>
              </a:rPr>
              <a:t> </a:t>
            </a:r>
            <a:r>
              <a:rPr lang="zh-TW" altLang="en-US" sz="2400" b="1" dirty="0" smtClean="0">
                <a:solidFill>
                  <a:srgbClr val="FF0000"/>
                </a:solidFill>
              </a:rPr>
              <a:t>  </a:t>
            </a:r>
            <a:r>
              <a:rPr lang="en-US" altLang="zh-TW" sz="2400" b="1" dirty="0" smtClean="0">
                <a:solidFill>
                  <a:srgbClr val="FF0000"/>
                </a:solidFill>
              </a:rPr>
              <a:t>(</a:t>
            </a:r>
            <a:r>
              <a:rPr lang="zh-TW" altLang="en-US" sz="2400" b="1" dirty="0">
                <a:solidFill>
                  <a:srgbClr val="FF0000"/>
                </a:solidFill>
              </a:rPr>
              <a:t>參考</a:t>
            </a:r>
            <a:r>
              <a:rPr lang="en-US" altLang="zh-TW" sz="2400" b="1" dirty="0" smtClean="0">
                <a:solidFill>
                  <a:srgbClr val="FF0000"/>
                </a:solidFill>
              </a:rPr>
              <a:t>)</a:t>
            </a:r>
            <a:endParaRPr lang="en-US" altLang="zh-TW" sz="2200" dirty="0" smtClean="0"/>
          </a:p>
          <a:p>
            <a:pPr marL="723900" lvl="1" indent="-533400">
              <a:lnSpc>
                <a:spcPct val="90000"/>
              </a:lnSpc>
              <a:buClr>
                <a:schemeClr val="tx1"/>
              </a:buClr>
              <a:buNone/>
            </a:pPr>
            <a:r>
              <a:rPr lang="en-US" altLang="zh-TW" sz="2200" dirty="0" smtClean="0">
                <a:solidFill>
                  <a:srgbClr val="000099"/>
                </a:solidFill>
              </a:rPr>
              <a:t>A4</a:t>
            </a:r>
            <a:r>
              <a:rPr lang="zh-TW" altLang="en-US" sz="2200" dirty="0">
                <a:solidFill>
                  <a:srgbClr val="000099"/>
                </a:solidFill>
              </a:rPr>
              <a:t>：若甲公司並未發現上述電子媒體報導，惟本中心於</a:t>
            </a:r>
            <a:r>
              <a:rPr lang="zh-TW" altLang="en-US" sz="2200" dirty="0" smtClean="0">
                <a:solidFill>
                  <a:srgbClr val="000099"/>
                </a:solidFill>
              </a:rPr>
              <a:t>中午</a:t>
            </a:r>
            <a:endParaRPr lang="en-US" altLang="zh-TW" sz="2200" dirty="0" smtClean="0">
              <a:solidFill>
                <a:srgbClr val="000099"/>
              </a:solidFill>
            </a:endParaRPr>
          </a:p>
          <a:p>
            <a:pPr marL="723900" lvl="1" indent="-533400">
              <a:lnSpc>
                <a:spcPct val="90000"/>
              </a:lnSpc>
              <a:buClr>
                <a:schemeClr val="tx1"/>
              </a:buClr>
              <a:buNone/>
            </a:pPr>
            <a:r>
              <a:rPr lang="zh-TW" altLang="en-US" sz="2200" dirty="0">
                <a:solidFill>
                  <a:srgbClr val="000099"/>
                </a:solidFill>
              </a:rPr>
              <a:t> </a:t>
            </a:r>
            <a:r>
              <a:rPr lang="zh-TW" altLang="en-US" sz="2200" dirty="0" smtClean="0">
                <a:solidFill>
                  <a:srgbClr val="000099"/>
                </a:solidFill>
              </a:rPr>
              <a:t>   </a:t>
            </a:r>
            <a:r>
              <a:rPr lang="en-US" altLang="zh-TW" sz="2200" dirty="0" smtClean="0">
                <a:solidFill>
                  <a:srgbClr val="000099"/>
                </a:solidFill>
              </a:rPr>
              <a:t>12:00</a:t>
            </a:r>
            <a:r>
              <a:rPr lang="zh-TW" altLang="en-US" sz="2200" dirty="0" smtClean="0">
                <a:solidFill>
                  <a:srgbClr val="000099"/>
                </a:solidFill>
              </a:rPr>
              <a:t>通知甲公司澄清該則報導，則甲公司應於</a:t>
            </a:r>
            <a:r>
              <a:rPr lang="zh-TW" altLang="en-US" sz="2200" dirty="0" smtClean="0">
                <a:solidFill>
                  <a:srgbClr val="C00000"/>
                </a:solidFill>
              </a:rPr>
              <a:t>下午</a:t>
            </a:r>
            <a:r>
              <a:rPr lang="en-US" altLang="zh-TW" sz="2200" dirty="0" smtClean="0">
                <a:solidFill>
                  <a:srgbClr val="C00000"/>
                </a:solidFill>
              </a:rPr>
              <a:t>2:00</a:t>
            </a:r>
          </a:p>
          <a:p>
            <a:pPr marL="723900" lvl="1" indent="-533400">
              <a:lnSpc>
                <a:spcPct val="90000"/>
              </a:lnSpc>
              <a:buClr>
                <a:schemeClr val="tx1"/>
              </a:buClr>
              <a:buNone/>
            </a:pPr>
            <a:r>
              <a:rPr lang="zh-TW" altLang="en-US" sz="2200" dirty="0">
                <a:solidFill>
                  <a:srgbClr val="C00000"/>
                </a:solidFill>
              </a:rPr>
              <a:t> </a:t>
            </a:r>
            <a:r>
              <a:rPr lang="zh-TW" altLang="en-US" sz="2200" dirty="0" smtClean="0">
                <a:solidFill>
                  <a:srgbClr val="C00000"/>
                </a:solidFill>
              </a:rPr>
              <a:t>   前</a:t>
            </a:r>
            <a:r>
              <a:rPr lang="zh-TW" altLang="en-US" sz="2200" dirty="0" smtClean="0">
                <a:solidFill>
                  <a:srgbClr val="000099"/>
                </a:solidFill>
              </a:rPr>
              <a:t>公告重大訊息。</a:t>
            </a:r>
            <a:endParaRPr lang="en-US" altLang="zh-TW" sz="2200" dirty="0" smtClean="0">
              <a:solidFill>
                <a:srgbClr val="000099"/>
              </a:solidFill>
            </a:endParaRPr>
          </a:p>
          <a:p>
            <a:pPr marL="723900" lvl="1" indent="-533400">
              <a:lnSpc>
                <a:spcPct val="90000"/>
              </a:lnSpc>
              <a:spcBef>
                <a:spcPts val="1800"/>
              </a:spcBef>
              <a:buClr>
                <a:schemeClr val="tx1"/>
              </a:buClr>
              <a:buNone/>
            </a:pPr>
            <a:r>
              <a:rPr lang="en-US" altLang="zh-TW" sz="2200" dirty="0" smtClean="0">
                <a:solidFill>
                  <a:srgbClr val="000099"/>
                </a:solidFill>
              </a:rPr>
              <a:t>A5</a:t>
            </a:r>
            <a:r>
              <a:rPr lang="zh-TW" altLang="en-US" sz="2200" dirty="0" smtClean="0">
                <a:solidFill>
                  <a:srgbClr val="000099"/>
                </a:solidFill>
              </a:rPr>
              <a:t>：若電子媒體報導於傍晚才陸續報導，甲公司並未發現報導</a:t>
            </a:r>
            <a:endParaRPr lang="en-US" altLang="zh-TW" sz="2200" dirty="0">
              <a:solidFill>
                <a:srgbClr val="000099"/>
              </a:solidFill>
            </a:endParaRPr>
          </a:p>
          <a:p>
            <a:pPr marL="723900" lvl="1" indent="-533400">
              <a:lnSpc>
                <a:spcPct val="90000"/>
              </a:lnSpc>
              <a:spcBef>
                <a:spcPts val="600"/>
              </a:spcBef>
              <a:buClr>
                <a:schemeClr val="tx1"/>
              </a:buClr>
              <a:buNone/>
            </a:pPr>
            <a:r>
              <a:rPr lang="zh-TW" altLang="en-US" sz="2200" dirty="0" smtClean="0">
                <a:solidFill>
                  <a:srgbClr val="000099"/>
                </a:solidFill>
              </a:rPr>
              <a:t>    ，本中心於下午</a:t>
            </a:r>
            <a:r>
              <a:rPr lang="en-US" altLang="zh-TW" sz="2200" dirty="0" smtClean="0">
                <a:solidFill>
                  <a:srgbClr val="000099"/>
                </a:solidFill>
              </a:rPr>
              <a:t>6:00</a:t>
            </a:r>
            <a:r>
              <a:rPr lang="zh-TW" altLang="en-US" sz="2200" dirty="0" smtClean="0">
                <a:solidFill>
                  <a:srgbClr val="000099"/>
                </a:solidFill>
              </a:rPr>
              <a:t>通知甲公司澄清該則報導，則</a:t>
            </a:r>
            <a:r>
              <a:rPr lang="zh-TW" altLang="en-US" sz="2200" dirty="0">
                <a:solidFill>
                  <a:srgbClr val="000099"/>
                </a:solidFill>
              </a:rPr>
              <a:t>甲</a:t>
            </a:r>
            <a:r>
              <a:rPr lang="zh-TW" altLang="en-US" sz="2200" dirty="0" smtClean="0">
                <a:solidFill>
                  <a:srgbClr val="000099"/>
                </a:solidFill>
              </a:rPr>
              <a:t>公司</a:t>
            </a:r>
            <a:endParaRPr lang="en-US" altLang="zh-TW" sz="2200" dirty="0" smtClean="0">
              <a:solidFill>
                <a:srgbClr val="000099"/>
              </a:solidFill>
            </a:endParaRPr>
          </a:p>
          <a:p>
            <a:pPr marL="723900" lvl="1" indent="-533400">
              <a:lnSpc>
                <a:spcPct val="90000"/>
              </a:lnSpc>
              <a:spcBef>
                <a:spcPts val="600"/>
              </a:spcBef>
              <a:buClr>
                <a:schemeClr val="tx1"/>
              </a:buClr>
              <a:buNone/>
            </a:pPr>
            <a:r>
              <a:rPr lang="zh-TW" altLang="en-US" sz="2200" dirty="0">
                <a:solidFill>
                  <a:srgbClr val="000099"/>
                </a:solidFill>
              </a:rPr>
              <a:t> </a:t>
            </a:r>
            <a:r>
              <a:rPr lang="zh-TW" altLang="en-US" sz="2200" dirty="0" smtClean="0">
                <a:solidFill>
                  <a:srgbClr val="000099"/>
                </a:solidFill>
              </a:rPr>
              <a:t>   至</a:t>
            </a:r>
            <a:r>
              <a:rPr lang="zh-TW" altLang="en-US" sz="2200" dirty="0">
                <a:solidFill>
                  <a:srgbClr val="000099"/>
                </a:solidFill>
              </a:rPr>
              <a:t>遲應</a:t>
            </a:r>
            <a:r>
              <a:rPr lang="zh-TW" altLang="en-US" sz="2200" dirty="0" smtClean="0">
                <a:solidFill>
                  <a:srgbClr val="000099"/>
                </a:solidFill>
              </a:rPr>
              <a:t>於</a:t>
            </a:r>
            <a:r>
              <a:rPr lang="en-US" altLang="zh-TW" sz="2200" dirty="0" smtClean="0">
                <a:solidFill>
                  <a:srgbClr val="C00000"/>
                </a:solidFill>
              </a:rPr>
              <a:t>9</a:t>
            </a:r>
            <a:r>
              <a:rPr lang="zh-TW" altLang="en-US" sz="2200" dirty="0" smtClean="0">
                <a:solidFill>
                  <a:srgbClr val="C00000"/>
                </a:solidFill>
              </a:rPr>
              <a:t>月</a:t>
            </a:r>
            <a:r>
              <a:rPr lang="en-US" altLang="zh-TW" sz="2200" dirty="0" smtClean="0">
                <a:solidFill>
                  <a:srgbClr val="C00000"/>
                </a:solidFill>
              </a:rPr>
              <a:t>10</a:t>
            </a:r>
            <a:r>
              <a:rPr lang="zh-TW" altLang="en-US" sz="2200" dirty="0" smtClean="0">
                <a:solidFill>
                  <a:srgbClr val="C00000"/>
                </a:solidFill>
              </a:rPr>
              <a:t>日</a:t>
            </a:r>
            <a:r>
              <a:rPr lang="en-US" altLang="zh-TW" sz="2200" dirty="0">
                <a:solidFill>
                  <a:srgbClr val="C00000"/>
                </a:solidFill>
              </a:rPr>
              <a:t>(</a:t>
            </a:r>
            <a:r>
              <a:rPr lang="zh-TW" altLang="en-US" sz="2200" dirty="0">
                <a:solidFill>
                  <a:srgbClr val="C00000"/>
                </a:solidFill>
              </a:rPr>
              <a:t>星期一</a:t>
            </a:r>
            <a:r>
              <a:rPr lang="en-US" altLang="zh-TW" sz="2200" dirty="0" smtClean="0">
                <a:solidFill>
                  <a:srgbClr val="C00000"/>
                </a:solidFill>
              </a:rPr>
              <a:t>)7</a:t>
            </a:r>
            <a:r>
              <a:rPr lang="zh-TW" altLang="en-US" sz="2200" dirty="0">
                <a:solidFill>
                  <a:srgbClr val="C00000"/>
                </a:solidFill>
              </a:rPr>
              <a:t>：</a:t>
            </a:r>
            <a:r>
              <a:rPr lang="en-US" altLang="zh-TW" sz="2200" dirty="0">
                <a:solidFill>
                  <a:srgbClr val="C00000"/>
                </a:solidFill>
              </a:rPr>
              <a:t>00</a:t>
            </a:r>
            <a:r>
              <a:rPr lang="zh-TW" altLang="en-US" sz="2200" dirty="0" smtClean="0">
                <a:solidFill>
                  <a:srgbClr val="000099"/>
                </a:solidFill>
              </a:rPr>
              <a:t>公告重大訊息</a:t>
            </a:r>
            <a:r>
              <a:rPr lang="zh-TW" altLang="en-US" sz="2200" dirty="0">
                <a:solidFill>
                  <a:srgbClr val="000099"/>
                </a:solidFill>
              </a:rPr>
              <a:t>。</a:t>
            </a:r>
            <a:endParaRPr lang="en-US" altLang="zh-TW" sz="2200" dirty="0">
              <a:solidFill>
                <a:srgbClr val="000099"/>
              </a:solidFill>
            </a:endParaRPr>
          </a:p>
          <a:p>
            <a:pPr marL="723900" lvl="1" indent="-533400">
              <a:lnSpc>
                <a:spcPct val="90000"/>
              </a:lnSpc>
              <a:spcBef>
                <a:spcPts val="1800"/>
              </a:spcBef>
              <a:buClr>
                <a:schemeClr val="tx1"/>
              </a:buClr>
              <a:buNone/>
            </a:pPr>
            <a:r>
              <a:rPr lang="en-US" altLang="zh-TW" sz="2200" dirty="0" smtClean="0">
                <a:solidFill>
                  <a:srgbClr val="000099"/>
                </a:solidFill>
              </a:rPr>
              <a:t>A6</a:t>
            </a:r>
            <a:r>
              <a:rPr lang="zh-TW" altLang="en-US" sz="2200" dirty="0" smtClean="0">
                <a:solidFill>
                  <a:srgbClr val="000099"/>
                </a:solidFill>
              </a:rPr>
              <a:t>：</a:t>
            </a:r>
            <a:r>
              <a:rPr lang="zh-TW" altLang="en-US" sz="2200" dirty="0">
                <a:solidFill>
                  <a:srgbClr val="000099"/>
                </a:solidFill>
              </a:rPr>
              <a:t>若電子媒體報導於傍晚才陸續報導，甲公司並未</a:t>
            </a:r>
            <a:r>
              <a:rPr lang="zh-TW" altLang="en-US" sz="2200" dirty="0" smtClean="0">
                <a:solidFill>
                  <a:srgbClr val="000099"/>
                </a:solidFill>
              </a:rPr>
              <a:t>發現報導</a:t>
            </a:r>
            <a:endParaRPr lang="en-US" altLang="zh-TW" sz="2200" dirty="0" smtClean="0">
              <a:solidFill>
                <a:srgbClr val="000099"/>
              </a:solidFill>
            </a:endParaRPr>
          </a:p>
          <a:p>
            <a:pPr marL="723900" lvl="1" indent="-533400">
              <a:lnSpc>
                <a:spcPct val="90000"/>
              </a:lnSpc>
              <a:spcBef>
                <a:spcPts val="600"/>
              </a:spcBef>
              <a:buClr>
                <a:schemeClr val="tx1"/>
              </a:buClr>
              <a:buNone/>
            </a:pPr>
            <a:r>
              <a:rPr lang="zh-TW" altLang="en-US" sz="2200" dirty="0" smtClean="0">
                <a:solidFill>
                  <a:srgbClr val="000099"/>
                </a:solidFill>
              </a:rPr>
              <a:t>    ，考量該訊息衍生額外重大影響，本</a:t>
            </a:r>
            <a:r>
              <a:rPr lang="zh-TW" altLang="en-US" sz="2200" dirty="0">
                <a:solidFill>
                  <a:srgbClr val="000099"/>
                </a:solidFill>
              </a:rPr>
              <a:t>中心於</a:t>
            </a:r>
            <a:r>
              <a:rPr lang="zh-TW" altLang="en-US" sz="2200" dirty="0" smtClean="0">
                <a:solidFill>
                  <a:srgbClr val="000099"/>
                </a:solidFill>
              </a:rPr>
              <a:t>下午</a:t>
            </a:r>
            <a:r>
              <a:rPr lang="en-US" altLang="zh-TW" sz="2200" dirty="0" smtClean="0">
                <a:solidFill>
                  <a:srgbClr val="000099"/>
                </a:solidFill>
              </a:rPr>
              <a:t>6:00</a:t>
            </a:r>
            <a:r>
              <a:rPr lang="zh-TW" altLang="en-US" sz="2200" dirty="0" smtClean="0">
                <a:solidFill>
                  <a:srgbClr val="000099"/>
                </a:solidFill>
              </a:rPr>
              <a:t>通知</a:t>
            </a:r>
            <a:endParaRPr lang="en-US" altLang="zh-TW" sz="2200" dirty="0" smtClean="0">
              <a:solidFill>
                <a:srgbClr val="000099"/>
              </a:solidFill>
            </a:endParaRPr>
          </a:p>
          <a:p>
            <a:pPr marL="723900" lvl="1" indent="-533400">
              <a:lnSpc>
                <a:spcPct val="90000"/>
              </a:lnSpc>
              <a:spcBef>
                <a:spcPts val="600"/>
              </a:spcBef>
              <a:buClr>
                <a:schemeClr val="tx1"/>
              </a:buClr>
              <a:buNone/>
            </a:pPr>
            <a:r>
              <a:rPr lang="zh-TW" altLang="en-US" sz="2200" dirty="0">
                <a:solidFill>
                  <a:srgbClr val="000099"/>
                </a:solidFill>
              </a:rPr>
              <a:t> </a:t>
            </a:r>
            <a:r>
              <a:rPr lang="zh-TW" altLang="en-US" sz="2200" dirty="0" smtClean="0">
                <a:solidFill>
                  <a:srgbClr val="000099"/>
                </a:solidFill>
              </a:rPr>
              <a:t>   甲公司</a:t>
            </a:r>
            <a:r>
              <a:rPr lang="zh-TW" altLang="en-US" sz="2200" dirty="0">
                <a:solidFill>
                  <a:srgbClr val="000099"/>
                </a:solidFill>
              </a:rPr>
              <a:t>澄清該則報導</a:t>
            </a:r>
            <a:r>
              <a:rPr lang="zh-TW" altLang="en-US" sz="2200" dirty="0" smtClean="0">
                <a:solidFill>
                  <a:srgbClr val="000099"/>
                </a:solidFill>
              </a:rPr>
              <a:t>，</a:t>
            </a:r>
            <a:r>
              <a:rPr lang="zh-TW" altLang="en-US" sz="2200" dirty="0" smtClean="0">
                <a:solidFill>
                  <a:srgbClr val="C00000"/>
                </a:solidFill>
              </a:rPr>
              <a:t>並請公司於當日晚上</a:t>
            </a:r>
            <a:r>
              <a:rPr lang="en-US" altLang="zh-TW" sz="2200" dirty="0" smtClean="0">
                <a:solidFill>
                  <a:srgbClr val="C00000"/>
                </a:solidFill>
              </a:rPr>
              <a:t>9:00</a:t>
            </a:r>
            <a:r>
              <a:rPr lang="zh-TW" altLang="en-US" sz="2200" dirty="0" smtClean="0">
                <a:solidFill>
                  <a:srgbClr val="C00000"/>
                </a:solidFill>
              </a:rPr>
              <a:t>前</a:t>
            </a:r>
            <a:r>
              <a:rPr lang="zh-TW" altLang="en-US" sz="2200" dirty="0">
                <a:solidFill>
                  <a:srgbClr val="C00000"/>
                </a:solidFill>
              </a:rPr>
              <a:t>公告</a:t>
            </a:r>
            <a:r>
              <a:rPr lang="zh-TW" altLang="en-US" sz="2200" dirty="0" smtClean="0">
                <a:solidFill>
                  <a:srgbClr val="C00000"/>
                </a:solidFill>
              </a:rPr>
              <a:t>重</a:t>
            </a:r>
            <a:endParaRPr lang="en-US" altLang="zh-TW" sz="2200" dirty="0" smtClean="0">
              <a:solidFill>
                <a:srgbClr val="C00000"/>
              </a:solidFill>
            </a:endParaRPr>
          </a:p>
          <a:p>
            <a:pPr marL="723900" lvl="1" indent="-533400">
              <a:lnSpc>
                <a:spcPct val="90000"/>
              </a:lnSpc>
              <a:spcBef>
                <a:spcPts val="600"/>
              </a:spcBef>
              <a:buClr>
                <a:schemeClr val="tx1"/>
              </a:buClr>
              <a:buNone/>
            </a:pPr>
            <a:r>
              <a:rPr lang="zh-TW" altLang="en-US" sz="2200" dirty="0">
                <a:solidFill>
                  <a:srgbClr val="C00000"/>
                </a:solidFill>
              </a:rPr>
              <a:t> </a:t>
            </a:r>
            <a:r>
              <a:rPr lang="zh-TW" altLang="en-US" sz="2200" dirty="0" smtClean="0">
                <a:solidFill>
                  <a:srgbClr val="C00000"/>
                </a:solidFill>
              </a:rPr>
              <a:t>   大訊息，則請甲公司配合辦理</a:t>
            </a:r>
            <a:r>
              <a:rPr lang="zh-TW" altLang="en-US" sz="2200" dirty="0" smtClean="0">
                <a:solidFill>
                  <a:srgbClr val="000099"/>
                </a:solidFill>
              </a:rPr>
              <a:t>。</a:t>
            </a:r>
            <a:endParaRPr lang="en-US" altLang="zh-TW" sz="2200" dirty="0">
              <a:solidFill>
                <a:srgbClr val="000099"/>
              </a:solidFill>
            </a:endParaRPr>
          </a:p>
        </p:txBody>
      </p:sp>
      <p:sp>
        <p:nvSpPr>
          <p:cNvPr id="2" name="投影片編號版面配置區 1"/>
          <p:cNvSpPr>
            <a:spLocks noGrp="1"/>
          </p:cNvSpPr>
          <p:nvPr>
            <p:ph type="sldNum" sz="quarter" idx="12"/>
          </p:nvPr>
        </p:nvSpPr>
        <p:spPr/>
        <p:txBody>
          <a:bodyPr/>
          <a:lstStyle/>
          <a:p>
            <a:fld id="{29F39A8C-DE82-43CB-ABAC-90BE8573EF11}" type="slidenum">
              <a:rPr lang="zh-TW" altLang="en-US" smtClean="0"/>
              <a:pPr/>
              <a:t>13</a:t>
            </a:fld>
            <a:endParaRPr lang="en-US" altLang="zh-TW"/>
          </a:p>
        </p:txBody>
      </p:sp>
    </p:spTree>
    <p:extLst>
      <p:ext uri="{BB962C8B-B14F-4D97-AF65-F5344CB8AC3E}">
        <p14:creationId xmlns:p14="http://schemas.microsoft.com/office/powerpoint/2010/main" val="28005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p:cNvSpPr>
          <p:nvPr>
            <p:ph type="title"/>
          </p:nvPr>
        </p:nvSpPr>
        <p:spPr bwMode="auto">
          <a:xfrm>
            <a:off x="1593850" y="115888"/>
            <a:ext cx="7010400" cy="725487"/>
          </a:xfrm>
        </p:spPr>
        <p:txBody>
          <a:bodyPr vert="horz" wrap="square" lIns="91440" tIns="45720" rIns="91440" bIns="45720" numCol="1" anchorCtr="0" compatLnSpc="1">
            <a:prstTxWarp prst="textNoShape">
              <a:avLst/>
            </a:prstTxWarp>
            <a:normAutofit fontScale="90000"/>
          </a:bodyPr>
          <a:lstStyle/>
          <a:p>
            <a:pPr algn="ctr">
              <a:defRPr/>
            </a:pPr>
            <a:r>
              <a:rPr lang="zh-TW" altLang="en-US" sz="4400" dirty="0">
                <a:solidFill>
                  <a:schemeClr val="tx2"/>
                </a:solidFill>
              </a:rPr>
              <a:t>二、重大訊息之發布時機</a:t>
            </a:r>
            <a:r>
              <a:rPr lang="en-US" altLang="zh-TW" sz="4400" dirty="0">
                <a:solidFill>
                  <a:schemeClr val="tx2"/>
                </a:solidFill>
              </a:rPr>
              <a:t>-</a:t>
            </a:r>
            <a:r>
              <a:rPr lang="zh-TW" altLang="en-US" sz="4400" dirty="0">
                <a:solidFill>
                  <a:schemeClr val="tx2"/>
                </a:solidFill>
              </a:rPr>
              <a:t>續</a:t>
            </a:r>
            <a:endParaRPr lang="zh-TW" altLang="en-US" sz="3200" b="1" dirty="0" smtClean="0">
              <a:solidFill>
                <a:srgbClr val="000099"/>
              </a:solidFill>
              <a:effectLst/>
            </a:endParaRPr>
          </a:p>
        </p:txBody>
      </p:sp>
      <p:sp>
        <p:nvSpPr>
          <p:cNvPr id="140291" name="Rectangle 3"/>
          <p:cNvSpPr>
            <a:spLocks noGrp="1"/>
          </p:cNvSpPr>
          <p:nvPr>
            <p:ph type="body" idx="1"/>
          </p:nvPr>
        </p:nvSpPr>
        <p:spPr>
          <a:xfrm>
            <a:off x="990600" y="908050"/>
            <a:ext cx="7924800" cy="5721350"/>
          </a:xfrm>
        </p:spPr>
        <p:txBody>
          <a:bodyPr/>
          <a:lstStyle/>
          <a:p>
            <a:pPr marL="723900" lvl="1" indent="-533400">
              <a:buClr>
                <a:schemeClr val="tx1"/>
              </a:buClr>
              <a:buNone/>
            </a:pPr>
            <a:r>
              <a:rPr lang="en-US" altLang="zh-TW" sz="2400" dirty="0" smtClean="0"/>
              <a:t>Q</a:t>
            </a:r>
            <a:r>
              <a:rPr lang="zh-TW" altLang="en-US" sz="2400" dirty="0" smtClean="0"/>
              <a:t>：乙公司於</a:t>
            </a:r>
            <a:r>
              <a:rPr lang="en-US" altLang="zh-TW" sz="2400" dirty="0" smtClean="0"/>
              <a:t>107</a:t>
            </a:r>
            <a:r>
              <a:rPr lang="zh-TW" altLang="en-US" sz="2400" dirty="0" smtClean="0"/>
              <a:t>年</a:t>
            </a:r>
            <a:r>
              <a:rPr lang="en-US" altLang="zh-TW" sz="2400" dirty="0" smtClean="0"/>
              <a:t>9</a:t>
            </a:r>
            <a:r>
              <a:rPr lang="zh-TW" altLang="en-US" sz="2400" dirty="0" smtClean="0"/>
              <a:t>月</a:t>
            </a:r>
            <a:r>
              <a:rPr lang="en-US" altLang="zh-TW" sz="2400" dirty="0" smtClean="0"/>
              <a:t>7</a:t>
            </a:r>
            <a:r>
              <a:rPr lang="zh-TW" altLang="en-US" sz="2400" dirty="0" smtClean="0"/>
              <a:t>日（星期五）決定受邀參加證券公司於</a:t>
            </a:r>
            <a:r>
              <a:rPr lang="en-US" altLang="zh-TW" sz="2400" dirty="0" smtClean="0"/>
              <a:t>107</a:t>
            </a:r>
            <a:r>
              <a:rPr lang="zh-TW" altLang="en-US" sz="2400" dirty="0" smtClean="0"/>
              <a:t>年</a:t>
            </a:r>
            <a:r>
              <a:rPr lang="en-US" altLang="zh-TW" sz="2400" dirty="0" smtClean="0"/>
              <a:t>9</a:t>
            </a:r>
            <a:r>
              <a:rPr lang="zh-TW" altLang="en-US" sz="2400" dirty="0" smtClean="0"/>
              <a:t>月</a:t>
            </a:r>
            <a:r>
              <a:rPr lang="en-US" altLang="zh-TW" sz="2400" dirty="0" smtClean="0"/>
              <a:t>18</a:t>
            </a:r>
            <a:r>
              <a:rPr lang="zh-TW" altLang="en-US" sz="2400" dirty="0" smtClean="0"/>
              <a:t>日（星期二）下午</a:t>
            </a:r>
            <a:r>
              <a:rPr lang="en-US" altLang="zh-TW" sz="2400" dirty="0" smtClean="0"/>
              <a:t>2:00</a:t>
            </a:r>
            <a:r>
              <a:rPr lang="zh-TW" altLang="en-US" sz="2400" dirty="0" smtClean="0"/>
              <a:t>舉行法人說明會，相關訊息應於何時完成申報？</a:t>
            </a:r>
            <a:r>
              <a:rPr lang="en-US" altLang="zh-TW" sz="2400" b="1" dirty="0">
                <a:solidFill>
                  <a:srgbClr val="FF0000"/>
                </a:solidFill>
              </a:rPr>
              <a:t>(</a:t>
            </a:r>
            <a:r>
              <a:rPr lang="zh-TW" altLang="en-US" sz="2400" b="1" dirty="0">
                <a:solidFill>
                  <a:srgbClr val="FF0000"/>
                </a:solidFill>
              </a:rPr>
              <a:t>參考</a:t>
            </a:r>
            <a:r>
              <a:rPr lang="en-US" altLang="zh-TW" sz="2400" b="1" dirty="0" smtClean="0">
                <a:solidFill>
                  <a:srgbClr val="FF0000"/>
                </a:solidFill>
              </a:rPr>
              <a:t>)</a:t>
            </a:r>
            <a:endParaRPr lang="en-US" altLang="zh-TW" sz="2400" dirty="0" smtClean="0"/>
          </a:p>
          <a:p>
            <a:pPr marL="723900" lvl="1" indent="-533400">
              <a:buClr>
                <a:schemeClr val="tx1"/>
              </a:buClr>
              <a:buFont typeface="Verdana" panose="020B0604030504040204" pitchFamily="34" charset="0"/>
              <a:buNone/>
            </a:pPr>
            <a:endParaRPr lang="en-US" altLang="zh-TW" sz="2400" dirty="0" smtClean="0"/>
          </a:p>
          <a:p>
            <a:pPr marL="723900" lvl="1" indent="-533400">
              <a:buClr>
                <a:schemeClr val="tx1"/>
              </a:buClr>
              <a:buFont typeface="Verdana" panose="020B0604030504040204" pitchFamily="34" charset="0"/>
              <a:buNone/>
            </a:pPr>
            <a:r>
              <a:rPr lang="en-US" altLang="zh-TW" sz="2200" dirty="0" smtClean="0">
                <a:solidFill>
                  <a:srgbClr val="000099"/>
                </a:solidFill>
              </a:rPr>
              <a:t>A1</a:t>
            </a:r>
            <a:r>
              <a:rPr lang="zh-TW" altLang="en-US" sz="2200" dirty="0" smtClean="0">
                <a:solidFill>
                  <a:srgbClr val="000099"/>
                </a:solidFill>
              </a:rPr>
              <a:t>：如無下列狀況，則乙公司至遲應於</a:t>
            </a:r>
            <a:r>
              <a:rPr lang="en-US" altLang="zh-TW" sz="2200" u="sng" dirty="0" smtClean="0">
                <a:solidFill>
                  <a:srgbClr val="C00000"/>
                </a:solidFill>
              </a:rPr>
              <a:t>9</a:t>
            </a:r>
            <a:r>
              <a:rPr lang="zh-TW" altLang="en-US" sz="2200" u="sng" dirty="0" smtClean="0">
                <a:solidFill>
                  <a:srgbClr val="C00000"/>
                </a:solidFill>
              </a:rPr>
              <a:t>月</a:t>
            </a:r>
            <a:r>
              <a:rPr lang="en-US" altLang="zh-TW" sz="2200" u="sng" dirty="0" smtClean="0">
                <a:solidFill>
                  <a:srgbClr val="C00000"/>
                </a:solidFill>
              </a:rPr>
              <a:t>17</a:t>
            </a:r>
            <a:r>
              <a:rPr lang="zh-TW" altLang="en-US" sz="2200" u="sng" dirty="0" smtClean="0">
                <a:solidFill>
                  <a:srgbClr val="C00000"/>
                </a:solidFill>
              </a:rPr>
              <a:t>日</a:t>
            </a:r>
            <a:r>
              <a:rPr lang="en-US" altLang="zh-TW" sz="2200" u="sng" dirty="0" smtClean="0">
                <a:solidFill>
                  <a:srgbClr val="C00000"/>
                </a:solidFill>
              </a:rPr>
              <a:t>(</a:t>
            </a:r>
            <a:r>
              <a:rPr lang="zh-TW" altLang="en-US" sz="2200" u="sng" dirty="0" smtClean="0">
                <a:solidFill>
                  <a:srgbClr val="C00000"/>
                </a:solidFill>
              </a:rPr>
              <a:t>星期一</a:t>
            </a:r>
            <a:r>
              <a:rPr lang="en-US" altLang="zh-TW" sz="2200" u="sng" dirty="0" smtClean="0">
                <a:solidFill>
                  <a:srgbClr val="C00000"/>
                </a:solidFill>
              </a:rPr>
              <a:t>)23:59</a:t>
            </a:r>
          </a:p>
          <a:p>
            <a:pPr marL="723900" lvl="1" indent="-533400">
              <a:buClr>
                <a:schemeClr val="tx1"/>
              </a:buClr>
              <a:buFont typeface="Verdana" panose="020B0604030504040204" pitchFamily="34" charset="0"/>
              <a:buNone/>
            </a:pPr>
            <a:r>
              <a:rPr lang="zh-TW" altLang="en-US" sz="2200" dirty="0">
                <a:solidFill>
                  <a:srgbClr val="C00000"/>
                </a:solidFill>
              </a:rPr>
              <a:t> </a:t>
            </a:r>
            <a:r>
              <a:rPr lang="zh-TW" altLang="en-US" sz="2200" dirty="0" smtClean="0">
                <a:solidFill>
                  <a:srgbClr val="C00000"/>
                </a:solidFill>
              </a:rPr>
              <a:t>   </a:t>
            </a:r>
            <a:r>
              <a:rPr lang="zh-TW" altLang="en-US" sz="2200" u="sng" dirty="0" smtClean="0">
                <a:solidFill>
                  <a:srgbClr val="C00000"/>
                </a:solidFill>
              </a:rPr>
              <a:t>前</a:t>
            </a:r>
            <a:r>
              <a:rPr lang="zh-TW" altLang="en-US" sz="2200" dirty="0" smtClean="0">
                <a:solidFill>
                  <a:srgbClr val="000099"/>
                </a:solidFill>
              </a:rPr>
              <a:t>完成公告申報受邀參加法說會之日期、時間、地點等資</a:t>
            </a:r>
            <a:endParaRPr lang="en-US" altLang="zh-TW" sz="2200" dirty="0" smtClean="0">
              <a:solidFill>
                <a:srgbClr val="000099"/>
              </a:solidFill>
            </a:endParaRPr>
          </a:p>
          <a:p>
            <a:pPr marL="723900" lvl="1" indent="-533400">
              <a:buClr>
                <a:schemeClr val="tx1"/>
              </a:buClr>
              <a:buFont typeface="Verdana" panose="020B0604030504040204" pitchFamily="34" charset="0"/>
              <a:buNone/>
            </a:pPr>
            <a:r>
              <a:rPr lang="zh-TW" altLang="en-US" sz="2200" dirty="0">
                <a:solidFill>
                  <a:srgbClr val="000099"/>
                </a:solidFill>
              </a:rPr>
              <a:t> </a:t>
            </a:r>
            <a:r>
              <a:rPr lang="zh-TW" altLang="en-US" sz="2200" dirty="0" smtClean="0">
                <a:solidFill>
                  <a:srgbClr val="000099"/>
                </a:solidFill>
              </a:rPr>
              <a:t>   訊。</a:t>
            </a:r>
            <a:r>
              <a:rPr lang="zh-TW" altLang="en-US" sz="2200" u="sng" dirty="0" smtClean="0">
                <a:solidFill>
                  <a:srgbClr val="C00000"/>
                </a:solidFill>
              </a:rPr>
              <a:t>至遲</a:t>
            </a:r>
            <a:r>
              <a:rPr lang="en-US" altLang="zh-TW" sz="2200" u="sng" dirty="0" smtClean="0">
                <a:solidFill>
                  <a:srgbClr val="C00000"/>
                </a:solidFill>
              </a:rPr>
              <a:t>9</a:t>
            </a:r>
            <a:r>
              <a:rPr lang="zh-TW" altLang="en-US" sz="2200" u="sng" dirty="0" smtClean="0">
                <a:solidFill>
                  <a:srgbClr val="C00000"/>
                </a:solidFill>
              </a:rPr>
              <a:t>月</a:t>
            </a:r>
            <a:r>
              <a:rPr lang="en-US" altLang="zh-TW" sz="2200" u="sng" dirty="0" smtClean="0">
                <a:solidFill>
                  <a:srgbClr val="C00000"/>
                </a:solidFill>
              </a:rPr>
              <a:t>18</a:t>
            </a:r>
            <a:r>
              <a:rPr lang="zh-TW" altLang="en-US" sz="2200" u="sng" dirty="0" smtClean="0">
                <a:solidFill>
                  <a:srgbClr val="C00000"/>
                </a:solidFill>
              </a:rPr>
              <a:t>日</a:t>
            </a:r>
            <a:r>
              <a:rPr lang="en-US" altLang="zh-TW" sz="2200" u="sng" dirty="0" smtClean="0">
                <a:solidFill>
                  <a:srgbClr val="C00000"/>
                </a:solidFill>
              </a:rPr>
              <a:t>23:59</a:t>
            </a:r>
            <a:r>
              <a:rPr lang="zh-TW" altLang="en-US" sz="2200" u="sng" dirty="0" smtClean="0">
                <a:solidFill>
                  <a:srgbClr val="C00000"/>
                </a:solidFill>
              </a:rPr>
              <a:t>完成中英文簡報或財務業務資訊上</a:t>
            </a:r>
            <a:endParaRPr lang="en-US" altLang="zh-TW" sz="2200" u="sng" dirty="0" smtClean="0">
              <a:solidFill>
                <a:srgbClr val="C00000"/>
              </a:solidFill>
            </a:endParaRPr>
          </a:p>
          <a:p>
            <a:pPr marL="723900" lvl="1" indent="-533400">
              <a:buClr>
                <a:schemeClr val="tx1"/>
              </a:buClr>
              <a:buFont typeface="Verdana" panose="020B0604030504040204" pitchFamily="34" charset="0"/>
              <a:buNone/>
            </a:pPr>
            <a:r>
              <a:rPr lang="zh-TW" altLang="en-US" sz="2200" dirty="0">
                <a:solidFill>
                  <a:srgbClr val="C00000"/>
                </a:solidFill>
              </a:rPr>
              <a:t> </a:t>
            </a:r>
            <a:r>
              <a:rPr lang="zh-TW" altLang="en-US" sz="2200" dirty="0" smtClean="0">
                <a:solidFill>
                  <a:srgbClr val="C00000"/>
                </a:solidFill>
              </a:rPr>
              <a:t>   </a:t>
            </a:r>
            <a:r>
              <a:rPr lang="zh-TW" altLang="en-US" sz="2200" u="sng" dirty="0" smtClean="0">
                <a:solidFill>
                  <a:srgbClr val="C00000"/>
                </a:solidFill>
              </a:rPr>
              <a:t>傳</a:t>
            </a:r>
            <a:r>
              <a:rPr lang="zh-TW" altLang="en-US" sz="2200" dirty="0">
                <a:solidFill>
                  <a:srgbClr val="000099"/>
                </a:solidFill>
              </a:rPr>
              <a:t>。</a:t>
            </a:r>
            <a:endParaRPr lang="en-US" altLang="zh-TW" sz="2200" dirty="0">
              <a:solidFill>
                <a:srgbClr val="000099"/>
              </a:solidFill>
            </a:endParaRPr>
          </a:p>
          <a:p>
            <a:pPr marL="723900" lvl="1" indent="-533400">
              <a:spcBef>
                <a:spcPts val="2400"/>
              </a:spcBef>
              <a:buClr>
                <a:schemeClr val="tx1"/>
              </a:buClr>
              <a:buFont typeface="Verdana" panose="020B0604030504040204" pitchFamily="34" charset="0"/>
              <a:buNone/>
            </a:pPr>
            <a:r>
              <a:rPr lang="en-US" altLang="zh-TW" sz="2200" dirty="0" smtClean="0">
                <a:solidFill>
                  <a:srgbClr val="000099"/>
                </a:solidFill>
              </a:rPr>
              <a:t>A2</a:t>
            </a:r>
            <a:r>
              <a:rPr lang="zh-TW" altLang="en-US" sz="2200" dirty="0" smtClean="0">
                <a:solidFill>
                  <a:srgbClr val="000099"/>
                </a:solidFill>
              </a:rPr>
              <a:t>：若</a:t>
            </a:r>
            <a:r>
              <a:rPr lang="en-US" altLang="zh-TW" sz="2200" dirty="0" smtClean="0">
                <a:solidFill>
                  <a:srgbClr val="000099"/>
                </a:solidFill>
              </a:rPr>
              <a:t>107</a:t>
            </a:r>
            <a:r>
              <a:rPr lang="zh-TW" altLang="en-US" sz="2200" dirty="0" smtClean="0">
                <a:solidFill>
                  <a:srgbClr val="000099"/>
                </a:solidFill>
              </a:rPr>
              <a:t>年</a:t>
            </a:r>
            <a:r>
              <a:rPr lang="en-US" altLang="zh-TW" sz="2200" dirty="0" smtClean="0">
                <a:solidFill>
                  <a:srgbClr val="000099"/>
                </a:solidFill>
              </a:rPr>
              <a:t>9</a:t>
            </a:r>
            <a:r>
              <a:rPr lang="zh-TW" altLang="en-US" sz="2200" dirty="0" smtClean="0">
                <a:solidFill>
                  <a:srgbClr val="000099"/>
                </a:solidFill>
              </a:rPr>
              <a:t>月</a:t>
            </a:r>
            <a:r>
              <a:rPr lang="en-US" altLang="zh-TW" sz="2200" dirty="0" smtClean="0">
                <a:solidFill>
                  <a:srgbClr val="000099"/>
                </a:solidFill>
              </a:rPr>
              <a:t>10</a:t>
            </a:r>
            <a:r>
              <a:rPr lang="zh-TW" altLang="en-US" sz="2200" dirty="0" smtClean="0">
                <a:solidFill>
                  <a:srgbClr val="000099"/>
                </a:solidFill>
              </a:rPr>
              <a:t>日某則報導指出乙公司即將於近期召開法人</a:t>
            </a:r>
            <a:endParaRPr lang="en-US" altLang="zh-TW" sz="2200" dirty="0" smtClean="0">
              <a:solidFill>
                <a:srgbClr val="000099"/>
              </a:solidFill>
            </a:endParaRPr>
          </a:p>
          <a:p>
            <a:pPr marL="723900" lvl="1" indent="-533400">
              <a:buClr>
                <a:schemeClr val="tx1"/>
              </a:buClr>
              <a:buFont typeface="Verdana" panose="020B0604030504040204" pitchFamily="34" charset="0"/>
              <a:buNone/>
            </a:pPr>
            <a:r>
              <a:rPr lang="zh-TW" altLang="en-US" sz="2200" dirty="0">
                <a:solidFill>
                  <a:srgbClr val="000099"/>
                </a:solidFill>
              </a:rPr>
              <a:t> </a:t>
            </a:r>
            <a:r>
              <a:rPr lang="zh-TW" altLang="en-US" sz="2200" dirty="0" smtClean="0">
                <a:solidFill>
                  <a:srgbClr val="000099"/>
                </a:solidFill>
              </a:rPr>
              <a:t>   說明會，說明第</a:t>
            </a:r>
            <a:r>
              <a:rPr lang="en-US" altLang="zh-TW" sz="2200" dirty="0" smtClean="0">
                <a:solidFill>
                  <a:srgbClr val="000099"/>
                </a:solidFill>
              </a:rPr>
              <a:t>4</a:t>
            </a:r>
            <a:r>
              <a:rPr lang="zh-TW" altLang="en-US" sz="2200" dirty="0" smtClean="0">
                <a:solidFill>
                  <a:srgbClr val="000099"/>
                </a:solidFill>
              </a:rPr>
              <a:t>季之展望，因乙公司尚未公告重訊第</a:t>
            </a:r>
            <a:r>
              <a:rPr lang="en-US" altLang="zh-TW" sz="2200" dirty="0" smtClean="0">
                <a:solidFill>
                  <a:srgbClr val="000099"/>
                </a:solidFill>
              </a:rPr>
              <a:t>12</a:t>
            </a:r>
          </a:p>
          <a:p>
            <a:pPr marL="723900" lvl="1" indent="-533400">
              <a:buClr>
                <a:schemeClr val="tx1"/>
              </a:buClr>
              <a:buFont typeface="Verdana" panose="020B0604030504040204" pitchFamily="34" charset="0"/>
              <a:buNone/>
            </a:pPr>
            <a:r>
              <a:rPr lang="zh-TW" altLang="en-US" sz="2200" dirty="0">
                <a:solidFill>
                  <a:srgbClr val="000099"/>
                </a:solidFill>
              </a:rPr>
              <a:t> </a:t>
            </a:r>
            <a:r>
              <a:rPr lang="zh-TW" altLang="en-US" sz="2200" dirty="0" smtClean="0">
                <a:solidFill>
                  <a:srgbClr val="000099"/>
                </a:solidFill>
              </a:rPr>
              <a:t>   款，故乙公司至遲應於</a:t>
            </a:r>
            <a:r>
              <a:rPr lang="zh-TW" altLang="en-US" sz="2200" u="sng" dirty="0" smtClean="0">
                <a:solidFill>
                  <a:srgbClr val="C00000"/>
                </a:solidFill>
              </a:rPr>
              <a:t>發現後</a:t>
            </a:r>
            <a:r>
              <a:rPr lang="en-US" altLang="zh-TW" sz="2200" u="sng" dirty="0" smtClean="0">
                <a:solidFill>
                  <a:srgbClr val="C00000"/>
                </a:solidFill>
              </a:rPr>
              <a:t>2</a:t>
            </a:r>
            <a:r>
              <a:rPr lang="zh-TW" altLang="en-US" sz="2200" u="sng" dirty="0" smtClean="0">
                <a:solidFill>
                  <a:srgbClr val="C00000"/>
                </a:solidFill>
              </a:rPr>
              <a:t>小時內公告重訊第</a:t>
            </a:r>
            <a:r>
              <a:rPr lang="en-US" altLang="zh-TW" sz="2200" u="sng" dirty="0" smtClean="0">
                <a:solidFill>
                  <a:srgbClr val="C00000"/>
                </a:solidFill>
              </a:rPr>
              <a:t>12</a:t>
            </a:r>
            <a:r>
              <a:rPr lang="zh-TW" altLang="en-US" sz="2200" u="sng" dirty="0" smtClean="0">
                <a:solidFill>
                  <a:srgbClr val="C00000"/>
                </a:solidFill>
              </a:rPr>
              <a:t>款</a:t>
            </a:r>
            <a:r>
              <a:rPr lang="zh-TW" altLang="en-US" sz="2200" dirty="0" smtClean="0">
                <a:solidFill>
                  <a:srgbClr val="000099"/>
                </a:solidFill>
              </a:rPr>
              <a:t>。</a:t>
            </a:r>
            <a:endParaRPr lang="en-US" altLang="zh-TW" sz="2200" dirty="0" smtClean="0">
              <a:solidFill>
                <a:srgbClr val="000099"/>
              </a:solidFill>
            </a:endParaRPr>
          </a:p>
          <a:p>
            <a:pPr marL="723900" lvl="1" indent="-533400">
              <a:buClr>
                <a:schemeClr val="tx1"/>
              </a:buClr>
              <a:buFont typeface="Verdana" panose="020B0604030504040204" pitchFamily="34" charset="0"/>
              <a:buNone/>
            </a:pPr>
            <a:r>
              <a:rPr lang="zh-TW" altLang="en-US" sz="2200" dirty="0">
                <a:solidFill>
                  <a:srgbClr val="000099"/>
                </a:solidFill>
              </a:rPr>
              <a:t> </a:t>
            </a:r>
            <a:r>
              <a:rPr lang="zh-TW" altLang="en-US" sz="2200" dirty="0" smtClean="0">
                <a:solidFill>
                  <a:srgbClr val="000099"/>
                </a:solidFill>
              </a:rPr>
              <a:t>   中英文簡報或財務業務資訊</a:t>
            </a:r>
            <a:r>
              <a:rPr lang="zh-TW" altLang="en-US" sz="2200" u="sng" dirty="0" smtClean="0">
                <a:solidFill>
                  <a:srgbClr val="C00000"/>
                </a:solidFill>
              </a:rPr>
              <a:t>至遲</a:t>
            </a:r>
            <a:r>
              <a:rPr lang="en-US" altLang="zh-TW" sz="2200" u="sng" dirty="0" smtClean="0">
                <a:solidFill>
                  <a:srgbClr val="C00000"/>
                </a:solidFill>
              </a:rPr>
              <a:t>9</a:t>
            </a:r>
            <a:r>
              <a:rPr lang="zh-TW" altLang="en-US" sz="2200" u="sng" dirty="0" smtClean="0">
                <a:solidFill>
                  <a:srgbClr val="C00000"/>
                </a:solidFill>
              </a:rPr>
              <a:t>月</a:t>
            </a:r>
            <a:r>
              <a:rPr lang="en-US" altLang="zh-TW" sz="2200" u="sng" dirty="0" smtClean="0">
                <a:solidFill>
                  <a:srgbClr val="C00000"/>
                </a:solidFill>
              </a:rPr>
              <a:t>18</a:t>
            </a:r>
            <a:r>
              <a:rPr lang="zh-TW" altLang="en-US" sz="2200" u="sng" dirty="0" smtClean="0">
                <a:solidFill>
                  <a:srgbClr val="C00000"/>
                </a:solidFill>
              </a:rPr>
              <a:t>日</a:t>
            </a:r>
            <a:r>
              <a:rPr lang="en-US" altLang="zh-TW" sz="2200" u="sng" dirty="0" smtClean="0">
                <a:solidFill>
                  <a:srgbClr val="C00000"/>
                </a:solidFill>
              </a:rPr>
              <a:t>23:59</a:t>
            </a:r>
            <a:r>
              <a:rPr lang="zh-TW" altLang="en-US" sz="2200" u="sng" dirty="0" smtClean="0">
                <a:solidFill>
                  <a:srgbClr val="C00000"/>
                </a:solidFill>
              </a:rPr>
              <a:t>完成上傳</a:t>
            </a:r>
            <a:r>
              <a:rPr lang="zh-TW" altLang="en-US" sz="2200" dirty="0" smtClean="0">
                <a:solidFill>
                  <a:srgbClr val="000099"/>
                </a:solidFill>
              </a:rPr>
              <a:t>。</a:t>
            </a:r>
            <a:endParaRPr lang="en-US" altLang="zh-TW" sz="2200" dirty="0" smtClean="0">
              <a:solidFill>
                <a:srgbClr val="000099"/>
              </a:solidFill>
            </a:endParaRPr>
          </a:p>
        </p:txBody>
      </p:sp>
      <p:sp>
        <p:nvSpPr>
          <p:cNvPr id="2" name="投影片編號版面配置區 1"/>
          <p:cNvSpPr>
            <a:spLocks noGrp="1"/>
          </p:cNvSpPr>
          <p:nvPr>
            <p:ph type="sldNum" sz="quarter" idx="12"/>
          </p:nvPr>
        </p:nvSpPr>
        <p:spPr/>
        <p:txBody>
          <a:bodyPr/>
          <a:lstStyle/>
          <a:p>
            <a:fld id="{29F39A8C-DE82-43CB-ABAC-90BE8573EF11}" type="slidenum">
              <a:rPr lang="zh-TW" altLang="en-US" smtClean="0"/>
              <a:pPr/>
              <a:t>14</a:t>
            </a:fld>
            <a:endParaRPr lang="en-US" altLang="zh-TW"/>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4624"/>
            <a:ext cx="8229600" cy="1143000"/>
          </a:xfrm>
        </p:spPr>
        <p:txBody>
          <a:bodyPr>
            <a:normAutofit/>
          </a:bodyPr>
          <a:lstStyle/>
          <a:p>
            <a:pPr algn="ctr"/>
            <a:r>
              <a:rPr lang="zh-TW" altLang="en-US" sz="4000" dirty="0">
                <a:solidFill>
                  <a:schemeClr val="tx2"/>
                </a:solidFill>
              </a:rPr>
              <a:t>三</a:t>
            </a:r>
            <a:r>
              <a:rPr lang="zh-TW" altLang="en-US" sz="4000" dirty="0" smtClean="0">
                <a:solidFill>
                  <a:schemeClr val="tx2"/>
                </a:solidFill>
              </a:rPr>
              <a:t>、</a:t>
            </a:r>
            <a:r>
              <a:rPr lang="zh-TW" altLang="en-US" sz="4000" dirty="0">
                <a:solidFill>
                  <a:schemeClr val="tx2"/>
                </a:solidFill>
              </a:rPr>
              <a:t>重大</a:t>
            </a:r>
            <a:r>
              <a:rPr lang="zh-TW" altLang="en-US" sz="4000" dirty="0" smtClean="0">
                <a:solidFill>
                  <a:schemeClr val="tx2"/>
                </a:solidFill>
              </a:rPr>
              <a:t>訊息記者會之召開</a:t>
            </a:r>
            <a:endParaRPr lang="zh-TW" altLang="en-US" sz="4000" dirty="0"/>
          </a:p>
        </p:txBody>
      </p:sp>
      <p:graphicFrame>
        <p:nvGraphicFramePr>
          <p:cNvPr id="6" name="內容版面配置區 4"/>
          <p:cNvGraphicFramePr>
            <a:graphicFrameLocks/>
          </p:cNvGraphicFramePr>
          <p:nvPr>
            <p:extLst/>
          </p:nvPr>
        </p:nvGraphicFramePr>
        <p:xfrm>
          <a:off x="894333" y="1428736"/>
          <a:ext cx="8358187" cy="471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資料庫圖表 2"/>
          <p:cNvGraphicFramePr/>
          <p:nvPr>
            <p:extLst>
              <p:ext uri="{D42A27DB-BD31-4B8C-83A1-F6EECF244321}">
                <p14:modId xmlns:p14="http://schemas.microsoft.com/office/powerpoint/2010/main" val="3551643564"/>
              </p:ext>
            </p:extLst>
          </p:nvPr>
        </p:nvGraphicFramePr>
        <p:xfrm>
          <a:off x="1150168" y="1052737"/>
          <a:ext cx="7546976" cy="39604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投影片編號版面配置區 4"/>
          <p:cNvSpPr>
            <a:spLocks noGrp="1"/>
          </p:cNvSpPr>
          <p:nvPr>
            <p:ph type="sldNum" sz="quarter" idx="12"/>
          </p:nvPr>
        </p:nvSpPr>
        <p:spPr/>
        <p:txBody>
          <a:bodyPr/>
          <a:lstStyle/>
          <a:p>
            <a:fld id="{29F39A8C-DE82-43CB-ABAC-90BE8573EF11}" type="slidenum">
              <a:rPr lang="zh-TW" altLang="en-US" smtClean="0"/>
              <a:pPr/>
              <a:t>15</a:t>
            </a:fld>
            <a:endParaRPr lang="en-US" altLang="zh-TW"/>
          </a:p>
        </p:txBody>
      </p:sp>
      <p:sp>
        <p:nvSpPr>
          <p:cNvPr id="8" name="雲朵形圖說文字 7"/>
          <p:cNvSpPr/>
          <p:nvPr/>
        </p:nvSpPr>
        <p:spPr>
          <a:xfrm>
            <a:off x="1835697" y="4911805"/>
            <a:ext cx="6778078" cy="1364382"/>
          </a:xfrm>
          <a:prstGeom prst="cloudCallout">
            <a:avLst>
              <a:gd name="adj1" fmla="val -6750"/>
              <a:gd name="adj2" fmla="val -68876"/>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800" dirty="0" smtClean="0">
                <a:solidFill>
                  <a:schemeClr val="tx1"/>
                </a:solidFill>
                <a:latin typeface="標楷體" panose="03000509000000000000" pitchFamily="65" charset="-120"/>
                <a:ea typeface="標楷體" panose="03000509000000000000" pitchFamily="65" charset="-120"/>
              </a:rPr>
              <a:t>若為</a:t>
            </a:r>
            <a:r>
              <a:rPr lang="zh-TW" altLang="en-US" sz="1800" b="1" dirty="0" smtClean="0">
                <a:solidFill>
                  <a:srgbClr val="FF0000"/>
                </a:solidFill>
                <a:latin typeface="標楷體" panose="03000509000000000000" pitchFamily="65" charset="-120"/>
                <a:ea typeface="標楷體" panose="03000509000000000000" pitchFamily="65" charset="-120"/>
              </a:rPr>
              <a:t>投資人可參加記者會</a:t>
            </a:r>
            <a:r>
              <a:rPr lang="zh-TW" altLang="en-US" sz="1800" dirty="0" smtClean="0">
                <a:solidFill>
                  <a:schemeClr val="tx1"/>
                </a:solidFill>
                <a:latin typeface="標楷體" panose="03000509000000000000" pitchFamily="65" charset="-120"/>
                <a:ea typeface="標楷體" panose="03000509000000000000" pitchFamily="65" charset="-120"/>
              </a:rPr>
              <a:t>，公司須於</a:t>
            </a:r>
            <a:r>
              <a:rPr lang="en-US" altLang="zh-TW" sz="1800" dirty="0" smtClean="0">
                <a:solidFill>
                  <a:schemeClr val="tx1"/>
                </a:solidFill>
                <a:latin typeface="標楷體" panose="03000509000000000000" pitchFamily="65" charset="-120"/>
                <a:ea typeface="標楷體" panose="03000509000000000000" pitchFamily="65" charset="-120"/>
              </a:rPr>
              <a:t>2.5</a:t>
            </a:r>
            <a:r>
              <a:rPr lang="zh-TW" altLang="en-US" sz="1800" dirty="0">
                <a:solidFill>
                  <a:schemeClr val="tx1"/>
                </a:solidFill>
                <a:latin typeface="標楷體" panose="03000509000000000000" pitchFamily="65" charset="-120"/>
                <a:ea typeface="標楷體" panose="03000509000000000000" pitchFamily="65" charset="-120"/>
              </a:rPr>
              <a:t>小時前</a:t>
            </a:r>
            <a:r>
              <a:rPr lang="en-US" altLang="zh-TW" sz="1800" dirty="0" smtClean="0">
                <a:solidFill>
                  <a:schemeClr val="tx1"/>
                </a:solidFill>
                <a:latin typeface="標楷體" panose="03000509000000000000" pitchFamily="65" charset="-120"/>
                <a:ea typeface="標楷體" panose="03000509000000000000" pitchFamily="65" charset="-120"/>
              </a:rPr>
              <a:t>(</a:t>
            </a:r>
            <a:r>
              <a:rPr lang="zh-TW" altLang="en-US" sz="1800" dirty="0" smtClean="0">
                <a:solidFill>
                  <a:schemeClr val="tx1"/>
                </a:solidFill>
                <a:latin typeface="標楷體" panose="03000509000000000000" pitchFamily="65" charset="-120"/>
                <a:ea typeface="標楷體" panose="03000509000000000000" pitchFamily="65" charset="-120"/>
              </a:rPr>
              <a:t>一般</a:t>
            </a:r>
            <a:r>
              <a:rPr lang="en-US" altLang="zh-TW" sz="1800" dirty="0" smtClean="0">
                <a:solidFill>
                  <a:schemeClr val="tx1"/>
                </a:solidFill>
                <a:latin typeface="標楷體" panose="03000509000000000000" pitchFamily="65" charset="-120"/>
                <a:ea typeface="標楷體" panose="03000509000000000000" pitchFamily="65" charset="-120"/>
              </a:rPr>
              <a:t>2</a:t>
            </a:r>
            <a:r>
              <a:rPr lang="zh-TW" altLang="en-US" sz="1800" dirty="0" smtClean="0">
                <a:solidFill>
                  <a:schemeClr val="tx1"/>
                </a:solidFill>
                <a:latin typeface="標楷體" panose="03000509000000000000" pitchFamily="65" charset="-120"/>
                <a:ea typeface="標楷體" panose="03000509000000000000" pitchFamily="65" charset="-120"/>
              </a:rPr>
              <a:t>小時前即可</a:t>
            </a:r>
            <a:r>
              <a:rPr lang="en-US" altLang="zh-TW" sz="1800" dirty="0" smtClean="0">
                <a:solidFill>
                  <a:schemeClr val="tx1"/>
                </a:solidFill>
                <a:latin typeface="標楷體" panose="03000509000000000000" pitchFamily="65" charset="-120"/>
                <a:ea typeface="標楷體" panose="03000509000000000000" pitchFamily="65" charset="-120"/>
              </a:rPr>
              <a:t>)</a:t>
            </a:r>
            <a:r>
              <a:rPr lang="zh-TW" altLang="en-US" sz="1800" dirty="0" smtClean="0">
                <a:solidFill>
                  <a:schemeClr val="tx1"/>
                </a:solidFill>
                <a:latin typeface="標楷體" panose="03000509000000000000" pitchFamily="65" charset="-120"/>
                <a:ea typeface="標楷體" panose="03000509000000000000" pitchFamily="65" charset="-120"/>
              </a:rPr>
              <a:t>寄交申請書，</a:t>
            </a:r>
            <a:r>
              <a:rPr lang="zh-TW" altLang="en-US" sz="1800" b="1" dirty="0" smtClean="0">
                <a:solidFill>
                  <a:srgbClr val="FF0000"/>
                </a:solidFill>
                <a:latin typeface="標楷體" panose="03000509000000000000" pitchFamily="65" charset="-120"/>
                <a:ea typeface="標楷體" panose="03000509000000000000" pitchFamily="65" charset="-120"/>
              </a:rPr>
              <a:t>同時發布重大訊息</a:t>
            </a:r>
            <a:r>
              <a:rPr lang="zh-TW" altLang="en-US" sz="1800" b="1" dirty="0">
                <a:solidFill>
                  <a:srgbClr val="FF0000"/>
                </a:solidFill>
                <a:latin typeface="標楷體" panose="03000509000000000000" pitchFamily="65" charset="-120"/>
                <a:ea typeface="標楷體" panose="03000509000000000000" pitchFamily="65" charset="-120"/>
              </a:rPr>
              <a:t>週</a:t>
            </a:r>
            <a:r>
              <a:rPr lang="zh-TW" altLang="en-US" sz="1800" b="1" dirty="0" smtClean="0">
                <a:solidFill>
                  <a:srgbClr val="FF0000"/>
                </a:solidFill>
                <a:latin typeface="標楷體" panose="03000509000000000000" pitchFamily="65" charset="-120"/>
                <a:ea typeface="標楷體" panose="03000509000000000000" pitchFamily="65" charset="-120"/>
              </a:rPr>
              <a:t>知開會時間地點</a:t>
            </a:r>
            <a:r>
              <a:rPr lang="zh-TW" altLang="en-US" sz="1800" dirty="0" smtClean="0">
                <a:solidFill>
                  <a:schemeClr val="tx1"/>
                </a:solidFill>
                <a:latin typeface="標楷體" panose="03000509000000000000" pitchFamily="65" charset="-120"/>
                <a:ea typeface="標楷體" panose="03000509000000000000" pitchFamily="65" charset="-120"/>
              </a:rPr>
              <a:t>。 </a:t>
            </a:r>
            <a:endParaRPr lang="zh-TW" altLang="en-US" sz="18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8197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4624"/>
            <a:ext cx="8229600" cy="1143000"/>
          </a:xfrm>
        </p:spPr>
        <p:txBody>
          <a:bodyPr>
            <a:normAutofit/>
          </a:bodyPr>
          <a:lstStyle/>
          <a:p>
            <a:pPr algn="ctr"/>
            <a:r>
              <a:rPr lang="zh-TW" altLang="en-US" sz="4000" dirty="0">
                <a:solidFill>
                  <a:schemeClr val="tx2"/>
                </a:solidFill>
              </a:rPr>
              <a:t>三、重大訊息記者會之召開</a:t>
            </a:r>
            <a:r>
              <a:rPr lang="en-US" altLang="zh-TW" sz="4000" dirty="0">
                <a:solidFill>
                  <a:schemeClr val="tx2"/>
                </a:solidFill>
              </a:rPr>
              <a:t>-</a:t>
            </a:r>
            <a:r>
              <a:rPr lang="zh-TW" altLang="en-US" sz="4000" dirty="0">
                <a:solidFill>
                  <a:schemeClr val="tx2"/>
                </a:solidFill>
              </a:rPr>
              <a:t>續</a:t>
            </a:r>
            <a:endParaRPr lang="zh-TW" altLang="en-US" sz="4000" dirty="0"/>
          </a:p>
        </p:txBody>
      </p:sp>
      <p:graphicFrame>
        <p:nvGraphicFramePr>
          <p:cNvPr id="6" name="內容版面配置區 4"/>
          <p:cNvGraphicFramePr>
            <a:graphicFrameLocks/>
          </p:cNvGraphicFramePr>
          <p:nvPr>
            <p:extLst/>
          </p:nvPr>
        </p:nvGraphicFramePr>
        <p:xfrm>
          <a:off x="894333" y="1428736"/>
          <a:ext cx="8358187" cy="471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投影片編號版面配置區 4"/>
          <p:cNvSpPr>
            <a:spLocks noGrp="1"/>
          </p:cNvSpPr>
          <p:nvPr>
            <p:ph type="sldNum" sz="quarter" idx="12"/>
          </p:nvPr>
        </p:nvSpPr>
        <p:spPr/>
        <p:txBody>
          <a:bodyPr/>
          <a:lstStyle/>
          <a:p>
            <a:fld id="{29F39A8C-DE82-43CB-ABAC-90BE8573EF11}" type="slidenum">
              <a:rPr lang="zh-TW" altLang="en-US" smtClean="0"/>
              <a:pPr/>
              <a:t>16</a:t>
            </a:fld>
            <a:endParaRPr lang="en-US" altLang="zh-TW"/>
          </a:p>
        </p:txBody>
      </p:sp>
      <p:pic>
        <p:nvPicPr>
          <p:cNvPr id="4" name="圖片 3"/>
          <p:cNvPicPr>
            <a:picLocks noChangeAspect="1"/>
          </p:cNvPicPr>
          <p:nvPr/>
        </p:nvPicPr>
        <p:blipFill>
          <a:blip r:embed="rId7"/>
          <a:stretch>
            <a:fillRect/>
          </a:stretch>
        </p:blipFill>
        <p:spPr>
          <a:xfrm>
            <a:off x="2339751" y="895336"/>
            <a:ext cx="5627197" cy="5962664"/>
          </a:xfrm>
          <a:prstGeom prst="rect">
            <a:avLst/>
          </a:prstGeom>
        </p:spPr>
      </p:pic>
      <p:sp>
        <p:nvSpPr>
          <p:cNvPr id="7" name="矩形 6"/>
          <p:cNvSpPr/>
          <p:nvPr/>
        </p:nvSpPr>
        <p:spPr>
          <a:xfrm>
            <a:off x="2411760" y="6381328"/>
            <a:ext cx="5400600" cy="4766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51221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bwMode="auto">
          <a:xfrm>
            <a:off x="899592" y="43883"/>
            <a:ext cx="7920879" cy="708025"/>
          </a:xfrm>
        </p:spPr>
        <p:txBody>
          <a:bodyPr vert="horz" wrap="square" lIns="91440" tIns="45720" rIns="91440" bIns="45720" numCol="1" anchorCtr="0" compatLnSpc="1">
            <a:prstTxWarp prst="textNoShape">
              <a:avLst/>
            </a:prstTxWarp>
            <a:noAutofit/>
          </a:bodyPr>
          <a:lstStyle/>
          <a:p>
            <a:pPr algn="ctr">
              <a:defRPr/>
            </a:pPr>
            <a:r>
              <a:rPr lang="zh-TW" altLang="en-US" sz="3200" dirty="0">
                <a:solidFill>
                  <a:schemeClr val="tx2"/>
                </a:solidFill>
              </a:rPr>
              <a:t>三</a:t>
            </a:r>
            <a:r>
              <a:rPr lang="zh-TW" altLang="en-US" sz="3200" dirty="0" smtClean="0">
                <a:solidFill>
                  <a:schemeClr val="tx2"/>
                </a:solidFill>
              </a:rPr>
              <a:t>、</a:t>
            </a:r>
            <a:r>
              <a:rPr lang="zh-TW" altLang="en-US" sz="3200" dirty="0">
                <a:solidFill>
                  <a:schemeClr val="tx2"/>
                </a:solidFill>
              </a:rPr>
              <a:t>重大訊息記者會之</a:t>
            </a:r>
            <a:r>
              <a:rPr lang="zh-TW" altLang="en-US" sz="3200" dirty="0" smtClean="0">
                <a:solidFill>
                  <a:schemeClr val="tx2"/>
                </a:solidFill>
              </a:rPr>
              <a:t>召開</a:t>
            </a:r>
            <a:r>
              <a:rPr lang="en-US" altLang="zh-TW" sz="3200" dirty="0">
                <a:solidFill>
                  <a:schemeClr val="tx2"/>
                </a:solidFill>
              </a:rPr>
              <a:t>-</a:t>
            </a:r>
            <a:r>
              <a:rPr lang="zh-TW" altLang="en-US" sz="3200" dirty="0" smtClean="0">
                <a:solidFill>
                  <a:schemeClr val="tx2"/>
                </a:solidFill>
              </a:rPr>
              <a:t>續</a:t>
            </a:r>
            <a:endParaRPr lang="zh-TW" altLang="en-US" sz="3200" b="1" dirty="0" smtClean="0">
              <a:solidFill>
                <a:srgbClr val="000099"/>
              </a:solidFill>
              <a:effectLst/>
            </a:endParaRPr>
          </a:p>
        </p:txBody>
      </p:sp>
      <p:sp>
        <p:nvSpPr>
          <p:cNvPr id="15364" name="內容版面配置區 71"/>
          <p:cNvSpPr>
            <a:spLocks noGrp="1"/>
          </p:cNvSpPr>
          <p:nvPr>
            <p:ph idx="1"/>
          </p:nvPr>
        </p:nvSpPr>
        <p:spPr>
          <a:xfrm>
            <a:off x="755650" y="908050"/>
            <a:ext cx="5832475" cy="6049963"/>
          </a:xfrm>
        </p:spPr>
        <p:txBody>
          <a:bodyPr/>
          <a:lstStyle/>
          <a:p>
            <a:pPr eaLnBrk="1" hangingPunct="1">
              <a:buFont typeface="Wingdings" panose="05000000000000000000" pitchFamily="2" charset="2"/>
              <a:buChar char="Ø"/>
            </a:pPr>
            <a:endParaRPr lang="en-US" altLang="zh-TW" sz="2800" dirty="0" smtClean="0"/>
          </a:p>
          <a:p>
            <a:pPr eaLnBrk="1" hangingPunct="1">
              <a:buFont typeface="Wingdings" panose="05000000000000000000" pitchFamily="2" charset="2"/>
              <a:buChar char="Ø"/>
            </a:pPr>
            <a:endParaRPr lang="en-US" altLang="zh-TW" sz="2800" dirty="0" smtClean="0"/>
          </a:p>
          <a:p>
            <a:pPr eaLnBrk="1" hangingPunct="1">
              <a:buFont typeface="Wingdings" panose="05000000000000000000" pitchFamily="2" charset="2"/>
              <a:buChar char="Ø"/>
            </a:pPr>
            <a:endParaRPr lang="en-US" altLang="zh-TW" sz="2800" dirty="0" smtClean="0"/>
          </a:p>
          <a:p>
            <a:pPr eaLnBrk="1" hangingPunct="1">
              <a:buFont typeface="Wingdings" panose="05000000000000000000" pitchFamily="2" charset="2"/>
              <a:buChar char="Ø"/>
            </a:pPr>
            <a:endParaRPr lang="en-US" altLang="zh-TW" sz="2800" dirty="0" smtClean="0"/>
          </a:p>
          <a:p>
            <a:pPr eaLnBrk="1" hangingPunct="1">
              <a:buFont typeface="Wingdings" panose="05000000000000000000" pitchFamily="2" charset="2"/>
              <a:buChar char="Ø"/>
            </a:pPr>
            <a:endParaRPr lang="en-US" altLang="zh-TW" sz="2800" dirty="0" smtClean="0"/>
          </a:p>
          <a:p>
            <a:pPr eaLnBrk="1" hangingPunct="1">
              <a:buFont typeface="Wingdings" panose="05000000000000000000" pitchFamily="2" charset="2"/>
              <a:buChar char="Ø"/>
            </a:pPr>
            <a:endParaRPr lang="en-US" altLang="zh-TW" sz="2800" dirty="0" smtClean="0"/>
          </a:p>
          <a:p>
            <a:pPr eaLnBrk="1" hangingPunct="1">
              <a:buFont typeface="Wingdings" panose="05000000000000000000" pitchFamily="2" charset="2"/>
              <a:buChar char="Ø"/>
            </a:pPr>
            <a:endParaRPr lang="en-US" altLang="zh-TW" sz="2800" dirty="0" smtClean="0"/>
          </a:p>
          <a:p>
            <a:pPr eaLnBrk="1" hangingPunct="1">
              <a:buFont typeface="Wingdings" panose="05000000000000000000" pitchFamily="2" charset="2"/>
              <a:buChar char="Ø"/>
            </a:pPr>
            <a:endParaRPr lang="en-US" altLang="zh-TW" sz="2800" dirty="0" smtClean="0"/>
          </a:p>
          <a:p>
            <a:pPr eaLnBrk="1" hangingPunct="1">
              <a:buFont typeface="Wingdings" panose="05000000000000000000" pitchFamily="2" charset="2"/>
              <a:buChar char="Ø"/>
            </a:pPr>
            <a:endParaRPr lang="en-US" altLang="zh-TW" sz="2800" dirty="0" smtClean="0"/>
          </a:p>
        </p:txBody>
      </p:sp>
      <p:cxnSp>
        <p:nvCxnSpPr>
          <p:cNvPr id="11" name="直線單箭頭接點 10"/>
          <p:cNvCxnSpPr/>
          <p:nvPr/>
        </p:nvCxnSpPr>
        <p:spPr>
          <a:xfrm>
            <a:off x="1667873" y="1529260"/>
            <a:ext cx="7054850" cy="111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等腰三角形 11"/>
          <p:cNvSpPr/>
          <p:nvPr/>
        </p:nvSpPr>
        <p:spPr>
          <a:xfrm>
            <a:off x="3239509" y="1314946"/>
            <a:ext cx="358775" cy="288925"/>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等腰三角形 12"/>
          <p:cNvSpPr/>
          <p:nvPr/>
        </p:nvSpPr>
        <p:spPr>
          <a:xfrm>
            <a:off x="7240037" y="1314946"/>
            <a:ext cx="358775" cy="288925"/>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368" name="文字方塊 13"/>
          <p:cNvSpPr txBox="1">
            <a:spLocks noChangeArrowheads="1"/>
          </p:cNvSpPr>
          <p:nvPr/>
        </p:nvSpPr>
        <p:spPr bwMode="auto">
          <a:xfrm>
            <a:off x="882055" y="814880"/>
            <a:ext cx="1584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en-US" altLang="zh-TW" sz="2800" dirty="0">
                <a:latin typeface="Arial" panose="020B0604020202020204" pitchFamily="34" charset="0"/>
                <a:ea typeface="新細明體" panose="02020500000000000000" pitchFamily="18" charset="-120"/>
              </a:rPr>
              <a:t>0:00</a:t>
            </a:r>
            <a:endParaRPr lang="zh-TW" altLang="en-US" sz="2800" dirty="0">
              <a:latin typeface="Arial" panose="020B0604020202020204" pitchFamily="34" charset="0"/>
              <a:ea typeface="新細明體" panose="02020500000000000000" pitchFamily="18" charset="-120"/>
            </a:endParaRPr>
          </a:p>
        </p:txBody>
      </p:sp>
      <p:sp>
        <p:nvSpPr>
          <p:cNvPr id="15369" name="文字方塊 14"/>
          <p:cNvSpPr txBox="1">
            <a:spLocks noChangeArrowheads="1"/>
          </p:cNvSpPr>
          <p:nvPr/>
        </p:nvSpPr>
        <p:spPr bwMode="auto">
          <a:xfrm>
            <a:off x="6668533" y="886318"/>
            <a:ext cx="1582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en-US" altLang="zh-TW" sz="2800" dirty="0">
                <a:latin typeface="Arial" panose="020B0604020202020204" pitchFamily="34" charset="0"/>
                <a:ea typeface="新細明體" panose="02020500000000000000" pitchFamily="18" charset="-120"/>
              </a:rPr>
              <a:t>23:59</a:t>
            </a:r>
            <a:endParaRPr lang="zh-TW" altLang="en-US" sz="2800" dirty="0">
              <a:latin typeface="Arial" panose="020B0604020202020204" pitchFamily="34" charset="0"/>
              <a:ea typeface="新細明體" panose="02020500000000000000" pitchFamily="18" charset="-120"/>
            </a:endParaRPr>
          </a:p>
        </p:txBody>
      </p:sp>
      <p:sp>
        <p:nvSpPr>
          <p:cNvPr id="15370" name="文字方塊 15"/>
          <p:cNvSpPr txBox="1">
            <a:spLocks noChangeArrowheads="1"/>
          </p:cNvSpPr>
          <p:nvPr/>
        </p:nvSpPr>
        <p:spPr bwMode="auto">
          <a:xfrm>
            <a:off x="2953757" y="814880"/>
            <a:ext cx="1150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en-US" altLang="zh-TW" sz="2800" dirty="0">
                <a:latin typeface="Arial" panose="020B0604020202020204" pitchFamily="34" charset="0"/>
                <a:ea typeface="新細明體" panose="02020500000000000000" pitchFamily="18" charset="-120"/>
              </a:rPr>
              <a:t>13:30</a:t>
            </a:r>
            <a:endParaRPr lang="zh-TW" altLang="en-US" sz="2800" dirty="0">
              <a:latin typeface="Arial" panose="020B0604020202020204" pitchFamily="34" charset="0"/>
              <a:ea typeface="新細明體" panose="02020500000000000000" pitchFamily="18" charset="-120"/>
            </a:endParaRPr>
          </a:p>
        </p:txBody>
      </p:sp>
      <p:sp>
        <p:nvSpPr>
          <p:cNvPr id="15" name="文字方塊 14"/>
          <p:cNvSpPr txBox="1"/>
          <p:nvPr/>
        </p:nvSpPr>
        <p:spPr>
          <a:xfrm>
            <a:off x="1024935" y="1743574"/>
            <a:ext cx="553998" cy="2714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wrap="square">
            <a:spAutoFit/>
          </a:bodyPr>
          <a:lstStyle/>
          <a:p>
            <a:pPr>
              <a:defRPr/>
            </a:pPr>
            <a:r>
              <a:rPr lang="en-US" altLang="zh-TW" sz="2400" dirty="0" smtClean="0">
                <a:latin typeface="標楷體" pitchFamily="65" charset="-120"/>
                <a:ea typeface="標楷體" pitchFamily="65" charset="-120"/>
              </a:rPr>
              <a:t>1</a:t>
            </a:r>
            <a:r>
              <a:rPr lang="zh-TW" altLang="en-US" sz="2400" dirty="0" smtClean="0">
                <a:latin typeface="標楷體" pitchFamily="65" charset="-120"/>
                <a:ea typeface="標楷體" pitchFamily="65" charset="-120"/>
              </a:rPr>
              <a:t>合併</a:t>
            </a:r>
            <a:r>
              <a:rPr lang="zh-TW" altLang="en-US" sz="2400" dirty="0">
                <a:latin typeface="標楷體" pitchFamily="65" charset="-120"/>
                <a:ea typeface="標楷體" pitchFamily="65" charset="-120"/>
              </a:rPr>
              <a:t>、分割</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案</a:t>
            </a:r>
            <a:endParaRPr lang="zh-TW" altLang="en-US" sz="2400" dirty="0">
              <a:latin typeface="標楷體" pitchFamily="65" charset="-120"/>
              <a:ea typeface="標楷體" pitchFamily="65" charset="-120"/>
            </a:endParaRPr>
          </a:p>
        </p:txBody>
      </p:sp>
      <p:sp>
        <p:nvSpPr>
          <p:cNvPr id="16" name="文字方塊 17"/>
          <p:cNvSpPr txBox="1">
            <a:spLocks noChangeArrowheads="1"/>
          </p:cNvSpPr>
          <p:nvPr/>
        </p:nvSpPr>
        <p:spPr bwMode="auto">
          <a:xfrm>
            <a:off x="3953889" y="2243640"/>
            <a:ext cx="2000264" cy="4924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zh-TW" altLang="en-US" sz="2600" dirty="0">
                <a:latin typeface="標楷體" pitchFamily="65" charset="-120"/>
                <a:ea typeface="標楷體" pitchFamily="65" charset="-120"/>
              </a:rPr>
              <a:t>召開記者會</a:t>
            </a:r>
          </a:p>
        </p:txBody>
      </p:sp>
      <p:sp>
        <p:nvSpPr>
          <p:cNvPr id="24" name="文字方塊 17"/>
          <p:cNvSpPr txBox="1">
            <a:spLocks noChangeArrowheads="1"/>
          </p:cNvSpPr>
          <p:nvPr/>
        </p:nvSpPr>
        <p:spPr bwMode="auto">
          <a:xfrm>
            <a:off x="3953889" y="3172334"/>
            <a:ext cx="2571768" cy="4924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zh-TW" altLang="en-US" sz="2600" dirty="0">
                <a:latin typeface="標楷體" pitchFamily="65" charset="-120"/>
                <a:ea typeface="標楷體" pitchFamily="65" charset="-120"/>
              </a:rPr>
              <a:t>公告重大</a:t>
            </a:r>
            <a:r>
              <a:rPr lang="zh-TW" altLang="en-US" sz="2600" dirty="0" smtClean="0">
                <a:latin typeface="標楷體" pitchFamily="65" charset="-120"/>
                <a:ea typeface="標楷體" pitchFamily="65" charset="-120"/>
              </a:rPr>
              <a:t>訊息</a:t>
            </a:r>
            <a:endParaRPr lang="zh-TW" altLang="en-US" sz="2600" dirty="0">
              <a:latin typeface="標楷體" pitchFamily="65" charset="-120"/>
              <a:ea typeface="標楷體" pitchFamily="65" charset="-120"/>
            </a:endParaRPr>
          </a:p>
        </p:txBody>
      </p:sp>
      <p:cxnSp>
        <p:nvCxnSpPr>
          <p:cNvPr id="36" name="直線單箭頭接點 35"/>
          <p:cNvCxnSpPr/>
          <p:nvPr/>
        </p:nvCxnSpPr>
        <p:spPr>
          <a:xfrm flipV="1">
            <a:off x="6025591" y="2672268"/>
            <a:ext cx="433388" cy="1587"/>
          </a:xfrm>
          <a:prstGeom prst="straightConnector1">
            <a:avLst/>
          </a:prstGeom>
          <a:ln>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5393" name="文字方塊 36"/>
          <p:cNvSpPr txBox="1">
            <a:spLocks noChangeArrowheads="1"/>
          </p:cNvSpPr>
          <p:nvPr/>
        </p:nvSpPr>
        <p:spPr bwMode="auto">
          <a:xfrm>
            <a:off x="5882715" y="2243640"/>
            <a:ext cx="576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en-US" altLang="zh-TW" sz="2000">
                <a:latin typeface="Arial" panose="020B0604020202020204" pitchFamily="34" charset="0"/>
                <a:ea typeface="新細明體" panose="02020500000000000000" pitchFamily="18" charset="-120"/>
              </a:rPr>
              <a:t>2hr</a:t>
            </a:r>
            <a:endParaRPr lang="zh-TW" altLang="en-US" sz="2000">
              <a:latin typeface="Arial" panose="020B0604020202020204" pitchFamily="34" charset="0"/>
              <a:ea typeface="新細明體" panose="02020500000000000000" pitchFamily="18" charset="-120"/>
            </a:endParaRPr>
          </a:p>
        </p:txBody>
      </p:sp>
      <p:sp>
        <p:nvSpPr>
          <p:cNvPr id="2" name="投影片編號版面配置區 1"/>
          <p:cNvSpPr>
            <a:spLocks noGrp="1"/>
          </p:cNvSpPr>
          <p:nvPr>
            <p:ph type="sldNum" sz="quarter" idx="12"/>
          </p:nvPr>
        </p:nvSpPr>
        <p:spPr/>
        <p:txBody>
          <a:bodyPr/>
          <a:lstStyle/>
          <a:p>
            <a:fld id="{29F39A8C-DE82-43CB-ABAC-90BE8573EF11}" type="slidenum">
              <a:rPr lang="zh-TW" altLang="en-US" smtClean="0"/>
              <a:pPr/>
              <a:t>17</a:t>
            </a:fld>
            <a:endParaRPr lang="en-US" altLang="zh-TW"/>
          </a:p>
        </p:txBody>
      </p:sp>
      <p:sp>
        <p:nvSpPr>
          <p:cNvPr id="27" name="等腰三角形 26"/>
          <p:cNvSpPr/>
          <p:nvPr/>
        </p:nvSpPr>
        <p:spPr>
          <a:xfrm>
            <a:off x="1524997" y="1314946"/>
            <a:ext cx="358775" cy="288925"/>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8" name="矩形 27"/>
          <p:cNvSpPr/>
          <p:nvPr/>
        </p:nvSpPr>
        <p:spPr>
          <a:xfrm>
            <a:off x="642910" y="4742175"/>
            <a:ext cx="8501090" cy="1015663"/>
          </a:xfrm>
          <a:prstGeom prst="rect">
            <a:avLst/>
          </a:prstGeom>
        </p:spPr>
        <p:txBody>
          <a:bodyPr wrap="square">
            <a:spAutoFit/>
          </a:bodyPr>
          <a:lstStyle/>
          <a:p>
            <a:pPr lvl="0"/>
            <a:r>
              <a:rPr lang="zh-TW" altLang="en-US" b="1" dirty="0" smtClean="0">
                <a:latin typeface="標楷體" pitchFamily="65" charset="-120"/>
                <a:ea typeface="標楷體" pitchFamily="65" charset="-120"/>
              </a:rPr>
              <a:t>說明：</a:t>
            </a:r>
            <a:endParaRPr lang="en-US" altLang="zh-TW" b="1" dirty="0" smtClean="0">
              <a:latin typeface="標楷體" pitchFamily="65" charset="-120"/>
              <a:ea typeface="標楷體" pitchFamily="65" charset="-120"/>
            </a:endParaRPr>
          </a:p>
          <a:p>
            <a:pPr lvl="0"/>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合併、分割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案之重大訊息記者會須於</a:t>
            </a:r>
            <a:r>
              <a:rPr lang="zh-TW" altLang="en-US" u="sng" dirty="0" smtClean="0">
                <a:solidFill>
                  <a:srgbClr val="C00000"/>
                </a:solidFill>
                <a:latin typeface="標楷體" pitchFamily="65" charset="-120"/>
                <a:ea typeface="標楷體" pitchFamily="65" charset="-120"/>
              </a:rPr>
              <a:t>事實發生當日收盤後</a:t>
            </a:r>
            <a:r>
              <a:rPr lang="zh-TW" altLang="en-US" dirty="0" smtClean="0">
                <a:latin typeface="標楷體" pitchFamily="65" charset="-120"/>
                <a:ea typeface="標楷體" pitchFamily="65" charset="-120"/>
              </a:rPr>
              <a:t>召開。</a:t>
            </a:r>
            <a:r>
              <a:rPr lang="en-US" altLang="zh-TW" dirty="0" smtClean="0">
                <a:latin typeface="標楷體" pitchFamily="65" charset="-120"/>
                <a:ea typeface="標楷體" pitchFamily="65" charset="-120"/>
              </a:rPr>
              <a:t>(</a:t>
            </a:r>
            <a:r>
              <a:rPr lang="en-US" altLang="zh-TW" dirty="0"/>
              <a:t>§</a:t>
            </a:r>
            <a:r>
              <a:rPr lang="en-US" altLang="zh-TW" dirty="0" smtClean="0">
                <a:latin typeface="標楷體" pitchFamily="65" charset="-120"/>
                <a:ea typeface="標楷體" pitchFamily="65" charset="-120"/>
              </a:rPr>
              <a:t>12)</a:t>
            </a:r>
          </a:p>
          <a:p>
            <a:pPr lvl="0"/>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合併、分割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案之重大訊息須於</a:t>
            </a:r>
            <a:r>
              <a:rPr lang="zh-TW" altLang="en-US" u="sng" dirty="0" smtClean="0">
                <a:solidFill>
                  <a:srgbClr val="C00000"/>
                </a:solidFill>
                <a:latin typeface="標楷體" pitchFamily="65" charset="-120"/>
                <a:ea typeface="標楷體" pitchFamily="65" charset="-120"/>
              </a:rPr>
              <a:t>記者會之同時或會後二小時內輸入</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a:t>
            </a:r>
            <a:r>
              <a:rPr lang="en-US" altLang="zh-TW" dirty="0"/>
              <a:t>§</a:t>
            </a:r>
            <a:r>
              <a:rPr lang="en-US" altLang="zh-TW" dirty="0" smtClean="0">
                <a:latin typeface="標楷體" pitchFamily="65" charset="-120"/>
                <a:ea typeface="標楷體" pitchFamily="65" charset="-120"/>
              </a:rPr>
              <a:t>6)</a:t>
            </a:r>
            <a:endParaRPr lang="zh-TW" altLang="en-US" dirty="0"/>
          </a:p>
        </p:txBody>
      </p:sp>
      <p:sp>
        <p:nvSpPr>
          <p:cNvPr id="32" name="文字方塊 15"/>
          <p:cNvSpPr txBox="1">
            <a:spLocks noChangeArrowheads="1"/>
          </p:cNvSpPr>
          <p:nvPr/>
        </p:nvSpPr>
        <p:spPr bwMode="auto">
          <a:xfrm>
            <a:off x="1982406" y="1659439"/>
            <a:ext cx="1150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zh-TW" altLang="en-US" sz="2000" dirty="0" smtClean="0"/>
              <a:t>董事會</a:t>
            </a:r>
            <a:endParaRPr lang="zh-TW" altLang="en-US" sz="2000" dirty="0"/>
          </a:p>
        </p:txBody>
      </p:sp>
      <p:sp>
        <p:nvSpPr>
          <p:cNvPr id="33" name="文字方塊 15"/>
          <p:cNvSpPr txBox="1">
            <a:spLocks noChangeArrowheads="1"/>
          </p:cNvSpPr>
          <p:nvPr/>
        </p:nvSpPr>
        <p:spPr bwMode="auto">
          <a:xfrm>
            <a:off x="1882187" y="814880"/>
            <a:ext cx="1150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en-US" altLang="zh-TW" sz="2800" dirty="0" smtClean="0">
                <a:latin typeface="Arial" panose="020B0604020202020204" pitchFamily="34" charset="0"/>
                <a:ea typeface="新細明體" panose="02020500000000000000" pitchFamily="18" charset="-120"/>
              </a:rPr>
              <a:t>11:00</a:t>
            </a:r>
            <a:endParaRPr lang="zh-TW" altLang="en-US" sz="2800" dirty="0">
              <a:latin typeface="Arial" panose="020B0604020202020204" pitchFamily="34" charset="0"/>
              <a:ea typeface="新細明體" panose="02020500000000000000" pitchFamily="18" charset="-120"/>
            </a:endParaRPr>
          </a:p>
        </p:txBody>
      </p:sp>
      <p:sp>
        <p:nvSpPr>
          <p:cNvPr id="34" name="等腰三角形 33"/>
          <p:cNvSpPr/>
          <p:nvPr/>
        </p:nvSpPr>
        <p:spPr>
          <a:xfrm>
            <a:off x="2301299" y="1327635"/>
            <a:ext cx="358775" cy="288925"/>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2158700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bwMode="auto">
          <a:xfrm>
            <a:off x="899592" y="43883"/>
            <a:ext cx="7920879" cy="708025"/>
          </a:xfrm>
        </p:spPr>
        <p:txBody>
          <a:bodyPr vert="horz" wrap="square" lIns="91440" tIns="45720" rIns="91440" bIns="45720" numCol="1" anchorCtr="0" compatLnSpc="1">
            <a:prstTxWarp prst="textNoShape">
              <a:avLst/>
            </a:prstTxWarp>
            <a:noAutofit/>
          </a:bodyPr>
          <a:lstStyle/>
          <a:p>
            <a:pPr algn="ctr">
              <a:defRPr/>
            </a:pPr>
            <a:r>
              <a:rPr lang="zh-TW" altLang="en-US" sz="3200" dirty="0">
                <a:solidFill>
                  <a:schemeClr val="tx2"/>
                </a:solidFill>
              </a:rPr>
              <a:t>三</a:t>
            </a:r>
            <a:r>
              <a:rPr lang="zh-TW" altLang="en-US" sz="3200" dirty="0" smtClean="0">
                <a:solidFill>
                  <a:schemeClr val="tx2"/>
                </a:solidFill>
              </a:rPr>
              <a:t>、</a:t>
            </a:r>
            <a:r>
              <a:rPr lang="zh-TW" altLang="en-US" sz="3200" dirty="0">
                <a:solidFill>
                  <a:schemeClr val="tx2"/>
                </a:solidFill>
              </a:rPr>
              <a:t>重大訊息記者會之</a:t>
            </a:r>
            <a:r>
              <a:rPr lang="zh-TW" altLang="en-US" sz="3200" dirty="0" smtClean="0">
                <a:solidFill>
                  <a:schemeClr val="tx2"/>
                </a:solidFill>
              </a:rPr>
              <a:t>召開</a:t>
            </a:r>
            <a:r>
              <a:rPr lang="en-US" altLang="zh-TW" sz="3200" dirty="0">
                <a:solidFill>
                  <a:schemeClr val="tx2"/>
                </a:solidFill>
              </a:rPr>
              <a:t>-</a:t>
            </a:r>
            <a:r>
              <a:rPr lang="zh-TW" altLang="en-US" sz="3200" dirty="0" smtClean="0">
                <a:solidFill>
                  <a:schemeClr val="tx2"/>
                </a:solidFill>
              </a:rPr>
              <a:t>續</a:t>
            </a:r>
            <a:endParaRPr lang="zh-TW" altLang="en-US" sz="3200" b="1" dirty="0" smtClean="0">
              <a:solidFill>
                <a:srgbClr val="000099"/>
              </a:solidFill>
              <a:effectLst/>
            </a:endParaRPr>
          </a:p>
        </p:txBody>
      </p:sp>
      <p:sp>
        <p:nvSpPr>
          <p:cNvPr id="15364" name="內容版面配置區 71"/>
          <p:cNvSpPr>
            <a:spLocks noGrp="1"/>
          </p:cNvSpPr>
          <p:nvPr>
            <p:ph idx="1"/>
          </p:nvPr>
        </p:nvSpPr>
        <p:spPr>
          <a:xfrm>
            <a:off x="755650" y="908050"/>
            <a:ext cx="5832475" cy="6049963"/>
          </a:xfrm>
        </p:spPr>
        <p:txBody>
          <a:bodyPr/>
          <a:lstStyle/>
          <a:p>
            <a:pPr eaLnBrk="1" hangingPunct="1">
              <a:buFont typeface="Wingdings" panose="05000000000000000000" pitchFamily="2" charset="2"/>
              <a:buChar char="Ø"/>
            </a:pPr>
            <a:endParaRPr lang="en-US" altLang="zh-TW" sz="2800" dirty="0" smtClean="0"/>
          </a:p>
          <a:p>
            <a:pPr eaLnBrk="1" hangingPunct="1">
              <a:buFont typeface="Wingdings" panose="05000000000000000000" pitchFamily="2" charset="2"/>
              <a:buChar char="Ø"/>
            </a:pPr>
            <a:endParaRPr lang="en-US" altLang="zh-TW" sz="2800" dirty="0" smtClean="0"/>
          </a:p>
          <a:p>
            <a:pPr eaLnBrk="1" hangingPunct="1">
              <a:buFont typeface="Wingdings" panose="05000000000000000000" pitchFamily="2" charset="2"/>
              <a:buChar char="Ø"/>
            </a:pPr>
            <a:endParaRPr lang="en-US" altLang="zh-TW" sz="2800" dirty="0" smtClean="0"/>
          </a:p>
          <a:p>
            <a:pPr eaLnBrk="1" hangingPunct="1">
              <a:buFont typeface="Wingdings" panose="05000000000000000000" pitchFamily="2" charset="2"/>
              <a:buChar char="Ø"/>
            </a:pPr>
            <a:endParaRPr lang="en-US" altLang="zh-TW" sz="2800" dirty="0" smtClean="0"/>
          </a:p>
          <a:p>
            <a:pPr eaLnBrk="1" hangingPunct="1">
              <a:buFont typeface="Wingdings" panose="05000000000000000000" pitchFamily="2" charset="2"/>
              <a:buChar char="Ø"/>
            </a:pPr>
            <a:endParaRPr lang="en-US" altLang="zh-TW" sz="2800" dirty="0" smtClean="0"/>
          </a:p>
          <a:p>
            <a:pPr eaLnBrk="1" hangingPunct="1">
              <a:buFont typeface="Wingdings" panose="05000000000000000000" pitchFamily="2" charset="2"/>
              <a:buChar char="Ø"/>
            </a:pPr>
            <a:endParaRPr lang="en-US" altLang="zh-TW" sz="2800" dirty="0" smtClean="0"/>
          </a:p>
          <a:p>
            <a:pPr eaLnBrk="1" hangingPunct="1">
              <a:buFont typeface="Wingdings" panose="05000000000000000000" pitchFamily="2" charset="2"/>
              <a:buChar char="Ø"/>
            </a:pPr>
            <a:endParaRPr lang="en-US" altLang="zh-TW" sz="2800" dirty="0" smtClean="0"/>
          </a:p>
          <a:p>
            <a:pPr eaLnBrk="1" hangingPunct="1">
              <a:buFont typeface="Wingdings" panose="05000000000000000000" pitchFamily="2" charset="2"/>
              <a:buChar char="Ø"/>
            </a:pPr>
            <a:endParaRPr lang="en-US" altLang="zh-TW" sz="2800" dirty="0" smtClean="0"/>
          </a:p>
          <a:p>
            <a:pPr eaLnBrk="1" hangingPunct="1">
              <a:buFont typeface="Wingdings" panose="05000000000000000000" pitchFamily="2" charset="2"/>
              <a:buChar char="Ø"/>
            </a:pPr>
            <a:endParaRPr lang="en-US" altLang="zh-TW" sz="2800" dirty="0" smtClean="0"/>
          </a:p>
        </p:txBody>
      </p:sp>
      <p:cxnSp>
        <p:nvCxnSpPr>
          <p:cNvPr id="11" name="直線單箭頭接點 10"/>
          <p:cNvCxnSpPr/>
          <p:nvPr/>
        </p:nvCxnSpPr>
        <p:spPr>
          <a:xfrm>
            <a:off x="1448053" y="1468967"/>
            <a:ext cx="7054850" cy="111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等腰三角形 11"/>
          <p:cNvSpPr/>
          <p:nvPr/>
        </p:nvSpPr>
        <p:spPr>
          <a:xfrm>
            <a:off x="3162565" y="1254653"/>
            <a:ext cx="358775" cy="288925"/>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等腰三角形 12"/>
          <p:cNvSpPr/>
          <p:nvPr/>
        </p:nvSpPr>
        <p:spPr>
          <a:xfrm>
            <a:off x="7020217" y="1326091"/>
            <a:ext cx="358775" cy="288925"/>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368" name="文字方塊 13"/>
          <p:cNvSpPr txBox="1">
            <a:spLocks noChangeArrowheads="1"/>
          </p:cNvSpPr>
          <p:nvPr/>
        </p:nvSpPr>
        <p:spPr bwMode="auto">
          <a:xfrm>
            <a:off x="805111" y="826025"/>
            <a:ext cx="1584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en-US" altLang="zh-TW" sz="2800" dirty="0">
                <a:latin typeface="Arial" panose="020B0604020202020204" pitchFamily="34" charset="0"/>
                <a:ea typeface="新細明體" panose="02020500000000000000" pitchFamily="18" charset="-120"/>
              </a:rPr>
              <a:t>0:00</a:t>
            </a:r>
            <a:endParaRPr lang="zh-TW" altLang="en-US" sz="2800" dirty="0">
              <a:latin typeface="Arial" panose="020B0604020202020204" pitchFamily="34" charset="0"/>
              <a:ea typeface="新細明體" panose="02020500000000000000" pitchFamily="18" charset="-120"/>
            </a:endParaRPr>
          </a:p>
        </p:txBody>
      </p:sp>
      <p:sp>
        <p:nvSpPr>
          <p:cNvPr id="15369" name="文字方塊 14"/>
          <p:cNvSpPr txBox="1">
            <a:spLocks noChangeArrowheads="1"/>
          </p:cNvSpPr>
          <p:nvPr/>
        </p:nvSpPr>
        <p:spPr bwMode="auto">
          <a:xfrm>
            <a:off x="6520151" y="754587"/>
            <a:ext cx="1582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en-US" altLang="zh-TW" sz="2800" dirty="0">
                <a:latin typeface="Arial" panose="020B0604020202020204" pitchFamily="34" charset="0"/>
                <a:ea typeface="新細明體" panose="02020500000000000000" pitchFamily="18" charset="-120"/>
              </a:rPr>
              <a:t>23:59</a:t>
            </a:r>
            <a:endParaRPr lang="zh-TW" altLang="en-US" sz="2800" dirty="0">
              <a:latin typeface="Arial" panose="020B0604020202020204" pitchFamily="34" charset="0"/>
              <a:ea typeface="新細明體" panose="02020500000000000000" pitchFamily="18" charset="-120"/>
            </a:endParaRPr>
          </a:p>
        </p:txBody>
      </p:sp>
      <p:sp>
        <p:nvSpPr>
          <p:cNvPr id="15370" name="文字方塊 15"/>
          <p:cNvSpPr txBox="1">
            <a:spLocks noChangeArrowheads="1"/>
          </p:cNvSpPr>
          <p:nvPr/>
        </p:nvSpPr>
        <p:spPr bwMode="auto">
          <a:xfrm>
            <a:off x="2876813" y="826025"/>
            <a:ext cx="1150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en-US" altLang="zh-TW" sz="2800" dirty="0">
                <a:latin typeface="Arial" panose="020B0604020202020204" pitchFamily="34" charset="0"/>
                <a:ea typeface="新細明體" panose="02020500000000000000" pitchFamily="18" charset="-120"/>
              </a:rPr>
              <a:t>13:30</a:t>
            </a:r>
            <a:endParaRPr lang="zh-TW" altLang="en-US" sz="2800" dirty="0">
              <a:latin typeface="Arial" panose="020B0604020202020204" pitchFamily="34" charset="0"/>
              <a:ea typeface="新細明體" panose="02020500000000000000" pitchFamily="18" charset="-120"/>
            </a:endParaRPr>
          </a:p>
        </p:txBody>
      </p:sp>
      <p:sp>
        <p:nvSpPr>
          <p:cNvPr id="18" name="文字方塊 17"/>
          <p:cNvSpPr txBox="1"/>
          <p:nvPr/>
        </p:nvSpPr>
        <p:spPr>
          <a:xfrm>
            <a:off x="539552" y="1897595"/>
            <a:ext cx="1292662" cy="2428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wrap="square">
            <a:spAutoFit/>
          </a:bodyPr>
          <a:lstStyle/>
          <a:p>
            <a:pPr>
              <a:defRPr/>
            </a:pPr>
            <a:r>
              <a:rPr lang="en-US" altLang="zh-TW" sz="2400" dirty="0" smtClean="0">
                <a:latin typeface="標楷體" pitchFamily="65" charset="-120"/>
                <a:ea typeface="標楷體" pitchFamily="65" charset="-120"/>
              </a:rPr>
              <a:t>2</a:t>
            </a:r>
            <a:r>
              <a:rPr lang="zh-TW" altLang="en-US" sz="2400" dirty="0" smtClean="0">
                <a:latin typeface="標楷體" pitchFamily="65" charset="-120"/>
                <a:ea typeface="標楷體" pitchFamily="65" charset="-120"/>
              </a:rPr>
              <a:t>其他議案</a:t>
            </a:r>
            <a:endParaRPr lang="en-US" altLang="zh-TW" sz="2400" dirty="0" smtClean="0">
              <a:latin typeface="標楷體" pitchFamily="65" charset="-120"/>
              <a:ea typeface="標楷體" pitchFamily="65" charset="-120"/>
            </a:endParaRPr>
          </a:p>
          <a:p>
            <a:pPr>
              <a:defRPr/>
            </a:pPr>
            <a:r>
              <a:rPr lang="zh-TW" altLang="en-US" sz="2400" dirty="0" smtClean="0">
                <a:solidFill>
                  <a:srgbClr val="FF0000"/>
                </a:solidFill>
                <a:latin typeface="標楷體" pitchFamily="65" charset="-120"/>
                <a:ea typeface="標楷體" pitchFamily="65" charset="-120"/>
              </a:rPr>
              <a:t>  原則</a:t>
            </a:r>
            <a:r>
              <a:rPr lang="zh-TW" altLang="en-US" sz="2400" dirty="0">
                <a:solidFill>
                  <a:srgbClr val="FF0000"/>
                </a:solidFill>
                <a:latin typeface="標楷體" pitchFamily="65" charset="-120"/>
                <a:ea typeface="標楷體" pitchFamily="65" charset="-120"/>
              </a:rPr>
              <a:t>：</a:t>
            </a:r>
            <a:r>
              <a:rPr lang="zh-TW" altLang="en-US" sz="2400" dirty="0">
                <a:latin typeface="標楷體" pitchFamily="65" charset="-120"/>
                <a:ea typeface="標楷體" pitchFamily="65" charset="-120"/>
              </a:rPr>
              <a:t>當日</a:t>
            </a:r>
            <a:r>
              <a:rPr lang="zh-TW" altLang="en-US" sz="2400" dirty="0" smtClean="0">
                <a:latin typeface="標楷體" pitchFamily="65" charset="-120"/>
                <a:ea typeface="標楷體" pitchFamily="65" charset="-120"/>
              </a:rPr>
              <a:t>召 </a:t>
            </a:r>
            <a:endParaRPr lang="en-US" altLang="zh-TW" sz="2400" dirty="0" smtClean="0">
              <a:latin typeface="標楷體" pitchFamily="65" charset="-120"/>
              <a:ea typeface="標楷體" pitchFamily="65" charset="-120"/>
            </a:endParaRPr>
          </a:p>
          <a:p>
            <a:pPr>
              <a:defRPr/>
            </a:pPr>
            <a:r>
              <a:rPr lang="zh-TW" altLang="en-US" sz="2400" dirty="0" smtClean="0">
                <a:latin typeface="標楷體" pitchFamily="65" charset="-120"/>
                <a:ea typeface="標楷體" pitchFamily="65" charset="-120"/>
              </a:rPr>
              <a:t>  開記者會</a:t>
            </a:r>
            <a:endParaRPr lang="zh-TW" altLang="en-US" sz="2400" dirty="0">
              <a:latin typeface="標楷體" pitchFamily="65" charset="-120"/>
              <a:ea typeface="標楷體" pitchFamily="65" charset="-120"/>
            </a:endParaRPr>
          </a:p>
        </p:txBody>
      </p:sp>
      <p:sp>
        <p:nvSpPr>
          <p:cNvPr id="25" name="文字方塊 17"/>
          <p:cNvSpPr txBox="1">
            <a:spLocks noChangeArrowheads="1"/>
          </p:cNvSpPr>
          <p:nvPr/>
        </p:nvSpPr>
        <p:spPr bwMode="auto">
          <a:xfrm>
            <a:off x="3948383" y="2469099"/>
            <a:ext cx="1928826" cy="4924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zh-TW" altLang="en-US" sz="2600" dirty="0">
                <a:latin typeface="標楷體" pitchFamily="65" charset="-120"/>
                <a:ea typeface="標楷體" pitchFamily="65" charset="-120"/>
              </a:rPr>
              <a:t>召開記者會</a:t>
            </a:r>
          </a:p>
        </p:txBody>
      </p:sp>
      <p:sp>
        <p:nvSpPr>
          <p:cNvPr id="26" name="文字方塊 17"/>
          <p:cNvSpPr txBox="1">
            <a:spLocks noChangeArrowheads="1"/>
          </p:cNvSpPr>
          <p:nvPr/>
        </p:nvSpPr>
        <p:spPr bwMode="auto">
          <a:xfrm>
            <a:off x="2448185" y="3397793"/>
            <a:ext cx="3929090" cy="4924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zh-TW" altLang="en-US" sz="2600" dirty="0">
                <a:latin typeface="標楷體" pitchFamily="65" charset="-120"/>
                <a:ea typeface="標楷體" pitchFamily="65" charset="-120"/>
              </a:rPr>
              <a:t>公告重大訊息</a:t>
            </a:r>
          </a:p>
        </p:txBody>
      </p:sp>
      <p:sp>
        <p:nvSpPr>
          <p:cNvPr id="15394" name="文字方塊 37"/>
          <p:cNvSpPr txBox="1">
            <a:spLocks noChangeArrowheads="1"/>
          </p:cNvSpPr>
          <p:nvPr/>
        </p:nvSpPr>
        <p:spPr bwMode="auto">
          <a:xfrm>
            <a:off x="5877209" y="2469099"/>
            <a:ext cx="576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en-US" altLang="zh-TW" sz="2000" dirty="0">
                <a:latin typeface="Arial" panose="020B0604020202020204" pitchFamily="34" charset="0"/>
                <a:ea typeface="新細明體" panose="02020500000000000000" pitchFamily="18" charset="-120"/>
              </a:rPr>
              <a:t>2hr</a:t>
            </a:r>
            <a:endParaRPr lang="zh-TW" altLang="en-US" sz="2000" dirty="0">
              <a:latin typeface="Arial" panose="020B0604020202020204" pitchFamily="34" charset="0"/>
              <a:ea typeface="新細明體" panose="02020500000000000000" pitchFamily="18" charset="-120"/>
            </a:endParaRPr>
          </a:p>
        </p:txBody>
      </p:sp>
      <p:cxnSp>
        <p:nvCxnSpPr>
          <p:cNvPr id="39" name="直線單箭頭接點 38"/>
          <p:cNvCxnSpPr/>
          <p:nvPr/>
        </p:nvCxnSpPr>
        <p:spPr>
          <a:xfrm flipV="1">
            <a:off x="5877209" y="2897727"/>
            <a:ext cx="433388" cy="11113"/>
          </a:xfrm>
          <a:prstGeom prst="straightConnector1">
            <a:avLst/>
          </a:prstGeom>
          <a:ln>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2" name="投影片編號版面配置區 1"/>
          <p:cNvSpPr>
            <a:spLocks noGrp="1"/>
          </p:cNvSpPr>
          <p:nvPr>
            <p:ph type="sldNum" sz="quarter" idx="12"/>
          </p:nvPr>
        </p:nvSpPr>
        <p:spPr/>
        <p:txBody>
          <a:bodyPr/>
          <a:lstStyle/>
          <a:p>
            <a:fld id="{29F39A8C-DE82-43CB-ABAC-90BE8573EF11}" type="slidenum">
              <a:rPr lang="zh-TW" altLang="en-US" smtClean="0"/>
              <a:pPr/>
              <a:t>18</a:t>
            </a:fld>
            <a:endParaRPr lang="en-US" altLang="zh-TW"/>
          </a:p>
        </p:txBody>
      </p:sp>
      <p:sp>
        <p:nvSpPr>
          <p:cNvPr id="27" name="等腰三角形 26"/>
          <p:cNvSpPr/>
          <p:nvPr/>
        </p:nvSpPr>
        <p:spPr>
          <a:xfrm>
            <a:off x="1233739" y="1254653"/>
            <a:ext cx="358775" cy="288925"/>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8" name="矩形 27"/>
          <p:cNvSpPr/>
          <p:nvPr/>
        </p:nvSpPr>
        <p:spPr>
          <a:xfrm>
            <a:off x="586025" y="4504121"/>
            <a:ext cx="8501090" cy="1631216"/>
          </a:xfrm>
          <a:prstGeom prst="rect">
            <a:avLst/>
          </a:prstGeom>
        </p:spPr>
        <p:txBody>
          <a:bodyPr wrap="square">
            <a:spAutoFit/>
          </a:bodyPr>
          <a:lstStyle/>
          <a:p>
            <a:pPr lvl="0"/>
            <a:r>
              <a:rPr lang="zh-TW" altLang="en-US" b="1" dirty="0" smtClean="0">
                <a:latin typeface="標楷體" pitchFamily="65" charset="-120"/>
                <a:ea typeface="標楷體" pitchFamily="65" charset="-120"/>
              </a:rPr>
              <a:t>說明：</a:t>
            </a:r>
            <a:endParaRPr lang="en-US" altLang="zh-TW" b="1" dirty="0" smtClean="0">
              <a:latin typeface="標楷體" pitchFamily="65" charset="-120"/>
              <a:ea typeface="標楷體" pitchFamily="65" charset="-120"/>
            </a:endParaRPr>
          </a:p>
          <a:p>
            <a:pPr lvl="0"/>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其他議案之重大訊息記者會</a:t>
            </a:r>
            <a:r>
              <a:rPr lang="zh-TW" altLang="en-US" u="sng" dirty="0" smtClean="0">
                <a:solidFill>
                  <a:srgbClr val="C00000"/>
                </a:solidFill>
                <a:latin typeface="標楷體" pitchFamily="65" charset="-120"/>
                <a:ea typeface="標楷體" pitchFamily="65" charset="-120"/>
              </a:rPr>
              <a:t>原則上</a:t>
            </a:r>
            <a:r>
              <a:rPr lang="zh-TW" altLang="en-US" dirty="0" smtClean="0">
                <a:latin typeface="標楷體" pitchFamily="65" charset="-120"/>
                <a:ea typeface="標楷體" pitchFamily="65" charset="-120"/>
              </a:rPr>
              <a:t>須於</a:t>
            </a:r>
            <a:r>
              <a:rPr lang="zh-TW" altLang="en-US" u="sng" dirty="0" smtClean="0">
                <a:solidFill>
                  <a:srgbClr val="C00000"/>
                </a:solidFill>
                <a:latin typeface="標楷體" pitchFamily="65" charset="-120"/>
                <a:ea typeface="標楷體" pitchFamily="65" charset="-120"/>
              </a:rPr>
              <a:t>事實發生當日收盤後</a:t>
            </a:r>
            <a:r>
              <a:rPr lang="zh-TW" altLang="en-US" dirty="0" smtClean="0">
                <a:latin typeface="標楷體" pitchFamily="65" charset="-120"/>
                <a:ea typeface="標楷體" pitchFamily="65" charset="-120"/>
              </a:rPr>
              <a:t>召開。</a:t>
            </a:r>
            <a:r>
              <a:rPr lang="en-US" altLang="zh-TW" dirty="0" smtClean="0">
                <a:latin typeface="標楷體" pitchFamily="65" charset="-120"/>
                <a:ea typeface="標楷體" pitchFamily="65" charset="-120"/>
              </a:rPr>
              <a:t>(</a:t>
            </a:r>
            <a:r>
              <a:rPr lang="en-US" altLang="zh-TW" dirty="0"/>
              <a:t>§</a:t>
            </a:r>
            <a:r>
              <a:rPr lang="en-US" altLang="zh-TW" dirty="0" smtClean="0">
                <a:latin typeface="標楷體" pitchFamily="65" charset="-120"/>
                <a:ea typeface="標楷體" pitchFamily="65" charset="-120"/>
              </a:rPr>
              <a:t>12)</a:t>
            </a:r>
          </a:p>
          <a:p>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其他議案之重大訊息</a:t>
            </a:r>
            <a:r>
              <a:rPr lang="zh-TW" altLang="en-US" u="sng" dirty="0" smtClean="0">
                <a:solidFill>
                  <a:srgbClr val="C00000"/>
                </a:solidFill>
                <a:latin typeface="標楷體" pitchFamily="65" charset="-120"/>
                <a:ea typeface="標楷體" pitchFamily="65" charset="-120"/>
              </a:rPr>
              <a:t>至遲於當日記者會會後二小時內</a:t>
            </a:r>
            <a:r>
              <a:rPr lang="zh-TW" altLang="en-US" dirty="0" smtClean="0">
                <a:latin typeface="標楷體" pitchFamily="65" charset="-120"/>
                <a:ea typeface="標楷體" pitchFamily="65" charset="-120"/>
              </a:rPr>
              <a:t>輸入，</a:t>
            </a:r>
            <a:r>
              <a:rPr lang="zh-TW" altLang="en-US" u="sng" dirty="0" smtClean="0">
                <a:solidFill>
                  <a:srgbClr val="C00000"/>
                </a:solidFill>
                <a:latin typeface="標楷體" pitchFamily="65" charset="-120"/>
                <a:ea typeface="標楷體" pitchFamily="65" charset="-120"/>
              </a:rPr>
              <a:t>所以重大訊</a:t>
            </a:r>
            <a:endParaRPr lang="en-US" altLang="zh-TW" u="sng" dirty="0" smtClean="0">
              <a:solidFill>
                <a:srgbClr val="C00000"/>
              </a:solidFill>
              <a:latin typeface="標楷體" pitchFamily="65" charset="-120"/>
              <a:ea typeface="標楷體" pitchFamily="65" charset="-120"/>
            </a:endParaRPr>
          </a:p>
          <a:p>
            <a:r>
              <a:rPr lang="zh-TW" altLang="en-US" dirty="0" smtClean="0">
                <a:solidFill>
                  <a:srgbClr val="C00000"/>
                </a:solidFill>
                <a:latin typeface="標楷體" pitchFamily="65" charset="-120"/>
                <a:ea typeface="標楷體" pitchFamily="65" charset="-120"/>
              </a:rPr>
              <a:t>  </a:t>
            </a:r>
            <a:r>
              <a:rPr lang="zh-TW" altLang="en-US" u="sng" dirty="0" smtClean="0">
                <a:solidFill>
                  <a:srgbClr val="C00000"/>
                </a:solidFill>
                <a:latin typeface="標楷體" pitchFamily="65" charset="-120"/>
                <a:ea typeface="標楷體" pitchFamily="65" charset="-120"/>
              </a:rPr>
              <a:t>息</a:t>
            </a:r>
            <a:r>
              <a:rPr lang="zh-TW" altLang="en-US" u="sng" dirty="0">
                <a:solidFill>
                  <a:srgbClr val="C00000"/>
                </a:solidFill>
                <a:latin typeface="標楷體" pitchFamily="65" charset="-120"/>
                <a:ea typeface="標楷體" pitchFamily="65" charset="-120"/>
              </a:rPr>
              <a:t>發布得於記者會前、會中或會後二小時</a:t>
            </a:r>
            <a:r>
              <a:rPr lang="zh-TW" altLang="en-US" u="sng" dirty="0" smtClean="0">
                <a:solidFill>
                  <a:srgbClr val="C00000"/>
                </a:solidFill>
                <a:latin typeface="標楷體" pitchFamily="65" charset="-120"/>
                <a:ea typeface="標楷體" pitchFamily="65" charset="-120"/>
              </a:rPr>
              <a:t>內</a:t>
            </a:r>
            <a:r>
              <a:rPr lang="zh-TW" altLang="en-US" dirty="0" smtClean="0">
                <a:latin typeface="標楷體" pitchFamily="65" charset="-120"/>
                <a:ea typeface="標楷體" pitchFamily="65" charset="-120"/>
              </a:rPr>
              <a:t>，</a:t>
            </a:r>
            <a:r>
              <a:rPr lang="zh-TW" altLang="en-US" b="1" u="sng" dirty="0" smtClean="0">
                <a:solidFill>
                  <a:srgbClr val="000099"/>
                </a:solidFill>
                <a:latin typeface="標楷體" pitchFamily="65" charset="-120"/>
                <a:ea typeface="標楷體" pitchFamily="65" charset="-120"/>
              </a:rPr>
              <a:t>惟實務上公司多在</a:t>
            </a:r>
            <a:r>
              <a:rPr lang="en-US" altLang="zh-TW" b="1" u="sng" dirty="0" smtClean="0">
                <a:solidFill>
                  <a:srgbClr val="000099"/>
                </a:solidFill>
                <a:latin typeface="標楷體" pitchFamily="65" charset="-120"/>
                <a:ea typeface="標楷體" pitchFamily="65" charset="-120"/>
              </a:rPr>
              <a:t>13:30</a:t>
            </a:r>
            <a:r>
              <a:rPr lang="zh-TW" altLang="en-US" b="1" u="sng" dirty="0" smtClean="0">
                <a:solidFill>
                  <a:srgbClr val="000099"/>
                </a:solidFill>
                <a:latin typeface="標楷體" pitchFamily="65" charset="-120"/>
                <a:ea typeface="標楷體" pitchFamily="65" charset="-120"/>
              </a:rPr>
              <a:t>後</a:t>
            </a:r>
            <a:endParaRPr lang="en-US" altLang="zh-TW" b="1" u="sng" dirty="0" smtClean="0">
              <a:solidFill>
                <a:srgbClr val="000099"/>
              </a:solidFill>
              <a:latin typeface="標楷體" pitchFamily="65" charset="-120"/>
              <a:ea typeface="標楷體" pitchFamily="65" charset="-120"/>
            </a:endParaRPr>
          </a:p>
          <a:p>
            <a:r>
              <a:rPr lang="zh-TW" altLang="en-US" b="1" dirty="0">
                <a:solidFill>
                  <a:srgbClr val="000099"/>
                </a:solidFill>
                <a:latin typeface="標楷體" pitchFamily="65" charset="-120"/>
                <a:ea typeface="標楷體" pitchFamily="65" charset="-120"/>
              </a:rPr>
              <a:t> </a:t>
            </a:r>
            <a:r>
              <a:rPr lang="zh-TW" altLang="en-US" b="1" dirty="0" smtClean="0">
                <a:solidFill>
                  <a:srgbClr val="000099"/>
                </a:solidFill>
                <a:latin typeface="標楷體" pitchFamily="65" charset="-120"/>
                <a:ea typeface="標楷體" pitchFamily="65" charset="-120"/>
              </a:rPr>
              <a:t> </a:t>
            </a:r>
            <a:r>
              <a:rPr lang="zh-TW" altLang="en-US" b="1" u="sng" dirty="0" smtClean="0">
                <a:solidFill>
                  <a:srgbClr val="000099"/>
                </a:solidFill>
                <a:latin typeface="標楷體" pitchFamily="65" charset="-120"/>
                <a:ea typeface="標楷體" pitchFamily="65" charset="-120"/>
              </a:rPr>
              <a:t>或召開記者會後</a:t>
            </a:r>
            <a:r>
              <a:rPr lang="en-US" altLang="zh-TW" b="1" u="sng" dirty="0" smtClean="0">
                <a:solidFill>
                  <a:srgbClr val="000099"/>
                </a:solidFill>
                <a:latin typeface="標楷體" pitchFamily="65" charset="-120"/>
                <a:ea typeface="標楷體" pitchFamily="65" charset="-120"/>
              </a:rPr>
              <a:t>2</a:t>
            </a:r>
            <a:r>
              <a:rPr lang="zh-TW" altLang="en-US" b="1" u="sng" dirty="0" smtClean="0">
                <a:solidFill>
                  <a:srgbClr val="000099"/>
                </a:solidFill>
                <a:latin typeface="標楷體" pitchFamily="65" charset="-120"/>
                <a:ea typeface="標楷體" pitchFamily="65" charset="-120"/>
              </a:rPr>
              <a:t>小時內發布重大訊息</a:t>
            </a:r>
            <a:r>
              <a:rPr lang="zh-TW" altLang="en-US" dirty="0" smtClean="0">
                <a:solidFill>
                  <a:srgbClr val="000099"/>
                </a:solidFill>
                <a:latin typeface="標楷體" pitchFamily="65" charset="-120"/>
                <a:ea typeface="標楷體" pitchFamily="65" charset="-120"/>
              </a:rPr>
              <a:t>。</a:t>
            </a:r>
            <a:r>
              <a:rPr lang="en-US" altLang="zh-TW" dirty="0" smtClean="0">
                <a:latin typeface="標楷體" pitchFamily="65" charset="-120"/>
                <a:ea typeface="標楷體" pitchFamily="65" charset="-120"/>
              </a:rPr>
              <a:t>(</a:t>
            </a:r>
            <a:r>
              <a:rPr lang="en-US" altLang="zh-TW" dirty="0"/>
              <a:t>§</a:t>
            </a:r>
            <a:r>
              <a:rPr lang="en-US" altLang="zh-TW" dirty="0" smtClean="0">
                <a:latin typeface="標楷體" pitchFamily="65" charset="-120"/>
                <a:ea typeface="標楷體" pitchFamily="65" charset="-120"/>
              </a:rPr>
              <a:t>6)</a:t>
            </a:r>
            <a:endParaRPr lang="zh-TW" altLang="en-US" dirty="0"/>
          </a:p>
        </p:txBody>
      </p:sp>
      <p:sp>
        <p:nvSpPr>
          <p:cNvPr id="32" name="等腰三角形 31"/>
          <p:cNvSpPr/>
          <p:nvPr/>
        </p:nvSpPr>
        <p:spPr>
          <a:xfrm>
            <a:off x="2162433" y="1254653"/>
            <a:ext cx="358775" cy="288925"/>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3" name="文字方塊 15"/>
          <p:cNvSpPr txBox="1">
            <a:spLocks noChangeArrowheads="1"/>
          </p:cNvSpPr>
          <p:nvPr/>
        </p:nvSpPr>
        <p:spPr bwMode="auto">
          <a:xfrm>
            <a:off x="1805243" y="826025"/>
            <a:ext cx="1150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en-US" altLang="zh-TW" sz="2800" dirty="0" smtClean="0">
                <a:latin typeface="Arial" panose="020B0604020202020204" pitchFamily="34" charset="0"/>
                <a:ea typeface="新細明體" panose="02020500000000000000" pitchFamily="18" charset="-120"/>
              </a:rPr>
              <a:t>11:00</a:t>
            </a:r>
            <a:endParaRPr lang="zh-TW" altLang="en-US" sz="2800" dirty="0">
              <a:latin typeface="Arial" panose="020B0604020202020204" pitchFamily="34" charset="0"/>
              <a:ea typeface="新細明體" panose="02020500000000000000" pitchFamily="18" charset="-120"/>
            </a:endParaRPr>
          </a:p>
        </p:txBody>
      </p:sp>
      <p:sp>
        <p:nvSpPr>
          <p:cNvPr id="34" name="文字方塊 15"/>
          <p:cNvSpPr txBox="1">
            <a:spLocks noChangeArrowheads="1"/>
          </p:cNvSpPr>
          <p:nvPr/>
        </p:nvSpPr>
        <p:spPr bwMode="auto">
          <a:xfrm>
            <a:off x="1868752" y="1540405"/>
            <a:ext cx="1150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zh-TW" altLang="en-US" sz="2000" dirty="0" smtClean="0"/>
              <a:t>董事會</a:t>
            </a:r>
            <a:endParaRPr lang="zh-TW" altLang="en-US" sz="2000" dirty="0"/>
          </a:p>
        </p:txBody>
      </p:sp>
    </p:spTree>
    <p:extLst>
      <p:ext uri="{BB962C8B-B14F-4D97-AF65-F5344CB8AC3E}">
        <p14:creationId xmlns:p14="http://schemas.microsoft.com/office/powerpoint/2010/main" val="202834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bwMode="auto">
          <a:xfrm>
            <a:off x="899592" y="43883"/>
            <a:ext cx="7920879" cy="708025"/>
          </a:xfrm>
        </p:spPr>
        <p:txBody>
          <a:bodyPr vert="horz" wrap="square" lIns="91440" tIns="45720" rIns="91440" bIns="45720" numCol="1" anchorCtr="0" compatLnSpc="1">
            <a:prstTxWarp prst="textNoShape">
              <a:avLst/>
            </a:prstTxWarp>
            <a:noAutofit/>
          </a:bodyPr>
          <a:lstStyle/>
          <a:p>
            <a:pPr algn="ctr">
              <a:defRPr/>
            </a:pPr>
            <a:r>
              <a:rPr lang="zh-TW" altLang="en-US" sz="3200" dirty="0">
                <a:solidFill>
                  <a:schemeClr val="tx2"/>
                </a:solidFill>
              </a:rPr>
              <a:t>三</a:t>
            </a:r>
            <a:r>
              <a:rPr lang="zh-TW" altLang="en-US" sz="3200" dirty="0" smtClean="0">
                <a:solidFill>
                  <a:schemeClr val="tx2"/>
                </a:solidFill>
              </a:rPr>
              <a:t>、</a:t>
            </a:r>
            <a:r>
              <a:rPr lang="zh-TW" altLang="en-US" sz="3200" dirty="0">
                <a:solidFill>
                  <a:schemeClr val="tx2"/>
                </a:solidFill>
              </a:rPr>
              <a:t>重大訊息記者會之</a:t>
            </a:r>
            <a:r>
              <a:rPr lang="zh-TW" altLang="en-US" sz="3200" dirty="0" smtClean="0">
                <a:solidFill>
                  <a:schemeClr val="tx2"/>
                </a:solidFill>
              </a:rPr>
              <a:t>召開</a:t>
            </a:r>
            <a:r>
              <a:rPr lang="en-US" altLang="zh-TW" sz="3200" dirty="0">
                <a:solidFill>
                  <a:schemeClr val="tx2"/>
                </a:solidFill>
              </a:rPr>
              <a:t>-</a:t>
            </a:r>
            <a:r>
              <a:rPr lang="zh-TW" altLang="en-US" sz="3200" dirty="0" smtClean="0">
                <a:solidFill>
                  <a:schemeClr val="tx2"/>
                </a:solidFill>
              </a:rPr>
              <a:t>續</a:t>
            </a:r>
            <a:endParaRPr lang="zh-TW" altLang="en-US" sz="3200" b="1" dirty="0" smtClean="0">
              <a:solidFill>
                <a:srgbClr val="000099"/>
              </a:solidFill>
              <a:effectLst/>
            </a:endParaRPr>
          </a:p>
        </p:txBody>
      </p:sp>
      <p:sp>
        <p:nvSpPr>
          <p:cNvPr id="15364" name="內容版面配置區 71"/>
          <p:cNvSpPr>
            <a:spLocks noGrp="1"/>
          </p:cNvSpPr>
          <p:nvPr>
            <p:ph idx="1"/>
          </p:nvPr>
        </p:nvSpPr>
        <p:spPr>
          <a:xfrm>
            <a:off x="792955" y="731837"/>
            <a:ext cx="5832475" cy="6049963"/>
          </a:xfrm>
        </p:spPr>
        <p:txBody>
          <a:bodyPr/>
          <a:lstStyle/>
          <a:p>
            <a:pPr eaLnBrk="1" hangingPunct="1">
              <a:buFont typeface="Wingdings" panose="05000000000000000000" pitchFamily="2" charset="2"/>
              <a:buChar char="Ø"/>
            </a:pPr>
            <a:endParaRPr lang="en-US" altLang="zh-TW" sz="2800" dirty="0" smtClean="0"/>
          </a:p>
          <a:p>
            <a:pPr eaLnBrk="1" hangingPunct="1">
              <a:buFont typeface="Wingdings" panose="05000000000000000000" pitchFamily="2" charset="2"/>
              <a:buChar char="Ø"/>
            </a:pPr>
            <a:endParaRPr lang="en-US" altLang="zh-TW" sz="2800" dirty="0" smtClean="0"/>
          </a:p>
          <a:p>
            <a:pPr eaLnBrk="1" hangingPunct="1">
              <a:buFont typeface="Wingdings" panose="05000000000000000000" pitchFamily="2" charset="2"/>
              <a:buChar char="Ø"/>
            </a:pPr>
            <a:endParaRPr lang="en-US" altLang="zh-TW" sz="2800" dirty="0" smtClean="0"/>
          </a:p>
          <a:p>
            <a:pPr eaLnBrk="1" hangingPunct="1">
              <a:buFont typeface="Wingdings" panose="05000000000000000000" pitchFamily="2" charset="2"/>
              <a:buChar char="Ø"/>
            </a:pPr>
            <a:endParaRPr lang="en-US" altLang="zh-TW" sz="2800" dirty="0" smtClean="0"/>
          </a:p>
          <a:p>
            <a:pPr eaLnBrk="1" hangingPunct="1">
              <a:buFont typeface="Wingdings" panose="05000000000000000000" pitchFamily="2" charset="2"/>
              <a:buChar char="Ø"/>
            </a:pPr>
            <a:endParaRPr lang="en-US" altLang="zh-TW" sz="2800" dirty="0" smtClean="0"/>
          </a:p>
          <a:p>
            <a:pPr eaLnBrk="1" hangingPunct="1">
              <a:buFont typeface="Wingdings" panose="05000000000000000000" pitchFamily="2" charset="2"/>
              <a:buChar char="Ø"/>
            </a:pPr>
            <a:endParaRPr lang="en-US" altLang="zh-TW" sz="2800" dirty="0" smtClean="0"/>
          </a:p>
          <a:p>
            <a:pPr eaLnBrk="1" hangingPunct="1">
              <a:buFont typeface="Wingdings" panose="05000000000000000000" pitchFamily="2" charset="2"/>
              <a:buChar char="Ø"/>
            </a:pPr>
            <a:endParaRPr lang="en-US" altLang="zh-TW" sz="2800" dirty="0" smtClean="0"/>
          </a:p>
          <a:p>
            <a:pPr eaLnBrk="1" hangingPunct="1">
              <a:buFont typeface="Wingdings" panose="05000000000000000000" pitchFamily="2" charset="2"/>
              <a:buChar char="Ø"/>
            </a:pPr>
            <a:endParaRPr lang="en-US" altLang="zh-TW" sz="2800" dirty="0" smtClean="0"/>
          </a:p>
          <a:p>
            <a:pPr eaLnBrk="1" hangingPunct="1">
              <a:buFont typeface="Wingdings" panose="05000000000000000000" pitchFamily="2" charset="2"/>
              <a:buChar char="Ø"/>
            </a:pPr>
            <a:endParaRPr lang="en-US" altLang="zh-TW" sz="2800" dirty="0" smtClean="0"/>
          </a:p>
        </p:txBody>
      </p:sp>
      <p:cxnSp>
        <p:nvCxnSpPr>
          <p:cNvPr id="11" name="直線單箭頭接點 10"/>
          <p:cNvCxnSpPr/>
          <p:nvPr/>
        </p:nvCxnSpPr>
        <p:spPr>
          <a:xfrm flipV="1">
            <a:off x="1367012" y="1396344"/>
            <a:ext cx="7350582" cy="642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等腰三角形 11"/>
          <p:cNvSpPr/>
          <p:nvPr/>
        </p:nvSpPr>
        <p:spPr>
          <a:xfrm>
            <a:off x="3057166" y="1274720"/>
            <a:ext cx="358775" cy="288925"/>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等腰三角形 12"/>
          <p:cNvSpPr/>
          <p:nvPr/>
        </p:nvSpPr>
        <p:spPr>
          <a:xfrm>
            <a:off x="6561573" y="1251974"/>
            <a:ext cx="358775" cy="288925"/>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368" name="文字方塊 13"/>
          <p:cNvSpPr txBox="1">
            <a:spLocks noChangeArrowheads="1"/>
          </p:cNvSpPr>
          <p:nvPr/>
        </p:nvSpPr>
        <p:spPr bwMode="auto">
          <a:xfrm>
            <a:off x="699618" y="741767"/>
            <a:ext cx="1584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en-US" altLang="zh-TW" sz="2800" dirty="0">
                <a:latin typeface="Arial" panose="020B0604020202020204" pitchFamily="34" charset="0"/>
                <a:ea typeface="新細明體" panose="02020500000000000000" pitchFamily="18" charset="-120"/>
              </a:rPr>
              <a:t>0:00</a:t>
            </a:r>
            <a:endParaRPr lang="zh-TW" altLang="en-US" sz="2800" dirty="0">
              <a:latin typeface="Arial" panose="020B0604020202020204" pitchFamily="34" charset="0"/>
              <a:ea typeface="新細明體" panose="02020500000000000000" pitchFamily="18" charset="-120"/>
            </a:endParaRPr>
          </a:p>
        </p:txBody>
      </p:sp>
      <p:sp>
        <p:nvSpPr>
          <p:cNvPr id="15369" name="文字方塊 14"/>
          <p:cNvSpPr txBox="1">
            <a:spLocks noChangeArrowheads="1"/>
          </p:cNvSpPr>
          <p:nvPr/>
        </p:nvSpPr>
        <p:spPr bwMode="auto">
          <a:xfrm>
            <a:off x="6132945" y="751908"/>
            <a:ext cx="1582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en-US" altLang="zh-TW" sz="2800" dirty="0">
                <a:latin typeface="Arial" panose="020B0604020202020204" pitchFamily="34" charset="0"/>
                <a:ea typeface="新細明體" panose="02020500000000000000" pitchFamily="18" charset="-120"/>
              </a:rPr>
              <a:t>23:59</a:t>
            </a:r>
            <a:endParaRPr lang="zh-TW" altLang="en-US" sz="2800" dirty="0">
              <a:latin typeface="Arial" panose="020B0604020202020204" pitchFamily="34" charset="0"/>
              <a:ea typeface="新細明體" panose="02020500000000000000" pitchFamily="18" charset="-120"/>
            </a:endParaRPr>
          </a:p>
        </p:txBody>
      </p:sp>
      <p:sp>
        <p:nvSpPr>
          <p:cNvPr id="15370" name="文字方塊 15"/>
          <p:cNvSpPr txBox="1">
            <a:spLocks noChangeArrowheads="1"/>
          </p:cNvSpPr>
          <p:nvPr/>
        </p:nvSpPr>
        <p:spPr bwMode="auto">
          <a:xfrm>
            <a:off x="2679085" y="763020"/>
            <a:ext cx="1150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en-US" altLang="zh-TW" sz="2800" dirty="0">
                <a:latin typeface="Arial" panose="020B0604020202020204" pitchFamily="34" charset="0"/>
                <a:ea typeface="新細明體" panose="02020500000000000000" pitchFamily="18" charset="-120"/>
              </a:rPr>
              <a:t>13:30</a:t>
            </a:r>
            <a:endParaRPr lang="zh-TW" altLang="en-US" sz="2800" dirty="0">
              <a:latin typeface="Arial" panose="020B0604020202020204" pitchFamily="34" charset="0"/>
              <a:ea typeface="新細明體" panose="02020500000000000000" pitchFamily="18" charset="-120"/>
            </a:endParaRPr>
          </a:p>
        </p:txBody>
      </p:sp>
      <p:sp>
        <p:nvSpPr>
          <p:cNvPr id="29" name="文字方塊 28"/>
          <p:cNvSpPr txBox="1"/>
          <p:nvPr/>
        </p:nvSpPr>
        <p:spPr>
          <a:xfrm>
            <a:off x="632219" y="1823478"/>
            <a:ext cx="1292662" cy="2357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wrap="square">
            <a:spAutoFit/>
          </a:bodyPr>
          <a:lstStyle/>
          <a:p>
            <a:pPr>
              <a:defRPr/>
            </a:pPr>
            <a:r>
              <a:rPr lang="en-US" altLang="zh-TW" sz="2400" dirty="0" smtClean="0">
                <a:latin typeface="標楷體" pitchFamily="65" charset="-120"/>
                <a:ea typeface="標楷體" pitchFamily="65" charset="-120"/>
              </a:rPr>
              <a:t>3</a:t>
            </a:r>
            <a:r>
              <a:rPr lang="zh-TW" altLang="en-US" sz="2400" dirty="0" smtClean="0">
                <a:latin typeface="標楷體" pitchFamily="65" charset="-120"/>
                <a:ea typeface="標楷體" pitchFamily="65" charset="-120"/>
              </a:rPr>
              <a:t>其他議案</a:t>
            </a:r>
            <a:endParaRPr lang="en-US" altLang="zh-TW" sz="2400" dirty="0" smtClean="0">
              <a:latin typeface="標楷體" pitchFamily="65" charset="-120"/>
              <a:ea typeface="標楷體" pitchFamily="65" charset="-120"/>
            </a:endParaRPr>
          </a:p>
          <a:p>
            <a:pPr>
              <a:defRPr/>
            </a:pPr>
            <a:r>
              <a:rPr lang="zh-TW" altLang="en-US" sz="2400" dirty="0" smtClean="0">
                <a:solidFill>
                  <a:srgbClr val="FF0000"/>
                </a:solidFill>
                <a:latin typeface="標楷體" pitchFamily="65" charset="-120"/>
                <a:ea typeface="標楷體" pitchFamily="65" charset="-120"/>
              </a:rPr>
              <a:t>  例外</a:t>
            </a:r>
            <a:r>
              <a:rPr lang="zh-TW" altLang="en-US" sz="2400" dirty="0">
                <a:solidFill>
                  <a:srgbClr val="FF0000"/>
                </a:solidFill>
                <a:latin typeface="標楷體" pitchFamily="65" charset="-120"/>
                <a:ea typeface="標楷體" pitchFamily="65" charset="-120"/>
              </a:rPr>
              <a:t>：</a:t>
            </a:r>
            <a:r>
              <a:rPr lang="zh-TW" altLang="en-US" sz="2400" dirty="0">
                <a:latin typeface="標楷體" pitchFamily="65" charset="-120"/>
                <a:ea typeface="標楷體" pitchFamily="65" charset="-120"/>
              </a:rPr>
              <a:t>次日</a:t>
            </a:r>
            <a:r>
              <a:rPr lang="zh-TW" altLang="en-US" sz="2400" dirty="0" smtClean="0">
                <a:latin typeface="標楷體" pitchFamily="65" charset="-120"/>
                <a:ea typeface="標楷體" pitchFamily="65" charset="-120"/>
              </a:rPr>
              <a:t>召</a:t>
            </a:r>
            <a:endParaRPr lang="en-US" altLang="zh-TW" sz="2400" dirty="0" smtClean="0">
              <a:latin typeface="標楷體" pitchFamily="65" charset="-120"/>
              <a:ea typeface="標楷體" pitchFamily="65" charset="-120"/>
            </a:endParaRPr>
          </a:p>
          <a:p>
            <a:pPr>
              <a:defRPr/>
            </a:pPr>
            <a:r>
              <a:rPr lang="zh-TW" altLang="en-US" sz="2400" dirty="0" smtClean="0">
                <a:latin typeface="標楷體" pitchFamily="65" charset="-120"/>
                <a:ea typeface="標楷體" pitchFamily="65" charset="-120"/>
              </a:rPr>
              <a:t>  開記者會</a:t>
            </a:r>
            <a:endParaRPr lang="zh-TW" altLang="en-US" sz="2400" dirty="0">
              <a:latin typeface="標楷體" pitchFamily="65" charset="-120"/>
              <a:ea typeface="標楷體" pitchFamily="65" charset="-120"/>
            </a:endParaRPr>
          </a:p>
        </p:txBody>
      </p:sp>
      <p:sp>
        <p:nvSpPr>
          <p:cNvPr id="30" name="文字方塊 17"/>
          <p:cNvSpPr txBox="1">
            <a:spLocks noChangeArrowheads="1"/>
          </p:cNvSpPr>
          <p:nvPr/>
        </p:nvSpPr>
        <p:spPr bwMode="auto">
          <a:xfrm>
            <a:off x="6990201" y="2037792"/>
            <a:ext cx="1875284" cy="4924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zh-TW" altLang="en-US" sz="2600" dirty="0">
                <a:latin typeface="標楷體" pitchFamily="65" charset="-120"/>
                <a:ea typeface="標楷體" pitchFamily="65" charset="-120"/>
              </a:rPr>
              <a:t>召開記者會</a:t>
            </a:r>
          </a:p>
        </p:txBody>
      </p:sp>
      <p:sp>
        <p:nvSpPr>
          <p:cNvPr id="31" name="文字方塊 17"/>
          <p:cNvSpPr txBox="1">
            <a:spLocks noChangeArrowheads="1"/>
          </p:cNvSpPr>
          <p:nvPr/>
        </p:nvSpPr>
        <p:spPr bwMode="auto">
          <a:xfrm>
            <a:off x="2418169" y="2895048"/>
            <a:ext cx="4500594" cy="4924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zh-TW" altLang="en-US" sz="2600" dirty="0">
                <a:latin typeface="標楷體" pitchFamily="65" charset="-120"/>
                <a:ea typeface="標楷體" pitchFamily="65" charset="-120"/>
              </a:rPr>
              <a:t>公告重大訊息</a:t>
            </a:r>
          </a:p>
        </p:txBody>
      </p:sp>
      <p:sp>
        <p:nvSpPr>
          <p:cNvPr id="2" name="投影片編號版面配置區 1"/>
          <p:cNvSpPr>
            <a:spLocks noGrp="1"/>
          </p:cNvSpPr>
          <p:nvPr>
            <p:ph type="sldNum" sz="quarter" idx="12"/>
          </p:nvPr>
        </p:nvSpPr>
        <p:spPr/>
        <p:txBody>
          <a:bodyPr/>
          <a:lstStyle/>
          <a:p>
            <a:fld id="{29F39A8C-DE82-43CB-ABAC-90BE8573EF11}" type="slidenum">
              <a:rPr lang="zh-TW" altLang="en-US" smtClean="0"/>
              <a:pPr/>
              <a:t>19</a:t>
            </a:fld>
            <a:endParaRPr lang="en-US" altLang="zh-TW"/>
          </a:p>
        </p:txBody>
      </p:sp>
      <p:sp>
        <p:nvSpPr>
          <p:cNvPr id="28" name="文字方塊 15"/>
          <p:cNvSpPr txBox="1">
            <a:spLocks noChangeArrowheads="1"/>
          </p:cNvSpPr>
          <p:nvPr/>
        </p:nvSpPr>
        <p:spPr bwMode="auto">
          <a:xfrm>
            <a:off x="1621424" y="763019"/>
            <a:ext cx="1150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en-US" altLang="zh-TW" sz="2800" dirty="0" smtClean="0">
                <a:latin typeface="Arial" panose="020B0604020202020204" pitchFamily="34" charset="0"/>
                <a:ea typeface="新細明體" panose="02020500000000000000" pitchFamily="18" charset="-120"/>
              </a:rPr>
              <a:t>11:00</a:t>
            </a:r>
            <a:endParaRPr lang="zh-TW" altLang="en-US" sz="2800" dirty="0">
              <a:latin typeface="Arial" panose="020B0604020202020204" pitchFamily="34" charset="0"/>
              <a:ea typeface="新細明體" panose="02020500000000000000" pitchFamily="18" charset="-120"/>
            </a:endParaRPr>
          </a:p>
        </p:txBody>
      </p:sp>
      <p:sp>
        <p:nvSpPr>
          <p:cNvPr id="32" name="等腰三角形 31"/>
          <p:cNvSpPr/>
          <p:nvPr/>
        </p:nvSpPr>
        <p:spPr>
          <a:xfrm>
            <a:off x="2099306" y="1257736"/>
            <a:ext cx="358775" cy="288925"/>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3" name="文字方塊 15"/>
          <p:cNvSpPr txBox="1">
            <a:spLocks noChangeArrowheads="1"/>
          </p:cNvSpPr>
          <p:nvPr/>
        </p:nvSpPr>
        <p:spPr bwMode="auto">
          <a:xfrm>
            <a:off x="1924881" y="1553532"/>
            <a:ext cx="1150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zh-TW" altLang="en-US" sz="2000" dirty="0" smtClean="0"/>
              <a:t>董事會</a:t>
            </a:r>
            <a:endParaRPr lang="zh-TW" altLang="en-US" sz="2000" dirty="0"/>
          </a:p>
        </p:txBody>
      </p:sp>
      <p:sp>
        <p:nvSpPr>
          <p:cNvPr id="34" name="矩形 33"/>
          <p:cNvSpPr/>
          <p:nvPr/>
        </p:nvSpPr>
        <p:spPr>
          <a:xfrm>
            <a:off x="609486" y="4278289"/>
            <a:ext cx="8501090" cy="2041585"/>
          </a:xfrm>
          <a:prstGeom prst="rect">
            <a:avLst/>
          </a:prstGeom>
        </p:spPr>
        <p:txBody>
          <a:bodyPr wrap="square">
            <a:spAutoFit/>
          </a:bodyPr>
          <a:lstStyle/>
          <a:p>
            <a:pPr lvl="0"/>
            <a:r>
              <a:rPr lang="zh-TW" altLang="en-US" b="1" dirty="0" smtClean="0">
                <a:latin typeface="標楷體" pitchFamily="65" charset="-120"/>
                <a:ea typeface="標楷體" pitchFamily="65" charset="-120"/>
              </a:rPr>
              <a:t>說明：</a:t>
            </a:r>
            <a:endParaRPr lang="en-US" altLang="zh-TW" b="1" dirty="0" smtClean="0">
              <a:latin typeface="標楷體" pitchFamily="65" charset="-120"/>
              <a:ea typeface="標楷體" pitchFamily="65" charset="-120"/>
            </a:endParaRPr>
          </a:p>
          <a:p>
            <a:pPr lvl="0"/>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其他議案之重大訊息記者會</a:t>
            </a:r>
            <a:r>
              <a:rPr lang="zh-TW" altLang="en-US" u="sng" dirty="0" smtClean="0">
                <a:solidFill>
                  <a:srgbClr val="C00000"/>
                </a:solidFill>
                <a:latin typeface="標楷體" pitchFamily="65" charset="-120"/>
                <a:ea typeface="標楷體" pitchFamily="65" charset="-120"/>
              </a:rPr>
              <a:t>因特殊狀況且經本中心同意</a:t>
            </a:r>
            <a:r>
              <a:rPr lang="zh-TW" altLang="en-US" dirty="0" smtClean="0">
                <a:latin typeface="標楷體" pitchFamily="65" charset="-120"/>
                <a:ea typeface="標楷體" pitchFamily="65" charset="-120"/>
              </a:rPr>
              <a:t>則能延至</a:t>
            </a:r>
            <a:r>
              <a:rPr lang="zh-TW" altLang="en-US" u="sng" dirty="0" smtClean="0">
                <a:solidFill>
                  <a:srgbClr val="C00000"/>
                </a:solidFill>
                <a:latin typeface="標楷體" pitchFamily="65" charset="-120"/>
                <a:ea typeface="標楷體" pitchFamily="65" charset="-120"/>
              </a:rPr>
              <a:t>事實發</a:t>
            </a:r>
            <a:endParaRPr lang="en-US" altLang="zh-TW" u="sng" dirty="0" smtClean="0">
              <a:solidFill>
                <a:srgbClr val="C00000"/>
              </a:solidFill>
              <a:latin typeface="標楷體" pitchFamily="65" charset="-120"/>
              <a:ea typeface="標楷體" pitchFamily="65" charset="-120"/>
            </a:endParaRPr>
          </a:p>
          <a:p>
            <a:pPr lvl="0"/>
            <a:r>
              <a:rPr lang="zh-TW" altLang="en-US" dirty="0" smtClean="0">
                <a:solidFill>
                  <a:srgbClr val="C00000"/>
                </a:solidFill>
                <a:latin typeface="標楷體" pitchFamily="65" charset="-120"/>
                <a:ea typeface="標楷體" pitchFamily="65" charset="-120"/>
              </a:rPr>
              <a:t>  </a:t>
            </a:r>
            <a:r>
              <a:rPr lang="zh-TW" altLang="en-US" u="sng" dirty="0" smtClean="0">
                <a:solidFill>
                  <a:srgbClr val="C00000"/>
                </a:solidFill>
                <a:latin typeface="標楷體" pitchFamily="65" charset="-120"/>
                <a:ea typeface="標楷體" pitchFamily="65" charset="-120"/>
              </a:rPr>
              <a:t>生之次一營業日</a:t>
            </a:r>
            <a:r>
              <a:rPr lang="zh-TW" altLang="en-US" dirty="0" smtClean="0">
                <a:latin typeface="標楷體" pitchFamily="65" charset="-120"/>
                <a:ea typeface="標楷體" pitchFamily="65" charset="-120"/>
              </a:rPr>
              <a:t>召開，</a:t>
            </a:r>
            <a:r>
              <a:rPr lang="zh-TW" altLang="en-US" b="1" u="sng" dirty="0" smtClean="0">
                <a:solidFill>
                  <a:srgbClr val="000099"/>
                </a:solidFill>
                <a:latin typeface="標楷體" pitchFamily="65" charset="-120"/>
                <a:ea typeface="標楷體" pitchFamily="65" charset="-120"/>
              </a:rPr>
              <a:t>目前會要求在事實發生之次一營業日上午</a:t>
            </a:r>
            <a:r>
              <a:rPr lang="en-US" altLang="zh-TW" b="1" u="sng" dirty="0" smtClean="0">
                <a:solidFill>
                  <a:srgbClr val="000099"/>
                </a:solidFill>
                <a:latin typeface="標楷體" pitchFamily="65" charset="-120"/>
                <a:ea typeface="標楷體" pitchFamily="65" charset="-120"/>
              </a:rPr>
              <a:t>7:00</a:t>
            </a:r>
            <a:r>
              <a:rPr lang="zh-TW" altLang="en-US" b="1" u="sng" dirty="0" smtClean="0">
                <a:solidFill>
                  <a:srgbClr val="000099"/>
                </a:solidFill>
                <a:latin typeface="標楷體" pitchFamily="65" charset="-120"/>
                <a:ea typeface="標楷體" pitchFamily="65" charset="-120"/>
              </a:rPr>
              <a:t>召</a:t>
            </a:r>
            <a:endParaRPr lang="en-US" altLang="zh-TW" b="1" u="sng" dirty="0" smtClean="0">
              <a:solidFill>
                <a:srgbClr val="000099"/>
              </a:solidFill>
              <a:latin typeface="標楷體" pitchFamily="65" charset="-120"/>
              <a:ea typeface="標楷體" pitchFamily="65" charset="-120"/>
            </a:endParaRPr>
          </a:p>
          <a:p>
            <a:pPr lvl="0"/>
            <a:r>
              <a:rPr lang="zh-TW" altLang="en-US" b="1" dirty="0" smtClean="0">
                <a:solidFill>
                  <a:srgbClr val="000099"/>
                </a:solidFill>
                <a:latin typeface="標楷體" pitchFamily="65" charset="-120"/>
                <a:ea typeface="標楷體" pitchFamily="65" charset="-120"/>
              </a:rPr>
              <a:t>  </a:t>
            </a:r>
            <a:r>
              <a:rPr lang="zh-TW" altLang="en-US" b="1" u="sng" dirty="0" smtClean="0">
                <a:solidFill>
                  <a:srgbClr val="000099"/>
                </a:solidFill>
                <a:latin typeface="標楷體" pitchFamily="65" charset="-120"/>
                <a:ea typeface="標楷體" pitchFamily="65" charset="-120"/>
              </a:rPr>
              <a:t>開。</a:t>
            </a:r>
            <a:r>
              <a:rPr lang="en-US" altLang="zh-TW" dirty="0" smtClean="0">
                <a:latin typeface="標楷體" pitchFamily="65" charset="-120"/>
                <a:ea typeface="標楷體" pitchFamily="65" charset="-120"/>
              </a:rPr>
              <a:t>(</a:t>
            </a:r>
            <a:r>
              <a:rPr lang="en-US" altLang="zh-TW" dirty="0"/>
              <a:t>§</a:t>
            </a:r>
            <a:r>
              <a:rPr lang="en-US" altLang="zh-TW" dirty="0" smtClean="0">
                <a:latin typeface="標楷體" pitchFamily="65" charset="-120"/>
                <a:ea typeface="標楷體" pitchFamily="65" charset="-120"/>
              </a:rPr>
              <a:t>12)</a:t>
            </a:r>
          </a:p>
          <a:p>
            <a:pPr lvl="0">
              <a:lnSpc>
                <a:spcPts val="1400"/>
              </a:lnSpc>
            </a:pPr>
            <a:endParaRPr lang="en-US" altLang="zh-TW" dirty="0" smtClean="0">
              <a:latin typeface="標楷體" pitchFamily="65" charset="-120"/>
              <a:ea typeface="標楷體" pitchFamily="65" charset="-120"/>
            </a:endParaRPr>
          </a:p>
          <a:p>
            <a:pPr lvl="0">
              <a:lnSpc>
                <a:spcPts val="1400"/>
              </a:lnSpc>
            </a:pPr>
            <a:r>
              <a:rPr lang="en-US" altLang="zh-TW" dirty="0" smtClean="0">
                <a:latin typeface="標楷體" pitchFamily="65" charset="-120"/>
                <a:ea typeface="標楷體" pitchFamily="65" charset="-120"/>
              </a:rPr>
              <a:t>2.</a:t>
            </a:r>
            <a:r>
              <a:rPr lang="zh-TW" altLang="en-US" dirty="0">
                <a:latin typeface="標楷體" pitchFamily="65" charset="-120"/>
                <a:ea typeface="標楷體" pitchFamily="65" charset="-120"/>
              </a:rPr>
              <a:t>但</a:t>
            </a:r>
            <a:r>
              <a:rPr lang="zh-TW" altLang="en-US" dirty="0" smtClean="0">
                <a:latin typeface="標楷體" pitchFamily="65" charset="-120"/>
                <a:ea typeface="標楷體" pitchFamily="65" charset="-120"/>
              </a:rPr>
              <a:t>重大訊息</a:t>
            </a:r>
            <a:r>
              <a:rPr lang="zh-TW" altLang="en-US" dirty="0" smtClean="0">
                <a:solidFill>
                  <a:srgbClr val="C00000"/>
                </a:solidFill>
                <a:latin typeface="標楷體" pitchFamily="65" charset="-120"/>
                <a:ea typeface="標楷體" pitchFamily="65" charset="-120"/>
              </a:rPr>
              <a:t>至遲</a:t>
            </a:r>
            <a:r>
              <a:rPr lang="zh-TW" altLang="en-US" u="sng" dirty="0" smtClean="0">
                <a:solidFill>
                  <a:srgbClr val="C00000"/>
                </a:solidFill>
                <a:latin typeface="標楷體" pitchFamily="65" charset="-120"/>
                <a:ea typeface="標楷體" pitchFamily="65" charset="-120"/>
              </a:rPr>
              <a:t>仍須於事實發生當日晚上</a:t>
            </a:r>
            <a:r>
              <a:rPr lang="en-US" altLang="zh-TW" u="sng" dirty="0" smtClean="0">
                <a:solidFill>
                  <a:srgbClr val="C00000"/>
                </a:solidFill>
                <a:latin typeface="標楷體" pitchFamily="65" charset="-120"/>
                <a:ea typeface="標楷體" pitchFamily="65" charset="-120"/>
              </a:rPr>
              <a:t>11:59</a:t>
            </a:r>
            <a:r>
              <a:rPr lang="zh-TW" altLang="en-US" dirty="0" smtClean="0">
                <a:latin typeface="標楷體" pitchFamily="65" charset="-120"/>
                <a:ea typeface="標楷體" pitchFamily="65" charset="-120"/>
              </a:rPr>
              <a:t>輸入，</a:t>
            </a:r>
            <a:r>
              <a:rPr lang="zh-TW" altLang="en-US" u="sng" dirty="0" smtClean="0">
                <a:solidFill>
                  <a:srgbClr val="C00000"/>
                </a:solidFill>
                <a:latin typeface="標楷體" pitchFamily="65" charset="-120"/>
                <a:ea typeface="標楷體" pitchFamily="65" charset="-120"/>
              </a:rPr>
              <a:t>所以重大</a:t>
            </a:r>
            <a:r>
              <a:rPr lang="zh-TW" altLang="en-US" u="sng" dirty="0">
                <a:solidFill>
                  <a:srgbClr val="C00000"/>
                </a:solidFill>
                <a:latin typeface="標楷體" pitchFamily="65" charset="-120"/>
                <a:ea typeface="標楷體" pitchFamily="65" charset="-120"/>
              </a:rPr>
              <a:t>訊息</a:t>
            </a:r>
            <a:r>
              <a:rPr lang="zh-TW" altLang="en-US" u="sng" dirty="0" smtClean="0">
                <a:solidFill>
                  <a:srgbClr val="C00000"/>
                </a:solidFill>
                <a:latin typeface="標楷體" pitchFamily="65" charset="-120"/>
                <a:ea typeface="標楷體" pitchFamily="65" charset="-120"/>
              </a:rPr>
              <a:t>發布</a:t>
            </a:r>
            <a:endParaRPr lang="en-US" altLang="zh-TW" u="sng" dirty="0" smtClean="0">
              <a:solidFill>
                <a:srgbClr val="C00000"/>
              </a:solidFill>
              <a:latin typeface="標楷體" pitchFamily="65" charset="-120"/>
              <a:ea typeface="標楷體" pitchFamily="65" charset="-120"/>
            </a:endParaRPr>
          </a:p>
          <a:p>
            <a:pPr lvl="0">
              <a:lnSpc>
                <a:spcPts val="1400"/>
              </a:lnSpc>
            </a:pPr>
            <a:endParaRPr lang="en-US" altLang="zh-TW" u="sng" dirty="0">
              <a:solidFill>
                <a:srgbClr val="C00000"/>
              </a:solidFill>
              <a:latin typeface="標楷體" pitchFamily="65" charset="-120"/>
              <a:ea typeface="標楷體" pitchFamily="65" charset="-120"/>
            </a:endParaRPr>
          </a:p>
          <a:p>
            <a:pPr lvl="0">
              <a:lnSpc>
                <a:spcPts val="1400"/>
              </a:lnSpc>
            </a:pPr>
            <a:r>
              <a:rPr lang="zh-TW" altLang="en-US" dirty="0" smtClean="0">
                <a:solidFill>
                  <a:srgbClr val="C00000"/>
                </a:solidFill>
                <a:latin typeface="標楷體" pitchFamily="65" charset="-120"/>
                <a:ea typeface="標楷體" pitchFamily="65" charset="-120"/>
              </a:rPr>
              <a:t>  </a:t>
            </a:r>
            <a:r>
              <a:rPr lang="zh-TW" altLang="en-US" u="sng" dirty="0" smtClean="0">
                <a:solidFill>
                  <a:srgbClr val="C00000"/>
                </a:solidFill>
                <a:latin typeface="標楷體" pitchFamily="65" charset="-120"/>
                <a:ea typeface="標楷體" pitchFamily="65" charset="-120"/>
              </a:rPr>
              <a:t>會</a:t>
            </a:r>
            <a:r>
              <a:rPr lang="zh-TW" altLang="en-US" u="sng" dirty="0">
                <a:solidFill>
                  <a:srgbClr val="C00000"/>
                </a:solidFill>
                <a:latin typeface="標楷體" pitchFamily="65" charset="-120"/>
                <a:ea typeface="標楷體" pitchFamily="65" charset="-120"/>
              </a:rPr>
              <a:t>在記者會召開</a:t>
            </a:r>
            <a:r>
              <a:rPr lang="zh-TW" altLang="en-US" u="sng" dirty="0" smtClean="0">
                <a:solidFill>
                  <a:srgbClr val="C00000"/>
                </a:solidFill>
                <a:latin typeface="標楷體" pitchFamily="65" charset="-120"/>
                <a:ea typeface="標楷體" pitchFamily="65" charset="-120"/>
              </a:rPr>
              <a:t>前</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a:t>
            </a:r>
            <a:r>
              <a:rPr lang="en-US" altLang="zh-TW" dirty="0"/>
              <a:t>§</a:t>
            </a:r>
            <a:r>
              <a:rPr lang="en-US" altLang="zh-TW" dirty="0" smtClean="0">
                <a:latin typeface="標楷體" pitchFamily="65" charset="-120"/>
                <a:ea typeface="標楷體" pitchFamily="65" charset="-120"/>
              </a:rPr>
              <a:t>6)</a:t>
            </a:r>
            <a:endParaRPr lang="zh-TW" altLang="en-US" dirty="0"/>
          </a:p>
        </p:txBody>
      </p:sp>
      <p:sp>
        <p:nvSpPr>
          <p:cNvPr id="20" name="等腰三角形 19"/>
          <p:cNvSpPr/>
          <p:nvPr/>
        </p:nvSpPr>
        <p:spPr>
          <a:xfrm>
            <a:off x="1152025" y="1281662"/>
            <a:ext cx="358775" cy="288925"/>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1293423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投影片編號版面配置區 21"/>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hangingPunct="1">
              <a:spcBef>
                <a:spcPct val="0"/>
              </a:spcBef>
              <a:buClrTx/>
              <a:buSzTx/>
              <a:buFontTx/>
              <a:buNone/>
            </a:pPr>
            <a:fld id="{C1FE6FC0-84FE-4F87-916C-E1D16F211646}" type="slidenum">
              <a:rPr kumimoji="0" lang="zh-TW" altLang="en-US" sz="1400" b="1">
                <a:solidFill>
                  <a:srgbClr val="800080"/>
                </a:solidFill>
                <a:latin typeface="Arial" panose="020B0604020202020204" pitchFamily="34" charset="0"/>
                <a:ea typeface="新細明體" panose="02020500000000000000" pitchFamily="18" charset="-120"/>
              </a:rPr>
              <a:pPr algn="ctr" eaLnBrk="1" hangingPunct="1">
                <a:spcBef>
                  <a:spcPct val="0"/>
                </a:spcBef>
                <a:buClrTx/>
                <a:buSzTx/>
                <a:buFontTx/>
                <a:buNone/>
              </a:pPr>
              <a:t>2</a:t>
            </a:fld>
            <a:endParaRPr kumimoji="0" lang="en-US" altLang="zh-TW" sz="1400" b="1">
              <a:solidFill>
                <a:srgbClr val="800080"/>
              </a:solidFill>
              <a:latin typeface="Arial" panose="020B0604020202020204" pitchFamily="34" charset="0"/>
              <a:ea typeface="新細明體" panose="02020500000000000000" pitchFamily="18" charset="-120"/>
            </a:endParaRPr>
          </a:p>
        </p:txBody>
      </p:sp>
      <p:sp>
        <p:nvSpPr>
          <p:cNvPr id="3077" name="投影片編號版面配置區 21"/>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hangingPunct="1">
              <a:spcBef>
                <a:spcPct val="0"/>
              </a:spcBef>
              <a:buClrTx/>
              <a:buSzTx/>
              <a:buFontTx/>
              <a:buNone/>
            </a:pPr>
            <a:fld id="{02750D6A-CD2F-404B-9E38-231B6D6D589A}" type="slidenum">
              <a:rPr kumimoji="0" lang="zh-TW" altLang="en-US" sz="1400" b="1">
                <a:solidFill>
                  <a:srgbClr val="800080"/>
                </a:solidFill>
                <a:latin typeface="Arial" panose="020B0604020202020204" pitchFamily="34" charset="0"/>
                <a:ea typeface="新細明體" panose="02020500000000000000" pitchFamily="18" charset="-120"/>
              </a:rPr>
              <a:pPr algn="ctr" eaLnBrk="1" hangingPunct="1">
                <a:spcBef>
                  <a:spcPct val="0"/>
                </a:spcBef>
                <a:buClrTx/>
                <a:buSzTx/>
                <a:buFontTx/>
                <a:buNone/>
              </a:pPr>
              <a:t>2</a:t>
            </a:fld>
            <a:endParaRPr kumimoji="0" lang="en-US" altLang="zh-TW" sz="1400" b="1">
              <a:solidFill>
                <a:srgbClr val="800080"/>
              </a:solidFill>
              <a:latin typeface="Arial" panose="020B0604020202020204" pitchFamily="34" charset="0"/>
              <a:ea typeface="新細明體" panose="02020500000000000000" pitchFamily="18" charset="-120"/>
            </a:endParaRPr>
          </a:p>
        </p:txBody>
      </p:sp>
      <p:sp>
        <p:nvSpPr>
          <p:cNvPr id="3078" name="Rectangle 2"/>
          <p:cNvSpPr>
            <a:spLocks noGrp="1"/>
          </p:cNvSpPr>
          <p:nvPr>
            <p:ph type="title"/>
          </p:nvPr>
        </p:nvSpPr>
        <p:spPr bwMode="auto">
          <a:xfrm>
            <a:off x="1172936" y="576263"/>
            <a:ext cx="7499350" cy="1143000"/>
          </a:xfrm>
        </p:spPr>
        <p:txBody>
          <a:bodyPr vert="horz" wrap="square" lIns="91440" tIns="45720" rIns="91440" bIns="45720" numCol="1" anchorCtr="0" compatLnSpc="1">
            <a:prstTxWarp prst="textNoShape">
              <a:avLst/>
            </a:prstTxWarp>
          </a:bodyPr>
          <a:lstStyle/>
          <a:p>
            <a:pPr algn="ctr"/>
            <a:r>
              <a:rPr lang="zh-TW" altLang="en-US" sz="6000" b="1" dirty="0" smtClean="0">
                <a:effectLst/>
              </a:rPr>
              <a:t>大    綱</a:t>
            </a:r>
          </a:p>
        </p:txBody>
      </p:sp>
      <p:sp>
        <p:nvSpPr>
          <p:cNvPr id="2" name="Rectangle 14"/>
          <p:cNvSpPr>
            <a:spLocks/>
          </p:cNvSpPr>
          <p:nvPr/>
        </p:nvSpPr>
        <p:spPr bwMode="auto">
          <a:xfrm>
            <a:off x="1042988" y="4667250"/>
            <a:ext cx="8029575" cy="1152525"/>
          </a:xfrm>
          <a:prstGeom prst="rect">
            <a:avLst/>
          </a:prstGeom>
          <a:noFill/>
          <a:ln w="9525" algn="ctr">
            <a:noFill/>
            <a:miter lim="800000"/>
            <a:headEnd/>
            <a:tailEnd/>
          </a:ln>
        </p:spPr>
        <p:txBody>
          <a:bodyPr/>
          <a:lstStyle/>
          <a:p>
            <a:pPr marL="982663" indent="-982663" eaLnBrk="0" hangingPunct="0">
              <a:spcBef>
                <a:spcPts val="600"/>
              </a:spcBef>
              <a:buClr>
                <a:schemeClr val="accent1"/>
              </a:buClr>
              <a:buSzPct val="80000"/>
              <a:buFont typeface="Wingdings 2" pitchFamily="18" charset="2"/>
              <a:buNone/>
              <a:defRPr/>
            </a:pPr>
            <a:endParaRPr lang="en-US" altLang="zh-TW" sz="3200" b="1">
              <a:solidFill>
                <a:srgbClr val="000099"/>
              </a:solidFill>
              <a:effectLst>
                <a:outerShdw blurRad="38100" dist="38100" dir="2700000" algn="tl">
                  <a:srgbClr val="C0C0C0"/>
                </a:outerShdw>
              </a:effectLst>
              <a:latin typeface="新細明體" pitchFamily="18" charset="-120"/>
              <a:ea typeface="標楷體" pitchFamily="65" charset="-120"/>
            </a:endParaRPr>
          </a:p>
        </p:txBody>
      </p:sp>
      <p:sp>
        <p:nvSpPr>
          <p:cNvPr id="3080" name="Rectangle 14"/>
          <p:cNvSpPr>
            <a:spLocks/>
          </p:cNvSpPr>
          <p:nvPr/>
        </p:nvSpPr>
        <p:spPr bwMode="auto">
          <a:xfrm>
            <a:off x="1072520" y="2060848"/>
            <a:ext cx="7775575" cy="3543300"/>
          </a:xfrm>
          <a:prstGeom prst="rect">
            <a:avLst/>
          </a:prstGeom>
          <a:noFill/>
          <a:ln w="9525" algn="ctr">
            <a:noFill/>
            <a:miter lim="800000"/>
            <a:headEnd/>
            <a:tailEnd/>
          </a:ln>
        </p:spPr>
        <p:txBody>
          <a:bodyPr/>
          <a:lstStyle/>
          <a:p>
            <a:pPr marL="982663" indent="-982663">
              <a:lnSpc>
                <a:spcPts val="3000"/>
              </a:lnSpc>
              <a:defRPr/>
            </a:pPr>
            <a:r>
              <a:rPr lang="zh-TW" altLang="en-US" sz="3200" dirty="0" smtClean="0">
                <a:solidFill>
                  <a:srgbClr val="1E190D"/>
                </a:solidFill>
                <a:latin typeface="標楷體" pitchFamily="65" charset="-120"/>
                <a:ea typeface="標楷體" pitchFamily="65" charset="-120"/>
              </a:rPr>
              <a:t>壹、</a:t>
            </a:r>
            <a:r>
              <a:rPr lang="zh-TW" altLang="en-US" sz="3200" dirty="0">
                <a:solidFill>
                  <a:srgbClr val="1E190D"/>
                </a:solidFill>
                <a:latin typeface="標楷體" pitchFamily="65" charset="-120"/>
                <a:ea typeface="標楷體" pitchFamily="65" charset="-120"/>
              </a:rPr>
              <a:t>處理程序近期修正重點</a:t>
            </a:r>
            <a:endParaRPr lang="en-US" altLang="zh-TW" sz="3200" dirty="0">
              <a:solidFill>
                <a:srgbClr val="1E190D"/>
              </a:solidFill>
              <a:latin typeface="標楷體" pitchFamily="65" charset="-120"/>
              <a:ea typeface="標楷體" pitchFamily="65" charset="-120"/>
            </a:endParaRPr>
          </a:p>
          <a:p>
            <a:pPr marL="982663" indent="-982663">
              <a:lnSpc>
                <a:spcPts val="3000"/>
              </a:lnSpc>
              <a:defRPr/>
            </a:pPr>
            <a:endParaRPr lang="en-US" altLang="zh-TW" sz="3200" dirty="0">
              <a:solidFill>
                <a:srgbClr val="1E190D"/>
              </a:solidFill>
              <a:latin typeface="標楷體" pitchFamily="65" charset="-120"/>
              <a:ea typeface="標楷體" pitchFamily="65" charset="-120"/>
            </a:endParaRPr>
          </a:p>
          <a:p>
            <a:pPr marL="982663" indent="-982663">
              <a:lnSpc>
                <a:spcPts val="3000"/>
              </a:lnSpc>
              <a:defRPr/>
            </a:pPr>
            <a:r>
              <a:rPr lang="zh-TW" altLang="en-US" sz="3200" dirty="0">
                <a:solidFill>
                  <a:srgbClr val="1E190D"/>
                </a:solidFill>
                <a:latin typeface="標楷體" pitchFamily="65" charset="-120"/>
                <a:ea typeface="標楷體" pitchFamily="65" charset="-120"/>
              </a:rPr>
              <a:t>貳</a:t>
            </a:r>
            <a:r>
              <a:rPr lang="zh-TW" altLang="en-US" sz="3200" dirty="0" smtClean="0">
                <a:solidFill>
                  <a:srgbClr val="1E190D"/>
                </a:solidFill>
                <a:latin typeface="標楷體" pitchFamily="65" charset="-120"/>
                <a:ea typeface="標楷體" pitchFamily="65" charset="-120"/>
              </a:rPr>
              <a:t>、</a:t>
            </a:r>
            <a:r>
              <a:rPr lang="zh-TW" altLang="en-US" sz="3200" dirty="0">
                <a:solidFill>
                  <a:srgbClr val="1E190D"/>
                </a:solidFill>
                <a:latin typeface="標楷體" pitchFamily="65" charset="-120"/>
                <a:ea typeface="標楷體" pitchFamily="65" charset="-120"/>
              </a:rPr>
              <a:t>重大訊息</a:t>
            </a:r>
            <a:r>
              <a:rPr lang="zh-TW" altLang="en-US" sz="3200" dirty="0" smtClean="0">
                <a:solidFill>
                  <a:srgbClr val="1E190D"/>
                </a:solidFill>
                <a:latin typeface="標楷體" pitchFamily="65" charset="-120"/>
                <a:ea typeface="標楷體" pitchFamily="65" charset="-120"/>
              </a:rPr>
              <a:t>申報重點</a:t>
            </a:r>
            <a:endParaRPr lang="en-US" altLang="zh-TW" sz="3200" dirty="0" smtClean="0">
              <a:solidFill>
                <a:srgbClr val="1E190D"/>
              </a:solidFill>
              <a:latin typeface="標楷體" pitchFamily="65" charset="-120"/>
              <a:ea typeface="標楷體" pitchFamily="65" charset="-120"/>
            </a:endParaRPr>
          </a:p>
          <a:p>
            <a:pPr marL="982663" indent="-982663">
              <a:lnSpc>
                <a:spcPts val="3000"/>
              </a:lnSpc>
              <a:defRPr/>
            </a:pPr>
            <a:endParaRPr lang="en-US" altLang="zh-TW" sz="3200" dirty="0">
              <a:solidFill>
                <a:srgbClr val="1E190D"/>
              </a:solidFill>
              <a:latin typeface="標楷體" pitchFamily="65" charset="-120"/>
              <a:ea typeface="標楷體" pitchFamily="65" charset="-120"/>
            </a:endParaRPr>
          </a:p>
          <a:p>
            <a:pPr marL="982663" indent="-982663">
              <a:lnSpc>
                <a:spcPts val="3000"/>
              </a:lnSpc>
              <a:defRPr/>
            </a:pPr>
            <a:r>
              <a:rPr lang="zh-TW" altLang="en-US" sz="3200" dirty="0">
                <a:solidFill>
                  <a:srgbClr val="1E190D"/>
                </a:solidFill>
                <a:latin typeface="標楷體" pitchFamily="65" charset="-120"/>
                <a:ea typeface="標楷體" pitchFamily="65" charset="-120"/>
              </a:rPr>
              <a:t>參</a:t>
            </a:r>
            <a:r>
              <a:rPr lang="zh-TW" altLang="en-US" sz="3200" dirty="0" smtClean="0">
                <a:solidFill>
                  <a:srgbClr val="1E190D"/>
                </a:solidFill>
                <a:latin typeface="標楷體" pitchFamily="65" charset="-120"/>
                <a:ea typeface="標楷體" pitchFamily="65" charset="-120"/>
              </a:rPr>
              <a:t>、訊息面暫停交易重點</a:t>
            </a:r>
            <a:endParaRPr lang="zh-TW" altLang="en-US" sz="3200" dirty="0">
              <a:solidFill>
                <a:srgbClr val="1E190D"/>
              </a:solidFill>
              <a:latin typeface="標楷體" pitchFamily="65" charset="-120"/>
              <a:ea typeface="標楷體" pitchFamily="65" charset="-120"/>
            </a:endParaRPr>
          </a:p>
          <a:p>
            <a:pPr marL="982663" indent="-982663">
              <a:lnSpc>
                <a:spcPts val="3000"/>
              </a:lnSpc>
              <a:defRPr/>
            </a:pPr>
            <a:endParaRPr lang="zh-TW" altLang="en-US" sz="3200" dirty="0">
              <a:solidFill>
                <a:srgbClr val="1E190D"/>
              </a:solidFill>
              <a:latin typeface="標楷體" pitchFamily="65" charset="-120"/>
              <a:ea typeface="標楷體" pitchFamily="65" charset="-120"/>
            </a:endParaRPr>
          </a:p>
          <a:p>
            <a:pPr marL="982663" indent="-982663">
              <a:lnSpc>
                <a:spcPts val="3000"/>
              </a:lnSpc>
              <a:defRPr/>
            </a:pPr>
            <a:r>
              <a:rPr lang="zh-TW" altLang="en-US" sz="3200" dirty="0">
                <a:solidFill>
                  <a:srgbClr val="1E190D"/>
                </a:solidFill>
                <a:latin typeface="標楷體" pitchFamily="65" charset="-120"/>
                <a:ea typeface="標楷體" pitchFamily="65" charset="-120"/>
              </a:rPr>
              <a:t>肆</a:t>
            </a:r>
            <a:r>
              <a:rPr lang="zh-TW" altLang="en-US" sz="3200" dirty="0" smtClean="0">
                <a:solidFill>
                  <a:srgbClr val="1E190D"/>
                </a:solidFill>
                <a:latin typeface="標楷體" pitchFamily="65" charset="-120"/>
                <a:ea typeface="標楷體" pitchFamily="65" charset="-120"/>
              </a:rPr>
              <a:t>、</a:t>
            </a:r>
            <a:r>
              <a:rPr lang="zh-TW" altLang="en-US" sz="3200" dirty="0">
                <a:solidFill>
                  <a:srgbClr val="1E190D"/>
                </a:solidFill>
                <a:latin typeface="標楷體" pitchFamily="65" charset="-120"/>
                <a:ea typeface="標楷體" pitchFamily="65" charset="-120"/>
              </a:rPr>
              <a:t>法人說明會相關規定</a:t>
            </a:r>
            <a:endParaRPr lang="en-US" altLang="zh-TW" sz="3200" dirty="0">
              <a:solidFill>
                <a:srgbClr val="1E190D"/>
              </a:solidFill>
              <a:latin typeface="標楷體" pitchFamily="65" charset="-120"/>
              <a:ea typeface="標楷體" pitchFamily="65" charset="-120"/>
            </a:endParaRPr>
          </a:p>
          <a:p>
            <a:pPr marL="982663" indent="-982663">
              <a:lnSpc>
                <a:spcPts val="3000"/>
              </a:lnSpc>
              <a:defRPr/>
            </a:pPr>
            <a:endParaRPr lang="en-US" altLang="zh-TW" sz="3200" dirty="0">
              <a:solidFill>
                <a:srgbClr val="1E190D"/>
              </a:solidFill>
              <a:latin typeface="標楷體" pitchFamily="65" charset="-120"/>
              <a:ea typeface="標楷體" pitchFamily="65" charset="-120"/>
            </a:endParaRPr>
          </a:p>
          <a:p>
            <a:pPr marL="982663" indent="-982663">
              <a:lnSpc>
                <a:spcPts val="3000"/>
              </a:lnSpc>
              <a:defRPr/>
            </a:pPr>
            <a:r>
              <a:rPr lang="zh-TW" altLang="en-US" sz="3200" dirty="0" smtClean="0">
                <a:solidFill>
                  <a:srgbClr val="1E190D"/>
                </a:solidFill>
                <a:latin typeface="標楷體" pitchFamily="65" charset="-120"/>
                <a:ea typeface="標楷體" pitchFamily="65" charset="-120"/>
              </a:rPr>
              <a:t>伍、常見</a:t>
            </a:r>
            <a:r>
              <a:rPr lang="zh-TW" altLang="en-US" sz="3200" dirty="0">
                <a:solidFill>
                  <a:srgbClr val="1E190D"/>
                </a:solidFill>
                <a:latin typeface="標楷體" pitchFamily="65" charset="-120"/>
                <a:ea typeface="標楷體" pitchFamily="65" charset="-120"/>
              </a:rPr>
              <a:t>缺失</a:t>
            </a:r>
            <a:endParaRPr lang="en-US" altLang="zh-TW" sz="3200" dirty="0">
              <a:solidFill>
                <a:srgbClr val="1E190D"/>
              </a:solidFill>
              <a:latin typeface="標楷體" pitchFamily="65" charset="-120"/>
              <a:ea typeface="標楷體" pitchFamily="65" charset="-120"/>
            </a:endParaRPr>
          </a:p>
          <a:p>
            <a:pPr marL="982663" indent="-982663">
              <a:lnSpc>
                <a:spcPts val="4500"/>
              </a:lnSpc>
              <a:defRPr/>
            </a:pPr>
            <a:endParaRPr lang="en-US" altLang="zh-TW" sz="5400" b="1" dirty="0">
              <a:solidFill>
                <a:srgbClr val="000099"/>
              </a:solidFill>
              <a:effectLst>
                <a:outerShdw blurRad="38100" dist="38100" dir="2700000" algn="tl">
                  <a:srgbClr val="C0C0C0"/>
                </a:outerShdw>
              </a:effectLst>
              <a:latin typeface="Arial" charset="0"/>
              <a:ea typeface="標楷體" pitchFamily="65" charset="-120"/>
            </a:endParaRPr>
          </a:p>
          <a:p>
            <a:pPr marL="982663" indent="-982663">
              <a:lnSpc>
                <a:spcPts val="4500"/>
              </a:lnSpc>
              <a:defRPr/>
            </a:pPr>
            <a:endParaRPr lang="zh-TW" altLang="en-US" sz="5400" b="1" dirty="0">
              <a:solidFill>
                <a:srgbClr val="000099"/>
              </a:solidFill>
              <a:effectLst>
                <a:outerShdw blurRad="38100" dist="38100" dir="2700000" algn="tl">
                  <a:srgbClr val="C0C0C0"/>
                </a:outerShdw>
              </a:effectLst>
              <a:latin typeface="Arial" charset="0"/>
              <a:ea typeface="標楷體" pitchFamily="65" charset="-120"/>
            </a:endParaRPr>
          </a:p>
        </p:txBody>
      </p:sp>
      <p:sp>
        <p:nvSpPr>
          <p:cNvPr id="3" name="投影片編號版面配置區 2"/>
          <p:cNvSpPr>
            <a:spLocks noGrp="1"/>
          </p:cNvSpPr>
          <p:nvPr>
            <p:ph type="sldNum" sz="quarter" idx="12"/>
          </p:nvPr>
        </p:nvSpPr>
        <p:spPr/>
        <p:txBody>
          <a:bodyPr/>
          <a:lstStyle/>
          <a:p>
            <a:fld id="{29F39A8C-DE82-43CB-ABAC-90BE8573EF11}" type="slidenum">
              <a:rPr lang="zh-TW" altLang="en-US" smtClean="0"/>
              <a:pPr/>
              <a:t>2</a:t>
            </a:fld>
            <a:endParaRPr lang="en-US" altLang="zh-TW"/>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p:cNvSpPr>
          <p:nvPr>
            <p:ph type="title"/>
          </p:nvPr>
        </p:nvSpPr>
        <p:spPr bwMode="auto">
          <a:xfrm>
            <a:off x="591344" y="403226"/>
            <a:ext cx="8723312" cy="725487"/>
          </a:xfrm>
        </p:spPr>
        <p:txBody>
          <a:bodyPr vert="horz" wrap="square" lIns="91440" tIns="45720" rIns="91440" bIns="45720" numCol="1" anchorCtr="0" compatLnSpc="1">
            <a:prstTxWarp prst="textNoShape">
              <a:avLst/>
            </a:prstTxWarp>
            <a:normAutofit/>
          </a:bodyPr>
          <a:lstStyle/>
          <a:p>
            <a:pPr algn="ctr">
              <a:defRPr/>
            </a:pPr>
            <a:r>
              <a:rPr lang="zh-TW" altLang="en-US" sz="3200" dirty="0" smtClean="0">
                <a:solidFill>
                  <a:schemeClr val="tx2"/>
                </a:solidFill>
              </a:rPr>
              <a:t>三、</a:t>
            </a:r>
            <a:r>
              <a:rPr lang="zh-TW" altLang="en-US" sz="3200" dirty="0">
                <a:solidFill>
                  <a:schemeClr val="tx2"/>
                </a:solidFill>
              </a:rPr>
              <a:t>重大訊息記者會之</a:t>
            </a:r>
            <a:r>
              <a:rPr lang="zh-TW" altLang="en-US" sz="3200" dirty="0" smtClean="0">
                <a:solidFill>
                  <a:schemeClr val="tx2"/>
                </a:solidFill>
              </a:rPr>
              <a:t>召開</a:t>
            </a:r>
            <a:r>
              <a:rPr lang="en-US" altLang="zh-TW" sz="3200" dirty="0" smtClean="0">
                <a:solidFill>
                  <a:schemeClr val="tx2"/>
                </a:solidFill>
              </a:rPr>
              <a:t>-</a:t>
            </a:r>
            <a:r>
              <a:rPr lang="zh-TW" altLang="en-US" sz="3200" dirty="0" smtClean="0">
                <a:solidFill>
                  <a:schemeClr val="tx2"/>
                </a:solidFill>
              </a:rPr>
              <a:t>續</a:t>
            </a:r>
            <a:endParaRPr lang="zh-TW" altLang="en-US" sz="3200" b="1" dirty="0" smtClean="0">
              <a:solidFill>
                <a:srgbClr val="000099"/>
              </a:solidFill>
              <a:effectLst/>
            </a:endParaRPr>
          </a:p>
        </p:txBody>
      </p:sp>
      <p:sp>
        <p:nvSpPr>
          <p:cNvPr id="140291" name="Rectangle 3"/>
          <p:cNvSpPr>
            <a:spLocks noGrp="1"/>
          </p:cNvSpPr>
          <p:nvPr>
            <p:ph type="body" idx="1"/>
          </p:nvPr>
        </p:nvSpPr>
        <p:spPr>
          <a:xfrm>
            <a:off x="990600" y="1268413"/>
            <a:ext cx="7924800" cy="4897437"/>
          </a:xfrm>
        </p:spPr>
        <p:txBody>
          <a:bodyPr/>
          <a:lstStyle/>
          <a:p>
            <a:pPr marL="723900" lvl="1" indent="-533400">
              <a:lnSpc>
                <a:spcPct val="90000"/>
              </a:lnSpc>
              <a:buClr>
                <a:schemeClr val="tx1"/>
              </a:buClr>
              <a:buNone/>
            </a:pPr>
            <a:r>
              <a:rPr lang="en-US" altLang="zh-TW" sz="2600" dirty="0" smtClean="0"/>
              <a:t>Q</a:t>
            </a:r>
            <a:r>
              <a:rPr lang="zh-TW" altLang="en-US" sz="2600" dirty="0" smtClean="0"/>
              <a:t>：丙公司於</a:t>
            </a:r>
            <a:r>
              <a:rPr lang="en-US" altLang="zh-TW" sz="2600" dirty="0" smtClean="0"/>
              <a:t>107</a:t>
            </a:r>
            <a:r>
              <a:rPr lang="zh-TW" altLang="en-US" sz="2600" dirty="0" smtClean="0"/>
              <a:t>年</a:t>
            </a:r>
            <a:r>
              <a:rPr lang="en-US" altLang="zh-TW" sz="2600" dirty="0" smtClean="0"/>
              <a:t>9</a:t>
            </a:r>
            <a:r>
              <a:rPr lang="zh-TW" altLang="en-US" sz="2600" dirty="0" smtClean="0"/>
              <a:t>月</a:t>
            </a:r>
            <a:r>
              <a:rPr lang="en-US" altLang="zh-TW" sz="2600" dirty="0" smtClean="0"/>
              <a:t>7</a:t>
            </a:r>
            <a:r>
              <a:rPr lang="zh-TW" altLang="en-US" sz="2600" dirty="0" smtClean="0"/>
              <a:t>日（星期五）上午</a:t>
            </a:r>
            <a:r>
              <a:rPr lang="en-US" altLang="zh-TW" sz="2600" dirty="0" smtClean="0"/>
              <a:t>10:00</a:t>
            </a:r>
            <a:r>
              <a:rPr lang="zh-TW" altLang="en-US" sz="2600" dirty="0" smtClean="0"/>
              <a:t>召開董事會通過向關係人取得不動產，該則重大訊息之發布時點？</a:t>
            </a:r>
            <a:r>
              <a:rPr lang="en-US" altLang="zh-TW" sz="2400" b="1" dirty="0">
                <a:solidFill>
                  <a:srgbClr val="FF0000"/>
                </a:solidFill>
              </a:rPr>
              <a:t>(</a:t>
            </a:r>
            <a:r>
              <a:rPr lang="zh-TW" altLang="en-US" sz="2400" b="1" dirty="0">
                <a:solidFill>
                  <a:srgbClr val="FF0000"/>
                </a:solidFill>
              </a:rPr>
              <a:t>參考</a:t>
            </a:r>
            <a:r>
              <a:rPr lang="en-US" altLang="zh-TW" sz="2400" b="1" dirty="0">
                <a:solidFill>
                  <a:srgbClr val="FF0000"/>
                </a:solidFill>
              </a:rPr>
              <a:t>)</a:t>
            </a:r>
          </a:p>
          <a:p>
            <a:pPr marL="723900" lvl="1" indent="-533400">
              <a:lnSpc>
                <a:spcPct val="90000"/>
              </a:lnSpc>
              <a:buClr>
                <a:schemeClr val="tx1"/>
              </a:buClr>
              <a:buFont typeface="Verdana" panose="020B0604030504040204" pitchFamily="34" charset="0"/>
              <a:buNone/>
            </a:pPr>
            <a:endParaRPr lang="en-US" altLang="zh-TW" sz="2400" dirty="0" smtClean="0"/>
          </a:p>
          <a:p>
            <a:pPr marL="723900" lvl="1" indent="-533400">
              <a:lnSpc>
                <a:spcPct val="90000"/>
              </a:lnSpc>
              <a:buClr>
                <a:schemeClr val="tx1"/>
              </a:buClr>
              <a:buFont typeface="Verdana" panose="020B0604030504040204" pitchFamily="34" charset="0"/>
              <a:buNone/>
            </a:pPr>
            <a:r>
              <a:rPr lang="en-US" altLang="zh-TW" sz="2400" dirty="0" smtClean="0">
                <a:solidFill>
                  <a:srgbClr val="000099"/>
                </a:solidFill>
              </a:rPr>
              <a:t>A1</a:t>
            </a:r>
            <a:r>
              <a:rPr lang="zh-TW" altLang="en-US" sz="2400" dirty="0" smtClean="0">
                <a:solidFill>
                  <a:srgbClr val="000099"/>
                </a:solidFill>
              </a:rPr>
              <a:t>：因向關係人取得不動產，係符合本中心記者會作業</a:t>
            </a:r>
            <a:endParaRPr lang="en-US" altLang="zh-TW" sz="2400" dirty="0" smtClean="0">
              <a:solidFill>
                <a:srgbClr val="000099"/>
              </a:solidFill>
            </a:endParaRPr>
          </a:p>
          <a:p>
            <a:pPr marL="723900" lvl="1" indent="-533400">
              <a:lnSpc>
                <a:spcPct val="90000"/>
              </a:lnSpc>
              <a:buClr>
                <a:schemeClr val="tx1"/>
              </a:buClr>
              <a:buFont typeface="Verdana" panose="020B0604030504040204" pitchFamily="34" charset="0"/>
              <a:buNone/>
            </a:pPr>
            <a:r>
              <a:rPr lang="zh-TW" altLang="en-US" sz="2400" dirty="0">
                <a:solidFill>
                  <a:srgbClr val="000099"/>
                </a:solidFill>
              </a:rPr>
              <a:t> </a:t>
            </a:r>
            <a:r>
              <a:rPr lang="zh-TW" altLang="en-US" sz="2400" dirty="0" smtClean="0">
                <a:solidFill>
                  <a:srgbClr val="000099"/>
                </a:solidFill>
              </a:rPr>
              <a:t>   程序規定之重大訊息，故丙公司於</a:t>
            </a:r>
            <a:r>
              <a:rPr lang="en-US" altLang="zh-TW" sz="2400" dirty="0" smtClean="0">
                <a:solidFill>
                  <a:srgbClr val="000099"/>
                </a:solidFill>
              </a:rPr>
              <a:t>9</a:t>
            </a:r>
            <a:r>
              <a:rPr lang="zh-TW" altLang="en-US" sz="2400" dirty="0" smtClean="0">
                <a:solidFill>
                  <a:srgbClr val="000099"/>
                </a:solidFill>
              </a:rPr>
              <a:t>月</a:t>
            </a:r>
            <a:r>
              <a:rPr lang="en-US" altLang="zh-TW" sz="2400" dirty="0" smtClean="0">
                <a:solidFill>
                  <a:srgbClr val="000099"/>
                </a:solidFill>
              </a:rPr>
              <a:t>7</a:t>
            </a:r>
            <a:r>
              <a:rPr lang="zh-TW" altLang="en-US" sz="2400" dirty="0" smtClean="0">
                <a:solidFill>
                  <a:srgbClr val="000099"/>
                </a:solidFill>
              </a:rPr>
              <a:t>日下午</a:t>
            </a:r>
            <a:r>
              <a:rPr lang="en-US" altLang="zh-TW" sz="2400" dirty="0" smtClean="0">
                <a:solidFill>
                  <a:srgbClr val="000099"/>
                </a:solidFill>
              </a:rPr>
              <a:t>3:30</a:t>
            </a:r>
          </a:p>
          <a:p>
            <a:pPr marL="723900" lvl="1" indent="-533400">
              <a:lnSpc>
                <a:spcPct val="90000"/>
              </a:lnSpc>
              <a:buClr>
                <a:schemeClr val="tx1"/>
              </a:buClr>
              <a:buFont typeface="Verdana" panose="020B0604030504040204" pitchFamily="34" charset="0"/>
              <a:buNone/>
            </a:pPr>
            <a:r>
              <a:rPr lang="zh-TW" altLang="en-US" sz="2400" dirty="0">
                <a:solidFill>
                  <a:srgbClr val="000099"/>
                </a:solidFill>
              </a:rPr>
              <a:t> </a:t>
            </a:r>
            <a:r>
              <a:rPr lang="zh-TW" altLang="en-US" sz="2400" dirty="0" smtClean="0">
                <a:solidFill>
                  <a:srgbClr val="000099"/>
                </a:solidFill>
              </a:rPr>
              <a:t>   至本中心召開說明記者會</a:t>
            </a:r>
            <a:r>
              <a:rPr lang="en-US" altLang="zh-TW" sz="2400" dirty="0" smtClean="0">
                <a:solidFill>
                  <a:srgbClr val="000099"/>
                </a:solidFill>
              </a:rPr>
              <a:t>(3:40</a:t>
            </a:r>
            <a:r>
              <a:rPr lang="zh-TW" altLang="en-US" sz="2400" dirty="0" smtClean="0">
                <a:solidFill>
                  <a:srgbClr val="000099"/>
                </a:solidFill>
              </a:rPr>
              <a:t>結束</a:t>
            </a:r>
            <a:r>
              <a:rPr lang="en-US" altLang="zh-TW" sz="2400" dirty="0" smtClean="0">
                <a:solidFill>
                  <a:srgbClr val="000099"/>
                </a:solidFill>
              </a:rPr>
              <a:t>)</a:t>
            </a:r>
            <a:r>
              <a:rPr lang="zh-TW" altLang="en-US" sz="2400" dirty="0" smtClean="0">
                <a:solidFill>
                  <a:srgbClr val="000099"/>
                </a:solidFill>
              </a:rPr>
              <a:t>，則丙公司</a:t>
            </a:r>
            <a:r>
              <a:rPr lang="zh-TW" altLang="en-US" sz="2400" u="sng" dirty="0" smtClean="0">
                <a:solidFill>
                  <a:srgbClr val="C00000"/>
                </a:solidFill>
              </a:rPr>
              <a:t>至遲應於</a:t>
            </a:r>
            <a:r>
              <a:rPr lang="en-US" altLang="zh-TW" sz="2400" u="sng" dirty="0" smtClean="0">
                <a:solidFill>
                  <a:srgbClr val="C00000"/>
                </a:solidFill>
              </a:rPr>
              <a:t>9</a:t>
            </a:r>
            <a:r>
              <a:rPr lang="zh-TW" altLang="en-US" sz="2400" u="sng" dirty="0" smtClean="0">
                <a:solidFill>
                  <a:srgbClr val="C00000"/>
                </a:solidFill>
              </a:rPr>
              <a:t>月</a:t>
            </a:r>
            <a:r>
              <a:rPr lang="en-US" altLang="zh-TW" sz="2400" u="sng" dirty="0" smtClean="0">
                <a:solidFill>
                  <a:srgbClr val="C00000"/>
                </a:solidFill>
              </a:rPr>
              <a:t>7</a:t>
            </a:r>
            <a:r>
              <a:rPr lang="zh-TW" altLang="en-US" sz="2400" u="sng" dirty="0" smtClean="0">
                <a:solidFill>
                  <a:srgbClr val="C00000"/>
                </a:solidFill>
              </a:rPr>
              <a:t>日下午</a:t>
            </a:r>
            <a:r>
              <a:rPr lang="en-US" altLang="zh-TW" sz="2400" u="sng" dirty="0" smtClean="0">
                <a:solidFill>
                  <a:srgbClr val="C00000"/>
                </a:solidFill>
              </a:rPr>
              <a:t>5:40</a:t>
            </a:r>
            <a:r>
              <a:rPr lang="zh-TW" altLang="en-US" sz="2400" u="sng" dirty="0" smtClean="0">
                <a:solidFill>
                  <a:srgbClr val="C00000"/>
                </a:solidFill>
              </a:rPr>
              <a:t>前完成</a:t>
            </a:r>
            <a:r>
              <a:rPr lang="zh-TW" altLang="en-US" sz="2400" dirty="0" smtClean="0">
                <a:solidFill>
                  <a:srgbClr val="000099"/>
                </a:solidFill>
              </a:rPr>
              <a:t>公告申報。</a:t>
            </a:r>
            <a:endParaRPr lang="en-US" altLang="zh-TW" sz="2400" dirty="0" smtClean="0">
              <a:solidFill>
                <a:srgbClr val="000099"/>
              </a:solidFill>
            </a:endParaRPr>
          </a:p>
          <a:p>
            <a:pPr marL="723900" lvl="1" indent="-533400">
              <a:lnSpc>
                <a:spcPct val="90000"/>
              </a:lnSpc>
              <a:buClr>
                <a:schemeClr val="tx1"/>
              </a:buClr>
              <a:buFont typeface="Verdana" panose="020B0604030504040204" pitchFamily="34" charset="0"/>
              <a:buNone/>
            </a:pPr>
            <a:endParaRPr lang="en-US" altLang="zh-TW" sz="2400" dirty="0" smtClean="0">
              <a:solidFill>
                <a:srgbClr val="000099"/>
              </a:solidFill>
            </a:endParaRPr>
          </a:p>
          <a:p>
            <a:pPr marL="723900" lvl="1" indent="-533400">
              <a:lnSpc>
                <a:spcPct val="90000"/>
              </a:lnSpc>
              <a:buClr>
                <a:schemeClr val="tx1"/>
              </a:buClr>
              <a:buNone/>
            </a:pPr>
            <a:r>
              <a:rPr lang="en-US" altLang="zh-TW" sz="2400" dirty="0" smtClean="0">
                <a:solidFill>
                  <a:srgbClr val="000099"/>
                </a:solidFill>
              </a:rPr>
              <a:t>A2</a:t>
            </a:r>
            <a:r>
              <a:rPr lang="zh-TW" altLang="en-US" sz="2400" dirty="0" smtClean="0">
                <a:solidFill>
                  <a:srgbClr val="000099"/>
                </a:solidFill>
              </a:rPr>
              <a:t>：</a:t>
            </a:r>
            <a:r>
              <a:rPr lang="zh-TW" altLang="en-US" sz="2400" dirty="0">
                <a:solidFill>
                  <a:srgbClr val="000099"/>
                </a:solidFill>
              </a:rPr>
              <a:t>若丙公司</a:t>
            </a:r>
            <a:r>
              <a:rPr lang="zh-TW" altLang="en-US" sz="2400" dirty="0" smtClean="0">
                <a:solidFill>
                  <a:srgbClr val="000099"/>
                </a:solidFill>
              </a:rPr>
              <a:t>因故無法於</a:t>
            </a:r>
            <a:r>
              <a:rPr lang="en-US" altLang="zh-TW" sz="2400" dirty="0" smtClean="0">
                <a:solidFill>
                  <a:srgbClr val="000099"/>
                </a:solidFill>
              </a:rPr>
              <a:t>9</a:t>
            </a:r>
            <a:r>
              <a:rPr lang="zh-TW" altLang="en-US" sz="2400" dirty="0" smtClean="0">
                <a:solidFill>
                  <a:srgbClr val="000099"/>
                </a:solidFill>
              </a:rPr>
              <a:t>月</a:t>
            </a:r>
            <a:r>
              <a:rPr lang="en-US" altLang="zh-TW" sz="2400" dirty="0" smtClean="0">
                <a:solidFill>
                  <a:srgbClr val="000099"/>
                </a:solidFill>
              </a:rPr>
              <a:t>7</a:t>
            </a:r>
            <a:r>
              <a:rPr lang="zh-TW" altLang="en-US" sz="2400" dirty="0" smtClean="0">
                <a:solidFill>
                  <a:srgbClr val="000099"/>
                </a:solidFill>
              </a:rPr>
              <a:t>日至本中心召開說明記者</a:t>
            </a:r>
            <a:endParaRPr lang="en-US" altLang="zh-TW" sz="2400" dirty="0" smtClean="0">
              <a:solidFill>
                <a:srgbClr val="000099"/>
              </a:solidFill>
            </a:endParaRPr>
          </a:p>
          <a:p>
            <a:pPr marL="723900" lvl="1" indent="-533400">
              <a:lnSpc>
                <a:spcPct val="90000"/>
              </a:lnSpc>
              <a:buClr>
                <a:schemeClr val="tx1"/>
              </a:buClr>
              <a:buNone/>
            </a:pPr>
            <a:r>
              <a:rPr lang="zh-TW" altLang="en-US" sz="2400" dirty="0">
                <a:solidFill>
                  <a:srgbClr val="000099"/>
                </a:solidFill>
              </a:rPr>
              <a:t> </a:t>
            </a:r>
            <a:r>
              <a:rPr lang="zh-TW" altLang="en-US" sz="2400" dirty="0" smtClean="0">
                <a:solidFill>
                  <a:srgbClr val="000099"/>
                </a:solidFill>
              </a:rPr>
              <a:t>   會，而係預訂於</a:t>
            </a:r>
            <a:r>
              <a:rPr lang="en-US" altLang="zh-TW" sz="2400" dirty="0" smtClean="0">
                <a:solidFill>
                  <a:srgbClr val="000099"/>
                </a:solidFill>
              </a:rPr>
              <a:t>9</a:t>
            </a:r>
            <a:r>
              <a:rPr lang="zh-TW" altLang="en-US" sz="2400" dirty="0" smtClean="0">
                <a:solidFill>
                  <a:srgbClr val="000099"/>
                </a:solidFill>
              </a:rPr>
              <a:t>月</a:t>
            </a:r>
            <a:r>
              <a:rPr lang="en-US" altLang="zh-TW" sz="2400" dirty="0" smtClean="0">
                <a:solidFill>
                  <a:srgbClr val="000099"/>
                </a:solidFill>
              </a:rPr>
              <a:t>10</a:t>
            </a:r>
            <a:r>
              <a:rPr lang="zh-TW" altLang="en-US" sz="2400" dirty="0" smtClean="0">
                <a:solidFill>
                  <a:srgbClr val="000099"/>
                </a:solidFill>
              </a:rPr>
              <a:t>日</a:t>
            </a:r>
            <a:r>
              <a:rPr lang="en-US" altLang="zh-TW" sz="2400" dirty="0" smtClean="0">
                <a:solidFill>
                  <a:srgbClr val="000099"/>
                </a:solidFill>
              </a:rPr>
              <a:t>(</a:t>
            </a:r>
            <a:r>
              <a:rPr lang="zh-TW" altLang="en-US" sz="2400" dirty="0" smtClean="0">
                <a:solidFill>
                  <a:srgbClr val="000099"/>
                </a:solidFill>
              </a:rPr>
              <a:t>一</a:t>
            </a:r>
            <a:r>
              <a:rPr lang="en-US" altLang="zh-TW" sz="2400" dirty="0" smtClean="0">
                <a:solidFill>
                  <a:srgbClr val="000099"/>
                </a:solidFill>
              </a:rPr>
              <a:t>)</a:t>
            </a:r>
            <a:r>
              <a:rPr lang="zh-TW" altLang="en-US" sz="2400" dirty="0" smtClean="0">
                <a:solidFill>
                  <a:srgbClr val="000099"/>
                </a:solidFill>
              </a:rPr>
              <a:t>召開，</a:t>
            </a:r>
            <a:r>
              <a:rPr lang="zh-TW" altLang="en-US" sz="2400" dirty="0">
                <a:solidFill>
                  <a:srgbClr val="000099"/>
                </a:solidFill>
              </a:rPr>
              <a:t>則丙</a:t>
            </a:r>
            <a:r>
              <a:rPr lang="zh-TW" altLang="en-US" sz="2400" dirty="0" smtClean="0">
                <a:solidFill>
                  <a:srgbClr val="000099"/>
                </a:solidFill>
              </a:rPr>
              <a:t>公司</a:t>
            </a:r>
            <a:r>
              <a:rPr lang="zh-TW" altLang="en-US" sz="2400" u="sng" dirty="0" smtClean="0">
                <a:solidFill>
                  <a:srgbClr val="C00000"/>
                </a:solidFill>
              </a:rPr>
              <a:t>至遲應</a:t>
            </a:r>
            <a:endParaRPr lang="en-US" altLang="zh-TW" sz="2400" u="sng" dirty="0" smtClean="0">
              <a:solidFill>
                <a:srgbClr val="C00000"/>
              </a:solidFill>
            </a:endParaRPr>
          </a:p>
          <a:p>
            <a:pPr marL="723900" lvl="1" indent="-533400">
              <a:lnSpc>
                <a:spcPct val="90000"/>
              </a:lnSpc>
              <a:buClr>
                <a:schemeClr val="tx1"/>
              </a:buClr>
              <a:buNone/>
            </a:pPr>
            <a:r>
              <a:rPr lang="zh-TW" altLang="en-US" sz="2400" dirty="0">
                <a:solidFill>
                  <a:srgbClr val="C00000"/>
                </a:solidFill>
              </a:rPr>
              <a:t> </a:t>
            </a:r>
            <a:r>
              <a:rPr lang="zh-TW" altLang="en-US" sz="2400" dirty="0" smtClean="0">
                <a:solidFill>
                  <a:srgbClr val="C00000"/>
                </a:solidFill>
              </a:rPr>
              <a:t>   </a:t>
            </a:r>
            <a:r>
              <a:rPr lang="zh-TW" altLang="en-US" sz="2400" u="sng" dirty="0" smtClean="0">
                <a:solidFill>
                  <a:srgbClr val="C00000"/>
                </a:solidFill>
              </a:rPr>
              <a:t>於</a:t>
            </a:r>
            <a:r>
              <a:rPr lang="en-US" altLang="zh-TW" sz="2400" u="sng" dirty="0" smtClean="0">
                <a:solidFill>
                  <a:srgbClr val="C00000"/>
                </a:solidFill>
              </a:rPr>
              <a:t>9</a:t>
            </a:r>
            <a:r>
              <a:rPr lang="zh-TW" altLang="en-US" sz="2400" u="sng" dirty="0" smtClean="0">
                <a:solidFill>
                  <a:srgbClr val="C00000"/>
                </a:solidFill>
              </a:rPr>
              <a:t>月</a:t>
            </a:r>
            <a:r>
              <a:rPr lang="en-US" altLang="zh-TW" sz="2400" u="sng" dirty="0" smtClean="0">
                <a:solidFill>
                  <a:srgbClr val="C00000"/>
                </a:solidFill>
              </a:rPr>
              <a:t>7</a:t>
            </a:r>
            <a:r>
              <a:rPr lang="zh-TW" altLang="en-US" sz="2400" u="sng" dirty="0" smtClean="0">
                <a:solidFill>
                  <a:srgbClr val="C00000"/>
                </a:solidFill>
              </a:rPr>
              <a:t>日晚上</a:t>
            </a:r>
            <a:r>
              <a:rPr lang="en-US" altLang="zh-TW" sz="2400" u="sng" dirty="0" smtClean="0">
                <a:solidFill>
                  <a:srgbClr val="C00000"/>
                </a:solidFill>
              </a:rPr>
              <a:t>11:59</a:t>
            </a:r>
            <a:r>
              <a:rPr lang="zh-TW" altLang="en-US" sz="2400" u="sng" dirty="0" smtClean="0">
                <a:solidFill>
                  <a:srgbClr val="C00000"/>
                </a:solidFill>
              </a:rPr>
              <a:t>前</a:t>
            </a:r>
            <a:r>
              <a:rPr lang="zh-TW" altLang="en-US" sz="2400" dirty="0" smtClean="0">
                <a:solidFill>
                  <a:srgbClr val="000099"/>
                </a:solidFill>
              </a:rPr>
              <a:t>公告重大訊息。</a:t>
            </a:r>
            <a:endParaRPr lang="en-US" altLang="zh-TW" sz="2400" dirty="0" smtClean="0">
              <a:solidFill>
                <a:srgbClr val="000099"/>
              </a:solidFill>
            </a:endParaRPr>
          </a:p>
        </p:txBody>
      </p:sp>
      <p:sp>
        <p:nvSpPr>
          <p:cNvPr id="2" name="投影片編號版面配置區 1"/>
          <p:cNvSpPr>
            <a:spLocks noGrp="1"/>
          </p:cNvSpPr>
          <p:nvPr>
            <p:ph type="sldNum" sz="quarter" idx="12"/>
          </p:nvPr>
        </p:nvSpPr>
        <p:spPr/>
        <p:txBody>
          <a:bodyPr/>
          <a:lstStyle/>
          <a:p>
            <a:fld id="{29F39A8C-DE82-43CB-ABAC-90BE8573EF11}" type="slidenum">
              <a:rPr lang="zh-TW" altLang="en-US" smtClean="0"/>
              <a:pPr/>
              <a:t>20</a:t>
            </a:fld>
            <a:endParaRPr lang="en-US" altLang="zh-TW"/>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圓角矩形 6"/>
          <p:cNvSpPr/>
          <p:nvPr/>
        </p:nvSpPr>
        <p:spPr>
          <a:xfrm>
            <a:off x="611560" y="1196751"/>
            <a:ext cx="8352928" cy="4093135"/>
          </a:xfrm>
          <a:prstGeom prst="roundRect">
            <a:avLst/>
          </a:prstGeom>
          <a:solidFill>
            <a:schemeClr val="accent6">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pPr>
              <a:lnSpc>
                <a:spcPts val="3500"/>
              </a:lnSpc>
              <a:defRPr/>
            </a:pPr>
            <a:r>
              <a:rPr lang="zh-TW" altLang="en-US" sz="2400" dirty="0">
                <a:latin typeface="標楷體" pitchFamily="65" charset="-120"/>
                <a:ea typeface="標楷體" pitchFamily="65" charset="-120"/>
              </a:rPr>
              <a:t>本中心得課處違約金之</a:t>
            </a:r>
            <a:r>
              <a:rPr lang="zh-TW" altLang="en-US" sz="2400" dirty="0" smtClean="0">
                <a:latin typeface="標楷體" pitchFamily="65" charset="-120"/>
                <a:ea typeface="標楷體" pitchFamily="65" charset="-120"/>
              </a:rPr>
              <a:t>情形</a:t>
            </a:r>
            <a:r>
              <a:rPr lang="en-US" altLang="zh-TW" sz="2400" dirty="0" smtClean="0">
                <a:latin typeface="標楷體" pitchFamily="65" charset="-120"/>
                <a:ea typeface="標楷體" pitchFamily="65" charset="-120"/>
              </a:rPr>
              <a:t>(§15)</a:t>
            </a:r>
            <a:r>
              <a:rPr lang="zh-TW" altLang="en-US" sz="2400" dirty="0" smtClean="0">
                <a:latin typeface="標楷體" pitchFamily="65" charset="-120"/>
                <a:ea typeface="標楷體" pitchFamily="65" charset="-120"/>
              </a:rPr>
              <a:t>：</a:t>
            </a:r>
            <a:endParaRPr lang="en-US" altLang="zh-TW" sz="2400" dirty="0">
              <a:latin typeface="標楷體" pitchFamily="65" charset="-120"/>
              <a:ea typeface="標楷體" pitchFamily="65" charset="-120"/>
            </a:endParaRPr>
          </a:p>
          <a:p>
            <a:pPr>
              <a:lnSpc>
                <a:spcPts val="3500"/>
              </a:lnSpc>
              <a:defRPr/>
            </a:pPr>
            <a:r>
              <a:rPr lang="zh-TW" altLang="zh-TW" sz="2400" dirty="0">
                <a:latin typeface="標楷體" pitchFamily="65" charset="-120"/>
                <a:ea typeface="標楷體" pitchFamily="65" charset="-120"/>
              </a:rPr>
              <a:t>一、</a:t>
            </a:r>
            <a:r>
              <a:rPr lang="zh-TW" altLang="zh-TW" sz="2400" dirty="0" smtClean="0">
                <a:latin typeface="標楷體" pitchFamily="65" charset="-120"/>
                <a:ea typeface="標楷體" pitchFamily="65" charset="-120"/>
              </a:rPr>
              <a:t>違反</a:t>
            </a:r>
            <a:r>
              <a:rPr lang="zh-TW" altLang="en-US" sz="2400" dirty="0" smtClean="0">
                <a:latin typeface="標楷體" pitchFamily="65" charset="-120"/>
                <a:ea typeface="標楷體" pitchFamily="65" charset="-120"/>
              </a:rPr>
              <a:t>關於</a:t>
            </a:r>
            <a:r>
              <a:rPr lang="zh-TW" altLang="en-US" sz="2400" dirty="0">
                <a:latin typeface="標楷體" pitchFamily="65" charset="-120"/>
                <a:ea typeface="標楷體" pitchFamily="65" charset="-120"/>
              </a:rPr>
              <a:t>重大</a:t>
            </a:r>
            <a:r>
              <a:rPr lang="zh-TW" altLang="en-US" sz="2400" dirty="0" smtClean="0">
                <a:latin typeface="標楷體" pitchFamily="65" charset="-120"/>
                <a:ea typeface="標楷體" pitchFamily="65" charset="-120"/>
              </a:rPr>
              <a:t>訊息、法人</a:t>
            </a:r>
            <a:r>
              <a:rPr lang="zh-TW" altLang="en-US" sz="2400" dirty="0">
                <a:latin typeface="標楷體" pitchFamily="65" charset="-120"/>
                <a:ea typeface="標楷體" pitchFamily="65" charset="-120"/>
              </a:rPr>
              <a:t>說明會、重大</a:t>
            </a:r>
            <a:r>
              <a:rPr lang="zh-TW" altLang="en-US" sz="2400" dirty="0" smtClean="0">
                <a:latin typeface="標楷體" pitchFamily="65" charset="-120"/>
                <a:ea typeface="標楷體" pitchFamily="65" charset="-120"/>
              </a:rPr>
              <a:t>訊息說明記者</a:t>
            </a:r>
            <a:endParaRPr lang="en-US" altLang="zh-TW" sz="2400" dirty="0" smtClean="0">
              <a:latin typeface="標楷體" pitchFamily="65" charset="-120"/>
              <a:ea typeface="標楷體" pitchFamily="65" charset="-120"/>
            </a:endParaRPr>
          </a:p>
          <a:p>
            <a:pPr>
              <a:lnSpc>
                <a:spcPts val="3500"/>
              </a:lnSpc>
              <a:defRPr/>
            </a:pPr>
            <a:r>
              <a:rPr lang="zh-TW" altLang="en-US" sz="2400" dirty="0">
                <a:latin typeface="標楷體" pitchFamily="65" charset="-120"/>
                <a:ea typeface="標楷體" pitchFamily="65" charset="-120"/>
              </a:rPr>
              <a:t> </a:t>
            </a:r>
            <a:r>
              <a:rPr lang="zh-TW" altLang="en-US" sz="2400" dirty="0" smtClean="0">
                <a:latin typeface="標楷體" pitchFamily="65" charset="-120"/>
                <a:ea typeface="標楷體" pitchFamily="65" charset="-120"/>
              </a:rPr>
              <a:t>   會及訊息面暫停</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恢復</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交易相關規定者</a:t>
            </a:r>
            <a:r>
              <a:rPr lang="zh-TW" altLang="en-US" sz="2400" dirty="0">
                <a:latin typeface="標楷體" pitchFamily="65" charset="-120"/>
                <a:ea typeface="標楷體" pitchFamily="65" charset="-120"/>
              </a:rPr>
              <a:t>。 </a:t>
            </a:r>
            <a:endParaRPr lang="en-US" altLang="zh-TW" sz="2400" dirty="0">
              <a:latin typeface="標楷體" pitchFamily="65" charset="-120"/>
              <a:ea typeface="標楷體" pitchFamily="65" charset="-120"/>
            </a:endParaRPr>
          </a:p>
          <a:p>
            <a:pPr marL="723900" indent="-723900">
              <a:lnSpc>
                <a:spcPts val="3500"/>
              </a:lnSpc>
              <a:defRPr/>
            </a:pPr>
            <a:r>
              <a:rPr lang="zh-TW" altLang="zh-TW" sz="2400" dirty="0">
                <a:latin typeface="標楷體" pitchFamily="65" charset="-120"/>
                <a:ea typeface="標楷體" pitchFamily="65" charset="-120"/>
              </a:rPr>
              <a:t>二、</a:t>
            </a:r>
            <a:r>
              <a:rPr lang="zh-TW" altLang="zh-TW" sz="2400" dirty="0">
                <a:solidFill>
                  <a:schemeClr val="tx1"/>
                </a:solidFill>
                <a:latin typeface="標楷體" pitchFamily="65" charset="-120"/>
                <a:ea typeface="標楷體" pitchFamily="65" charset="-120"/>
              </a:rPr>
              <a:t>重大訊息之內容</a:t>
            </a:r>
            <a:r>
              <a:rPr lang="zh-TW" altLang="zh-TW" sz="2400" u="sng" dirty="0">
                <a:solidFill>
                  <a:srgbClr val="C00000"/>
                </a:solidFill>
                <a:latin typeface="標楷體" pitchFamily="65" charset="-120"/>
                <a:ea typeface="標楷體" pitchFamily="65" charset="-120"/>
              </a:rPr>
              <a:t>有誇耀性或類似廣告宣傳文字</a:t>
            </a:r>
            <a:r>
              <a:rPr lang="zh-TW" altLang="zh-TW" sz="2400" dirty="0">
                <a:solidFill>
                  <a:schemeClr val="tx1"/>
                </a:solidFill>
                <a:latin typeface="標楷體" pitchFamily="65" charset="-120"/>
                <a:ea typeface="標楷體" pitchFamily="65" charset="-120"/>
              </a:rPr>
              <a:t>之描述。</a:t>
            </a:r>
            <a:endParaRPr lang="en-US" altLang="zh-TW" sz="2400" dirty="0">
              <a:solidFill>
                <a:schemeClr val="tx1"/>
              </a:solidFill>
              <a:latin typeface="標楷體" pitchFamily="65" charset="-120"/>
              <a:ea typeface="標楷體" pitchFamily="65" charset="-120"/>
            </a:endParaRPr>
          </a:p>
          <a:p>
            <a:pPr marL="723900" indent="-723900">
              <a:lnSpc>
                <a:spcPts val="3500"/>
              </a:lnSpc>
              <a:defRPr/>
            </a:pPr>
            <a:r>
              <a:rPr lang="zh-TW" altLang="zh-TW" sz="2400" dirty="0">
                <a:latin typeface="標楷體" pitchFamily="65" charset="-120"/>
                <a:ea typeface="標楷體" pitchFamily="65" charset="-120"/>
              </a:rPr>
              <a:t>三、任意發布尚未確定之消息或公開資料與事實不符者。</a:t>
            </a:r>
            <a:endParaRPr lang="en-US" altLang="zh-TW" sz="2400" dirty="0">
              <a:latin typeface="標楷體" pitchFamily="65" charset="-120"/>
              <a:ea typeface="標楷體" pitchFamily="65" charset="-120"/>
            </a:endParaRPr>
          </a:p>
          <a:p>
            <a:pPr marL="723900" indent="-723900">
              <a:lnSpc>
                <a:spcPts val="3500"/>
              </a:lnSpc>
              <a:defRPr/>
            </a:pPr>
            <a:r>
              <a:rPr lang="zh-TW" altLang="zh-TW" sz="2400" dirty="0">
                <a:latin typeface="標楷體" pitchFamily="65" charset="-120"/>
                <a:ea typeface="標楷體" pitchFamily="65" charset="-120"/>
              </a:rPr>
              <a:t>四、</a:t>
            </a:r>
            <a:r>
              <a:rPr lang="zh-TW" altLang="zh-TW" sz="2400" u="sng" dirty="0">
                <a:solidFill>
                  <a:srgbClr val="C00000"/>
                </a:solidFill>
                <a:latin typeface="標楷體" pitchFamily="65" charset="-120"/>
                <a:ea typeface="標楷體" pitchFamily="65" charset="-120"/>
              </a:rPr>
              <a:t>發布與上巿上櫃公司治理實務守則第二條所訂</a:t>
            </a:r>
            <a:r>
              <a:rPr lang="zh-TW" altLang="zh-TW" sz="2400" u="sng" dirty="0" smtClean="0">
                <a:solidFill>
                  <a:srgbClr val="C00000"/>
                </a:solidFill>
                <a:latin typeface="標楷體" pitchFamily="65" charset="-120"/>
                <a:ea typeface="標楷體" pitchFamily="65" charset="-120"/>
              </a:rPr>
              <a:t>公司治</a:t>
            </a:r>
            <a:endParaRPr lang="en-US" altLang="zh-TW" sz="2400" u="sng" dirty="0" smtClean="0">
              <a:solidFill>
                <a:srgbClr val="C00000"/>
              </a:solidFill>
              <a:latin typeface="標楷體" pitchFamily="65" charset="-120"/>
              <a:ea typeface="標楷體" pitchFamily="65" charset="-120"/>
            </a:endParaRPr>
          </a:p>
          <a:p>
            <a:pPr marL="723900" indent="-723900">
              <a:lnSpc>
                <a:spcPts val="3500"/>
              </a:lnSpc>
              <a:defRPr/>
            </a:pPr>
            <a:r>
              <a:rPr lang="zh-TW" altLang="en-US" sz="2400" dirty="0">
                <a:solidFill>
                  <a:srgbClr val="C00000"/>
                </a:solidFill>
                <a:latin typeface="標楷體" pitchFamily="65" charset="-120"/>
                <a:ea typeface="標楷體" pitchFamily="65" charset="-120"/>
              </a:rPr>
              <a:t> </a:t>
            </a:r>
            <a:r>
              <a:rPr lang="zh-TW" altLang="en-US" sz="2400" dirty="0" smtClean="0">
                <a:solidFill>
                  <a:srgbClr val="C00000"/>
                </a:solidFill>
                <a:latin typeface="標楷體" pitchFamily="65" charset="-120"/>
                <a:ea typeface="標楷體" pitchFamily="65" charset="-120"/>
              </a:rPr>
              <a:t>   </a:t>
            </a:r>
            <a:r>
              <a:rPr lang="zh-TW" altLang="zh-TW" sz="2400" u="sng" dirty="0" smtClean="0">
                <a:solidFill>
                  <a:srgbClr val="C00000"/>
                </a:solidFill>
                <a:latin typeface="標楷體" pitchFamily="65" charset="-120"/>
                <a:ea typeface="標楷體" pitchFamily="65" charset="-120"/>
              </a:rPr>
              <a:t>理</a:t>
            </a:r>
            <a:r>
              <a:rPr lang="zh-TW" altLang="zh-TW" sz="2400" u="sng" dirty="0">
                <a:solidFill>
                  <a:srgbClr val="C00000"/>
                </a:solidFill>
                <a:latin typeface="標楷體" pitchFamily="65" charset="-120"/>
                <a:ea typeface="標楷體" pitchFamily="65" charset="-120"/>
              </a:rPr>
              <a:t>原則不符之資訊且影響股東權益者。</a:t>
            </a:r>
            <a:r>
              <a:rPr lang="en-US" altLang="zh-TW" sz="2400" u="sng" dirty="0">
                <a:solidFill>
                  <a:srgbClr val="C00000"/>
                </a:solidFill>
                <a:latin typeface="標楷體" pitchFamily="65" charset="-120"/>
                <a:ea typeface="標楷體" pitchFamily="65" charset="-120"/>
              </a:rPr>
              <a:t>(※)</a:t>
            </a:r>
            <a:endParaRPr lang="zh-TW" altLang="zh-TW" sz="2400" u="sng" dirty="0">
              <a:solidFill>
                <a:srgbClr val="C00000"/>
              </a:solidFill>
              <a:latin typeface="標楷體" pitchFamily="65" charset="-120"/>
              <a:ea typeface="標楷體" pitchFamily="65" charset="-120"/>
            </a:endParaRPr>
          </a:p>
          <a:p>
            <a:pPr marL="723900" indent="-723900">
              <a:lnSpc>
                <a:spcPts val="3500"/>
              </a:lnSpc>
              <a:defRPr/>
            </a:pPr>
            <a:r>
              <a:rPr lang="zh-TW" altLang="zh-TW" sz="2400" dirty="0">
                <a:latin typeface="標楷體" pitchFamily="65" charset="-120"/>
                <a:ea typeface="標楷體" pitchFamily="65" charset="-120"/>
              </a:rPr>
              <a:t>五、未於本中心所定期限內提出抽查所須相關資料者。</a:t>
            </a:r>
            <a:endParaRPr lang="zh-TW" altLang="en-US" sz="2400" dirty="0">
              <a:latin typeface="標楷體" pitchFamily="65" charset="-120"/>
              <a:ea typeface="標楷體" pitchFamily="65" charset="-120"/>
            </a:endParaRPr>
          </a:p>
        </p:txBody>
      </p:sp>
      <p:sp>
        <p:nvSpPr>
          <p:cNvPr id="19463" name="矩形 5"/>
          <p:cNvSpPr>
            <a:spLocks noChangeArrowheads="1"/>
          </p:cNvSpPr>
          <p:nvPr/>
        </p:nvSpPr>
        <p:spPr bwMode="auto">
          <a:xfrm>
            <a:off x="1043608" y="5289887"/>
            <a:ext cx="65527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en-US" altLang="zh-TW" sz="2000" dirty="0">
                <a:solidFill>
                  <a:srgbClr val="C00000"/>
                </a:solidFill>
              </a:rPr>
              <a:t>※</a:t>
            </a:r>
            <a:r>
              <a:rPr lang="zh-TW" altLang="en-US" sz="2000" dirty="0">
                <a:solidFill>
                  <a:srgbClr val="C00000"/>
                </a:solidFill>
              </a:rPr>
              <a:t>包含</a:t>
            </a:r>
            <a:r>
              <a:rPr lang="zh-TW" altLang="zh-TW" sz="2000" dirty="0">
                <a:solidFill>
                  <a:srgbClr val="C00000"/>
                </a:solidFill>
              </a:rPr>
              <a:t>利用公司資源於其企業網站、公開資訊觀測站或其</a:t>
            </a:r>
            <a:endParaRPr lang="en-US" altLang="zh-TW" sz="2000" dirty="0">
              <a:solidFill>
                <a:srgbClr val="C00000"/>
              </a:solidFill>
            </a:endParaRPr>
          </a:p>
          <a:p>
            <a:pPr eaLnBrk="1" hangingPunct="1">
              <a:spcBef>
                <a:spcPct val="0"/>
              </a:spcBef>
              <a:buClrTx/>
              <a:buSzTx/>
              <a:buFontTx/>
              <a:buNone/>
            </a:pPr>
            <a:r>
              <a:rPr lang="zh-TW" altLang="en-US" sz="2000" dirty="0">
                <a:solidFill>
                  <a:srgbClr val="C00000"/>
                </a:solidFill>
              </a:rPr>
              <a:t>  </a:t>
            </a:r>
            <a:r>
              <a:rPr lang="zh-TW" altLang="zh-TW" sz="2000" dirty="0">
                <a:solidFill>
                  <a:srgbClr val="C00000"/>
                </a:solidFill>
              </a:rPr>
              <a:t>他媒體管道</a:t>
            </a:r>
            <a:r>
              <a:rPr lang="zh-TW" altLang="en-US" sz="2000" dirty="0">
                <a:solidFill>
                  <a:srgbClr val="C00000"/>
                </a:solidFill>
              </a:rPr>
              <a:t>發布</a:t>
            </a:r>
            <a:r>
              <a:rPr lang="zh-TW" altLang="zh-TW" sz="2000" dirty="0">
                <a:solidFill>
                  <a:srgbClr val="C00000"/>
                </a:solidFill>
              </a:rPr>
              <a:t>與公司治理原則不符且影響股東權益之</a:t>
            </a:r>
            <a:endParaRPr lang="en-US" altLang="zh-TW" sz="2000" dirty="0">
              <a:solidFill>
                <a:srgbClr val="C00000"/>
              </a:solidFill>
            </a:endParaRPr>
          </a:p>
          <a:p>
            <a:pPr eaLnBrk="1" hangingPunct="1">
              <a:spcBef>
                <a:spcPct val="0"/>
              </a:spcBef>
              <a:buClrTx/>
              <a:buSzTx/>
              <a:buFontTx/>
              <a:buNone/>
            </a:pPr>
            <a:r>
              <a:rPr lang="zh-TW" altLang="en-US" sz="2000" dirty="0">
                <a:solidFill>
                  <a:srgbClr val="C00000"/>
                </a:solidFill>
              </a:rPr>
              <a:t>  </a:t>
            </a:r>
            <a:r>
              <a:rPr lang="zh-TW" altLang="zh-TW" sz="2000" dirty="0">
                <a:solidFill>
                  <a:srgbClr val="C00000"/>
                </a:solidFill>
              </a:rPr>
              <a:t>資訊</a:t>
            </a:r>
            <a:r>
              <a:rPr lang="zh-TW" altLang="en-US" sz="2000" dirty="0">
                <a:solidFill>
                  <a:srgbClr val="C00000"/>
                </a:solidFill>
              </a:rPr>
              <a:t>。</a:t>
            </a:r>
          </a:p>
        </p:txBody>
      </p:sp>
      <p:sp>
        <p:nvSpPr>
          <p:cNvPr id="2" name="投影片編號版面配置區 1"/>
          <p:cNvSpPr>
            <a:spLocks noGrp="1"/>
          </p:cNvSpPr>
          <p:nvPr>
            <p:ph type="sldNum" sz="quarter" idx="12"/>
          </p:nvPr>
        </p:nvSpPr>
        <p:spPr/>
        <p:txBody>
          <a:bodyPr/>
          <a:lstStyle/>
          <a:p>
            <a:fld id="{29F39A8C-DE82-43CB-ABAC-90BE8573EF11}" type="slidenum">
              <a:rPr lang="zh-TW" altLang="en-US" smtClean="0"/>
              <a:pPr/>
              <a:t>21</a:t>
            </a:fld>
            <a:endParaRPr lang="en-US" altLang="zh-TW"/>
          </a:p>
        </p:txBody>
      </p:sp>
      <p:sp>
        <p:nvSpPr>
          <p:cNvPr id="8" name="標題 1"/>
          <p:cNvSpPr txBox="1">
            <a:spLocks/>
          </p:cNvSpPr>
          <p:nvPr/>
        </p:nvSpPr>
        <p:spPr>
          <a:xfrm>
            <a:off x="395536" y="260648"/>
            <a:ext cx="8219256" cy="707926"/>
          </a:xfrm>
          <a:prstGeom prst="rect">
            <a:avLst/>
          </a:prstGeom>
        </p:spPr>
        <p:txBody>
          <a:bodyPr anchor="ctr">
            <a:normAutofit fontScale="97500" lnSpcReduction="10000"/>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fontAlgn="base">
              <a:spcBef>
                <a:spcPct val="0"/>
              </a:spcBef>
              <a:spcAft>
                <a:spcPct val="0"/>
              </a:spcAft>
              <a:defRPr sz="4300">
                <a:solidFill>
                  <a:srgbClr val="572314"/>
                </a:solidFill>
                <a:latin typeface="標楷體" pitchFamily="65" charset="-120"/>
                <a:ea typeface="標楷體" pitchFamily="65" charset="-120"/>
              </a:defRPr>
            </a:lvl6pPr>
            <a:lvl7pPr marL="914400" algn="l" rtl="0" fontAlgn="base">
              <a:spcBef>
                <a:spcPct val="0"/>
              </a:spcBef>
              <a:spcAft>
                <a:spcPct val="0"/>
              </a:spcAft>
              <a:defRPr sz="4300">
                <a:solidFill>
                  <a:srgbClr val="572314"/>
                </a:solidFill>
                <a:latin typeface="標楷體" pitchFamily="65" charset="-120"/>
                <a:ea typeface="標楷體" pitchFamily="65" charset="-120"/>
              </a:defRPr>
            </a:lvl7pPr>
            <a:lvl8pPr marL="1371600" algn="l" rtl="0" fontAlgn="base">
              <a:spcBef>
                <a:spcPct val="0"/>
              </a:spcBef>
              <a:spcAft>
                <a:spcPct val="0"/>
              </a:spcAft>
              <a:defRPr sz="4300">
                <a:solidFill>
                  <a:srgbClr val="572314"/>
                </a:solidFill>
                <a:latin typeface="標楷體" pitchFamily="65" charset="-120"/>
                <a:ea typeface="標楷體" pitchFamily="65" charset="-120"/>
              </a:defRPr>
            </a:lvl8pPr>
            <a:lvl9pPr marL="1828800" algn="l" rtl="0" fontAlgn="base">
              <a:spcBef>
                <a:spcPct val="0"/>
              </a:spcBef>
              <a:spcAft>
                <a:spcPct val="0"/>
              </a:spcAft>
              <a:defRPr sz="4300">
                <a:solidFill>
                  <a:srgbClr val="572314"/>
                </a:solidFill>
                <a:latin typeface="標楷體" pitchFamily="65" charset="-120"/>
                <a:ea typeface="標楷體" pitchFamily="65" charset="-120"/>
              </a:defRPr>
            </a:lvl9pPr>
            <a:extLst/>
          </a:lstStyle>
          <a:p>
            <a:pPr algn="ctr"/>
            <a:r>
              <a:rPr kumimoji="0" lang="zh-TW" altLang="en-US" sz="4400" dirty="0" smtClean="0">
                <a:solidFill>
                  <a:schemeClr val="tx2"/>
                </a:solidFill>
              </a:rPr>
              <a:t>四、罰則</a:t>
            </a:r>
            <a:endParaRPr kumimoji="0" lang="zh-TW"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60648"/>
            <a:ext cx="8219256" cy="707926"/>
          </a:xfrm>
        </p:spPr>
        <p:txBody>
          <a:bodyPr>
            <a:normAutofit fontScale="90000"/>
          </a:bodyPr>
          <a:lstStyle/>
          <a:p>
            <a:pPr algn="ctr"/>
            <a:r>
              <a:rPr lang="zh-TW" altLang="en-US" sz="4400" dirty="0">
                <a:solidFill>
                  <a:schemeClr val="tx2"/>
                </a:solidFill>
              </a:rPr>
              <a:t>四</a:t>
            </a:r>
            <a:r>
              <a:rPr lang="zh-TW" altLang="en-US" sz="4400" dirty="0" smtClean="0">
                <a:solidFill>
                  <a:schemeClr val="tx2"/>
                </a:solidFill>
              </a:rPr>
              <a:t>、罰則</a:t>
            </a:r>
            <a:r>
              <a:rPr lang="en-US" altLang="zh-TW" sz="4400" dirty="0" smtClean="0">
                <a:solidFill>
                  <a:schemeClr val="tx2"/>
                </a:solidFill>
              </a:rPr>
              <a:t>-</a:t>
            </a:r>
            <a:r>
              <a:rPr lang="zh-TW" altLang="en-US" sz="4400" dirty="0" smtClean="0">
                <a:solidFill>
                  <a:schemeClr val="tx2"/>
                </a:solidFill>
              </a:rPr>
              <a:t>續</a:t>
            </a:r>
            <a:endParaRPr lang="zh-TW" altLang="en-US" dirty="0"/>
          </a:p>
        </p:txBody>
      </p:sp>
      <p:sp>
        <p:nvSpPr>
          <p:cNvPr id="4" name="投影片編號版面配置區 3"/>
          <p:cNvSpPr>
            <a:spLocks noGrp="1"/>
          </p:cNvSpPr>
          <p:nvPr>
            <p:ph type="sldNum" sz="quarter" idx="12"/>
          </p:nvPr>
        </p:nvSpPr>
        <p:spPr/>
        <p:txBody>
          <a:bodyPr/>
          <a:lstStyle/>
          <a:p>
            <a:fld id="{29F39A8C-DE82-43CB-ABAC-90BE8573EF11}" type="slidenum">
              <a:rPr lang="zh-TW" altLang="en-US" smtClean="0"/>
              <a:pPr/>
              <a:t>22</a:t>
            </a:fld>
            <a:endParaRPr lang="en-US" altLang="zh-TW"/>
          </a:p>
        </p:txBody>
      </p:sp>
      <p:graphicFrame>
        <p:nvGraphicFramePr>
          <p:cNvPr id="7" name="資料庫圖表 6"/>
          <p:cNvGraphicFramePr/>
          <p:nvPr>
            <p:extLst>
              <p:ext uri="{D42A27DB-BD31-4B8C-83A1-F6EECF244321}">
                <p14:modId xmlns:p14="http://schemas.microsoft.com/office/powerpoint/2010/main" val="968905299"/>
              </p:ext>
            </p:extLst>
          </p:nvPr>
        </p:nvGraphicFramePr>
        <p:xfrm>
          <a:off x="1524000" y="1397000"/>
          <a:ext cx="6691338" cy="4246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2069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60648"/>
            <a:ext cx="8219256" cy="707926"/>
          </a:xfrm>
        </p:spPr>
        <p:txBody>
          <a:bodyPr>
            <a:normAutofit fontScale="90000"/>
          </a:bodyPr>
          <a:lstStyle/>
          <a:p>
            <a:pPr algn="ctr"/>
            <a:r>
              <a:rPr lang="zh-TW" altLang="en-US" sz="4400" dirty="0">
                <a:solidFill>
                  <a:schemeClr val="tx2"/>
                </a:solidFill>
              </a:rPr>
              <a:t>四</a:t>
            </a:r>
            <a:r>
              <a:rPr lang="zh-TW" altLang="en-US" sz="4400" dirty="0" smtClean="0">
                <a:solidFill>
                  <a:schemeClr val="tx2"/>
                </a:solidFill>
              </a:rPr>
              <a:t>、罰則</a:t>
            </a:r>
            <a:r>
              <a:rPr lang="en-US" altLang="zh-TW" sz="4400" dirty="0">
                <a:solidFill>
                  <a:schemeClr val="tx2"/>
                </a:solidFill>
              </a:rPr>
              <a:t>-</a:t>
            </a:r>
            <a:r>
              <a:rPr lang="zh-TW" altLang="en-US" sz="4400" dirty="0" smtClean="0">
                <a:solidFill>
                  <a:schemeClr val="tx2"/>
                </a:solidFill>
              </a:rPr>
              <a:t>續</a:t>
            </a:r>
            <a:endParaRPr lang="zh-TW" altLang="en-US" dirty="0"/>
          </a:p>
        </p:txBody>
      </p:sp>
      <p:sp>
        <p:nvSpPr>
          <p:cNvPr id="3" name="文字方塊 2"/>
          <p:cNvSpPr txBox="1"/>
          <p:nvPr/>
        </p:nvSpPr>
        <p:spPr>
          <a:xfrm>
            <a:off x="1000100" y="5572140"/>
            <a:ext cx="8143900" cy="830997"/>
          </a:xfrm>
          <a:prstGeom prst="rect">
            <a:avLst/>
          </a:prstGeom>
          <a:noFill/>
        </p:spPr>
        <p:txBody>
          <a:bodyPr wrap="square" rtlCol="0">
            <a:spAutoFit/>
          </a:bodyPr>
          <a:lstStyle/>
          <a:p>
            <a:r>
              <a:rPr lang="zh-TW" altLang="en-US" sz="1600" b="1" dirty="0">
                <a:solidFill>
                  <a:srgbClr val="FF0000"/>
                </a:solidFill>
                <a:latin typeface="標楷體" panose="03000509000000000000" pitchFamily="65" charset="-120"/>
                <a:ea typeface="標楷體" panose="03000509000000000000" pitchFamily="65" charset="-120"/>
              </a:rPr>
              <a:t>註</a:t>
            </a:r>
            <a:r>
              <a:rPr lang="en-US" altLang="zh-TW" sz="1600" b="1" dirty="0">
                <a:solidFill>
                  <a:srgbClr val="FF0000"/>
                </a:solidFill>
                <a:latin typeface="標楷體" panose="03000509000000000000" pitchFamily="65" charset="-120"/>
                <a:ea typeface="標楷體" panose="03000509000000000000" pitchFamily="65" charset="-120"/>
              </a:rPr>
              <a:t>:</a:t>
            </a:r>
          </a:p>
          <a:p>
            <a:pPr marL="0" lvl="3" fontAlgn="ctr">
              <a:spcBef>
                <a:spcPts val="0"/>
              </a:spcBef>
              <a:spcAft>
                <a:spcPts val="0"/>
              </a:spcAft>
              <a:defRPr/>
            </a:pPr>
            <a:r>
              <a:rPr lang="en-US" altLang="zh-TW" sz="1600" dirty="0" smtClean="0">
                <a:solidFill>
                  <a:srgbClr val="0000FF"/>
                </a:solidFill>
                <a:latin typeface="標楷體" panose="03000509000000000000" pitchFamily="65" charset="-120"/>
                <a:ea typeface="標楷體" panose="03000509000000000000" pitchFamily="65" charset="-120"/>
              </a:rPr>
              <a:t>(</a:t>
            </a:r>
            <a:r>
              <a:rPr lang="en-US" altLang="zh-TW" sz="1600" dirty="0">
                <a:solidFill>
                  <a:srgbClr val="0000FF"/>
                </a:solidFill>
                <a:latin typeface="標楷體" panose="03000509000000000000" pitchFamily="65" charset="-120"/>
                <a:ea typeface="標楷體" panose="03000509000000000000" pitchFamily="65" charset="-120"/>
              </a:rPr>
              <a:t>1</a:t>
            </a:r>
            <a:r>
              <a:rPr lang="en-US" altLang="zh-TW" sz="1600" dirty="0" smtClean="0">
                <a:solidFill>
                  <a:srgbClr val="0000FF"/>
                </a:solidFill>
                <a:latin typeface="標楷體" panose="03000509000000000000" pitchFamily="65" charset="-120"/>
                <a:ea typeface="標楷體" panose="03000509000000000000" pitchFamily="65" charset="-120"/>
              </a:rPr>
              <a:t>)</a:t>
            </a:r>
            <a:r>
              <a:rPr lang="zh-TW" altLang="en-US" sz="1600" dirty="0" smtClean="0">
                <a:solidFill>
                  <a:srgbClr val="0000FF"/>
                </a:solidFill>
                <a:latin typeface="標楷體" panose="03000509000000000000" pitchFamily="65" charset="-120"/>
                <a:ea typeface="標楷體" panose="03000509000000000000" pitchFamily="65" charset="-120"/>
              </a:rPr>
              <a:t>未</a:t>
            </a:r>
            <a:r>
              <a:rPr lang="zh-TW" altLang="en-US" sz="1600" dirty="0">
                <a:solidFill>
                  <a:srgbClr val="0000FF"/>
                </a:solidFill>
                <a:latin typeface="標楷體" panose="03000509000000000000" pitchFamily="65" charset="-120"/>
                <a:ea typeface="標楷體" panose="03000509000000000000" pitchFamily="65" charset="-120"/>
              </a:rPr>
              <a:t>依期限補行辦理</a:t>
            </a:r>
            <a:r>
              <a:rPr lang="zh-TW" altLang="zh-TW" sz="1600" dirty="0">
                <a:solidFill>
                  <a:srgbClr val="0000FF"/>
                </a:solidFill>
                <a:latin typeface="標楷體" panose="03000509000000000000" pitchFamily="65" charset="-120"/>
                <a:ea typeface="標楷體" panose="03000509000000000000" pitchFamily="65" charset="-120"/>
              </a:rPr>
              <a:t>重大訊息</a:t>
            </a:r>
            <a:r>
              <a:rPr lang="zh-TW" altLang="en-US" sz="1600" dirty="0">
                <a:solidFill>
                  <a:srgbClr val="0000FF"/>
                </a:solidFill>
                <a:latin typeface="標楷體" panose="03000509000000000000" pitchFamily="65" charset="-120"/>
                <a:ea typeface="標楷體" panose="03000509000000000000" pitchFamily="65" charset="-120"/>
              </a:rPr>
              <a:t>情節嚴重者</a:t>
            </a:r>
            <a:r>
              <a:rPr lang="zh-TW" altLang="en-US" sz="1600" dirty="0" smtClean="0">
                <a:solidFill>
                  <a:srgbClr val="0000FF"/>
                </a:solidFill>
                <a:latin typeface="標楷體" panose="03000509000000000000" pitchFamily="65" charset="-120"/>
                <a:ea typeface="標楷體" panose="03000509000000000000" pitchFamily="65" charset="-120"/>
              </a:rPr>
              <a:t>，得</a:t>
            </a:r>
            <a:r>
              <a:rPr lang="zh-TW" altLang="en-US" sz="1600" u="sng" dirty="0" smtClean="0">
                <a:solidFill>
                  <a:srgbClr val="0000FF"/>
                </a:solidFill>
                <a:latin typeface="標楷體" panose="03000509000000000000" pitchFamily="65" charset="-120"/>
                <a:ea typeface="標楷體" panose="03000509000000000000" pitchFamily="65" charset="-120"/>
              </a:rPr>
              <a:t>按</a:t>
            </a:r>
            <a:r>
              <a:rPr lang="zh-TW" altLang="en-US" sz="1600" b="1" u="sng" dirty="0">
                <a:solidFill>
                  <a:srgbClr val="FF0000"/>
                </a:solidFill>
                <a:latin typeface="標楷體" panose="03000509000000000000" pitchFamily="65" charset="-120"/>
                <a:ea typeface="標楷體" panose="03000509000000000000" pitchFamily="65" charset="-120"/>
              </a:rPr>
              <a:t>次</a:t>
            </a:r>
            <a:r>
              <a:rPr lang="zh-TW" altLang="en-US" sz="1600" u="sng" dirty="0">
                <a:solidFill>
                  <a:srgbClr val="0000FF"/>
                </a:solidFill>
                <a:latin typeface="標楷體" panose="03000509000000000000" pitchFamily="65" charset="-120"/>
                <a:ea typeface="標楷體" panose="03000509000000000000" pitchFamily="65" charset="-120"/>
              </a:rPr>
              <a:t>處以</a:t>
            </a:r>
            <a:r>
              <a:rPr lang="en-US" altLang="zh-TW" sz="1600" u="sng" dirty="0">
                <a:solidFill>
                  <a:srgbClr val="0000FF"/>
                </a:solidFill>
                <a:latin typeface="標楷體" panose="03000509000000000000" pitchFamily="65" charset="-120"/>
                <a:ea typeface="標楷體" panose="03000509000000000000" pitchFamily="65" charset="-120"/>
              </a:rPr>
              <a:t>5</a:t>
            </a:r>
            <a:r>
              <a:rPr lang="zh-TW" altLang="en-US" sz="1600" u="sng" dirty="0">
                <a:solidFill>
                  <a:srgbClr val="0000FF"/>
                </a:solidFill>
                <a:latin typeface="標楷體" panose="03000509000000000000" pitchFamily="65" charset="-120"/>
                <a:ea typeface="標楷體" panose="03000509000000000000" pitchFamily="65" charset="-120"/>
              </a:rPr>
              <a:t>萬元至</a:t>
            </a:r>
            <a:r>
              <a:rPr lang="en-US" altLang="zh-TW" sz="1600" u="sng" dirty="0">
                <a:solidFill>
                  <a:srgbClr val="0000FF"/>
                </a:solidFill>
                <a:latin typeface="標楷體" panose="03000509000000000000" pitchFamily="65" charset="-120"/>
                <a:ea typeface="標楷體" panose="03000509000000000000" pitchFamily="65" charset="-120"/>
              </a:rPr>
              <a:t>500</a:t>
            </a:r>
            <a:r>
              <a:rPr lang="zh-TW" altLang="en-US" sz="1600" u="sng" dirty="0">
                <a:solidFill>
                  <a:srgbClr val="0000FF"/>
                </a:solidFill>
                <a:latin typeface="標楷體" panose="03000509000000000000" pitchFamily="65" charset="-120"/>
                <a:ea typeface="標楷體" panose="03000509000000000000" pitchFamily="65" charset="-120"/>
              </a:rPr>
              <a:t>萬元</a:t>
            </a:r>
            <a:r>
              <a:rPr lang="zh-TW" altLang="en-US" sz="1600" dirty="0">
                <a:solidFill>
                  <a:srgbClr val="0000FF"/>
                </a:solidFill>
                <a:latin typeface="標楷體" panose="03000509000000000000" pitchFamily="65" charset="-120"/>
                <a:ea typeface="標楷體" panose="03000509000000000000" pitchFamily="65" charset="-120"/>
              </a:rPr>
              <a:t>。</a:t>
            </a:r>
            <a:endParaRPr lang="en-US" altLang="zh-TW" sz="1600" dirty="0">
              <a:solidFill>
                <a:srgbClr val="0000FF"/>
              </a:solidFill>
              <a:latin typeface="標楷體" panose="03000509000000000000" pitchFamily="65" charset="-120"/>
              <a:ea typeface="標楷體" panose="03000509000000000000" pitchFamily="65" charset="-120"/>
            </a:endParaRPr>
          </a:p>
          <a:p>
            <a:pPr marL="0" lvl="3" fontAlgn="ctr">
              <a:spcBef>
                <a:spcPts val="0"/>
              </a:spcBef>
              <a:spcAft>
                <a:spcPts val="0"/>
              </a:spcAft>
              <a:defRPr/>
            </a:pPr>
            <a:r>
              <a:rPr lang="en-US" altLang="zh-TW" sz="1600" dirty="0">
                <a:solidFill>
                  <a:srgbClr val="0000FF"/>
                </a:solidFill>
                <a:latin typeface="標楷體" panose="03000509000000000000" pitchFamily="65" charset="-120"/>
                <a:ea typeface="標楷體" panose="03000509000000000000" pitchFamily="65" charset="-120"/>
              </a:rPr>
              <a:t>(2</a:t>
            </a:r>
            <a:r>
              <a:rPr lang="en-US" altLang="zh-TW" sz="1600" dirty="0" smtClean="0">
                <a:solidFill>
                  <a:srgbClr val="0000FF"/>
                </a:solidFill>
                <a:latin typeface="標楷體" panose="03000509000000000000" pitchFamily="65" charset="-120"/>
                <a:ea typeface="標楷體" panose="03000509000000000000" pitchFamily="65" charset="-120"/>
              </a:rPr>
              <a:t>)</a:t>
            </a:r>
            <a:r>
              <a:rPr lang="zh-TW" altLang="en-US" sz="1600" dirty="0" smtClean="0">
                <a:solidFill>
                  <a:srgbClr val="0000FF"/>
                </a:solidFill>
                <a:latin typeface="標楷體" panose="03000509000000000000" pitchFamily="65" charset="-120"/>
                <a:ea typeface="標楷體" panose="03000509000000000000" pitchFamily="65" charset="-120"/>
              </a:rPr>
              <a:t>未</a:t>
            </a:r>
            <a:r>
              <a:rPr lang="zh-TW" altLang="en-US" sz="1600" dirty="0">
                <a:solidFill>
                  <a:srgbClr val="0000FF"/>
                </a:solidFill>
                <a:latin typeface="標楷體" panose="03000509000000000000" pitchFamily="65" charset="-120"/>
                <a:ea typeface="標楷體" panose="03000509000000000000" pitchFamily="65" charset="-120"/>
              </a:rPr>
              <a:t>依期限補行辦理記者會或訊息面暫停交易情節嚴重者，得</a:t>
            </a:r>
            <a:r>
              <a:rPr lang="zh-TW" altLang="en-US" sz="1600" u="sng" dirty="0" smtClean="0">
                <a:solidFill>
                  <a:srgbClr val="0000FF"/>
                </a:solidFill>
                <a:latin typeface="標楷體" panose="03000509000000000000" pitchFamily="65" charset="-120"/>
                <a:ea typeface="標楷體" panose="03000509000000000000" pitchFamily="65" charset="-120"/>
              </a:rPr>
              <a:t>按</a:t>
            </a:r>
            <a:r>
              <a:rPr lang="zh-TW" altLang="en-US" sz="1600" b="1" u="sng" dirty="0">
                <a:solidFill>
                  <a:srgbClr val="FF0000"/>
                </a:solidFill>
                <a:latin typeface="標楷體" panose="03000509000000000000" pitchFamily="65" charset="-120"/>
                <a:ea typeface="標楷體" panose="03000509000000000000" pitchFamily="65" charset="-120"/>
              </a:rPr>
              <a:t>次</a:t>
            </a:r>
            <a:r>
              <a:rPr lang="zh-TW" altLang="en-US" sz="1600" u="sng" dirty="0">
                <a:solidFill>
                  <a:srgbClr val="0000FF"/>
                </a:solidFill>
                <a:latin typeface="標楷體" panose="03000509000000000000" pitchFamily="65" charset="-120"/>
                <a:ea typeface="標楷體" panose="03000509000000000000" pitchFamily="65" charset="-120"/>
              </a:rPr>
              <a:t>處</a:t>
            </a:r>
            <a:r>
              <a:rPr lang="zh-TW" altLang="en-US" sz="1600" u="sng" dirty="0" smtClean="0">
                <a:solidFill>
                  <a:srgbClr val="0000FF"/>
                </a:solidFill>
                <a:latin typeface="標楷體" panose="03000509000000000000" pitchFamily="65" charset="-120"/>
                <a:ea typeface="標楷體" panose="03000509000000000000" pitchFamily="65" charset="-120"/>
              </a:rPr>
              <a:t>以</a:t>
            </a:r>
            <a:r>
              <a:rPr lang="en-US" altLang="zh-TW" sz="1600" u="sng" dirty="0" smtClean="0">
                <a:solidFill>
                  <a:srgbClr val="0000FF"/>
                </a:solidFill>
                <a:latin typeface="標楷體" panose="03000509000000000000" pitchFamily="65" charset="-120"/>
                <a:ea typeface="標楷體" panose="03000509000000000000" pitchFamily="65" charset="-120"/>
              </a:rPr>
              <a:t>10</a:t>
            </a:r>
            <a:r>
              <a:rPr lang="zh-TW" altLang="en-US" sz="1600" u="sng" dirty="0">
                <a:solidFill>
                  <a:srgbClr val="0000FF"/>
                </a:solidFill>
                <a:latin typeface="標楷體" panose="03000509000000000000" pitchFamily="65" charset="-120"/>
                <a:ea typeface="標楷體" panose="03000509000000000000" pitchFamily="65" charset="-120"/>
              </a:rPr>
              <a:t>萬元至</a:t>
            </a:r>
            <a:r>
              <a:rPr lang="en-US" altLang="zh-TW" sz="1600" u="sng" dirty="0">
                <a:solidFill>
                  <a:srgbClr val="0000FF"/>
                </a:solidFill>
                <a:latin typeface="標楷體" panose="03000509000000000000" pitchFamily="65" charset="-120"/>
                <a:ea typeface="標楷體" panose="03000509000000000000" pitchFamily="65" charset="-120"/>
              </a:rPr>
              <a:t>500</a:t>
            </a:r>
            <a:r>
              <a:rPr lang="zh-TW" altLang="en-US" sz="1600" u="sng" dirty="0">
                <a:solidFill>
                  <a:srgbClr val="0000FF"/>
                </a:solidFill>
                <a:latin typeface="標楷體" panose="03000509000000000000" pitchFamily="65" charset="-120"/>
                <a:ea typeface="標楷體" panose="03000509000000000000" pitchFamily="65" charset="-120"/>
              </a:rPr>
              <a:t>萬元</a:t>
            </a:r>
            <a:r>
              <a:rPr lang="zh-TW" altLang="en-US" sz="1600" dirty="0">
                <a:solidFill>
                  <a:srgbClr val="0000FF"/>
                </a:solidFill>
                <a:latin typeface="標楷體" panose="03000509000000000000" pitchFamily="65" charset="-120"/>
                <a:ea typeface="標楷體" panose="03000509000000000000" pitchFamily="65" charset="-120"/>
              </a:rPr>
              <a:t>。</a:t>
            </a:r>
          </a:p>
        </p:txBody>
      </p:sp>
      <p:sp>
        <p:nvSpPr>
          <p:cNvPr id="4" name="投影片編號版面配置區 3"/>
          <p:cNvSpPr>
            <a:spLocks noGrp="1"/>
          </p:cNvSpPr>
          <p:nvPr>
            <p:ph type="sldNum" sz="quarter" idx="12"/>
          </p:nvPr>
        </p:nvSpPr>
        <p:spPr/>
        <p:txBody>
          <a:bodyPr/>
          <a:lstStyle/>
          <a:p>
            <a:fld id="{29F39A8C-DE82-43CB-ABAC-90BE8573EF11}" type="slidenum">
              <a:rPr lang="zh-TW" altLang="en-US" smtClean="0"/>
              <a:pPr/>
              <a:t>23</a:t>
            </a:fld>
            <a:endParaRPr lang="en-US" altLang="zh-TW"/>
          </a:p>
        </p:txBody>
      </p:sp>
      <p:graphicFrame>
        <p:nvGraphicFramePr>
          <p:cNvPr id="6" name="資料庫圖表 5"/>
          <p:cNvGraphicFramePr/>
          <p:nvPr>
            <p:extLst/>
          </p:nvPr>
        </p:nvGraphicFramePr>
        <p:xfrm>
          <a:off x="1285852" y="1142984"/>
          <a:ext cx="7452321" cy="4855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785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95736" y="2780928"/>
            <a:ext cx="5976664" cy="1143000"/>
          </a:xfrm>
        </p:spPr>
        <p:txBody>
          <a:bodyPr>
            <a:normAutofit fontScale="90000"/>
          </a:bodyPr>
          <a:lstStyle/>
          <a:p>
            <a:pPr algn="ctr"/>
            <a:r>
              <a:rPr lang="zh-TW" altLang="en-US" sz="4400" b="1" dirty="0" smtClean="0">
                <a:solidFill>
                  <a:schemeClr val="accent5">
                    <a:lumMod val="50000"/>
                  </a:schemeClr>
                </a:solidFill>
              </a:rPr>
              <a:t>參、訊息</a:t>
            </a:r>
            <a:r>
              <a:rPr lang="zh-TW" altLang="en-US" sz="4400" b="1" dirty="0">
                <a:solidFill>
                  <a:schemeClr val="accent5">
                    <a:lumMod val="50000"/>
                  </a:schemeClr>
                </a:solidFill>
              </a:rPr>
              <a:t>面暫停</a:t>
            </a:r>
            <a:r>
              <a:rPr lang="zh-TW" altLang="en-US" sz="4400" b="1" dirty="0" smtClean="0">
                <a:solidFill>
                  <a:schemeClr val="accent5">
                    <a:lumMod val="50000"/>
                  </a:schemeClr>
                </a:solidFill>
              </a:rPr>
              <a:t>交易重點</a:t>
            </a:r>
            <a:r>
              <a:rPr lang="en-US" altLang="zh-TW" sz="4400" b="1" dirty="0" smtClean="0">
                <a:solidFill>
                  <a:schemeClr val="accent5">
                    <a:lumMod val="50000"/>
                  </a:schemeClr>
                </a:solidFill>
              </a:rPr>
              <a:t/>
            </a:r>
            <a:br>
              <a:rPr lang="en-US" altLang="zh-TW" sz="4400" b="1" dirty="0" smtClean="0">
                <a:solidFill>
                  <a:schemeClr val="accent5">
                    <a:lumMod val="50000"/>
                  </a:schemeClr>
                </a:solidFill>
              </a:rPr>
            </a:br>
            <a:endParaRPr lang="zh-TW" altLang="en-US" sz="3100" b="1"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6917AD41-132A-4B74-9005-16B7E6219AD7}" type="slidenum">
              <a:rPr lang="zh-TW" altLang="en-US" smtClean="0"/>
              <a:pPr>
                <a:defRPr/>
              </a:pPr>
              <a:t>24</a:t>
            </a:fld>
            <a:endParaRPr lang="zh-TW" altLang="en-US" dirty="0"/>
          </a:p>
        </p:txBody>
      </p:sp>
    </p:spTree>
    <p:extLst>
      <p:ext uri="{BB962C8B-B14F-4D97-AF65-F5344CB8AC3E}">
        <p14:creationId xmlns:p14="http://schemas.microsoft.com/office/powerpoint/2010/main" val="2225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圓角矩形 41"/>
          <p:cNvSpPr/>
          <p:nvPr/>
        </p:nvSpPr>
        <p:spPr>
          <a:xfrm>
            <a:off x="1187624" y="43259"/>
            <a:ext cx="7200800" cy="8120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zh-TW" altLang="en-US" sz="4000" dirty="0" smtClean="0">
                <a:solidFill>
                  <a:schemeClr val="accent5">
                    <a:lumMod val="75000"/>
                  </a:schemeClr>
                </a:solidFill>
                <a:effectLst>
                  <a:outerShdw blurRad="50000" dist="30000" dir="5400000" algn="tl" rotWithShape="0">
                    <a:srgbClr val="000000">
                      <a:alpha val="30000"/>
                    </a:srgbClr>
                  </a:outerShdw>
                </a:effectLst>
                <a:latin typeface="標楷體" pitchFamily="65" charset="-120"/>
                <a:ea typeface="標楷體" pitchFamily="65" charset="-120"/>
              </a:rPr>
              <a:t>一、訊息</a:t>
            </a:r>
            <a:r>
              <a:rPr lang="zh-TW" altLang="en-US" sz="4000" dirty="0">
                <a:solidFill>
                  <a:schemeClr val="accent5">
                    <a:lumMod val="75000"/>
                  </a:schemeClr>
                </a:solidFill>
                <a:effectLst>
                  <a:outerShdw blurRad="50000" dist="30000" dir="5400000" algn="tl" rotWithShape="0">
                    <a:srgbClr val="000000">
                      <a:alpha val="30000"/>
                    </a:srgbClr>
                  </a:outerShdw>
                </a:effectLst>
                <a:latin typeface="標楷體" pitchFamily="65" charset="-120"/>
                <a:ea typeface="標楷體" pitchFamily="65" charset="-120"/>
              </a:rPr>
              <a:t>面暫停</a:t>
            </a:r>
            <a:r>
              <a:rPr lang="zh-TW" altLang="en-US" sz="4000" dirty="0" smtClean="0">
                <a:solidFill>
                  <a:schemeClr val="accent5">
                    <a:lumMod val="75000"/>
                  </a:schemeClr>
                </a:solidFill>
                <a:effectLst>
                  <a:outerShdw blurRad="50000" dist="30000" dir="5400000" algn="tl" rotWithShape="0">
                    <a:srgbClr val="000000">
                      <a:alpha val="30000"/>
                    </a:srgbClr>
                  </a:outerShdw>
                </a:effectLst>
                <a:latin typeface="標楷體" pitchFamily="65" charset="-120"/>
                <a:ea typeface="標楷體" pitchFamily="65" charset="-120"/>
              </a:rPr>
              <a:t>交易制度</a:t>
            </a:r>
            <a:r>
              <a:rPr lang="en-US" altLang="zh-TW" sz="4000" dirty="0" smtClean="0">
                <a:solidFill>
                  <a:schemeClr val="accent5">
                    <a:lumMod val="75000"/>
                  </a:schemeClr>
                </a:solidFill>
                <a:effectLst>
                  <a:outerShdw blurRad="50000" dist="30000" dir="5400000" algn="tl" rotWithShape="0">
                    <a:srgbClr val="000000">
                      <a:alpha val="30000"/>
                    </a:srgbClr>
                  </a:outerShdw>
                </a:effectLst>
                <a:latin typeface="標楷體" pitchFamily="65" charset="-120"/>
                <a:ea typeface="標楷體" pitchFamily="65" charset="-120"/>
              </a:rPr>
              <a:t>(1/3)</a:t>
            </a:r>
            <a:endParaRPr lang="en-US" altLang="zh-TW" sz="4000" dirty="0">
              <a:solidFill>
                <a:schemeClr val="accent5">
                  <a:lumMod val="75000"/>
                </a:schemeClr>
              </a:solidFill>
              <a:effectLst>
                <a:outerShdw blurRad="50000" dist="30000" dir="5400000" algn="tl" rotWithShape="0">
                  <a:srgbClr val="000000">
                    <a:alpha val="30000"/>
                  </a:srgbClr>
                </a:outerShdw>
              </a:effectLst>
              <a:latin typeface="標楷體" pitchFamily="65" charset="-120"/>
              <a:ea typeface="標楷體" pitchFamily="65" charset="-120"/>
            </a:endParaRPr>
          </a:p>
        </p:txBody>
      </p:sp>
      <p:sp>
        <p:nvSpPr>
          <p:cNvPr id="16398" name="投影片編號版面配置區 3"/>
          <p:cNvSpPr>
            <a:spLocks noGrp="1"/>
          </p:cNvSpPr>
          <p:nvPr>
            <p:ph type="sldNum" sz="quarter" idx="4294967295"/>
          </p:nvPr>
        </p:nvSpPr>
        <p:spPr>
          <a:xfrm>
            <a:off x="8618604" y="6304235"/>
            <a:ext cx="525396" cy="365125"/>
          </a:xfrm>
          <a:prstGeom prst="rect">
            <a:avLst/>
          </a:prstGeom>
          <a:noFill/>
        </p:spPr>
        <p:txBody>
          <a:bodyPr/>
          <a:lstStyle/>
          <a:p>
            <a:fld id="{B6E82FD4-DADA-4B5F-97E4-68F9B585006A}" type="slidenum">
              <a:rPr lang="zh-TW" altLang="zh-TW" smtClean="0"/>
              <a:pPr/>
              <a:t>25</a:t>
            </a:fld>
            <a:endParaRPr lang="zh-TW" altLang="zh-TW" dirty="0"/>
          </a:p>
        </p:txBody>
      </p:sp>
      <p:grpSp>
        <p:nvGrpSpPr>
          <p:cNvPr id="15" name="群組 10"/>
          <p:cNvGrpSpPr>
            <a:grpSpLocks/>
          </p:cNvGrpSpPr>
          <p:nvPr/>
        </p:nvGrpSpPr>
        <p:grpSpPr bwMode="auto">
          <a:xfrm>
            <a:off x="136303" y="928364"/>
            <a:ext cx="4075657" cy="1125406"/>
            <a:chOff x="446088" y="1535113"/>
            <a:chExt cx="2417762" cy="650772"/>
          </a:xfrm>
        </p:grpSpPr>
        <p:sp>
          <p:nvSpPr>
            <p:cNvPr id="19" name="AutoShape 56"/>
            <p:cNvSpPr>
              <a:spLocks noChangeArrowheads="1"/>
            </p:cNvSpPr>
            <p:nvPr/>
          </p:nvSpPr>
          <p:spPr bwMode="auto">
            <a:xfrm flipH="1">
              <a:off x="446088" y="1535113"/>
              <a:ext cx="2417762" cy="512762"/>
            </a:xfrm>
            <a:prstGeom prst="roundRect">
              <a:avLst>
                <a:gd name="adj" fmla="val 11741"/>
              </a:avLst>
            </a:prstGeom>
            <a:gradFill rotWithShape="1">
              <a:gsLst>
                <a:gs pos="0">
                  <a:srgbClr val="093B82"/>
                </a:gs>
                <a:gs pos="50000">
                  <a:srgbClr val="4694DA"/>
                </a:gs>
                <a:gs pos="100000">
                  <a:srgbClr val="093B82"/>
                </a:gs>
              </a:gsLst>
              <a:lin ang="0" scaled="1"/>
            </a:gradFill>
            <a:ln w="9525">
              <a:noFill/>
              <a:round/>
              <a:headEnd/>
              <a:tailEnd/>
            </a:ln>
          </p:spPr>
          <p:txBody>
            <a:bodyPr wrap="none" anchor="ctr"/>
            <a:lstStyle/>
            <a:p>
              <a:endParaRPr lang="zh-TW" altLang="en-US" sz="2000"/>
            </a:p>
          </p:txBody>
        </p:sp>
        <p:sp>
          <p:nvSpPr>
            <p:cNvPr id="20" name="AutoShape 58"/>
            <p:cNvSpPr>
              <a:spLocks noChangeArrowheads="1"/>
            </p:cNvSpPr>
            <p:nvPr/>
          </p:nvSpPr>
          <p:spPr bwMode="auto">
            <a:xfrm flipH="1">
              <a:off x="517172" y="1618477"/>
              <a:ext cx="2329409" cy="567408"/>
            </a:xfrm>
            <a:prstGeom prst="roundRect">
              <a:avLst>
                <a:gd name="adj" fmla="val 7718"/>
              </a:avLst>
            </a:prstGeom>
            <a:gradFill rotWithShape="1">
              <a:gsLst>
                <a:gs pos="0">
                  <a:srgbClr val="F7FDFF"/>
                </a:gs>
                <a:gs pos="50000">
                  <a:srgbClr val="BED9F2"/>
                </a:gs>
                <a:gs pos="100000">
                  <a:srgbClr val="F7FDFF"/>
                </a:gs>
              </a:gsLst>
              <a:lin ang="5400000" scaled="1"/>
            </a:gradFill>
            <a:ln w="9525" algn="ctr">
              <a:noFill/>
              <a:round/>
              <a:headEnd/>
              <a:tailEnd/>
            </a:ln>
            <a:effectLst/>
          </p:spPr>
          <p:txBody>
            <a:bodyPr wrap="none" anchor="ctr"/>
            <a:lstStyle/>
            <a:p>
              <a:pPr>
                <a:defRPr/>
              </a:pPr>
              <a:r>
                <a:rPr lang="zh-TW" altLang="en-US" sz="20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   公司預計公開右列重大訊息</a:t>
              </a:r>
            </a:p>
          </p:txBody>
        </p:sp>
      </p:grpSp>
      <p:cxnSp>
        <p:nvCxnSpPr>
          <p:cNvPr id="41" name="直線單箭頭接點 40"/>
          <p:cNvCxnSpPr/>
          <p:nvPr/>
        </p:nvCxnSpPr>
        <p:spPr>
          <a:xfrm>
            <a:off x="4211960" y="1710705"/>
            <a:ext cx="79208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4" name="圓角矩形 53"/>
          <p:cNvSpPr/>
          <p:nvPr/>
        </p:nvSpPr>
        <p:spPr bwMode="auto">
          <a:xfrm>
            <a:off x="4983399" y="739361"/>
            <a:ext cx="3888432" cy="2448272"/>
          </a:xfrm>
          <a:prstGeom prst="roundRect">
            <a:avLst/>
          </a:prstGeom>
          <a:ln w="38100">
            <a:headEnd/>
            <a:tailEnd/>
          </a:ln>
        </p:spPr>
        <p:style>
          <a:lnRef idx="2">
            <a:schemeClr val="accent1"/>
          </a:lnRef>
          <a:fillRef idx="1">
            <a:schemeClr val="lt1"/>
          </a:fillRef>
          <a:effectRef idx="0">
            <a:schemeClr val="accent1"/>
          </a:effectRef>
          <a:fontRef idx="minor">
            <a:schemeClr val="dk1"/>
          </a:fontRef>
        </p:style>
        <p:txBody>
          <a:bodyPr anchor="ctr"/>
          <a:lstStyle/>
          <a:p>
            <a:pPr>
              <a:lnSpc>
                <a:spcPct val="90000"/>
              </a:lnSpc>
              <a:spcBef>
                <a:spcPts val="0"/>
              </a:spcBef>
              <a:defRPr/>
            </a:pPr>
            <a:r>
              <a:rPr lang="zh-TW" altLang="en-US" sz="1400" b="1" kern="0" dirty="0">
                <a:solidFill>
                  <a:srgbClr val="FF0000"/>
                </a:solidFill>
                <a:latin typeface="標楷體" pitchFamily="65" charset="-120"/>
                <a:ea typeface="標楷體" pitchFamily="65" charset="-120"/>
              </a:rPr>
              <a:t>公司主動申請暫停交易</a:t>
            </a:r>
            <a:r>
              <a:rPr lang="en-US" altLang="zh-TW" sz="1400" b="1" kern="0" dirty="0">
                <a:solidFill>
                  <a:schemeClr val="tx1"/>
                </a:solidFill>
                <a:latin typeface="標楷體" pitchFamily="65" charset="-120"/>
                <a:ea typeface="標楷體" pitchFamily="65" charset="-120"/>
              </a:rPr>
              <a:t>(</a:t>
            </a:r>
            <a:r>
              <a:rPr lang="zh-TW" altLang="en-US" sz="1400" b="1" kern="0" dirty="0">
                <a:solidFill>
                  <a:schemeClr val="tx1"/>
                </a:solidFill>
                <a:latin typeface="標楷體" pitchFamily="65" charset="-120"/>
                <a:ea typeface="標楷體" pitchFamily="65" charset="-120"/>
              </a:rPr>
              <a:t>於營業日下午</a:t>
            </a:r>
            <a:r>
              <a:rPr lang="en-US" altLang="zh-TW" sz="1400" b="1" kern="0" dirty="0">
                <a:solidFill>
                  <a:schemeClr val="tx1"/>
                </a:solidFill>
                <a:latin typeface="標楷體" pitchFamily="65" charset="-120"/>
                <a:ea typeface="標楷體" pitchFamily="65" charset="-120"/>
              </a:rPr>
              <a:t>5:00</a:t>
            </a:r>
            <a:r>
              <a:rPr lang="zh-TW" altLang="en-US" sz="1400" b="1" kern="0" dirty="0">
                <a:solidFill>
                  <a:schemeClr val="tx1"/>
                </a:solidFill>
                <a:latin typeface="標楷體" pitchFamily="65" charset="-120"/>
                <a:ea typeface="標楷體" pitchFamily="65" charset="-120"/>
              </a:rPr>
              <a:t>前召開董事會討論或公開下列重大事項者</a:t>
            </a:r>
            <a:r>
              <a:rPr lang="en-US" altLang="zh-TW" sz="1400" b="1" kern="0" dirty="0">
                <a:solidFill>
                  <a:schemeClr val="tx1"/>
                </a:solidFill>
                <a:latin typeface="標楷體" pitchFamily="65" charset="-120"/>
                <a:ea typeface="標楷體" pitchFamily="65" charset="-120"/>
              </a:rPr>
              <a:t>)</a:t>
            </a:r>
          </a:p>
          <a:p>
            <a:pPr marL="228600" indent="-228600">
              <a:lnSpc>
                <a:spcPct val="90000"/>
              </a:lnSpc>
              <a:spcBef>
                <a:spcPct val="20000"/>
              </a:spcBef>
              <a:buFont typeface="+mj-lt"/>
              <a:buAutoNum type="arabicPeriod"/>
              <a:defRPr/>
            </a:pPr>
            <a:r>
              <a:rPr lang="zh-TW" altLang="en-US" sz="1400" kern="0" dirty="0">
                <a:solidFill>
                  <a:schemeClr val="tx1"/>
                </a:solidFill>
                <a:latin typeface="標楷體" pitchFamily="65" charset="-120"/>
                <a:ea typeface="標楷體" pitchFamily="65" charset="-120"/>
              </a:rPr>
              <a:t>嚴重減產或全部停工者。</a:t>
            </a:r>
            <a:endParaRPr lang="en-US" altLang="zh-TW" sz="1400" kern="0" dirty="0">
              <a:solidFill>
                <a:schemeClr val="tx1"/>
              </a:solidFill>
              <a:latin typeface="標楷體" pitchFamily="65" charset="-120"/>
              <a:ea typeface="標楷體" pitchFamily="65" charset="-120"/>
            </a:endParaRPr>
          </a:p>
          <a:p>
            <a:pPr marL="228600" indent="-228600">
              <a:lnSpc>
                <a:spcPct val="90000"/>
              </a:lnSpc>
              <a:spcBef>
                <a:spcPct val="20000"/>
              </a:spcBef>
              <a:buFont typeface="+mj-lt"/>
              <a:buAutoNum type="arabicPeriod"/>
              <a:defRPr/>
            </a:pPr>
            <a:r>
              <a:rPr lang="zh-TW" altLang="en-US" sz="1400" kern="0" dirty="0">
                <a:solidFill>
                  <a:schemeClr val="tx1"/>
                </a:solidFill>
                <a:latin typeface="標楷體" pitchFamily="65" charset="-120"/>
                <a:ea typeface="標楷體" pitchFamily="65" charset="-120"/>
              </a:rPr>
              <a:t>向法院申請破產或重整者。</a:t>
            </a:r>
            <a:endParaRPr lang="en-US" altLang="zh-TW" sz="1400" kern="0" dirty="0">
              <a:solidFill>
                <a:schemeClr val="tx1"/>
              </a:solidFill>
              <a:latin typeface="標楷體" pitchFamily="65" charset="-120"/>
              <a:ea typeface="標楷體" pitchFamily="65" charset="-120"/>
            </a:endParaRPr>
          </a:p>
          <a:p>
            <a:pPr marL="228600" indent="-228600">
              <a:lnSpc>
                <a:spcPct val="90000"/>
              </a:lnSpc>
              <a:spcBef>
                <a:spcPct val="20000"/>
              </a:spcBef>
              <a:buFont typeface="+mj-lt"/>
              <a:buAutoNum type="arabicPeriod"/>
              <a:defRPr/>
            </a:pPr>
            <a:r>
              <a:rPr lang="zh-TW" altLang="en-US" sz="1400" b="1" kern="0" dirty="0">
                <a:solidFill>
                  <a:srgbClr val="FF0000"/>
                </a:solidFill>
                <a:latin typeface="標楷體" pitchFamily="65" charset="-120"/>
                <a:ea typeface="標楷體" pitchFamily="65" charset="-120"/>
              </a:rPr>
              <a:t>公司法第</a:t>
            </a:r>
            <a:r>
              <a:rPr lang="en-US" altLang="zh-TW" sz="1400" b="1" kern="0" dirty="0">
                <a:solidFill>
                  <a:srgbClr val="FF0000"/>
                </a:solidFill>
                <a:latin typeface="標楷體" pitchFamily="65" charset="-120"/>
                <a:ea typeface="標楷體" pitchFamily="65" charset="-120"/>
              </a:rPr>
              <a:t>185</a:t>
            </a:r>
            <a:r>
              <a:rPr lang="zh-TW" altLang="en-US" sz="1400" b="1" kern="0" dirty="0">
                <a:solidFill>
                  <a:srgbClr val="FF0000"/>
                </a:solidFill>
                <a:latin typeface="標楷體" pitchFamily="65" charset="-120"/>
                <a:ea typeface="標楷體" pitchFamily="65" charset="-120"/>
              </a:rPr>
              <a:t>條所訂各款情事</a:t>
            </a:r>
            <a:r>
              <a:rPr lang="zh-TW" altLang="en-US" sz="1400" b="1" kern="0" dirty="0" smtClean="0">
                <a:solidFill>
                  <a:srgbClr val="FF0000"/>
                </a:solidFill>
                <a:latin typeface="標楷體" pitchFamily="65" charset="-120"/>
                <a:ea typeface="標楷體" pitchFamily="65" charset="-120"/>
              </a:rPr>
              <a:t>。</a:t>
            </a:r>
            <a:r>
              <a:rPr lang="en-US" altLang="zh-TW" sz="1400" b="1" kern="0" dirty="0" smtClean="0">
                <a:solidFill>
                  <a:srgbClr val="FF0000"/>
                </a:solidFill>
                <a:latin typeface="標楷體" pitchFamily="65" charset="-120"/>
                <a:ea typeface="標楷體" pitchFamily="65" charset="-120"/>
              </a:rPr>
              <a:t>(</a:t>
            </a:r>
            <a:r>
              <a:rPr lang="zh-TW" altLang="en-US" sz="1400" b="1" kern="0" dirty="0">
                <a:solidFill>
                  <a:srgbClr val="FF0000"/>
                </a:solidFill>
                <a:latin typeface="標楷體" pitchFamily="65" charset="-120"/>
                <a:ea typeface="標楷體" pitchFamily="65" charset="-120"/>
              </a:rPr>
              <a:t>註</a:t>
            </a:r>
            <a:r>
              <a:rPr lang="en-US" altLang="zh-TW" sz="1400" b="1" kern="0" dirty="0" smtClean="0">
                <a:solidFill>
                  <a:srgbClr val="FF0000"/>
                </a:solidFill>
                <a:latin typeface="標楷體" pitchFamily="65" charset="-120"/>
                <a:ea typeface="標楷體" pitchFamily="65" charset="-120"/>
              </a:rPr>
              <a:t>1)</a:t>
            </a:r>
            <a:endParaRPr lang="en-US" altLang="zh-TW" sz="1400" b="1" kern="0" dirty="0">
              <a:solidFill>
                <a:srgbClr val="FF0000"/>
              </a:solidFill>
              <a:latin typeface="標楷體" pitchFamily="65" charset="-120"/>
              <a:ea typeface="標楷體" pitchFamily="65" charset="-120"/>
            </a:endParaRPr>
          </a:p>
          <a:p>
            <a:pPr marL="228600" indent="-228600">
              <a:lnSpc>
                <a:spcPct val="90000"/>
              </a:lnSpc>
              <a:spcBef>
                <a:spcPct val="20000"/>
              </a:spcBef>
              <a:buFont typeface="+mj-lt"/>
              <a:buAutoNum type="arabicPeriod"/>
              <a:defRPr/>
            </a:pPr>
            <a:r>
              <a:rPr lang="zh-TW" altLang="en-US" sz="1400" b="1" kern="0" dirty="0">
                <a:solidFill>
                  <a:srgbClr val="FF0000"/>
                </a:solidFill>
                <a:latin typeface="標楷體" pitchFamily="65" charset="-120"/>
                <a:ea typeface="標楷體" pitchFamily="65" charset="-120"/>
              </a:rPr>
              <a:t>合併、分割、收購、股份交換、轉換</a:t>
            </a:r>
            <a:endParaRPr lang="en-US" altLang="zh-TW" sz="1400" b="1" kern="0" dirty="0">
              <a:solidFill>
                <a:srgbClr val="FF0000"/>
              </a:solidFill>
              <a:latin typeface="標楷體" pitchFamily="65" charset="-120"/>
              <a:ea typeface="標楷體" pitchFamily="65" charset="-120"/>
            </a:endParaRPr>
          </a:p>
          <a:p>
            <a:pPr marL="228600" indent="-228600">
              <a:lnSpc>
                <a:spcPct val="90000"/>
              </a:lnSpc>
              <a:spcBef>
                <a:spcPct val="20000"/>
              </a:spcBef>
              <a:defRPr/>
            </a:pPr>
            <a:r>
              <a:rPr lang="zh-TW" altLang="en-US" sz="1400" b="1" kern="0" dirty="0">
                <a:solidFill>
                  <a:srgbClr val="FF0000"/>
                </a:solidFill>
                <a:latin typeface="標楷體" pitchFamily="65" charset="-120"/>
                <a:ea typeface="標楷體" pitchFamily="65" charset="-120"/>
              </a:rPr>
              <a:t>   或受讓</a:t>
            </a:r>
            <a:r>
              <a:rPr lang="zh-TW" altLang="en-US" sz="1400" b="1" kern="0" dirty="0" smtClean="0">
                <a:solidFill>
                  <a:srgbClr val="FF0000"/>
                </a:solidFill>
                <a:latin typeface="標楷體" pitchFamily="65" charset="-120"/>
                <a:ea typeface="標楷體" pitchFamily="65" charset="-120"/>
              </a:rPr>
              <a:t>。</a:t>
            </a:r>
            <a:r>
              <a:rPr lang="en-US" altLang="zh-TW" sz="1400" b="1" kern="0" dirty="0" smtClean="0">
                <a:solidFill>
                  <a:srgbClr val="FF0000"/>
                </a:solidFill>
                <a:latin typeface="標楷體" pitchFamily="65" charset="-120"/>
                <a:ea typeface="標楷體" pitchFamily="65" charset="-120"/>
              </a:rPr>
              <a:t>(</a:t>
            </a:r>
            <a:r>
              <a:rPr lang="zh-TW" altLang="en-US" sz="1400" b="1" kern="0" dirty="0" smtClean="0">
                <a:solidFill>
                  <a:srgbClr val="FF0000"/>
                </a:solidFill>
                <a:latin typeface="標楷體" pitchFamily="65" charset="-120"/>
                <a:ea typeface="標楷體" pitchFamily="65" charset="-120"/>
              </a:rPr>
              <a:t>註</a:t>
            </a:r>
            <a:r>
              <a:rPr lang="en-US" altLang="zh-TW" sz="1400" b="1" kern="0" dirty="0" smtClean="0">
                <a:solidFill>
                  <a:srgbClr val="FF0000"/>
                </a:solidFill>
                <a:latin typeface="標楷體" pitchFamily="65" charset="-120"/>
                <a:ea typeface="標楷體" pitchFamily="65" charset="-120"/>
              </a:rPr>
              <a:t>2)</a:t>
            </a:r>
            <a:endParaRPr lang="en-US" altLang="zh-TW" sz="1400" b="1" kern="0" dirty="0">
              <a:solidFill>
                <a:srgbClr val="FF0000"/>
              </a:solidFill>
              <a:latin typeface="標楷體" pitchFamily="65" charset="-120"/>
              <a:ea typeface="標楷體" pitchFamily="65" charset="-120"/>
            </a:endParaRPr>
          </a:p>
          <a:p>
            <a:pPr marL="228600" indent="-228600">
              <a:lnSpc>
                <a:spcPct val="90000"/>
              </a:lnSpc>
              <a:spcBef>
                <a:spcPct val="20000"/>
              </a:spcBef>
              <a:defRPr/>
            </a:pPr>
            <a:r>
              <a:rPr lang="en-US" altLang="zh-TW" sz="1400" b="1" kern="0" dirty="0">
                <a:solidFill>
                  <a:srgbClr val="FF0000"/>
                </a:solidFill>
                <a:latin typeface="標楷體" pitchFamily="65" charset="-120"/>
                <a:ea typeface="標楷體" pitchFamily="65" charset="-120"/>
              </a:rPr>
              <a:t>5.</a:t>
            </a:r>
            <a:r>
              <a:rPr lang="zh-TW" altLang="en-US" sz="1400" b="1" kern="0" dirty="0">
                <a:solidFill>
                  <a:srgbClr val="FF0000"/>
                </a:solidFill>
                <a:latin typeface="標楷體" pitchFamily="65" charset="-120"/>
                <a:ea typeface="標楷體" pitchFamily="65" charset="-120"/>
              </a:rPr>
              <a:t>新產品、新技術之開發進度有重大進展者。</a:t>
            </a:r>
            <a:endParaRPr lang="en-US" altLang="zh-TW" sz="1400" b="1" kern="0" dirty="0">
              <a:solidFill>
                <a:srgbClr val="FF0000"/>
              </a:solidFill>
              <a:latin typeface="標楷體" pitchFamily="65" charset="-120"/>
              <a:ea typeface="標楷體" pitchFamily="65" charset="-120"/>
            </a:endParaRPr>
          </a:p>
          <a:p>
            <a:pPr marL="228600" indent="-228600">
              <a:lnSpc>
                <a:spcPct val="90000"/>
              </a:lnSpc>
              <a:spcBef>
                <a:spcPct val="20000"/>
              </a:spcBef>
              <a:defRPr/>
            </a:pPr>
            <a:r>
              <a:rPr lang="en-US" altLang="zh-TW" sz="1400" b="1" kern="0" dirty="0">
                <a:solidFill>
                  <a:srgbClr val="FF0000"/>
                </a:solidFill>
                <a:latin typeface="標楷體" pitchFamily="65" charset="-120"/>
                <a:ea typeface="標楷體" pitchFamily="65" charset="-120"/>
              </a:rPr>
              <a:t>6.</a:t>
            </a:r>
            <a:r>
              <a:rPr lang="zh-TW" altLang="en-US" sz="1400" b="1" kern="0" dirty="0">
                <a:solidFill>
                  <a:srgbClr val="FF0000"/>
                </a:solidFill>
                <a:latin typeface="標楷體" pitchFamily="65" charset="-120"/>
                <a:ea typeface="標楷體" pitchFamily="65" charset="-120"/>
              </a:rPr>
              <a:t>其他對股東權益或證券價格影響重大者。</a:t>
            </a:r>
            <a:endParaRPr lang="en-US" altLang="zh-TW" sz="1400" b="1" kern="0" dirty="0">
              <a:solidFill>
                <a:srgbClr val="FF0000"/>
              </a:solidFill>
              <a:latin typeface="標楷體" pitchFamily="65" charset="-120"/>
              <a:ea typeface="標楷體" pitchFamily="65" charset="-120"/>
            </a:endParaRPr>
          </a:p>
        </p:txBody>
      </p:sp>
      <p:sp>
        <p:nvSpPr>
          <p:cNvPr id="39" name="流程圖: 替代處理程序 38"/>
          <p:cNvSpPr/>
          <p:nvPr/>
        </p:nvSpPr>
        <p:spPr>
          <a:xfrm>
            <a:off x="8917087" y="1412776"/>
            <a:ext cx="288032" cy="1584176"/>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200" dirty="0">
                <a:solidFill>
                  <a:srgbClr val="FF0000"/>
                </a:solidFill>
                <a:latin typeface="標楷體" pitchFamily="65" charset="-120"/>
                <a:ea typeface="標楷體" pitchFamily="65" charset="-120"/>
              </a:rPr>
              <a:t>排除無重大影響者</a:t>
            </a:r>
          </a:p>
        </p:txBody>
      </p:sp>
      <p:sp>
        <p:nvSpPr>
          <p:cNvPr id="40" name="右大括弧 39"/>
          <p:cNvSpPr/>
          <p:nvPr/>
        </p:nvSpPr>
        <p:spPr>
          <a:xfrm>
            <a:off x="8587062" y="1815542"/>
            <a:ext cx="192238" cy="1296144"/>
          </a:xfrm>
          <a:prstGeom prst="rightBrace">
            <a:avLst/>
          </a:prstGeom>
          <a:ln w="57150"/>
        </p:spPr>
        <p:style>
          <a:lnRef idx="2">
            <a:schemeClr val="accent2"/>
          </a:lnRef>
          <a:fillRef idx="0">
            <a:schemeClr val="accent2"/>
          </a:fillRef>
          <a:effectRef idx="1">
            <a:schemeClr val="accent2"/>
          </a:effectRef>
          <a:fontRef idx="minor">
            <a:schemeClr val="tx1"/>
          </a:fontRef>
        </p:style>
        <p:txBody>
          <a:bodyPr rtlCol="0" anchor="ctr"/>
          <a:lstStyle/>
          <a:p>
            <a:pPr algn="ctr"/>
            <a:endParaRPr lang="zh-TW" altLang="en-US"/>
          </a:p>
        </p:txBody>
      </p:sp>
      <p:cxnSp>
        <p:nvCxnSpPr>
          <p:cNvPr id="36" name="直線單箭頭接點 35"/>
          <p:cNvCxnSpPr/>
          <p:nvPr/>
        </p:nvCxnSpPr>
        <p:spPr>
          <a:xfrm>
            <a:off x="4608004" y="6021288"/>
            <a:ext cx="115082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 name="文字方塊 1"/>
          <p:cNvSpPr txBox="1"/>
          <p:nvPr/>
        </p:nvSpPr>
        <p:spPr>
          <a:xfrm>
            <a:off x="28838" y="2211622"/>
            <a:ext cx="4383735" cy="1384995"/>
          </a:xfrm>
          <a:prstGeom prst="rect">
            <a:avLst/>
          </a:prstGeom>
          <a:solidFill>
            <a:schemeClr val="accent4">
              <a:lumMod val="40000"/>
              <a:lumOff val="60000"/>
            </a:schemeClr>
          </a:solidFill>
          <a:ln>
            <a:solidFill>
              <a:schemeClr val="accent3">
                <a:lumMod val="75000"/>
              </a:schemeClr>
            </a:solidFill>
          </a:ln>
        </p:spPr>
        <p:txBody>
          <a:bodyPr wrap="square" rtlCol="0">
            <a:spAutoFit/>
          </a:bodyPr>
          <a:lstStyle/>
          <a:p>
            <a:pPr>
              <a:defRPr/>
            </a:pPr>
            <a:r>
              <a:rPr lang="zh-TW" altLang="en-US" sz="1400" dirty="0">
                <a:solidFill>
                  <a:srgbClr val="FF0000"/>
                </a:solidFill>
                <a:latin typeface="標楷體" panose="03000509000000000000" pitchFamily="65" charset="-120"/>
                <a:ea typeface="標楷體" panose="03000509000000000000" pitchFamily="65" charset="-120"/>
              </a:rPr>
              <a:t>註</a:t>
            </a:r>
            <a:r>
              <a:rPr lang="en-US" altLang="zh-TW" sz="1400" dirty="0" smtClean="0">
                <a:solidFill>
                  <a:srgbClr val="FF0000"/>
                </a:solidFill>
                <a:latin typeface="標楷體" panose="03000509000000000000" pitchFamily="65" charset="-120"/>
                <a:ea typeface="標楷體" panose="03000509000000000000" pitchFamily="65" charset="-120"/>
              </a:rPr>
              <a:t>1</a:t>
            </a:r>
          </a:p>
          <a:p>
            <a:pPr>
              <a:defRPr/>
            </a:pPr>
            <a:r>
              <a:rPr lang="zh-TW" altLang="en-US" sz="1400" dirty="0" smtClean="0">
                <a:solidFill>
                  <a:srgbClr val="0000CC"/>
                </a:solidFill>
                <a:latin typeface="標楷體" panose="03000509000000000000" pitchFamily="65" charset="-120"/>
                <a:ea typeface="標楷體" panose="03000509000000000000" pitchFamily="65" charset="-120"/>
              </a:rPr>
              <a:t>一</a:t>
            </a:r>
            <a:r>
              <a:rPr lang="zh-TW" altLang="en-US" sz="1400" dirty="0">
                <a:solidFill>
                  <a:srgbClr val="0000CC"/>
                </a:solidFill>
                <a:latin typeface="標楷體" panose="03000509000000000000" pitchFamily="65" charset="-120"/>
                <a:ea typeface="標楷體" panose="03000509000000000000" pitchFamily="65" charset="-120"/>
              </a:rPr>
              <a:t>、締結、變更或終止關於出租全部營業，委託</a:t>
            </a:r>
            <a:r>
              <a:rPr lang="zh-TW" altLang="en-US" sz="1400" dirty="0" smtClean="0">
                <a:solidFill>
                  <a:srgbClr val="0000CC"/>
                </a:solidFill>
                <a:latin typeface="標楷體" panose="03000509000000000000" pitchFamily="65" charset="-120"/>
                <a:ea typeface="標楷體" panose="03000509000000000000" pitchFamily="65" charset="-120"/>
              </a:rPr>
              <a:t>經營</a:t>
            </a:r>
            <a:endParaRPr lang="en-US" altLang="zh-TW" sz="1400" dirty="0" smtClean="0">
              <a:solidFill>
                <a:srgbClr val="0000CC"/>
              </a:solidFill>
              <a:latin typeface="標楷體" panose="03000509000000000000" pitchFamily="65" charset="-120"/>
              <a:ea typeface="標楷體" panose="03000509000000000000" pitchFamily="65" charset="-120"/>
            </a:endParaRPr>
          </a:p>
          <a:p>
            <a:pPr>
              <a:defRPr/>
            </a:pPr>
            <a:r>
              <a:rPr lang="zh-TW" altLang="en-US" sz="1400" dirty="0">
                <a:solidFill>
                  <a:srgbClr val="0000CC"/>
                </a:solidFill>
                <a:latin typeface="標楷體" panose="03000509000000000000" pitchFamily="65" charset="-120"/>
                <a:ea typeface="標楷體" panose="03000509000000000000" pitchFamily="65" charset="-120"/>
              </a:rPr>
              <a:t> </a:t>
            </a:r>
            <a:r>
              <a:rPr lang="zh-TW" altLang="en-US" sz="1400" dirty="0" smtClean="0">
                <a:solidFill>
                  <a:srgbClr val="0000CC"/>
                </a:solidFill>
                <a:latin typeface="標楷體" panose="03000509000000000000" pitchFamily="65" charset="-120"/>
                <a:ea typeface="標楷體" panose="03000509000000000000" pitchFamily="65" charset="-120"/>
              </a:rPr>
              <a:t>   或</a:t>
            </a:r>
            <a:r>
              <a:rPr lang="zh-TW" altLang="en-US" sz="1400" dirty="0">
                <a:solidFill>
                  <a:srgbClr val="0000CC"/>
                </a:solidFill>
                <a:latin typeface="標楷體" panose="03000509000000000000" pitchFamily="65" charset="-120"/>
                <a:ea typeface="標楷體" panose="03000509000000000000" pitchFamily="65" charset="-120"/>
              </a:rPr>
              <a:t>與他人經常共同經 營之契約。</a:t>
            </a:r>
            <a:endParaRPr lang="en-US" altLang="zh-TW" sz="1400" dirty="0">
              <a:solidFill>
                <a:srgbClr val="0000CC"/>
              </a:solidFill>
              <a:latin typeface="標楷體" panose="03000509000000000000" pitchFamily="65" charset="-120"/>
              <a:ea typeface="標楷體" panose="03000509000000000000" pitchFamily="65" charset="-120"/>
            </a:endParaRPr>
          </a:p>
          <a:p>
            <a:pPr>
              <a:defRPr/>
            </a:pPr>
            <a:r>
              <a:rPr lang="zh-TW" altLang="en-US" sz="1400" dirty="0">
                <a:solidFill>
                  <a:srgbClr val="0000CC"/>
                </a:solidFill>
                <a:latin typeface="標楷體" panose="03000509000000000000" pitchFamily="65" charset="-120"/>
                <a:ea typeface="標楷體" panose="03000509000000000000" pitchFamily="65" charset="-120"/>
              </a:rPr>
              <a:t>二、讓與全部或主要部分之營業或財產。 </a:t>
            </a:r>
            <a:endParaRPr lang="en-US" altLang="zh-TW" sz="1400" dirty="0">
              <a:solidFill>
                <a:srgbClr val="0000CC"/>
              </a:solidFill>
              <a:latin typeface="標楷體" panose="03000509000000000000" pitchFamily="65" charset="-120"/>
              <a:ea typeface="標楷體" panose="03000509000000000000" pitchFamily="65" charset="-120"/>
            </a:endParaRPr>
          </a:p>
          <a:p>
            <a:pPr>
              <a:defRPr/>
            </a:pPr>
            <a:r>
              <a:rPr lang="zh-TW" altLang="en-US" sz="1400" dirty="0">
                <a:solidFill>
                  <a:srgbClr val="0000CC"/>
                </a:solidFill>
                <a:latin typeface="標楷體" panose="03000509000000000000" pitchFamily="65" charset="-120"/>
                <a:ea typeface="標楷體" panose="03000509000000000000" pitchFamily="65" charset="-120"/>
              </a:rPr>
              <a:t>三、受讓他人全部營業或財產，對公司營運有重大</a:t>
            </a:r>
            <a:r>
              <a:rPr lang="zh-TW" altLang="en-US" sz="1400" dirty="0" smtClean="0">
                <a:solidFill>
                  <a:srgbClr val="0000CC"/>
                </a:solidFill>
                <a:latin typeface="標楷體" panose="03000509000000000000" pitchFamily="65" charset="-120"/>
                <a:ea typeface="標楷體" panose="03000509000000000000" pitchFamily="65" charset="-120"/>
              </a:rPr>
              <a:t>影</a:t>
            </a:r>
            <a:endParaRPr lang="en-US" altLang="zh-TW" sz="1400" dirty="0" smtClean="0">
              <a:solidFill>
                <a:srgbClr val="0000CC"/>
              </a:solidFill>
              <a:latin typeface="標楷體" panose="03000509000000000000" pitchFamily="65" charset="-120"/>
              <a:ea typeface="標楷體" panose="03000509000000000000" pitchFamily="65" charset="-120"/>
            </a:endParaRPr>
          </a:p>
          <a:p>
            <a:pPr>
              <a:defRPr/>
            </a:pPr>
            <a:r>
              <a:rPr lang="zh-TW" altLang="en-US" sz="1400" dirty="0">
                <a:solidFill>
                  <a:srgbClr val="0000CC"/>
                </a:solidFill>
                <a:latin typeface="標楷體" panose="03000509000000000000" pitchFamily="65" charset="-120"/>
                <a:ea typeface="標楷體" panose="03000509000000000000" pitchFamily="65" charset="-120"/>
              </a:rPr>
              <a:t> </a:t>
            </a:r>
            <a:r>
              <a:rPr lang="zh-TW" altLang="en-US" sz="1400" dirty="0" smtClean="0">
                <a:solidFill>
                  <a:srgbClr val="0000CC"/>
                </a:solidFill>
                <a:latin typeface="標楷體" panose="03000509000000000000" pitchFamily="65" charset="-120"/>
                <a:ea typeface="標楷體" panose="03000509000000000000" pitchFamily="65" charset="-120"/>
              </a:rPr>
              <a:t>   響</a:t>
            </a:r>
            <a:r>
              <a:rPr lang="zh-TW" altLang="en-US" sz="1400" dirty="0">
                <a:solidFill>
                  <a:srgbClr val="0000CC"/>
                </a:solidFill>
                <a:latin typeface="標楷體" panose="03000509000000000000" pitchFamily="65" charset="-120"/>
                <a:ea typeface="標楷體" panose="03000509000000000000" pitchFamily="65" charset="-120"/>
              </a:rPr>
              <a:t>者</a:t>
            </a:r>
            <a:r>
              <a:rPr lang="zh-TW" altLang="en-US" sz="1400" dirty="0" smtClean="0">
                <a:latin typeface="標楷體" panose="03000509000000000000" pitchFamily="65" charset="-120"/>
                <a:ea typeface="標楷體" panose="03000509000000000000" pitchFamily="65" charset="-120"/>
              </a:rPr>
              <a:t>。</a:t>
            </a:r>
            <a:endParaRPr lang="en-US" altLang="zh-TW" sz="1400" dirty="0">
              <a:latin typeface="標楷體" panose="03000509000000000000" pitchFamily="65" charset="-120"/>
              <a:ea typeface="標楷體" panose="03000509000000000000" pitchFamily="65" charset="-120"/>
            </a:endParaRPr>
          </a:p>
        </p:txBody>
      </p:sp>
      <p:sp>
        <p:nvSpPr>
          <p:cNvPr id="3" name="文字方塊 2"/>
          <p:cNvSpPr txBox="1"/>
          <p:nvPr/>
        </p:nvSpPr>
        <p:spPr>
          <a:xfrm>
            <a:off x="5217660" y="3080679"/>
            <a:ext cx="3276872" cy="738664"/>
          </a:xfrm>
          <a:prstGeom prst="rect">
            <a:avLst/>
          </a:prstGeom>
          <a:solidFill>
            <a:srgbClr val="FFFF00"/>
          </a:solidFill>
          <a:ln>
            <a:solidFill>
              <a:schemeClr val="accent3">
                <a:lumMod val="75000"/>
              </a:schemeClr>
            </a:solidFill>
          </a:ln>
        </p:spPr>
        <p:txBody>
          <a:bodyPr wrap="square" rtlCol="0">
            <a:spAutoFit/>
          </a:bodyPr>
          <a:lstStyle/>
          <a:p>
            <a:r>
              <a:rPr lang="en-US" altLang="zh-TW" sz="1400" dirty="0">
                <a:solidFill>
                  <a:srgbClr val="0000FF"/>
                </a:solidFill>
                <a:latin typeface="標楷體" panose="03000509000000000000" pitchFamily="65" charset="-120"/>
                <a:ea typeface="標楷體" panose="03000509000000000000" pitchFamily="65" charset="-120"/>
              </a:rPr>
              <a:t>1.</a:t>
            </a:r>
            <a:r>
              <a:rPr lang="zh-TW" altLang="en-US" sz="1400" dirty="0">
                <a:solidFill>
                  <a:srgbClr val="0000FF"/>
                </a:solidFill>
                <a:latin typeface="標楷體" panose="03000509000000000000" pitchFamily="65" charset="-120"/>
                <a:ea typeface="標楷體" panose="03000509000000000000" pitchFamily="65" charset="-120"/>
              </a:rPr>
              <a:t>事由對公司財務業務有重大影響</a:t>
            </a:r>
            <a:endParaRPr lang="en-US" altLang="zh-TW" sz="1400" dirty="0">
              <a:solidFill>
                <a:srgbClr val="0000FF"/>
              </a:solidFill>
              <a:latin typeface="標楷體" panose="03000509000000000000" pitchFamily="65" charset="-120"/>
              <a:ea typeface="標楷體" panose="03000509000000000000" pitchFamily="65" charset="-120"/>
            </a:endParaRPr>
          </a:p>
          <a:p>
            <a:r>
              <a:rPr lang="en-US" altLang="zh-TW" sz="1400" dirty="0">
                <a:solidFill>
                  <a:srgbClr val="0000FF"/>
                </a:solidFill>
                <a:latin typeface="標楷體" panose="03000509000000000000" pitchFamily="65" charset="-120"/>
                <a:ea typeface="標楷體" panose="03000509000000000000" pitchFamily="65" charset="-120"/>
              </a:rPr>
              <a:t>2.</a:t>
            </a:r>
            <a:r>
              <a:rPr lang="zh-TW" altLang="en-US" sz="1400" dirty="0">
                <a:solidFill>
                  <a:srgbClr val="0000FF"/>
                </a:solidFill>
                <a:latin typeface="標楷體" panose="03000509000000000000" pitchFamily="65" charset="-120"/>
                <a:ea typeface="標楷體" panose="03000509000000000000" pitchFamily="65" charset="-120"/>
              </a:rPr>
              <a:t>參考國外主要證券市場</a:t>
            </a:r>
            <a:endParaRPr lang="en-US" altLang="zh-TW" sz="1400" dirty="0">
              <a:solidFill>
                <a:srgbClr val="0000FF"/>
              </a:solidFill>
              <a:latin typeface="標楷體" panose="03000509000000000000" pitchFamily="65" charset="-120"/>
              <a:ea typeface="標楷體" panose="03000509000000000000" pitchFamily="65" charset="-120"/>
            </a:endParaRPr>
          </a:p>
          <a:p>
            <a:r>
              <a:rPr lang="en-US" altLang="zh-TW" sz="1400" dirty="0">
                <a:solidFill>
                  <a:srgbClr val="0000FF"/>
                </a:solidFill>
                <a:latin typeface="標楷體" panose="03000509000000000000" pitchFamily="65" charset="-120"/>
                <a:ea typeface="標楷體" panose="03000509000000000000" pitchFamily="65" charset="-120"/>
              </a:rPr>
              <a:t>3.</a:t>
            </a:r>
            <a:r>
              <a:rPr lang="zh-TW" altLang="en-US" sz="1400" dirty="0">
                <a:solidFill>
                  <a:srgbClr val="0000FF"/>
                </a:solidFill>
                <a:latin typeface="標楷體" panose="03000509000000000000" pitchFamily="65" charset="-120"/>
                <a:ea typeface="標楷體" panose="03000509000000000000" pitchFamily="65" charset="-120"/>
              </a:rPr>
              <a:t>事由公司可主動掌握</a:t>
            </a:r>
          </a:p>
        </p:txBody>
      </p:sp>
      <p:sp>
        <p:nvSpPr>
          <p:cNvPr id="21" name="文字方塊 20"/>
          <p:cNvSpPr txBox="1"/>
          <p:nvPr/>
        </p:nvSpPr>
        <p:spPr>
          <a:xfrm>
            <a:off x="0" y="3596388"/>
            <a:ext cx="4412573" cy="1384995"/>
          </a:xfrm>
          <a:prstGeom prst="rect">
            <a:avLst/>
          </a:prstGeom>
          <a:solidFill>
            <a:schemeClr val="accent4">
              <a:lumMod val="40000"/>
              <a:lumOff val="60000"/>
            </a:schemeClr>
          </a:solidFill>
          <a:ln>
            <a:solidFill>
              <a:srgbClr val="C00000"/>
            </a:solidFill>
          </a:ln>
        </p:spPr>
        <p:txBody>
          <a:bodyPr wrap="square" rtlCol="0">
            <a:spAutoFit/>
          </a:bodyPr>
          <a:lstStyle/>
          <a:p>
            <a:pPr>
              <a:defRPr/>
            </a:pPr>
            <a:r>
              <a:rPr lang="zh-TW" altLang="en-US" sz="1400" b="1" kern="0" dirty="0" smtClean="0">
                <a:solidFill>
                  <a:srgbClr val="FF0000"/>
                </a:solidFill>
                <a:latin typeface="標楷體" pitchFamily="65" charset="-120"/>
                <a:ea typeface="標楷體" pitchFamily="65" charset="-120"/>
              </a:rPr>
              <a:t>註</a:t>
            </a:r>
            <a:r>
              <a:rPr lang="en-US" altLang="zh-TW" sz="1400" b="1" kern="0" dirty="0" smtClean="0">
                <a:solidFill>
                  <a:srgbClr val="FF0000"/>
                </a:solidFill>
                <a:latin typeface="標楷體" pitchFamily="65" charset="-120"/>
                <a:ea typeface="標楷體" pitchFamily="65" charset="-120"/>
              </a:rPr>
              <a:t>2</a:t>
            </a:r>
            <a:r>
              <a:rPr lang="zh-TW" altLang="en-US" sz="1400" b="1" kern="0" dirty="0" smtClean="0">
                <a:solidFill>
                  <a:srgbClr val="FF0000"/>
                </a:solidFill>
                <a:latin typeface="標楷體" pitchFamily="65" charset="-120"/>
                <a:ea typeface="標楷體" pitchFamily="65" charset="-120"/>
              </a:rPr>
              <a:t>：</a:t>
            </a:r>
            <a:endParaRPr lang="en-US" altLang="zh-TW" sz="1400" b="1" kern="0" dirty="0" smtClean="0">
              <a:solidFill>
                <a:srgbClr val="FF0000"/>
              </a:solidFill>
              <a:latin typeface="標楷體" pitchFamily="65" charset="-120"/>
              <a:ea typeface="標楷體" pitchFamily="65" charset="-120"/>
            </a:endParaRPr>
          </a:p>
          <a:p>
            <a:pPr>
              <a:defRPr/>
            </a:pPr>
            <a:r>
              <a:rPr lang="zh-TW" altLang="en-US" sz="1400" kern="0" dirty="0">
                <a:solidFill>
                  <a:srgbClr val="0033CC"/>
                </a:solidFill>
                <a:latin typeface="標楷體" pitchFamily="65" charset="-120"/>
                <a:ea typeface="標楷體" pitchFamily="65" charset="-120"/>
              </a:rPr>
              <a:t>但依</a:t>
            </a:r>
            <a:r>
              <a:rPr lang="zh-TW" altLang="en-US" sz="1400" kern="0" dirty="0" smtClean="0">
                <a:solidFill>
                  <a:srgbClr val="0033CC"/>
                </a:solidFill>
                <a:latin typeface="標楷體" pitchFamily="65" charset="-120"/>
                <a:ea typeface="標楷體" pitchFamily="65" charset="-120"/>
              </a:rPr>
              <a:t>企業</a:t>
            </a:r>
            <a:r>
              <a:rPr lang="zh-TW" altLang="en-US" sz="1400" kern="0" dirty="0">
                <a:solidFill>
                  <a:srgbClr val="0033CC"/>
                </a:solidFill>
                <a:latin typeface="標楷體" pitchFamily="65" charset="-120"/>
                <a:ea typeface="標楷體" pitchFamily="65" charset="-120"/>
              </a:rPr>
              <a:t>併購法</a:t>
            </a:r>
            <a:r>
              <a:rPr lang="zh-TW" altLang="en-US" sz="1400" kern="0" dirty="0" smtClean="0">
                <a:solidFill>
                  <a:srgbClr val="0033CC"/>
                </a:solidFill>
                <a:latin typeface="標楷體" pitchFamily="65" charset="-120"/>
                <a:ea typeface="標楷體" pitchFamily="65" charset="-120"/>
              </a:rPr>
              <a:t>第</a:t>
            </a:r>
            <a:r>
              <a:rPr lang="en-US" altLang="zh-TW" sz="1400" kern="0" dirty="0" smtClean="0">
                <a:solidFill>
                  <a:srgbClr val="0033CC"/>
                </a:solidFill>
                <a:latin typeface="標楷體" pitchFamily="65" charset="-120"/>
                <a:ea typeface="標楷體" pitchFamily="65" charset="-120"/>
              </a:rPr>
              <a:t>18</a:t>
            </a:r>
            <a:r>
              <a:rPr lang="zh-TW" altLang="en-US" sz="1400" kern="0" dirty="0" smtClean="0">
                <a:solidFill>
                  <a:srgbClr val="0033CC"/>
                </a:solidFill>
                <a:latin typeface="標楷體" pitchFamily="65" charset="-120"/>
                <a:ea typeface="標楷體" pitchFamily="65" charset="-120"/>
              </a:rPr>
              <a:t>條第</a:t>
            </a:r>
            <a:r>
              <a:rPr lang="en-US" altLang="zh-TW" sz="1400" kern="0" dirty="0" smtClean="0">
                <a:solidFill>
                  <a:srgbClr val="0033CC"/>
                </a:solidFill>
                <a:latin typeface="標楷體" pitchFamily="65" charset="-120"/>
                <a:ea typeface="標楷體" pitchFamily="65" charset="-120"/>
              </a:rPr>
              <a:t>7</a:t>
            </a:r>
            <a:r>
              <a:rPr lang="zh-TW" altLang="en-US" sz="1400" kern="0" dirty="0" smtClean="0">
                <a:solidFill>
                  <a:srgbClr val="0033CC"/>
                </a:solidFill>
                <a:latin typeface="標楷體" pitchFamily="65" charset="-120"/>
                <a:ea typeface="標楷體" pitchFamily="65" charset="-120"/>
              </a:rPr>
              <a:t>項</a:t>
            </a:r>
            <a:r>
              <a:rPr lang="en-US" altLang="zh-TW" sz="1400" kern="0" dirty="0" smtClean="0">
                <a:solidFill>
                  <a:srgbClr val="0033CC"/>
                </a:solidFill>
                <a:latin typeface="標楷體" pitchFamily="65" charset="-120"/>
                <a:ea typeface="標楷體" pitchFamily="65" charset="-120"/>
              </a:rPr>
              <a:t>(</a:t>
            </a:r>
            <a:r>
              <a:rPr lang="zh-TW" altLang="en-US" sz="1400" kern="0" dirty="0" smtClean="0">
                <a:solidFill>
                  <a:srgbClr val="0033CC"/>
                </a:solidFill>
                <a:latin typeface="標楷體" pitchFamily="65" charset="-120"/>
                <a:ea typeface="標楷體" pitchFamily="65" charset="-120"/>
              </a:rPr>
              <a:t>非對稱合併</a:t>
            </a:r>
            <a:r>
              <a:rPr lang="en-US" altLang="zh-TW" sz="1400" kern="0" dirty="0" smtClean="0">
                <a:solidFill>
                  <a:srgbClr val="0033CC"/>
                </a:solidFill>
                <a:latin typeface="標楷體" pitchFamily="65" charset="-120"/>
                <a:ea typeface="標楷體" pitchFamily="65" charset="-120"/>
              </a:rPr>
              <a:t>)</a:t>
            </a:r>
            <a:r>
              <a:rPr lang="zh-TW" altLang="en-US" sz="1400" kern="0" dirty="0" smtClean="0">
                <a:solidFill>
                  <a:srgbClr val="0033CC"/>
                </a:solidFill>
                <a:latin typeface="標楷體" pitchFamily="65" charset="-120"/>
                <a:ea typeface="標楷體" pitchFamily="65" charset="-120"/>
              </a:rPr>
              <a:t>、第</a:t>
            </a:r>
            <a:r>
              <a:rPr lang="en-US" altLang="zh-TW" sz="1400" kern="0" dirty="0" smtClean="0">
                <a:solidFill>
                  <a:srgbClr val="0033CC"/>
                </a:solidFill>
                <a:latin typeface="標楷體" pitchFamily="65" charset="-120"/>
                <a:ea typeface="標楷體" pitchFamily="65" charset="-120"/>
              </a:rPr>
              <a:t>19</a:t>
            </a:r>
            <a:r>
              <a:rPr lang="zh-TW" altLang="en-US" sz="1400" kern="0" dirty="0" smtClean="0">
                <a:solidFill>
                  <a:srgbClr val="0033CC"/>
                </a:solidFill>
                <a:latin typeface="標楷體" pitchFamily="65" charset="-120"/>
                <a:ea typeface="標楷體" pitchFamily="65" charset="-120"/>
              </a:rPr>
              <a:t>條第</a:t>
            </a:r>
            <a:r>
              <a:rPr lang="en-US" altLang="zh-TW" sz="1400" kern="0" dirty="0" smtClean="0">
                <a:solidFill>
                  <a:srgbClr val="0033CC"/>
                </a:solidFill>
                <a:latin typeface="標楷體" pitchFamily="65" charset="-120"/>
                <a:ea typeface="標楷體" pitchFamily="65" charset="-120"/>
              </a:rPr>
              <a:t>1</a:t>
            </a:r>
            <a:r>
              <a:rPr lang="zh-TW" altLang="en-US" sz="1400" kern="0" dirty="0" smtClean="0">
                <a:solidFill>
                  <a:srgbClr val="0033CC"/>
                </a:solidFill>
                <a:latin typeface="標楷體" pitchFamily="65" charset="-120"/>
                <a:ea typeface="標楷體" pitchFamily="65" charset="-120"/>
              </a:rPr>
              <a:t>項</a:t>
            </a:r>
            <a:r>
              <a:rPr lang="en-US" altLang="zh-TW" sz="1400" kern="0" dirty="0" smtClean="0">
                <a:solidFill>
                  <a:srgbClr val="0033CC"/>
                </a:solidFill>
                <a:latin typeface="標楷體" pitchFamily="65" charset="-120"/>
                <a:ea typeface="標楷體" pitchFamily="65" charset="-120"/>
              </a:rPr>
              <a:t>(</a:t>
            </a:r>
            <a:r>
              <a:rPr lang="zh-TW" altLang="en-US" sz="1400" kern="0" dirty="0" smtClean="0">
                <a:solidFill>
                  <a:srgbClr val="0033CC"/>
                </a:solidFill>
                <a:latin typeface="標楷體" pitchFamily="65" charset="-120"/>
                <a:ea typeface="標楷體" pitchFamily="65" charset="-120"/>
              </a:rPr>
              <a:t>簡</a:t>
            </a:r>
            <a:r>
              <a:rPr lang="zh-TW" altLang="en-US" sz="1400" kern="0" dirty="0">
                <a:solidFill>
                  <a:srgbClr val="0033CC"/>
                </a:solidFill>
                <a:latin typeface="標楷體" pitchFamily="65" charset="-120"/>
                <a:ea typeface="標楷體" pitchFamily="65" charset="-120"/>
              </a:rPr>
              <a:t>易</a:t>
            </a:r>
            <a:r>
              <a:rPr lang="zh-TW" altLang="en-US" sz="1400" kern="0" dirty="0" smtClean="0">
                <a:solidFill>
                  <a:srgbClr val="0033CC"/>
                </a:solidFill>
                <a:latin typeface="標楷體" pitchFamily="65" charset="-120"/>
                <a:ea typeface="標楷體" pitchFamily="65" charset="-120"/>
              </a:rPr>
              <a:t>合併</a:t>
            </a:r>
            <a:r>
              <a:rPr lang="en-US" altLang="zh-TW" sz="1400" kern="0" dirty="0" smtClean="0">
                <a:solidFill>
                  <a:srgbClr val="0033CC"/>
                </a:solidFill>
                <a:latin typeface="標楷體" pitchFamily="65" charset="-120"/>
                <a:ea typeface="標楷體" pitchFamily="65" charset="-120"/>
              </a:rPr>
              <a:t>)</a:t>
            </a:r>
            <a:r>
              <a:rPr lang="zh-TW" altLang="en-US" sz="1400" kern="0" dirty="0" smtClean="0">
                <a:solidFill>
                  <a:srgbClr val="0033CC"/>
                </a:solidFill>
                <a:latin typeface="標楷體" pitchFamily="65" charset="-120"/>
                <a:ea typeface="標楷體" pitchFamily="65" charset="-120"/>
              </a:rPr>
              <a:t>、第</a:t>
            </a:r>
            <a:r>
              <a:rPr lang="en-US" altLang="zh-TW" sz="1400" kern="0" dirty="0" smtClean="0">
                <a:solidFill>
                  <a:srgbClr val="0033CC"/>
                </a:solidFill>
                <a:latin typeface="標楷體" pitchFamily="65" charset="-120"/>
                <a:ea typeface="標楷體" pitchFamily="65" charset="-120"/>
              </a:rPr>
              <a:t>29</a:t>
            </a:r>
            <a:r>
              <a:rPr lang="zh-TW" altLang="en-US" sz="1400" kern="0" dirty="0" smtClean="0">
                <a:solidFill>
                  <a:srgbClr val="0033CC"/>
                </a:solidFill>
                <a:latin typeface="標楷體" pitchFamily="65" charset="-120"/>
                <a:ea typeface="標楷體" pitchFamily="65" charset="-120"/>
              </a:rPr>
              <a:t>條第</a:t>
            </a:r>
            <a:r>
              <a:rPr lang="en-US" altLang="zh-TW" sz="1400" kern="0" dirty="0" smtClean="0">
                <a:solidFill>
                  <a:srgbClr val="0033CC"/>
                </a:solidFill>
                <a:latin typeface="標楷體" pitchFamily="65" charset="-120"/>
                <a:ea typeface="標楷體" pitchFamily="65" charset="-120"/>
              </a:rPr>
              <a:t>6</a:t>
            </a:r>
            <a:r>
              <a:rPr lang="zh-TW" altLang="en-US" sz="1400" kern="0" dirty="0" smtClean="0">
                <a:solidFill>
                  <a:srgbClr val="0033CC"/>
                </a:solidFill>
                <a:latin typeface="標楷體" pitchFamily="65" charset="-120"/>
                <a:ea typeface="標楷體" pitchFamily="65" charset="-120"/>
              </a:rPr>
              <a:t>項</a:t>
            </a:r>
            <a:r>
              <a:rPr lang="en-US" altLang="zh-TW" sz="1400" kern="0" dirty="0" smtClean="0">
                <a:solidFill>
                  <a:srgbClr val="0033CC"/>
                </a:solidFill>
                <a:latin typeface="標楷體" pitchFamily="65" charset="-120"/>
                <a:ea typeface="標楷體" pitchFamily="65" charset="-120"/>
              </a:rPr>
              <a:t>(</a:t>
            </a:r>
            <a:r>
              <a:rPr lang="zh-TW" altLang="en-US" sz="1400" kern="0" dirty="0" smtClean="0">
                <a:solidFill>
                  <a:srgbClr val="0033CC"/>
                </a:solidFill>
                <a:latin typeface="標楷體" pitchFamily="65" charset="-120"/>
                <a:ea typeface="標楷體" pitchFamily="65" charset="-120"/>
              </a:rPr>
              <a:t>簡易股份轉換</a:t>
            </a:r>
            <a:r>
              <a:rPr lang="en-US" altLang="zh-TW" sz="1400" kern="0" dirty="0" smtClean="0">
                <a:solidFill>
                  <a:srgbClr val="0033CC"/>
                </a:solidFill>
                <a:latin typeface="標楷體" pitchFamily="65" charset="-120"/>
                <a:ea typeface="標楷體" pitchFamily="65" charset="-120"/>
              </a:rPr>
              <a:t>)</a:t>
            </a:r>
            <a:r>
              <a:rPr lang="zh-TW" altLang="en-US" sz="1400" kern="0" dirty="0" smtClean="0">
                <a:solidFill>
                  <a:srgbClr val="0033CC"/>
                </a:solidFill>
                <a:latin typeface="標楷體" pitchFamily="65" charset="-120"/>
                <a:ea typeface="標楷體" pitchFamily="65" charset="-120"/>
              </a:rPr>
              <a:t>、第</a:t>
            </a:r>
            <a:r>
              <a:rPr lang="en-US" altLang="zh-TW" sz="1400" kern="0" dirty="0" smtClean="0">
                <a:solidFill>
                  <a:srgbClr val="0033CC"/>
                </a:solidFill>
                <a:latin typeface="標楷體" pitchFamily="65" charset="-120"/>
                <a:ea typeface="標楷體" pitchFamily="65" charset="-120"/>
              </a:rPr>
              <a:t>30</a:t>
            </a:r>
            <a:r>
              <a:rPr lang="zh-TW" altLang="en-US" sz="1400" kern="0" dirty="0" smtClean="0">
                <a:solidFill>
                  <a:srgbClr val="0033CC"/>
                </a:solidFill>
                <a:latin typeface="標楷體" pitchFamily="65" charset="-120"/>
                <a:ea typeface="標楷體" pitchFamily="65" charset="-120"/>
              </a:rPr>
              <a:t>條第</a:t>
            </a:r>
            <a:r>
              <a:rPr lang="en-US" altLang="zh-TW" sz="1400" kern="0" dirty="0" smtClean="0">
                <a:solidFill>
                  <a:srgbClr val="0033CC"/>
                </a:solidFill>
                <a:latin typeface="標楷體" pitchFamily="65" charset="-120"/>
                <a:ea typeface="標楷體" pitchFamily="65" charset="-120"/>
              </a:rPr>
              <a:t>1</a:t>
            </a:r>
            <a:r>
              <a:rPr lang="zh-TW" altLang="en-US" sz="1400" kern="0" dirty="0" smtClean="0">
                <a:solidFill>
                  <a:srgbClr val="0033CC"/>
                </a:solidFill>
                <a:latin typeface="標楷體" pitchFamily="65" charset="-120"/>
                <a:ea typeface="標楷體" pitchFamily="65" charset="-120"/>
              </a:rPr>
              <a:t>項</a:t>
            </a:r>
            <a:r>
              <a:rPr lang="en-US" altLang="zh-TW" sz="1400" kern="0" dirty="0" smtClean="0">
                <a:solidFill>
                  <a:srgbClr val="0033CC"/>
                </a:solidFill>
                <a:latin typeface="標楷體" pitchFamily="65" charset="-120"/>
                <a:ea typeface="標楷體" pitchFamily="65" charset="-120"/>
              </a:rPr>
              <a:t>(</a:t>
            </a:r>
            <a:r>
              <a:rPr lang="zh-TW" altLang="en-US" sz="1400" kern="0" dirty="0" smtClean="0">
                <a:solidFill>
                  <a:srgbClr val="0033CC"/>
                </a:solidFill>
                <a:latin typeface="標楷體" pitchFamily="65" charset="-120"/>
                <a:ea typeface="標楷體" pitchFamily="65" charset="-120"/>
              </a:rPr>
              <a:t>母子公司間簡易股份轉換</a:t>
            </a:r>
            <a:r>
              <a:rPr lang="en-US" altLang="zh-TW" sz="1400" kern="0" dirty="0" smtClean="0">
                <a:solidFill>
                  <a:srgbClr val="0033CC"/>
                </a:solidFill>
                <a:latin typeface="標楷體" pitchFamily="65" charset="-120"/>
                <a:ea typeface="標楷體" pitchFamily="65" charset="-120"/>
              </a:rPr>
              <a:t>)</a:t>
            </a:r>
            <a:r>
              <a:rPr lang="zh-TW" altLang="en-US" sz="1400" kern="0" dirty="0" smtClean="0">
                <a:solidFill>
                  <a:srgbClr val="0033CC"/>
                </a:solidFill>
                <a:latin typeface="標楷體" pitchFamily="65" charset="-120"/>
                <a:ea typeface="標楷體" pitchFamily="65" charset="-120"/>
              </a:rPr>
              <a:t>、第</a:t>
            </a:r>
            <a:r>
              <a:rPr lang="en-US" altLang="zh-TW" sz="1400" kern="0" dirty="0" smtClean="0">
                <a:solidFill>
                  <a:srgbClr val="0033CC"/>
                </a:solidFill>
                <a:latin typeface="標楷體" pitchFamily="65" charset="-120"/>
                <a:ea typeface="標楷體" pitchFamily="65" charset="-120"/>
              </a:rPr>
              <a:t>36</a:t>
            </a:r>
            <a:r>
              <a:rPr lang="zh-TW" altLang="en-US" sz="1400" kern="0" dirty="0" smtClean="0">
                <a:solidFill>
                  <a:srgbClr val="0033CC"/>
                </a:solidFill>
                <a:latin typeface="標楷體" pitchFamily="65" charset="-120"/>
                <a:ea typeface="標楷體" pitchFamily="65" charset="-120"/>
              </a:rPr>
              <a:t>條第</a:t>
            </a:r>
            <a:r>
              <a:rPr lang="en-US" altLang="zh-TW" sz="1400" kern="0" dirty="0" smtClean="0">
                <a:solidFill>
                  <a:srgbClr val="0033CC"/>
                </a:solidFill>
                <a:latin typeface="標楷體" pitchFamily="65" charset="-120"/>
                <a:ea typeface="標楷體" pitchFamily="65" charset="-120"/>
              </a:rPr>
              <a:t>1</a:t>
            </a:r>
            <a:r>
              <a:rPr lang="zh-TW" altLang="en-US" sz="1400" kern="0" dirty="0" smtClean="0">
                <a:solidFill>
                  <a:srgbClr val="0033CC"/>
                </a:solidFill>
                <a:latin typeface="標楷體" pitchFamily="65" charset="-120"/>
                <a:ea typeface="標楷體" pitchFamily="65" charset="-120"/>
              </a:rPr>
              <a:t>項及第</a:t>
            </a:r>
            <a:r>
              <a:rPr lang="en-US" altLang="zh-TW" sz="1400" kern="0" dirty="0" smtClean="0">
                <a:solidFill>
                  <a:srgbClr val="0033CC"/>
                </a:solidFill>
                <a:latin typeface="標楷體" pitchFamily="65" charset="-120"/>
                <a:ea typeface="標楷體" pitchFamily="65" charset="-120"/>
              </a:rPr>
              <a:t>2</a:t>
            </a:r>
            <a:r>
              <a:rPr lang="zh-TW" altLang="en-US" sz="1400" kern="0" dirty="0" smtClean="0">
                <a:solidFill>
                  <a:srgbClr val="0033CC"/>
                </a:solidFill>
                <a:latin typeface="標楷體" pitchFamily="65" charset="-120"/>
                <a:ea typeface="標楷體" pitchFamily="65" charset="-120"/>
              </a:rPr>
              <a:t>項</a:t>
            </a:r>
            <a:r>
              <a:rPr lang="en-US" altLang="zh-TW" sz="1400" kern="0" dirty="0" smtClean="0">
                <a:solidFill>
                  <a:srgbClr val="0033CC"/>
                </a:solidFill>
                <a:latin typeface="標楷體" pitchFamily="65" charset="-120"/>
                <a:ea typeface="標楷體" pitchFamily="65" charset="-120"/>
              </a:rPr>
              <a:t>(</a:t>
            </a:r>
            <a:r>
              <a:rPr lang="zh-TW" altLang="en-US" sz="1400" kern="0" dirty="0" smtClean="0">
                <a:solidFill>
                  <a:srgbClr val="0033CC"/>
                </a:solidFill>
                <a:latin typeface="標楷體" pitchFamily="65" charset="-120"/>
                <a:ea typeface="標楷體" pitchFamily="65" charset="-120"/>
              </a:rPr>
              <a:t>非對稱式分割</a:t>
            </a:r>
            <a:r>
              <a:rPr lang="en-US" altLang="zh-TW" sz="1400" kern="0" dirty="0" smtClean="0">
                <a:solidFill>
                  <a:srgbClr val="0033CC"/>
                </a:solidFill>
                <a:latin typeface="標楷體" pitchFamily="65" charset="-120"/>
                <a:ea typeface="標楷體" pitchFamily="65" charset="-120"/>
              </a:rPr>
              <a:t>)</a:t>
            </a:r>
            <a:r>
              <a:rPr lang="zh-TW" altLang="en-US" sz="1400" kern="0" dirty="0" smtClean="0">
                <a:solidFill>
                  <a:srgbClr val="0033CC"/>
                </a:solidFill>
                <a:latin typeface="標楷體" pitchFamily="65" charset="-120"/>
                <a:ea typeface="標楷體" pitchFamily="65" charset="-120"/>
              </a:rPr>
              <a:t>、第</a:t>
            </a:r>
            <a:r>
              <a:rPr lang="en-US" altLang="zh-TW" sz="1400" kern="0" dirty="0" smtClean="0">
                <a:solidFill>
                  <a:srgbClr val="0033CC"/>
                </a:solidFill>
                <a:latin typeface="標楷體" pitchFamily="65" charset="-120"/>
                <a:ea typeface="標楷體" pitchFamily="65" charset="-120"/>
              </a:rPr>
              <a:t>37</a:t>
            </a:r>
            <a:r>
              <a:rPr lang="zh-TW" altLang="en-US" sz="1400" kern="0" dirty="0" smtClean="0">
                <a:solidFill>
                  <a:srgbClr val="0033CC"/>
                </a:solidFill>
                <a:latin typeface="標楷體" pitchFamily="65" charset="-120"/>
                <a:ea typeface="標楷體" pitchFamily="65" charset="-120"/>
              </a:rPr>
              <a:t>條第</a:t>
            </a:r>
            <a:r>
              <a:rPr lang="en-US" altLang="zh-TW" sz="1400" kern="0" dirty="0" smtClean="0">
                <a:solidFill>
                  <a:srgbClr val="0033CC"/>
                </a:solidFill>
                <a:latin typeface="標楷體" pitchFamily="65" charset="-120"/>
                <a:ea typeface="標楷體" pitchFamily="65" charset="-120"/>
              </a:rPr>
              <a:t>1</a:t>
            </a:r>
            <a:r>
              <a:rPr lang="zh-TW" altLang="en-US" sz="1400" kern="0" dirty="0" smtClean="0">
                <a:solidFill>
                  <a:srgbClr val="0033CC"/>
                </a:solidFill>
                <a:latin typeface="標楷體" pitchFamily="65" charset="-120"/>
                <a:ea typeface="標楷體" pitchFamily="65" charset="-120"/>
              </a:rPr>
              <a:t>項</a:t>
            </a:r>
            <a:r>
              <a:rPr lang="en-US" altLang="zh-TW" sz="1400" kern="0" dirty="0" smtClean="0">
                <a:solidFill>
                  <a:srgbClr val="0033CC"/>
                </a:solidFill>
                <a:latin typeface="標楷體" pitchFamily="65" charset="-120"/>
                <a:ea typeface="標楷體" pitchFamily="65" charset="-120"/>
              </a:rPr>
              <a:t>(</a:t>
            </a:r>
            <a:r>
              <a:rPr lang="zh-TW" altLang="en-US" sz="1400" kern="0" dirty="0" smtClean="0">
                <a:solidFill>
                  <a:srgbClr val="0033CC"/>
                </a:solidFill>
                <a:latin typeface="標楷體" pitchFamily="65" charset="-120"/>
                <a:ea typeface="標楷體" pitchFamily="65" charset="-120"/>
              </a:rPr>
              <a:t>母子公司間簡易分割</a:t>
            </a:r>
            <a:r>
              <a:rPr lang="en-US" altLang="zh-TW" sz="1400" kern="0" dirty="0" smtClean="0">
                <a:solidFill>
                  <a:srgbClr val="0033CC"/>
                </a:solidFill>
                <a:latin typeface="標楷體" pitchFamily="65" charset="-120"/>
                <a:ea typeface="標楷體" pitchFamily="65" charset="-120"/>
              </a:rPr>
              <a:t>)</a:t>
            </a:r>
            <a:r>
              <a:rPr lang="zh-TW" altLang="en-US" sz="1400" kern="0" dirty="0" smtClean="0">
                <a:solidFill>
                  <a:srgbClr val="0033CC"/>
                </a:solidFill>
                <a:latin typeface="標楷體" pitchFamily="65" charset="-120"/>
                <a:ea typeface="標楷體" pitchFamily="65" charset="-120"/>
              </a:rPr>
              <a:t>規定，進行</a:t>
            </a:r>
            <a:r>
              <a:rPr lang="zh-TW" altLang="en-US" sz="1400" kern="0" dirty="0">
                <a:solidFill>
                  <a:srgbClr val="FF0000"/>
                </a:solidFill>
                <a:latin typeface="標楷體" pitchFamily="65" charset="-120"/>
                <a:ea typeface="標楷體" pitchFamily="65" charset="-120"/>
              </a:rPr>
              <a:t>無須經股東會決議之併</a:t>
            </a:r>
            <a:r>
              <a:rPr lang="zh-TW" altLang="en-US" sz="1400" kern="0" dirty="0" smtClean="0">
                <a:solidFill>
                  <a:srgbClr val="FF0000"/>
                </a:solidFill>
                <a:latin typeface="標楷體" pitchFamily="65" charset="-120"/>
                <a:ea typeface="標楷體" pitchFamily="65" charset="-120"/>
              </a:rPr>
              <a:t>購</a:t>
            </a:r>
            <a:r>
              <a:rPr lang="zh-TW" altLang="en-US" sz="1400" kern="0" dirty="0" smtClean="0">
                <a:solidFill>
                  <a:srgbClr val="0033CC"/>
                </a:solidFill>
                <a:latin typeface="標楷體" pitchFamily="65" charset="-120"/>
                <a:ea typeface="標楷體" pitchFamily="65" charset="-120"/>
              </a:rPr>
              <a:t>，</a:t>
            </a:r>
            <a:r>
              <a:rPr lang="zh-TW" altLang="en-US" sz="1400" kern="0" dirty="0">
                <a:solidFill>
                  <a:srgbClr val="0033CC"/>
                </a:solidFill>
                <a:latin typeface="標楷體" pitchFamily="65" charset="-120"/>
                <a:ea typeface="標楷體" pitchFamily="65" charset="-120"/>
              </a:rPr>
              <a:t>不在此限</a:t>
            </a:r>
            <a:r>
              <a:rPr lang="zh-TW" altLang="en-US" sz="1400" kern="0" dirty="0" smtClean="0">
                <a:solidFill>
                  <a:srgbClr val="0033CC"/>
                </a:solidFill>
                <a:latin typeface="標楷體" pitchFamily="65" charset="-120"/>
                <a:ea typeface="標楷體" pitchFamily="65" charset="-120"/>
              </a:rPr>
              <a:t>。</a:t>
            </a:r>
            <a:endParaRPr lang="zh-TW" altLang="en-US" sz="1400" kern="0" dirty="0">
              <a:solidFill>
                <a:srgbClr val="0033CC"/>
              </a:solidFill>
              <a:latin typeface="標楷體" pitchFamily="65" charset="-120"/>
              <a:ea typeface="標楷體" pitchFamily="65" charset="-120"/>
            </a:endParaRPr>
          </a:p>
        </p:txBody>
      </p:sp>
      <p:sp>
        <p:nvSpPr>
          <p:cNvPr id="8" name="矩形 7"/>
          <p:cNvSpPr/>
          <p:nvPr/>
        </p:nvSpPr>
        <p:spPr>
          <a:xfrm>
            <a:off x="3923928" y="6259956"/>
            <a:ext cx="2232248" cy="506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圓角矩形 80"/>
          <p:cNvSpPr/>
          <p:nvPr/>
        </p:nvSpPr>
        <p:spPr bwMode="auto">
          <a:xfrm>
            <a:off x="5782114" y="5743220"/>
            <a:ext cx="2736304" cy="720080"/>
          </a:xfrm>
          <a:prstGeom prst="roundRect">
            <a:avLst/>
          </a:prstGeom>
          <a:ln w="38100">
            <a:headEnd/>
            <a:tailEnd/>
          </a:ln>
        </p:spPr>
        <p:style>
          <a:lnRef idx="2">
            <a:schemeClr val="accent6"/>
          </a:lnRef>
          <a:fillRef idx="1">
            <a:schemeClr val="lt1"/>
          </a:fillRef>
          <a:effectRef idx="0">
            <a:schemeClr val="accent6"/>
          </a:effectRef>
          <a:fontRef idx="minor">
            <a:schemeClr val="dk1"/>
          </a:fontRef>
        </p:style>
        <p:txBody>
          <a:bodyPr anchor="ctr"/>
          <a:lstStyle/>
          <a:p>
            <a:pPr algn="ctr">
              <a:lnSpc>
                <a:spcPct val="90000"/>
              </a:lnSpc>
              <a:spcBef>
                <a:spcPct val="20000"/>
              </a:spcBef>
              <a:defRPr/>
            </a:pPr>
            <a:endParaRPr lang="en-US" altLang="zh-TW" b="1" kern="0" dirty="0">
              <a:solidFill>
                <a:srgbClr val="FF0000"/>
              </a:solidFill>
              <a:latin typeface="標楷體" pitchFamily="65" charset="-120"/>
              <a:ea typeface="標楷體" pitchFamily="65" charset="-120"/>
            </a:endParaRPr>
          </a:p>
          <a:p>
            <a:pPr algn="ctr">
              <a:lnSpc>
                <a:spcPct val="90000"/>
              </a:lnSpc>
              <a:spcBef>
                <a:spcPct val="20000"/>
              </a:spcBef>
              <a:defRPr/>
            </a:pPr>
            <a:r>
              <a:rPr lang="zh-TW" altLang="en-US" sz="1600" b="1" kern="0" dirty="0">
                <a:solidFill>
                  <a:srgbClr val="FF0000"/>
                </a:solidFill>
                <a:latin typeface="標楷體" pitchFamily="65" charset="-120"/>
                <a:ea typeface="標楷體" pitchFamily="65" charset="-120"/>
              </a:rPr>
              <a:t>本中心對該公司</a:t>
            </a:r>
            <a:endParaRPr lang="en-US" altLang="zh-TW" sz="1600" b="1" kern="0" dirty="0">
              <a:solidFill>
                <a:srgbClr val="FF0000"/>
              </a:solidFill>
              <a:latin typeface="標楷體" pitchFamily="65" charset="-120"/>
              <a:ea typeface="標楷體" pitchFamily="65" charset="-120"/>
            </a:endParaRPr>
          </a:p>
          <a:p>
            <a:pPr algn="ctr">
              <a:lnSpc>
                <a:spcPct val="90000"/>
              </a:lnSpc>
              <a:spcBef>
                <a:spcPct val="20000"/>
              </a:spcBef>
              <a:defRPr/>
            </a:pPr>
            <a:r>
              <a:rPr lang="zh-TW" altLang="en-US" sz="1600" b="1" kern="0" dirty="0">
                <a:solidFill>
                  <a:srgbClr val="FF0000"/>
                </a:solidFill>
                <a:latin typeface="標楷體" pitchFamily="65" charset="-120"/>
                <a:ea typeface="標楷體" pitchFamily="65" charset="-120"/>
              </a:rPr>
              <a:t>執行暫停交易</a:t>
            </a:r>
            <a:endParaRPr lang="en-US" altLang="zh-TW" sz="1600" b="1" kern="0" dirty="0">
              <a:solidFill>
                <a:srgbClr val="FF0000"/>
              </a:solidFill>
              <a:latin typeface="標楷體" pitchFamily="65" charset="-120"/>
              <a:ea typeface="標楷體" pitchFamily="65" charset="-120"/>
            </a:endParaRPr>
          </a:p>
          <a:p>
            <a:pPr algn="ctr">
              <a:lnSpc>
                <a:spcPct val="90000"/>
              </a:lnSpc>
              <a:spcBef>
                <a:spcPct val="20000"/>
              </a:spcBef>
              <a:defRPr/>
            </a:pPr>
            <a:endParaRPr lang="en-US" altLang="zh-TW" b="1" kern="0" dirty="0">
              <a:solidFill>
                <a:srgbClr val="FF0000"/>
              </a:solidFill>
              <a:latin typeface="標楷體" pitchFamily="65" charset="-120"/>
              <a:ea typeface="標楷體" pitchFamily="65" charset="-120"/>
            </a:endParaRPr>
          </a:p>
        </p:txBody>
      </p:sp>
      <p:grpSp>
        <p:nvGrpSpPr>
          <p:cNvPr id="33" name="群組 10"/>
          <p:cNvGrpSpPr>
            <a:grpSpLocks/>
          </p:cNvGrpSpPr>
          <p:nvPr/>
        </p:nvGrpSpPr>
        <p:grpSpPr bwMode="auto">
          <a:xfrm>
            <a:off x="294033" y="5373216"/>
            <a:ext cx="4313971" cy="1296144"/>
            <a:chOff x="349217" y="1550806"/>
            <a:chExt cx="2497365" cy="749502"/>
          </a:xfrm>
        </p:grpSpPr>
        <p:sp>
          <p:nvSpPr>
            <p:cNvPr id="37" name="AutoShape 56"/>
            <p:cNvSpPr>
              <a:spLocks noChangeArrowheads="1"/>
            </p:cNvSpPr>
            <p:nvPr/>
          </p:nvSpPr>
          <p:spPr bwMode="auto">
            <a:xfrm flipH="1">
              <a:off x="349217" y="1550806"/>
              <a:ext cx="2417762" cy="512762"/>
            </a:xfrm>
            <a:prstGeom prst="roundRect">
              <a:avLst>
                <a:gd name="adj" fmla="val 11741"/>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zh-TW" altLang="en-US" sz="2000"/>
            </a:p>
          </p:txBody>
        </p:sp>
        <p:sp>
          <p:nvSpPr>
            <p:cNvPr id="38" name="AutoShape 58"/>
            <p:cNvSpPr>
              <a:spLocks noChangeArrowheads="1"/>
            </p:cNvSpPr>
            <p:nvPr/>
          </p:nvSpPr>
          <p:spPr bwMode="auto">
            <a:xfrm flipH="1">
              <a:off x="517173" y="1618477"/>
              <a:ext cx="2329409" cy="681831"/>
            </a:xfrm>
            <a:prstGeom prst="roundRect">
              <a:avLst>
                <a:gd name="adj" fmla="val 7718"/>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defRPr/>
              </a:pPr>
              <a:r>
                <a:rPr lang="zh-TW" altLang="en-US" sz="16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本中心發現</a:t>
              </a:r>
              <a:r>
                <a:rPr lang="zh-TW" altLang="zh-TW" sz="16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媒體報導</a:t>
              </a:r>
              <a:r>
                <a:rPr lang="zh-TW" altLang="en-US" sz="16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或其他資訊</a:t>
              </a:r>
              <a:endParaRPr lang="en-US" altLang="zh-TW" sz="16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endParaRPr>
            </a:p>
            <a:p>
              <a:pPr algn="ctr">
                <a:defRPr/>
              </a:pPr>
              <a:r>
                <a:rPr lang="zh-TW" altLang="en-US" sz="16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足以影響投資有價證券之判斷</a:t>
              </a:r>
            </a:p>
            <a:p>
              <a:pPr algn="ctr">
                <a:defRPr/>
              </a:pPr>
              <a:r>
                <a:rPr lang="zh-TW" altLang="en-US" sz="16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且</a:t>
              </a:r>
              <a:endParaRPr lang="en-US" altLang="zh-TW" sz="16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algn="ctr">
                <a:defRPr/>
              </a:pPr>
              <a:r>
                <a:rPr lang="zh-TW" altLang="en-US" sz="16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公司無法完整說明</a:t>
              </a:r>
            </a:p>
          </p:txBody>
        </p:sp>
      </p:grpSp>
      <p:sp>
        <p:nvSpPr>
          <p:cNvPr id="4" name="文字方塊 3"/>
          <p:cNvSpPr txBox="1"/>
          <p:nvPr/>
        </p:nvSpPr>
        <p:spPr>
          <a:xfrm>
            <a:off x="3674491" y="6225187"/>
            <a:ext cx="1476164" cy="523220"/>
          </a:xfrm>
          <a:prstGeom prst="rect">
            <a:avLst/>
          </a:prstGeom>
          <a:solidFill>
            <a:srgbClr val="FFFF00"/>
          </a:solidFill>
          <a:ln>
            <a:solidFill>
              <a:schemeClr val="accent3">
                <a:lumMod val="75000"/>
              </a:schemeClr>
            </a:solidFill>
          </a:ln>
        </p:spPr>
        <p:txBody>
          <a:bodyPr wrap="square" rtlCol="0">
            <a:spAutoFit/>
          </a:bodyPr>
          <a:lstStyle/>
          <a:p>
            <a:r>
              <a:rPr lang="en-US" altLang="zh-TW" sz="1400" dirty="0">
                <a:solidFill>
                  <a:srgbClr val="0000FF"/>
                </a:solidFill>
                <a:latin typeface="標楷體" panose="03000509000000000000" pitchFamily="65" charset="-120"/>
                <a:ea typeface="標楷體" panose="03000509000000000000" pitchFamily="65" charset="-120"/>
              </a:rPr>
              <a:t>1.</a:t>
            </a:r>
            <a:r>
              <a:rPr lang="zh-TW" altLang="en-US" sz="1400" dirty="0">
                <a:solidFill>
                  <a:srgbClr val="0000FF"/>
                </a:solidFill>
                <a:latin typeface="標楷體" panose="03000509000000000000" pitchFamily="65" charset="-120"/>
                <a:ea typeface="標楷體" panose="03000509000000000000" pitchFamily="65" charset="-120"/>
              </a:rPr>
              <a:t>氣爆案例</a:t>
            </a:r>
            <a:endParaRPr lang="en-US" altLang="zh-TW" sz="1400" dirty="0">
              <a:solidFill>
                <a:srgbClr val="0000FF"/>
              </a:solidFill>
              <a:latin typeface="標楷體" panose="03000509000000000000" pitchFamily="65" charset="-120"/>
              <a:ea typeface="標楷體" panose="03000509000000000000" pitchFamily="65" charset="-120"/>
            </a:endParaRPr>
          </a:p>
          <a:p>
            <a:r>
              <a:rPr lang="en-US" altLang="zh-TW" sz="1400" dirty="0">
                <a:solidFill>
                  <a:srgbClr val="0000FF"/>
                </a:solidFill>
                <a:latin typeface="標楷體" panose="03000509000000000000" pitchFamily="65" charset="-120"/>
                <a:ea typeface="標楷體" panose="03000509000000000000" pitchFamily="65" charset="-120"/>
              </a:rPr>
              <a:t>2.</a:t>
            </a:r>
            <a:r>
              <a:rPr lang="zh-TW" altLang="en-US" sz="1400" dirty="0">
                <a:solidFill>
                  <a:srgbClr val="0000FF"/>
                </a:solidFill>
                <a:latin typeface="標楷體" panose="03000509000000000000" pitchFamily="65" charset="-120"/>
                <a:ea typeface="標楷體" panose="03000509000000000000" pitchFamily="65" charset="-120"/>
              </a:rPr>
              <a:t>食安事件</a:t>
            </a:r>
          </a:p>
        </p:txBody>
      </p:sp>
    </p:spTree>
    <p:extLst>
      <p:ext uri="{BB962C8B-B14F-4D97-AF65-F5344CB8AC3E}">
        <p14:creationId xmlns:p14="http://schemas.microsoft.com/office/powerpoint/2010/main" val="3256167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a:xfrm>
            <a:off x="8539100" y="6309320"/>
            <a:ext cx="562744" cy="476250"/>
          </a:xfrm>
        </p:spPr>
        <p:txBody>
          <a:bodyPr/>
          <a:lstStyle/>
          <a:p>
            <a:pPr>
              <a:defRPr/>
            </a:pPr>
            <a:fld id="{CC1D5166-8966-4370-A355-34F499BB147F}" type="slidenum">
              <a:rPr lang="zh-TW" altLang="en-US" smtClean="0"/>
              <a:pPr>
                <a:defRPr/>
              </a:pPr>
              <a:t>26</a:t>
            </a:fld>
            <a:endParaRPr lang="zh-TW" altLang="en-US"/>
          </a:p>
        </p:txBody>
      </p:sp>
      <p:graphicFrame>
        <p:nvGraphicFramePr>
          <p:cNvPr id="7" name="資料庫圖表 6"/>
          <p:cNvGraphicFramePr/>
          <p:nvPr>
            <p:extLst/>
          </p:nvPr>
        </p:nvGraphicFramePr>
        <p:xfrm>
          <a:off x="1043608" y="1124744"/>
          <a:ext cx="7776864" cy="4205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1187624" y="43259"/>
            <a:ext cx="7200800" cy="8120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zh-TW" altLang="en-US" sz="4000" dirty="0" smtClean="0">
                <a:solidFill>
                  <a:schemeClr val="accent5">
                    <a:lumMod val="75000"/>
                  </a:schemeClr>
                </a:solidFill>
                <a:effectLst>
                  <a:outerShdw blurRad="50000" dist="30000" dir="5400000" algn="tl" rotWithShape="0">
                    <a:srgbClr val="000000">
                      <a:alpha val="30000"/>
                    </a:srgbClr>
                  </a:outerShdw>
                </a:effectLst>
                <a:latin typeface="標楷體" pitchFamily="65" charset="-120"/>
                <a:ea typeface="標楷體" pitchFamily="65" charset="-120"/>
              </a:rPr>
              <a:t>一、訊息</a:t>
            </a:r>
            <a:r>
              <a:rPr lang="zh-TW" altLang="en-US" sz="4000" dirty="0">
                <a:solidFill>
                  <a:schemeClr val="accent5">
                    <a:lumMod val="75000"/>
                  </a:schemeClr>
                </a:solidFill>
                <a:effectLst>
                  <a:outerShdw blurRad="50000" dist="30000" dir="5400000" algn="tl" rotWithShape="0">
                    <a:srgbClr val="000000">
                      <a:alpha val="30000"/>
                    </a:srgbClr>
                  </a:outerShdw>
                </a:effectLst>
                <a:latin typeface="標楷體" pitchFamily="65" charset="-120"/>
                <a:ea typeface="標楷體" pitchFamily="65" charset="-120"/>
              </a:rPr>
              <a:t>面暫停</a:t>
            </a:r>
            <a:r>
              <a:rPr lang="zh-TW" altLang="en-US" sz="4000" dirty="0" smtClean="0">
                <a:solidFill>
                  <a:schemeClr val="accent5">
                    <a:lumMod val="75000"/>
                  </a:schemeClr>
                </a:solidFill>
                <a:effectLst>
                  <a:outerShdw blurRad="50000" dist="30000" dir="5400000" algn="tl" rotWithShape="0">
                    <a:srgbClr val="000000">
                      <a:alpha val="30000"/>
                    </a:srgbClr>
                  </a:outerShdw>
                </a:effectLst>
                <a:latin typeface="標楷體" pitchFamily="65" charset="-120"/>
                <a:ea typeface="標楷體" pitchFamily="65" charset="-120"/>
              </a:rPr>
              <a:t>交易制度</a:t>
            </a:r>
            <a:r>
              <a:rPr lang="en-US" altLang="zh-TW" sz="4000" dirty="0" smtClean="0">
                <a:solidFill>
                  <a:schemeClr val="accent5">
                    <a:lumMod val="75000"/>
                  </a:schemeClr>
                </a:solidFill>
                <a:effectLst>
                  <a:outerShdw blurRad="50000" dist="30000" dir="5400000" algn="tl" rotWithShape="0">
                    <a:srgbClr val="000000">
                      <a:alpha val="30000"/>
                    </a:srgbClr>
                  </a:outerShdw>
                </a:effectLst>
                <a:latin typeface="標楷體" pitchFamily="65" charset="-120"/>
                <a:ea typeface="標楷體" pitchFamily="65" charset="-120"/>
              </a:rPr>
              <a:t>(2/3)</a:t>
            </a:r>
            <a:endParaRPr lang="en-US" altLang="zh-TW" sz="4000" dirty="0">
              <a:solidFill>
                <a:schemeClr val="accent5">
                  <a:lumMod val="75000"/>
                </a:schemeClr>
              </a:solidFill>
              <a:effectLst>
                <a:outerShdw blurRad="50000" dist="30000" dir="5400000" algn="tl" rotWithShape="0">
                  <a:srgbClr val="000000">
                    <a:alpha val="30000"/>
                  </a:srgbClr>
                </a:outerShdw>
              </a:effectLst>
              <a:latin typeface="標楷體" pitchFamily="65" charset="-120"/>
              <a:ea typeface="標楷體" pitchFamily="65" charset="-120"/>
            </a:endParaRPr>
          </a:p>
        </p:txBody>
      </p:sp>
    </p:spTree>
    <p:extLst>
      <p:ext uri="{BB962C8B-B14F-4D97-AF65-F5344CB8AC3E}">
        <p14:creationId xmlns:p14="http://schemas.microsoft.com/office/powerpoint/2010/main" val="3059792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294967295"/>
          </p:nvPr>
        </p:nvSpPr>
        <p:spPr>
          <a:xfrm>
            <a:off x="8604448" y="6382650"/>
            <a:ext cx="2133600" cy="365125"/>
          </a:xfrm>
          <a:prstGeom prst="rect">
            <a:avLst/>
          </a:prstGeom>
        </p:spPr>
        <p:txBody>
          <a:bodyPr/>
          <a:lstStyle/>
          <a:p>
            <a:pPr>
              <a:defRPr/>
            </a:pPr>
            <a:fld id="{F6E356D6-E438-4218-BB09-B922362E57F0}" type="slidenum">
              <a:rPr lang="zh-TW" altLang="en-US" smtClean="0"/>
              <a:pPr>
                <a:defRPr/>
              </a:pPr>
              <a:t>27</a:t>
            </a:fld>
            <a:endParaRPr lang="zh-TW" altLang="en-US" dirty="0"/>
          </a:p>
        </p:txBody>
      </p:sp>
      <p:sp>
        <p:nvSpPr>
          <p:cNvPr id="7" name="向右箭號圖說文字 6"/>
          <p:cNvSpPr/>
          <p:nvPr/>
        </p:nvSpPr>
        <p:spPr bwMode="auto">
          <a:xfrm rot="16200000">
            <a:off x="4356051" y="2708895"/>
            <a:ext cx="1008062" cy="7200900"/>
          </a:xfrm>
          <a:prstGeom prst="rightArrowCallou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0" hangingPunct="0">
              <a:defRPr/>
            </a:pPr>
            <a:r>
              <a:rPr kumimoji="0" lang="zh-TW" altLang="en-US" sz="2800" b="1" spc="50" dirty="0">
                <a:ln w="11430"/>
                <a:solidFill>
                  <a:srgbClr val="003296"/>
                </a:solidFill>
                <a:latin typeface="標楷體" pitchFamily="65" charset="-120"/>
                <a:ea typeface="標楷體" pitchFamily="65" charset="-120"/>
              </a:rPr>
              <a:t>無盤中暫停</a:t>
            </a:r>
            <a:r>
              <a:rPr kumimoji="0" lang="en-US" altLang="zh-TW" sz="2800" b="1" spc="50" dirty="0">
                <a:ln w="11430"/>
                <a:solidFill>
                  <a:srgbClr val="003296"/>
                </a:solidFill>
                <a:latin typeface="標楷體" pitchFamily="65" charset="-120"/>
                <a:ea typeface="標楷體" pitchFamily="65" charset="-120"/>
              </a:rPr>
              <a:t>/</a:t>
            </a:r>
            <a:r>
              <a:rPr kumimoji="0" lang="zh-TW" altLang="en-US" sz="2800" b="1" spc="50" dirty="0">
                <a:ln w="11430"/>
                <a:solidFill>
                  <a:srgbClr val="003296"/>
                </a:solidFill>
                <a:latin typeface="標楷體" pitchFamily="65" charset="-120"/>
                <a:ea typeface="標楷體" pitchFamily="65" charset="-120"/>
              </a:rPr>
              <a:t>恢復交易</a:t>
            </a:r>
          </a:p>
        </p:txBody>
      </p:sp>
      <p:graphicFrame>
        <p:nvGraphicFramePr>
          <p:cNvPr id="11" name="資料庫圖表 10"/>
          <p:cNvGraphicFramePr/>
          <p:nvPr>
            <p:extLst/>
          </p:nvPr>
        </p:nvGraphicFramePr>
        <p:xfrm>
          <a:off x="1043608" y="1052736"/>
          <a:ext cx="7992888"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圓角矩形 7"/>
          <p:cNvSpPr/>
          <p:nvPr/>
        </p:nvSpPr>
        <p:spPr>
          <a:xfrm>
            <a:off x="1187624" y="43259"/>
            <a:ext cx="7200800" cy="8120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zh-TW" altLang="en-US" sz="4000" dirty="0" smtClean="0">
                <a:solidFill>
                  <a:schemeClr val="accent5">
                    <a:lumMod val="75000"/>
                  </a:schemeClr>
                </a:solidFill>
                <a:effectLst>
                  <a:outerShdw blurRad="50000" dist="30000" dir="5400000" algn="tl" rotWithShape="0">
                    <a:srgbClr val="000000">
                      <a:alpha val="30000"/>
                    </a:srgbClr>
                  </a:outerShdw>
                </a:effectLst>
                <a:latin typeface="標楷體" pitchFamily="65" charset="-120"/>
                <a:ea typeface="標楷體" pitchFamily="65" charset="-120"/>
              </a:rPr>
              <a:t>一、訊息</a:t>
            </a:r>
            <a:r>
              <a:rPr lang="zh-TW" altLang="en-US" sz="4000" dirty="0">
                <a:solidFill>
                  <a:schemeClr val="accent5">
                    <a:lumMod val="75000"/>
                  </a:schemeClr>
                </a:solidFill>
                <a:effectLst>
                  <a:outerShdw blurRad="50000" dist="30000" dir="5400000" algn="tl" rotWithShape="0">
                    <a:srgbClr val="000000">
                      <a:alpha val="30000"/>
                    </a:srgbClr>
                  </a:outerShdw>
                </a:effectLst>
                <a:latin typeface="標楷體" pitchFamily="65" charset="-120"/>
                <a:ea typeface="標楷體" pitchFamily="65" charset="-120"/>
              </a:rPr>
              <a:t>面暫停</a:t>
            </a:r>
            <a:r>
              <a:rPr lang="zh-TW" altLang="en-US" sz="4000" dirty="0" smtClean="0">
                <a:solidFill>
                  <a:schemeClr val="accent5">
                    <a:lumMod val="75000"/>
                  </a:schemeClr>
                </a:solidFill>
                <a:effectLst>
                  <a:outerShdw blurRad="50000" dist="30000" dir="5400000" algn="tl" rotWithShape="0">
                    <a:srgbClr val="000000">
                      <a:alpha val="30000"/>
                    </a:srgbClr>
                  </a:outerShdw>
                </a:effectLst>
                <a:latin typeface="標楷體" pitchFamily="65" charset="-120"/>
                <a:ea typeface="標楷體" pitchFamily="65" charset="-120"/>
              </a:rPr>
              <a:t>交易制度</a:t>
            </a:r>
            <a:r>
              <a:rPr lang="en-US" altLang="zh-TW" sz="4000" dirty="0" smtClean="0">
                <a:solidFill>
                  <a:schemeClr val="accent5">
                    <a:lumMod val="75000"/>
                  </a:schemeClr>
                </a:solidFill>
                <a:effectLst>
                  <a:outerShdw blurRad="50000" dist="30000" dir="5400000" algn="tl" rotWithShape="0">
                    <a:srgbClr val="000000">
                      <a:alpha val="30000"/>
                    </a:srgbClr>
                  </a:outerShdw>
                </a:effectLst>
                <a:latin typeface="標楷體" pitchFamily="65" charset="-120"/>
                <a:ea typeface="標楷體" pitchFamily="65" charset="-120"/>
              </a:rPr>
              <a:t>(3/3)</a:t>
            </a:r>
            <a:endParaRPr lang="en-US" altLang="zh-TW" sz="4000" dirty="0">
              <a:solidFill>
                <a:schemeClr val="accent5">
                  <a:lumMod val="75000"/>
                </a:schemeClr>
              </a:solidFill>
              <a:effectLst>
                <a:outerShdw blurRad="50000" dist="30000" dir="5400000" algn="tl" rotWithShape="0">
                  <a:srgbClr val="000000">
                    <a:alpha val="30000"/>
                  </a:srgbClr>
                </a:outerShdw>
              </a:effectLst>
              <a:latin typeface="標楷體" pitchFamily="65" charset="-120"/>
              <a:ea typeface="標楷體" pitchFamily="65" charset="-120"/>
            </a:endParaRPr>
          </a:p>
        </p:txBody>
      </p:sp>
    </p:spTree>
    <p:extLst>
      <p:ext uri="{BB962C8B-B14F-4D97-AF65-F5344CB8AC3E}">
        <p14:creationId xmlns:p14="http://schemas.microsoft.com/office/powerpoint/2010/main" val="4570714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0"/>
            <a:ext cx="4320480" cy="1143001"/>
          </a:xfrm>
        </p:spPr>
        <p:txBody>
          <a:bodyPr/>
          <a:lstStyle/>
          <a:p>
            <a:pPr lvl="0" fontAlgn="auto">
              <a:spcBef>
                <a:spcPts val="0"/>
              </a:spcBef>
              <a:spcAft>
                <a:spcPts val="0"/>
              </a:spcAft>
              <a:defRPr/>
            </a:pPr>
            <a:r>
              <a:rPr lang="zh-TW" altLang="en-US" sz="3600" b="1" cap="all" spc="50" dirty="0">
                <a:ln w="11430"/>
                <a:solidFill>
                  <a:schemeClr val="tx2"/>
                </a:solidFill>
              </a:rPr>
              <a:t>二</a:t>
            </a:r>
            <a:r>
              <a:rPr lang="zh-TW" altLang="en-US" sz="3600" b="1" cap="all" spc="50" dirty="0" smtClean="0">
                <a:ln w="11430"/>
                <a:solidFill>
                  <a:schemeClr val="tx2"/>
                </a:solidFill>
                <a:latin typeface="標楷體" pitchFamily="65" charset="-120"/>
                <a:ea typeface="標楷體" pitchFamily="65" charset="-120"/>
              </a:rPr>
              <a:t>、案例說明</a:t>
            </a:r>
            <a:endParaRPr lang="en-US" altLang="zh-TW" sz="3600" b="1" cap="all" spc="50" dirty="0" smtClean="0">
              <a:ln w="11430"/>
              <a:solidFill>
                <a:schemeClr val="tx2"/>
              </a:solidFill>
              <a:latin typeface="標楷體" pitchFamily="65" charset="-120"/>
              <a:ea typeface="標楷體" pitchFamily="65" charset="-120"/>
            </a:endParaRPr>
          </a:p>
        </p:txBody>
      </p:sp>
      <p:grpSp>
        <p:nvGrpSpPr>
          <p:cNvPr id="5" name="群組 6"/>
          <p:cNvGrpSpPr/>
          <p:nvPr/>
        </p:nvGrpSpPr>
        <p:grpSpPr>
          <a:xfrm>
            <a:off x="395536" y="1700808"/>
            <a:ext cx="8072494" cy="714950"/>
            <a:chOff x="285720" y="4785752"/>
            <a:chExt cx="8001056" cy="714950"/>
          </a:xfrm>
        </p:grpSpPr>
        <p:cxnSp>
          <p:nvCxnSpPr>
            <p:cNvPr id="8" name="直線單箭頭接點 7"/>
            <p:cNvCxnSpPr/>
            <p:nvPr/>
          </p:nvCxnSpPr>
          <p:spPr>
            <a:xfrm flipV="1">
              <a:off x="285720" y="5143512"/>
              <a:ext cx="8001056" cy="71438"/>
            </a:xfrm>
            <a:prstGeom prst="straightConnector1">
              <a:avLst/>
            </a:prstGeom>
            <a:ln w="127000">
              <a:solidFill>
                <a:srgbClr val="990033"/>
              </a:solidFill>
              <a:tailEnd type="stealth"/>
            </a:ln>
          </p:spPr>
          <p:style>
            <a:lnRef idx="1">
              <a:schemeClr val="accent1"/>
            </a:lnRef>
            <a:fillRef idx="0">
              <a:schemeClr val="accent1"/>
            </a:fillRef>
            <a:effectRef idx="0">
              <a:schemeClr val="accent1"/>
            </a:effectRef>
            <a:fontRef idx="minor">
              <a:schemeClr val="tx1"/>
            </a:fontRef>
          </p:style>
        </p:cxnSp>
        <p:grpSp>
          <p:nvGrpSpPr>
            <p:cNvPr id="6" name="群組 52"/>
            <p:cNvGrpSpPr/>
            <p:nvPr/>
          </p:nvGrpSpPr>
          <p:grpSpPr>
            <a:xfrm>
              <a:off x="3069179" y="4785752"/>
              <a:ext cx="3570127" cy="714950"/>
              <a:chOff x="3069179" y="4928628"/>
              <a:chExt cx="3570127" cy="714950"/>
            </a:xfrm>
          </p:grpSpPr>
          <p:cxnSp>
            <p:nvCxnSpPr>
              <p:cNvPr id="11" name="直線接點 10"/>
              <p:cNvCxnSpPr/>
              <p:nvPr/>
            </p:nvCxnSpPr>
            <p:spPr>
              <a:xfrm>
                <a:off x="3069179" y="4928628"/>
                <a:ext cx="2152" cy="714950"/>
              </a:xfrm>
              <a:prstGeom prst="line">
                <a:avLst/>
              </a:prstGeom>
              <a:ln w="12700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rot="5400000">
                <a:off x="5180017" y="5321313"/>
                <a:ext cx="642942" cy="1588"/>
              </a:xfrm>
              <a:prstGeom prst="line">
                <a:avLst/>
              </a:prstGeom>
              <a:ln w="12700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rot="5400000">
                <a:off x="6317041" y="5321313"/>
                <a:ext cx="642942" cy="1588"/>
              </a:xfrm>
              <a:prstGeom prst="line">
                <a:avLst/>
              </a:prstGeom>
              <a:ln w="127000">
                <a:solidFill>
                  <a:srgbClr val="990033"/>
                </a:solidFill>
              </a:ln>
            </p:spPr>
            <p:style>
              <a:lnRef idx="1">
                <a:schemeClr val="accent1"/>
              </a:lnRef>
              <a:fillRef idx="0">
                <a:schemeClr val="accent1"/>
              </a:fillRef>
              <a:effectRef idx="0">
                <a:schemeClr val="accent1"/>
              </a:effectRef>
              <a:fontRef idx="minor">
                <a:schemeClr val="tx1"/>
              </a:fontRef>
            </p:style>
          </p:cxnSp>
        </p:grpSp>
      </p:grpSp>
      <p:sp>
        <p:nvSpPr>
          <p:cNvPr id="16" name="圓角矩形 15"/>
          <p:cNvSpPr/>
          <p:nvPr/>
        </p:nvSpPr>
        <p:spPr>
          <a:xfrm>
            <a:off x="3419872" y="2420888"/>
            <a:ext cx="2808312" cy="35798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buFont typeface="Arial" pitchFamily="34" charset="0"/>
              <a:buChar char="•"/>
            </a:pPr>
            <a:endParaRPr lang="en-US" altLang="zh-TW" sz="2400" b="1" dirty="0" smtClean="0">
              <a:solidFill>
                <a:srgbClr val="FF0000"/>
              </a:solidFill>
              <a:latin typeface="標楷體" pitchFamily="65" charset="-120"/>
              <a:ea typeface="標楷體" pitchFamily="65" charset="-120"/>
            </a:endParaRPr>
          </a:p>
          <a:p>
            <a:pPr>
              <a:buFont typeface="Arial" pitchFamily="34" charset="0"/>
              <a:buChar char="•"/>
            </a:pPr>
            <a:r>
              <a:rPr lang="zh-TW" altLang="en-US" sz="2400" b="1" dirty="0" smtClean="0">
                <a:solidFill>
                  <a:srgbClr val="FF0000"/>
                </a:solidFill>
                <a:latin typeface="標楷體" pitchFamily="65" charset="-120"/>
                <a:ea typeface="標楷體" pitchFamily="65" charset="-120"/>
              </a:rPr>
              <a:t>當日暫停交易</a:t>
            </a:r>
            <a:endParaRPr lang="en-US" altLang="zh-TW" sz="2400" b="1" dirty="0" smtClean="0">
              <a:solidFill>
                <a:srgbClr val="FF0000"/>
              </a:solidFill>
              <a:latin typeface="標楷體" pitchFamily="65" charset="-120"/>
              <a:ea typeface="標楷體" pitchFamily="65" charset="-120"/>
            </a:endParaRPr>
          </a:p>
          <a:p>
            <a:pPr>
              <a:buFont typeface="Arial" pitchFamily="34" charset="0"/>
              <a:buChar char="•"/>
            </a:pPr>
            <a:r>
              <a:rPr lang="zh-TW" altLang="en-US" sz="2400" dirty="0" smtClean="0">
                <a:solidFill>
                  <a:schemeClr val="tx1"/>
                </a:solidFill>
                <a:latin typeface="標楷體" pitchFamily="65" charset="-120"/>
                <a:ea typeface="標楷體" pitchFamily="65" charset="-120"/>
              </a:rPr>
              <a:t>公司公開該重大</a:t>
            </a:r>
            <a:endParaRPr lang="en-US" altLang="zh-TW" sz="2400" dirty="0" smtClean="0">
              <a:solidFill>
                <a:schemeClr val="tx1"/>
              </a:solidFill>
              <a:latin typeface="標楷體" pitchFamily="65" charset="-120"/>
              <a:ea typeface="標楷體" pitchFamily="65" charset="-120"/>
            </a:endParaRPr>
          </a:p>
          <a:p>
            <a:r>
              <a:rPr lang="zh-TW" altLang="en-US" sz="2400" dirty="0" smtClean="0">
                <a:solidFill>
                  <a:schemeClr val="tx1"/>
                </a:solidFill>
                <a:latin typeface="標楷體" pitchFamily="65" charset="-120"/>
                <a:ea typeface="標楷體" pitchFamily="65" charset="-120"/>
              </a:rPr>
              <a:t> 訊息並申請恢復</a:t>
            </a:r>
            <a:endParaRPr lang="en-US" altLang="zh-TW" sz="2400" dirty="0" smtClean="0">
              <a:solidFill>
                <a:schemeClr val="tx1"/>
              </a:solidFill>
              <a:latin typeface="標楷體" pitchFamily="65" charset="-120"/>
              <a:ea typeface="標楷體" pitchFamily="65" charset="-120"/>
            </a:endParaRPr>
          </a:p>
          <a:p>
            <a:r>
              <a:rPr lang="zh-TW" altLang="en-US" sz="2400" dirty="0" smtClean="0">
                <a:solidFill>
                  <a:schemeClr val="tx1"/>
                </a:solidFill>
                <a:latin typeface="標楷體" pitchFamily="65" charset="-120"/>
                <a:ea typeface="標楷體" pitchFamily="65" charset="-120"/>
              </a:rPr>
              <a:t> 交易</a:t>
            </a:r>
            <a:endParaRPr lang="en-US" altLang="zh-TW" sz="2400" dirty="0" smtClean="0">
              <a:solidFill>
                <a:schemeClr val="tx1"/>
              </a:solidFill>
              <a:latin typeface="標楷體" pitchFamily="65" charset="-120"/>
              <a:ea typeface="標楷體" pitchFamily="65" charset="-120"/>
            </a:endParaRPr>
          </a:p>
          <a:p>
            <a:pPr>
              <a:buFont typeface="Arial" pitchFamily="34" charset="0"/>
              <a:buChar char="•"/>
            </a:pPr>
            <a:r>
              <a:rPr lang="zh-TW" altLang="en-US" sz="2400" dirty="0" smtClean="0">
                <a:solidFill>
                  <a:schemeClr val="tx1"/>
                </a:solidFill>
                <a:latin typeface="標楷體" pitchFamily="65" charset="-120"/>
                <a:ea typeface="標楷體" pitchFamily="65" charset="-120"/>
              </a:rPr>
              <a:t>本中心公告</a:t>
            </a:r>
            <a:r>
              <a:rPr lang="en-US" altLang="zh-TW" sz="2400" dirty="0" smtClean="0">
                <a:solidFill>
                  <a:schemeClr val="tx1"/>
                </a:solidFill>
                <a:latin typeface="標楷體" pitchFamily="65" charset="-120"/>
                <a:ea typeface="標楷體" pitchFamily="65" charset="-120"/>
              </a:rPr>
              <a:t>4/2</a:t>
            </a:r>
          </a:p>
          <a:p>
            <a:r>
              <a:rPr lang="zh-TW" altLang="en-US" sz="2400" dirty="0" smtClean="0">
                <a:solidFill>
                  <a:schemeClr val="tx1"/>
                </a:solidFill>
                <a:latin typeface="標楷體" pitchFamily="65" charset="-120"/>
                <a:ea typeface="標楷體" pitchFamily="65" charset="-120"/>
              </a:rPr>
              <a:t> 恢復交易</a:t>
            </a:r>
            <a:endParaRPr lang="en-US" altLang="zh-TW" sz="2400" dirty="0" smtClean="0">
              <a:solidFill>
                <a:schemeClr val="tx1"/>
              </a:solidFill>
              <a:latin typeface="標楷體" pitchFamily="65" charset="-120"/>
              <a:ea typeface="標楷體" pitchFamily="65" charset="-120"/>
            </a:endParaRPr>
          </a:p>
          <a:p>
            <a:pPr>
              <a:buFont typeface="Arial" pitchFamily="34" charset="0"/>
              <a:buChar char="•"/>
            </a:pPr>
            <a:r>
              <a:rPr lang="zh-TW" altLang="en-US" sz="2400" dirty="0" smtClean="0">
                <a:solidFill>
                  <a:schemeClr val="tx1"/>
                </a:solidFill>
                <a:latin typeface="標楷體" pitchFamily="65" charset="-120"/>
                <a:ea typeface="標楷體" pitchFamily="65" charset="-120"/>
              </a:rPr>
              <a:t>公司公告</a:t>
            </a:r>
            <a:r>
              <a:rPr lang="en-US" altLang="zh-TW" sz="2400" dirty="0" smtClean="0">
                <a:solidFill>
                  <a:schemeClr val="tx1"/>
                </a:solidFill>
                <a:latin typeface="標楷體" pitchFamily="65" charset="-120"/>
                <a:ea typeface="標楷體" pitchFamily="65" charset="-120"/>
              </a:rPr>
              <a:t>4/2</a:t>
            </a:r>
            <a:r>
              <a:rPr lang="zh-TW" altLang="en-US" sz="2400" dirty="0" smtClean="0">
                <a:solidFill>
                  <a:schemeClr val="tx1"/>
                </a:solidFill>
                <a:latin typeface="標楷體" pitchFamily="65" charset="-120"/>
                <a:ea typeface="標楷體" pitchFamily="65" charset="-120"/>
              </a:rPr>
              <a:t>恢</a:t>
            </a:r>
            <a:endParaRPr lang="en-US" altLang="zh-TW" sz="2400" dirty="0" smtClean="0">
              <a:solidFill>
                <a:schemeClr val="tx1"/>
              </a:solidFill>
              <a:latin typeface="標楷體" pitchFamily="65" charset="-120"/>
              <a:ea typeface="標楷體" pitchFamily="65" charset="-120"/>
            </a:endParaRPr>
          </a:p>
          <a:p>
            <a:r>
              <a:rPr lang="zh-TW" altLang="en-US" sz="2400" dirty="0" smtClean="0">
                <a:solidFill>
                  <a:schemeClr val="tx1"/>
                </a:solidFill>
                <a:latin typeface="標楷體" pitchFamily="65" charset="-120"/>
                <a:ea typeface="標楷體" pitchFamily="65" charset="-120"/>
              </a:rPr>
              <a:t> 復交易之重大訊</a:t>
            </a:r>
            <a:endParaRPr lang="en-US" altLang="zh-TW" sz="2400" dirty="0" smtClean="0">
              <a:solidFill>
                <a:schemeClr val="tx1"/>
              </a:solidFill>
              <a:latin typeface="標楷體" pitchFamily="65" charset="-120"/>
              <a:ea typeface="標楷體" pitchFamily="65" charset="-120"/>
            </a:endParaRPr>
          </a:p>
          <a:p>
            <a:r>
              <a:rPr lang="zh-TW" altLang="en-US" sz="2400" dirty="0" smtClean="0">
                <a:solidFill>
                  <a:schemeClr val="tx1"/>
                </a:solidFill>
                <a:latin typeface="標楷體" pitchFamily="65" charset="-120"/>
                <a:ea typeface="標楷體" pitchFamily="65" charset="-120"/>
              </a:rPr>
              <a:t> 息</a:t>
            </a:r>
            <a:endParaRPr lang="en-US" altLang="zh-TW" sz="2400" dirty="0" smtClean="0">
              <a:solidFill>
                <a:schemeClr val="tx1"/>
              </a:solidFill>
              <a:latin typeface="標楷體" pitchFamily="65" charset="-120"/>
              <a:ea typeface="標楷體" pitchFamily="65" charset="-120"/>
            </a:endParaRPr>
          </a:p>
          <a:p>
            <a:pPr>
              <a:buFont typeface="Arial" pitchFamily="34" charset="0"/>
              <a:buChar char="•"/>
            </a:pPr>
            <a:endParaRPr lang="zh-TW" altLang="en-US" sz="1200" dirty="0">
              <a:solidFill>
                <a:schemeClr val="tx1"/>
              </a:solidFill>
              <a:latin typeface="標楷體" pitchFamily="65" charset="-120"/>
              <a:ea typeface="標楷體" pitchFamily="65" charset="-120"/>
            </a:endParaRPr>
          </a:p>
        </p:txBody>
      </p:sp>
      <p:sp>
        <p:nvSpPr>
          <p:cNvPr id="17" name="圓角矩形 16"/>
          <p:cNvSpPr/>
          <p:nvPr/>
        </p:nvSpPr>
        <p:spPr>
          <a:xfrm>
            <a:off x="683568" y="2420888"/>
            <a:ext cx="2531110" cy="35798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buFont typeface="Arial" pitchFamily="34" charset="0"/>
              <a:buChar char="•"/>
            </a:pPr>
            <a:r>
              <a:rPr lang="zh-TW" altLang="en-US" sz="2400" dirty="0" smtClean="0">
                <a:solidFill>
                  <a:schemeClr val="tx1"/>
                </a:solidFill>
                <a:latin typeface="標楷體" pitchFamily="65" charset="-120"/>
                <a:ea typeface="標楷體" pitchFamily="65" charset="-120"/>
              </a:rPr>
              <a:t>公司</a:t>
            </a:r>
            <a:r>
              <a:rPr lang="zh-TW" altLang="en-US" sz="2400" b="1" dirty="0" smtClean="0">
                <a:solidFill>
                  <a:srgbClr val="FF0000"/>
                </a:solidFill>
                <a:latin typeface="標楷體" pitchFamily="65" charset="-120"/>
                <a:ea typeface="標楷體" pitchFamily="65" charset="-120"/>
              </a:rPr>
              <a:t>應申請暫</a:t>
            </a:r>
            <a:endParaRPr lang="en-US" altLang="zh-TW" sz="2400" b="1" dirty="0" smtClean="0">
              <a:solidFill>
                <a:srgbClr val="FF0000"/>
              </a:solidFill>
              <a:latin typeface="標楷體" pitchFamily="65" charset="-120"/>
              <a:ea typeface="標楷體" pitchFamily="65" charset="-120"/>
            </a:endParaRPr>
          </a:p>
          <a:p>
            <a:r>
              <a:rPr lang="zh-TW" altLang="en-US" sz="2400" b="1" dirty="0" smtClean="0">
                <a:solidFill>
                  <a:srgbClr val="FF0000"/>
                </a:solidFill>
                <a:latin typeface="標楷體" pitchFamily="65" charset="-120"/>
                <a:ea typeface="標楷體" pitchFamily="65" charset="-120"/>
              </a:rPr>
              <a:t> 停交易</a:t>
            </a:r>
            <a:endParaRPr lang="en-US" altLang="zh-TW" sz="2400" b="1" dirty="0" smtClean="0">
              <a:solidFill>
                <a:srgbClr val="FF0000"/>
              </a:solidFill>
              <a:latin typeface="標楷體" pitchFamily="65" charset="-120"/>
              <a:ea typeface="標楷體" pitchFamily="65" charset="-120"/>
            </a:endParaRPr>
          </a:p>
          <a:p>
            <a:pPr>
              <a:buFont typeface="Arial" pitchFamily="34" charset="0"/>
              <a:buChar char="•"/>
            </a:pPr>
            <a:r>
              <a:rPr lang="zh-TW" altLang="en-US" sz="2400" dirty="0" smtClean="0">
                <a:solidFill>
                  <a:schemeClr val="tx1"/>
                </a:solidFill>
                <a:latin typeface="標楷體" pitchFamily="65" charset="-120"/>
                <a:ea typeface="標楷體" pitchFamily="65" charset="-120"/>
              </a:rPr>
              <a:t>本中心審核及 </a:t>
            </a:r>
            <a:endParaRPr lang="en-US" altLang="zh-TW" sz="2400" dirty="0" smtClean="0">
              <a:solidFill>
                <a:schemeClr val="tx1"/>
              </a:solidFill>
              <a:latin typeface="標楷體" pitchFamily="65" charset="-120"/>
              <a:ea typeface="標楷體" pitchFamily="65" charset="-120"/>
            </a:endParaRPr>
          </a:p>
          <a:p>
            <a:r>
              <a:rPr lang="zh-TW" altLang="en-US" sz="2400" dirty="0" smtClean="0">
                <a:solidFill>
                  <a:schemeClr val="tx1"/>
                </a:solidFill>
                <a:latin typeface="標楷體" pitchFamily="65" charset="-120"/>
                <a:ea typeface="標楷體" pitchFamily="65" charset="-120"/>
              </a:rPr>
              <a:t> 公告</a:t>
            </a:r>
            <a:r>
              <a:rPr lang="en-US" altLang="zh-TW" sz="2400" dirty="0" smtClean="0">
                <a:solidFill>
                  <a:schemeClr val="tx1"/>
                </a:solidFill>
                <a:latin typeface="標楷體" pitchFamily="65" charset="-120"/>
                <a:ea typeface="標楷體" pitchFamily="65" charset="-120"/>
              </a:rPr>
              <a:t>4/1</a:t>
            </a:r>
            <a:r>
              <a:rPr lang="zh-TW" altLang="en-US" sz="2400" dirty="0" smtClean="0">
                <a:solidFill>
                  <a:schemeClr val="tx1"/>
                </a:solidFill>
                <a:latin typeface="標楷體" pitchFamily="65" charset="-120"/>
                <a:ea typeface="標楷體" pitchFamily="65" charset="-120"/>
              </a:rPr>
              <a:t>暫停</a:t>
            </a:r>
            <a:endParaRPr lang="en-US" altLang="zh-TW" sz="2400" dirty="0" smtClean="0">
              <a:solidFill>
                <a:schemeClr val="tx1"/>
              </a:solidFill>
              <a:latin typeface="標楷體" pitchFamily="65" charset="-120"/>
              <a:ea typeface="標楷體" pitchFamily="65" charset="-120"/>
            </a:endParaRPr>
          </a:p>
          <a:p>
            <a:r>
              <a:rPr lang="zh-TW" altLang="en-US" sz="2400" dirty="0" smtClean="0">
                <a:solidFill>
                  <a:schemeClr val="tx1"/>
                </a:solidFill>
                <a:latin typeface="標楷體" pitchFamily="65" charset="-120"/>
                <a:ea typeface="標楷體" pitchFamily="65" charset="-120"/>
              </a:rPr>
              <a:t> 交易</a:t>
            </a:r>
            <a:endParaRPr lang="en-US" altLang="zh-TW" sz="2400" dirty="0" smtClean="0">
              <a:solidFill>
                <a:schemeClr val="tx1"/>
              </a:solidFill>
              <a:latin typeface="標楷體" pitchFamily="65" charset="-120"/>
              <a:ea typeface="標楷體" pitchFamily="65" charset="-120"/>
            </a:endParaRPr>
          </a:p>
          <a:p>
            <a:pPr>
              <a:buFont typeface="Arial" pitchFamily="34" charset="0"/>
              <a:buChar char="•"/>
            </a:pPr>
            <a:r>
              <a:rPr lang="zh-TW" altLang="en-US" sz="2400" dirty="0" smtClean="0">
                <a:solidFill>
                  <a:schemeClr val="tx1"/>
                </a:solidFill>
                <a:latin typeface="標楷體" pitchFamily="65" charset="-120"/>
                <a:ea typeface="標楷體" pitchFamily="65" charset="-120"/>
              </a:rPr>
              <a:t>公司公告</a:t>
            </a:r>
            <a:r>
              <a:rPr lang="en-US" altLang="zh-TW" sz="2400" dirty="0" smtClean="0">
                <a:solidFill>
                  <a:schemeClr val="tx1"/>
                </a:solidFill>
                <a:latin typeface="標楷體" pitchFamily="65" charset="-120"/>
                <a:ea typeface="標楷體" pitchFamily="65" charset="-120"/>
              </a:rPr>
              <a:t>4/1</a:t>
            </a:r>
          </a:p>
          <a:p>
            <a:r>
              <a:rPr lang="zh-TW" altLang="en-US" sz="2400" dirty="0" smtClean="0">
                <a:solidFill>
                  <a:schemeClr val="tx1"/>
                </a:solidFill>
                <a:latin typeface="標楷體" pitchFamily="65" charset="-120"/>
                <a:ea typeface="標楷體" pitchFamily="65" charset="-120"/>
              </a:rPr>
              <a:t> 暫停交易之 </a:t>
            </a:r>
            <a:endParaRPr lang="en-US" altLang="zh-TW" sz="2400" dirty="0" smtClean="0">
              <a:solidFill>
                <a:schemeClr val="tx1"/>
              </a:solidFill>
              <a:latin typeface="標楷體" pitchFamily="65" charset="-120"/>
              <a:ea typeface="標楷體" pitchFamily="65" charset="-120"/>
            </a:endParaRPr>
          </a:p>
          <a:p>
            <a:r>
              <a:rPr lang="zh-TW" altLang="en-US" sz="2400" dirty="0" smtClean="0">
                <a:solidFill>
                  <a:schemeClr val="tx1"/>
                </a:solidFill>
                <a:latin typeface="標楷體" pitchFamily="65" charset="-120"/>
                <a:ea typeface="標楷體" pitchFamily="65" charset="-120"/>
              </a:rPr>
              <a:t> 重大訊息</a:t>
            </a:r>
            <a:endParaRPr lang="en-US" altLang="zh-TW" sz="2400" dirty="0" smtClean="0">
              <a:solidFill>
                <a:schemeClr val="tx1"/>
              </a:solidFill>
              <a:latin typeface="標楷體" pitchFamily="65" charset="-120"/>
              <a:ea typeface="標楷體" pitchFamily="65" charset="-120"/>
            </a:endParaRPr>
          </a:p>
        </p:txBody>
      </p:sp>
      <p:sp>
        <p:nvSpPr>
          <p:cNvPr id="19" name="圓角矩形 18"/>
          <p:cNvSpPr/>
          <p:nvPr/>
        </p:nvSpPr>
        <p:spPr>
          <a:xfrm>
            <a:off x="2267744" y="1772816"/>
            <a:ext cx="1008112" cy="216024"/>
          </a:xfrm>
          <a:prstGeom prst="roundRect">
            <a:avLst/>
          </a:prstGeom>
          <a:noFill/>
          <a:ln>
            <a:noFill/>
          </a:ln>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ltLang="zh-TW" sz="1200" dirty="0" smtClean="0">
              <a:solidFill>
                <a:schemeClr val="tx1"/>
              </a:solidFill>
              <a:latin typeface="標楷體" pitchFamily="65" charset="-120"/>
              <a:ea typeface="標楷體" pitchFamily="65" charset="-120"/>
            </a:endParaRPr>
          </a:p>
          <a:p>
            <a:pPr algn="ctr"/>
            <a:r>
              <a:rPr lang="en-US" altLang="zh-TW" sz="1200" b="1" dirty="0" smtClean="0">
                <a:solidFill>
                  <a:schemeClr val="tx1"/>
                </a:solidFill>
                <a:latin typeface="標楷體" pitchFamily="65" charset="-120"/>
                <a:ea typeface="標楷體" pitchFamily="65" charset="-120"/>
              </a:rPr>
              <a:t>3/31</a:t>
            </a:r>
            <a:r>
              <a:rPr lang="en-US" altLang="zh-TW" sz="1200" dirty="0" smtClean="0">
                <a:solidFill>
                  <a:schemeClr val="tx1"/>
                </a:solidFill>
                <a:latin typeface="標楷體" pitchFamily="65" charset="-120"/>
                <a:ea typeface="標楷體" pitchFamily="65" charset="-120"/>
              </a:rPr>
              <a:t> </a:t>
            </a:r>
          </a:p>
          <a:p>
            <a:pPr algn="ctr"/>
            <a:endParaRPr lang="zh-TW" altLang="en-US" sz="1200" dirty="0">
              <a:solidFill>
                <a:schemeClr val="tx1"/>
              </a:solidFill>
              <a:latin typeface="標楷體" pitchFamily="65" charset="-120"/>
              <a:ea typeface="標楷體" pitchFamily="65" charset="-120"/>
            </a:endParaRPr>
          </a:p>
        </p:txBody>
      </p:sp>
      <p:sp>
        <p:nvSpPr>
          <p:cNvPr id="20" name="圓角矩形 19"/>
          <p:cNvSpPr/>
          <p:nvPr/>
        </p:nvSpPr>
        <p:spPr>
          <a:xfrm>
            <a:off x="4788024" y="1772816"/>
            <a:ext cx="1008112" cy="216024"/>
          </a:xfrm>
          <a:prstGeom prst="roundRect">
            <a:avLst/>
          </a:prstGeom>
          <a:noFill/>
          <a:ln>
            <a:noFill/>
          </a:ln>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ltLang="zh-TW" sz="1200" dirty="0" smtClean="0">
              <a:solidFill>
                <a:schemeClr val="tx1"/>
              </a:solidFill>
              <a:latin typeface="標楷體" pitchFamily="65" charset="-120"/>
              <a:ea typeface="標楷體" pitchFamily="65" charset="-120"/>
            </a:endParaRPr>
          </a:p>
          <a:p>
            <a:pPr algn="ctr"/>
            <a:r>
              <a:rPr lang="en-US" altLang="zh-TW" sz="1200" b="1" dirty="0" smtClean="0">
                <a:solidFill>
                  <a:schemeClr val="tx1"/>
                </a:solidFill>
                <a:latin typeface="標楷體" pitchFamily="65" charset="-120"/>
                <a:ea typeface="標楷體" pitchFamily="65" charset="-120"/>
              </a:rPr>
              <a:t>4/1</a:t>
            </a:r>
            <a:r>
              <a:rPr lang="en-US" altLang="zh-TW" sz="1200" dirty="0" smtClean="0">
                <a:solidFill>
                  <a:schemeClr val="tx1"/>
                </a:solidFill>
                <a:latin typeface="標楷體" pitchFamily="65" charset="-120"/>
                <a:ea typeface="標楷體" pitchFamily="65" charset="-120"/>
              </a:rPr>
              <a:t> </a:t>
            </a:r>
          </a:p>
          <a:p>
            <a:pPr algn="ctr"/>
            <a:endParaRPr lang="zh-TW" altLang="en-US" sz="1200" dirty="0">
              <a:solidFill>
                <a:schemeClr val="tx1"/>
              </a:solidFill>
              <a:latin typeface="標楷體" pitchFamily="65" charset="-120"/>
              <a:ea typeface="標楷體" pitchFamily="65" charset="-120"/>
            </a:endParaRPr>
          </a:p>
        </p:txBody>
      </p:sp>
      <p:sp>
        <p:nvSpPr>
          <p:cNvPr id="24" name="圓角矩形 23"/>
          <p:cNvSpPr/>
          <p:nvPr/>
        </p:nvSpPr>
        <p:spPr>
          <a:xfrm>
            <a:off x="6300192" y="2420888"/>
            <a:ext cx="2232248" cy="35798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buFont typeface="Arial" pitchFamily="34" charset="0"/>
              <a:buChar char="•"/>
            </a:pPr>
            <a:r>
              <a:rPr lang="zh-TW" altLang="en-US" sz="2400" b="1" dirty="0" smtClean="0">
                <a:solidFill>
                  <a:srgbClr val="FF0000"/>
                </a:solidFill>
                <a:latin typeface="標楷體" pitchFamily="65" charset="-120"/>
                <a:ea typeface="標楷體" pitchFamily="65" charset="-120"/>
              </a:rPr>
              <a:t>恢復交易</a:t>
            </a:r>
            <a:endParaRPr lang="en-US" altLang="zh-TW" sz="2400" b="1" dirty="0" smtClean="0">
              <a:solidFill>
                <a:srgbClr val="FF0000"/>
              </a:solidFill>
              <a:latin typeface="標楷體" pitchFamily="65" charset="-120"/>
              <a:ea typeface="標楷體" pitchFamily="65" charset="-120"/>
            </a:endParaRPr>
          </a:p>
        </p:txBody>
      </p:sp>
      <p:graphicFrame>
        <p:nvGraphicFramePr>
          <p:cNvPr id="31" name="內容版面配置區 5"/>
          <p:cNvGraphicFramePr>
            <a:graphicFrameLocks noGrp="1"/>
          </p:cNvGraphicFramePr>
          <p:nvPr>
            <p:ph idx="1"/>
            <p:extLst/>
          </p:nvPr>
        </p:nvGraphicFramePr>
        <p:xfrm>
          <a:off x="0" y="1052736"/>
          <a:ext cx="7858148" cy="676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0" name="圓角矩形 59"/>
          <p:cNvSpPr/>
          <p:nvPr/>
        </p:nvSpPr>
        <p:spPr>
          <a:xfrm>
            <a:off x="6012160" y="1772816"/>
            <a:ext cx="1008112" cy="216024"/>
          </a:xfrm>
          <a:prstGeom prst="roundRect">
            <a:avLst/>
          </a:prstGeom>
          <a:noFill/>
          <a:ln>
            <a:noFill/>
          </a:ln>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ltLang="zh-TW" sz="1200" dirty="0" smtClean="0">
              <a:solidFill>
                <a:schemeClr val="tx1"/>
              </a:solidFill>
              <a:latin typeface="標楷體" pitchFamily="65" charset="-120"/>
              <a:ea typeface="標楷體" pitchFamily="65" charset="-120"/>
            </a:endParaRPr>
          </a:p>
          <a:p>
            <a:pPr algn="ctr"/>
            <a:r>
              <a:rPr lang="en-US" altLang="zh-TW" sz="1200" b="1" dirty="0" smtClean="0">
                <a:solidFill>
                  <a:schemeClr val="tx1"/>
                </a:solidFill>
                <a:latin typeface="標楷體" pitchFamily="65" charset="-120"/>
                <a:ea typeface="標楷體" pitchFamily="65" charset="-120"/>
              </a:rPr>
              <a:t>4/2</a:t>
            </a:r>
            <a:r>
              <a:rPr lang="en-US" altLang="zh-TW" sz="1200" dirty="0" smtClean="0">
                <a:solidFill>
                  <a:schemeClr val="tx1"/>
                </a:solidFill>
                <a:latin typeface="標楷體" pitchFamily="65" charset="-120"/>
                <a:ea typeface="標楷體" pitchFamily="65" charset="-120"/>
              </a:rPr>
              <a:t> </a:t>
            </a:r>
          </a:p>
          <a:p>
            <a:pPr algn="ctr"/>
            <a:endParaRPr lang="zh-TW" altLang="en-US" sz="1200" dirty="0">
              <a:solidFill>
                <a:schemeClr val="tx1"/>
              </a:solidFill>
              <a:latin typeface="標楷體" pitchFamily="65" charset="-120"/>
              <a:ea typeface="標楷體" pitchFamily="65" charset="-120"/>
            </a:endParaRPr>
          </a:p>
        </p:txBody>
      </p:sp>
      <p:sp>
        <p:nvSpPr>
          <p:cNvPr id="7" name="投影片編號版面配置區 6"/>
          <p:cNvSpPr>
            <a:spLocks noGrp="1"/>
          </p:cNvSpPr>
          <p:nvPr>
            <p:ph type="sldNum" sz="quarter" idx="12"/>
          </p:nvPr>
        </p:nvSpPr>
        <p:spPr/>
        <p:txBody>
          <a:bodyPr/>
          <a:lstStyle/>
          <a:p>
            <a:fld id="{29F39A8C-DE82-43CB-ABAC-90BE8573EF11}" type="slidenum">
              <a:rPr lang="zh-TW" altLang="en-US" smtClean="0"/>
              <a:pPr/>
              <a:t>28</a:t>
            </a:fld>
            <a:endParaRPr lang="en-US" altLang="zh-TW"/>
          </a:p>
        </p:txBody>
      </p:sp>
    </p:spTree>
    <p:extLst>
      <p:ext uri="{BB962C8B-B14F-4D97-AF65-F5344CB8AC3E}">
        <p14:creationId xmlns:p14="http://schemas.microsoft.com/office/powerpoint/2010/main" val="2423817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投影片編號版面配置區 21"/>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hangingPunct="1">
              <a:spcBef>
                <a:spcPct val="0"/>
              </a:spcBef>
              <a:buClrTx/>
              <a:buSzTx/>
              <a:buFontTx/>
              <a:buNone/>
            </a:pPr>
            <a:fld id="{C61EF6BF-0E1F-43CF-AE58-0CE51B4E4EE2}" type="slidenum">
              <a:rPr kumimoji="0" lang="zh-TW" altLang="en-US" sz="1400" b="1">
                <a:solidFill>
                  <a:srgbClr val="800080"/>
                </a:solidFill>
                <a:latin typeface="Arial" panose="020B0604020202020204" pitchFamily="34" charset="0"/>
                <a:ea typeface="新細明體" panose="02020500000000000000" pitchFamily="18" charset="-120"/>
              </a:rPr>
              <a:pPr algn="ctr" eaLnBrk="1" hangingPunct="1">
                <a:spcBef>
                  <a:spcPct val="0"/>
                </a:spcBef>
                <a:buClrTx/>
                <a:buSzTx/>
                <a:buFontTx/>
                <a:buNone/>
              </a:pPr>
              <a:t>29</a:t>
            </a:fld>
            <a:endParaRPr kumimoji="0" lang="en-US" altLang="zh-TW" sz="1400" b="1">
              <a:solidFill>
                <a:srgbClr val="800080"/>
              </a:solidFill>
              <a:latin typeface="Arial" panose="020B0604020202020204" pitchFamily="34" charset="0"/>
              <a:ea typeface="新細明體" panose="02020500000000000000" pitchFamily="18" charset="-120"/>
            </a:endParaRPr>
          </a:p>
        </p:txBody>
      </p:sp>
      <p:sp>
        <p:nvSpPr>
          <p:cNvPr id="18437" name="投影片編號版面配置區 21"/>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hangingPunct="1">
              <a:spcBef>
                <a:spcPct val="0"/>
              </a:spcBef>
              <a:buClrTx/>
              <a:buSzTx/>
              <a:buFontTx/>
              <a:buNone/>
            </a:pPr>
            <a:fld id="{AFBE1275-3266-480A-B612-9C6318057F1F}" type="slidenum">
              <a:rPr kumimoji="0" lang="zh-TW" altLang="en-US" sz="1400" b="1">
                <a:solidFill>
                  <a:srgbClr val="800080"/>
                </a:solidFill>
                <a:latin typeface="Arial" panose="020B0604020202020204" pitchFamily="34" charset="0"/>
                <a:ea typeface="新細明體" panose="02020500000000000000" pitchFamily="18" charset="-120"/>
              </a:rPr>
              <a:pPr algn="ctr" eaLnBrk="1" hangingPunct="1">
                <a:spcBef>
                  <a:spcPct val="0"/>
                </a:spcBef>
                <a:buClrTx/>
                <a:buSzTx/>
                <a:buFontTx/>
                <a:buNone/>
              </a:pPr>
              <a:t>29</a:t>
            </a:fld>
            <a:endParaRPr kumimoji="0" lang="en-US" altLang="zh-TW" sz="1400" b="1">
              <a:solidFill>
                <a:srgbClr val="800080"/>
              </a:solidFill>
              <a:latin typeface="Arial" panose="020B0604020202020204" pitchFamily="34" charset="0"/>
              <a:ea typeface="新細明體" panose="02020500000000000000" pitchFamily="18" charset="-120"/>
            </a:endParaRPr>
          </a:p>
        </p:txBody>
      </p:sp>
      <p:sp>
        <p:nvSpPr>
          <p:cNvPr id="2" name="Rectangle 14"/>
          <p:cNvSpPr>
            <a:spLocks/>
          </p:cNvSpPr>
          <p:nvPr/>
        </p:nvSpPr>
        <p:spPr bwMode="auto">
          <a:xfrm>
            <a:off x="1042988" y="4667250"/>
            <a:ext cx="8029575" cy="1152525"/>
          </a:xfrm>
          <a:prstGeom prst="rect">
            <a:avLst/>
          </a:prstGeom>
          <a:noFill/>
          <a:ln w="9525" algn="ctr">
            <a:noFill/>
            <a:miter lim="800000"/>
            <a:headEnd/>
            <a:tailEnd/>
          </a:ln>
        </p:spPr>
        <p:txBody>
          <a:bodyPr/>
          <a:lstStyle/>
          <a:p>
            <a:pPr marL="982663" indent="-982663" eaLnBrk="0" hangingPunct="0">
              <a:spcBef>
                <a:spcPts val="600"/>
              </a:spcBef>
              <a:buClr>
                <a:schemeClr val="accent1"/>
              </a:buClr>
              <a:buSzPct val="80000"/>
              <a:buFont typeface="Wingdings 2" pitchFamily="18" charset="2"/>
              <a:buNone/>
              <a:defRPr/>
            </a:pPr>
            <a:endParaRPr lang="en-US" altLang="zh-TW" sz="3200" b="1">
              <a:solidFill>
                <a:srgbClr val="000099"/>
              </a:solidFill>
              <a:effectLst>
                <a:outerShdw blurRad="38100" dist="38100" dir="2700000" algn="tl">
                  <a:srgbClr val="C0C0C0"/>
                </a:outerShdw>
              </a:effectLst>
              <a:latin typeface="新細明體" pitchFamily="18" charset="-120"/>
              <a:ea typeface="標楷體" pitchFamily="65" charset="-120"/>
            </a:endParaRPr>
          </a:p>
        </p:txBody>
      </p:sp>
      <p:sp>
        <p:nvSpPr>
          <p:cNvPr id="3080" name="Rectangle 14"/>
          <p:cNvSpPr>
            <a:spLocks/>
          </p:cNvSpPr>
          <p:nvPr/>
        </p:nvSpPr>
        <p:spPr bwMode="auto">
          <a:xfrm>
            <a:off x="1619672" y="3065463"/>
            <a:ext cx="6435725" cy="795586"/>
          </a:xfrm>
          <a:prstGeom prst="rect">
            <a:avLst/>
          </a:prstGeom>
          <a:noFill/>
          <a:ln w="9525" algn="ctr">
            <a:noFill/>
            <a:miter lim="800000"/>
            <a:headEnd/>
            <a:tailEnd/>
          </a:ln>
        </p:spPr>
        <p:txBody>
          <a:bodyPr/>
          <a:lstStyle/>
          <a:p>
            <a:pPr marL="982663" indent="-982663">
              <a:lnSpc>
                <a:spcPts val="3000"/>
              </a:lnSpc>
              <a:defRPr/>
            </a:pPr>
            <a:r>
              <a:rPr kumimoji="0" lang="zh-TW" altLang="en-US" sz="4400" b="1" dirty="0">
                <a:solidFill>
                  <a:schemeClr val="accent5">
                    <a:lumMod val="75000"/>
                  </a:schemeClr>
                </a:solidFill>
                <a:latin typeface="標楷體" pitchFamily="65" charset="-120"/>
                <a:ea typeface="標楷體" pitchFamily="65" charset="-120"/>
              </a:rPr>
              <a:t>肆</a:t>
            </a:r>
            <a:r>
              <a:rPr kumimoji="0" lang="zh-TW" altLang="en-US" sz="4400" b="1" dirty="0" smtClean="0">
                <a:solidFill>
                  <a:schemeClr val="accent5">
                    <a:lumMod val="75000"/>
                  </a:schemeClr>
                </a:solidFill>
                <a:latin typeface="標楷體" pitchFamily="65" charset="-120"/>
                <a:ea typeface="標楷體" pitchFamily="65" charset="-120"/>
              </a:rPr>
              <a:t>、</a:t>
            </a:r>
            <a:r>
              <a:rPr lang="zh-TW" altLang="en-US" sz="4400" b="1" dirty="0">
                <a:solidFill>
                  <a:schemeClr val="accent5">
                    <a:lumMod val="75000"/>
                  </a:schemeClr>
                </a:solidFill>
                <a:effectLst>
                  <a:outerShdw blurRad="38100" dist="38100" dir="2700000" algn="tl">
                    <a:srgbClr val="C0C0C0"/>
                  </a:outerShdw>
                </a:effectLst>
                <a:latin typeface="Arial" charset="0"/>
                <a:ea typeface="標楷體" pitchFamily="65" charset="-120"/>
              </a:rPr>
              <a:t>法人說明會相關規定</a:t>
            </a:r>
            <a:endParaRPr lang="en-US" altLang="zh-TW" sz="4400" b="1" dirty="0">
              <a:solidFill>
                <a:schemeClr val="accent5">
                  <a:lumMod val="75000"/>
                </a:schemeClr>
              </a:solidFill>
              <a:effectLst>
                <a:outerShdw blurRad="38100" dist="38100" dir="2700000" algn="tl">
                  <a:srgbClr val="C0C0C0"/>
                </a:outerShdw>
              </a:effectLst>
              <a:latin typeface="Arial" charset="0"/>
              <a:ea typeface="標楷體" pitchFamily="65" charset="-120"/>
            </a:endParaRPr>
          </a:p>
          <a:p>
            <a:pPr marL="982663" indent="-982663" algn="ctr">
              <a:lnSpc>
                <a:spcPts val="4500"/>
              </a:lnSpc>
              <a:defRPr/>
            </a:pPr>
            <a:r>
              <a:rPr kumimoji="0" lang="zh-TW" altLang="en-US" sz="2800" b="1" dirty="0" smtClean="0">
                <a:solidFill>
                  <a:srgbClr val="C00000"/>
                </a:solidFill>
                <a:effectLst>
                  <a:outerShdw blurRad="38100" dist="38100" dir="2700000" algn="tl">
                    <a:srgbClr val="C0C0C0"/>
                  </a:outerShdw>
                </a:effectLst>
                <a:latin typeface="標楷體" pitchFamily="65" charset="-120"/>
                <a:ea typeface="標楷體" pitchFamily="65" charset="-120"/>
              </a:rPr>
              <a:t>    </a:t>
            </a:r>
            <a:endParaRPr lang="zh-TW" altLang="en-US" sz="2800" b="1" dirty="0">
              <a:solidFill>
                <a:srgbClr val="C00000"/>
              </a:solidFill>
              <a:effectLst>
                <a:outerShdw blurRad="38100" dist="38100" dir="2700000" algn="tl">
                  <a:srgbClr val="C0C0C0"/>
                </a:outerShdw>
              </a:effectLst>
              <a:latin typeface="Arial" charset="0"/>
              <a:ea typeface="標楷體" pitchFamily="65" charset="-120"/>
            </a:endParaRPr>
          </a:p>
        </p:txBody>
      </p:sp>
      <p:sp>
        <p:nvSpPr>
          <p:cNvPr id="3081" name="Rectangle 14"/>
          <p:cNvSpPr>
            <a:spLocks/>
          </p:cNvSpPr>
          <p:nvPr/>
        </p:nvSpPr>
        <p:spPr bwMode="auto">
          <a:xfrm>
            <a:off x="1042988" y="3500438"/>
            <a:ext cx="8029575" cy="719137"/>
          </a:xfrm>
          <a:prstGeom prst="rect">
            <a:avLst/>
          </a:prstGeom>
          <a:noFill/>
          <a:ln w="9525" algn="ctr">
            <a:noFill/>
            <a:miter lim="800000"/>
            <a:headEnd/>
            <a:tailEnd/>
          </a:ln>
        </p:spPr>
        <p:txBody>
          <a:bodyPr/>
          <a:lstStyle/>
          <a:p>
            <a:pPr marL="982663" indent="-982663" eaLnBrk="0" hangingPunct="0">
              <a:spcBef>
                <a:spcPts val="600"/>
              </a:spcBef>
              <a:buClr>
                <a:schemeClr val="accent1"/>
              </a:buClr>
              <a:buSzPct val="80000"/>
              <a:buFont typeface="Wingdings 2" pitchFamily="18" charset="2"/>
              <a:buNone/>
              <a:defRPr/>
            </a:pPr>
            <a:endParaRPr lang="en-US" altLang="zh-TW" sz="3200" b="1">
              <a:solidFill>
                <a:srgbClr val="000099"/>
              </a:solidFill>
              <a:effectLst>
                <a:outerShdw blurRad="38100" dist="38100" dir="2700000" algn="tl">
                  <a:srgbClr val="C0C0C0"/>
                </a:outerShdw>
              </a:effectLst>
              <a:latin typeface="新細明體" pitchFamily="18" charset="-120"/>
              <a:ea typeface="標楷體" pitchFamily="65" charset="-120"/>
            </a:endParaRPr>
          </a:p>
        </p:txBody>
      </p:sp>
      <p:sp>
        <p:nvSpPr>
          <p:cNvPr id="3" name="投影片編號版面配置區 2"/>
          <p:cNvSpPr>
            <a:spLocks noGrp="1"/>
          </p:cNvSpPr>
          <p:nvPr>
            <p:ph type="sldNum" sz="quarter" idx="12"/>
          </p:nvPr>
        </p:nvSpPr>
        <p:spPr/>
        <p:txBody>
          <a:bodyPr/>
          <a:lstStyle/>
          <a:p>
            <a:fld id="{29F39A8C-DE82-43CB-ABAC-90BE8573EF11}" type="slidenum">
              <a:rPr lang="zh-TW" altLang="en-US" smtClean="0"/>
              <a:pPr/>
              <a:t>29</a:t>
            </a:fld>
            <a:endParaRPr lang="en-US" altLang="zh-TW"/>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投影片編號版面配置區 21"/>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hangingPunct="1">
              <a:spcBef>
                <a:spcPct val="0"/>
              </a:spcBef>
              <a:buClrTx/>
              <a:buSzTx/>
              <a:buFontTx/>
              <a:buNone/>
            </a:pPr>
            <a:fld id="{EE5F9E4E-B3AC-4DD8-9D94-523B672D6B70}" type="slidenum">
              <a:rPr kumimoji="0" lang="zh-TW" altLang="en-US" sz="1400" b="1">
                <a:solidFill>
                  <a:srgbClr val="800080"/>
                </a:solidFill>
                <a:latin typeface="Arial" panose="020B0604020202020204" pitchFamily="34" charset="0"/>
                <a:ea typeface="新細明體" panose="02020500000000000000" pitchFamily="18" charset="-120"/>
              </a:rPr>
              <a:pPr algn="ctr" eaLnBrk="1" hangingPunct="1">
                <a:spcBef>
                  <a:spcPct val="0"/>
                </a:spcBef>
                <a:buClrTx/>
                <a:buSzTx/>
                <a:buFontTx/>
                <a:buNone/>
              </a:pPr>
              <a:t>3</a:t>
            </a:fld>
            <a:endParaRPr kumimoji="0" lang="en-US" altLang="zh-TW" sz="1400" b="1">
              <a:solidFill>
                <a:srgbClr val="800080"/>
              </a:solidFill>
              <a:latin typeface="Arial" panose="020B0604020202020204" pitchFamily="34" charset="0"/>
              <a:ea typeface="新細明體" panose="02020500000000000000" pitchFamily="18" charset="-120"/>
            </a:endParaRPr>
          </a:p>
        </p:txBody>
      </p:sp>
      <p:sp>
        <p:nvSpPr>
          <p:cNvPr id="4101" name="投影片編號版面配置區 21"/>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hangingPunct="1">
              <a:spcBef>
                <a:spcPct val="0"/>
              </a:spcBef>
              <a:buClrTx/>
              <a:buSzTx/>
              <a:buFontTx/>
              <a:buNone/>
            </a:pPr>
            <a:fld id="{16445A51-B514-4891-BF3A-A8555DE93938}" type="slidenum">
              <a:rPr kumimoji="0" lang="zh-TW" altLang="en-US" sz="1400" b="1">
                <a:solidFill>
                  <a:srgbClr val="800080"/>
                </a:solidFill>
                <a:latin typeface="Arial" panose="020B0604020202020204" pitchFamily="34" charset="0"/>
                <a:ea typeface="新細明體" panose="02020500000000000000" pitchFamily="18" charset="-120"/>
              </a:rPr>
              <a:pPr algn="ctr" eaLnBrk="1" hangingPunct="1">
                <a:spcBef>
                  <a:spcPct val="0"/>
                </a:spcBef>
                <a:buClrTx/>
                <a:buSzTx/>
                <a:buFontTx/>
                <a:buNone/>
              </a:pPr>
              <a:t>3</a:t>
            </a:fld>
            <a:endParaRPr kumimoji="0" lang="en-US" altLang="zh-TW" sz="1400" b="1">
              <a:solidFill>
                <a:srgbClr val="800080"/>
              </a:solidFill>
              <a:latin typeface="Arial" panose="020B0604020202020204" pitchFamily="34" charset="0"/>
              <a:ea typeface="新細明體" panose="02020500000000000000" pitchFamily="18" charset="-120"/>
            </a:endParaRPr>
          </a:p>
        </p:txBody>
      </p:sp>
      <p:sp>
        <p:nvSpPr>
          <p:cNvPr id="2" name="Rectangle 14"/>
          <p:cNvSpPr>
            <a:spLocks/>
          </p:cNvSpPr>
          <p:nvPr/>
        </p:nvSpPr>
        <p:spPr bwMode="auto">
          <a:xfrm>
            <a:off x="1042988" y="4667250"/>
            <a:ext cx="8029575" cy="1152525"/>
          </a:xfrm>
          <a:prstGeom prst="rect">
            <a:avLst/>
          </a:prstGeom>
          <a:noFill/>
          <a:ln w="9525" algn="ctr">
            <a:noFill/>
            <a:miter lim="800000"/>
            <a:headEnd/>
            <a:tailEnd/>
          </a:ln>
        </p:spPr>
        <p:txBody>
          <a:bodyPr/>
          <a:lstStyle/>
          <a:p>
            <a:pPr marL="982663" indent="-982663" eaLnBrk="0" hangingPunct="0">
              <a:spcBef>
                <a:spcPts val="600"/>
              </a:spcBef>
              <a:buClr>
                <a:schemeClr val="accent1"/>
              </a:buClr>
              <a:buSzPct val="80000"/>
              <a:buFont typeface="Wingdings 2" pitchFamily="18" charset="2"/>
              <a:buNone/>
              <a:defRPr/>
            </a:pPr>
            <a:endParaRPr lang="en-US" altLang="zh-TW" sz="3200" b="1">
              <a:solidFill>
                <a:srgbClr val="000099"/>
              </a:solidFill>
              <a:effectLst>
                <a:outerShdw blurRad="38100" dist="38100" dir="2700000" algn="tl">
                  <a:srgbClr val="C0C0C0"/>
                </a:outerShdw>
              </a:effectLst>
              <a:latin typeface="新細明體" pitchFamily="18" charset="-120"/>
              <a:ea typeface="標楷體" pitchFamily="65" charset="-120"/>
            </a:endParaRPr>
          </a:p>
        </p:txBody>
      </p:sp>
      <p:sp>
        <p:nvSpPr>
          <p:cNvPr id="3080" name="Rectangle 14"/>
          <p:cNvSpPr>
            <a:spLocks/>
          </p:cNvSpPr>
          <p:nvPr/>
        </p:nvSpPr>
        <p:spPr bwMode="auto">
          <a:xfrm>
            <a:off x="1619672" y="2527300"/>
            <a:ext cx="6480125" cy="3384550"/>
          </a:xfrm>
          <a:prstGeom prst="rect">
            <a:avLst/>
          </a:prstGeom>
          <a:noFill/>
          <a:ln w="9525" algn="ctr">
            <a:noFill/>
            <a:miter lim="800000"/>
            <a:headEnd/>
            <a:tailEnd/>
          </a:ln>
        </p:spPr>
        <p:txBody>
          <a:bodyPr/>
          <a:lstStyle/>
          <a:p>
            <a:pPr marL="982663" indent="-982663" algn="ctr">
              <a:lnSpc>
                <a:spcPts val="4500"/>
              </a:lnSpc>
              <a:defRPr/>
            </a:pPr>
            <a:r>
              <a:rPr kumimoji="0" lang="zh-TW" altLang="en-US" sz="4000" b="1" dirty="0">
                <a:solidFill>
                  <a:schemeClr val="accent5">
                    <a:lumMod val="75000"/>
                  </a:schemeClr>
                </a:solidFill>
                <a:latin typeface="標楷體" pitchFamily="65" charset="-120"/>
                <a:ea typeface="標楷體" pitchFamily="65" charset="-120"/>
              </a:rPr>
              <a:t>壹</a:t>
            </a:r>
            <a:r>
              <a:rPr kumimoji="0" lang="zh-TW" altLang="en-US" sz="4000" b="1" dirty="0" smtClean="0">
                <a:solidFill>
                  <a:schemeClr val="accent5">
                    <a:lumMod val="75000"/>
                  </a:schemeClr>
                </a:solidFill>
                <a:latin typeface="標楷體" pitchFamily="65" charset="-120"/>
                <a:ea typeface="標楷體" pitchFamily="65" charset="-120"/>
              </a:rPr>
              <a:t>、</a:t>
            </a:r>
            <a:r>
              <a:rPr kumimoji="0" lang="zh-TW" altLang="en-US" sz="4000" b="1" dirty="0">
                <a:solidFill>
                  <a:schemeClr val="accent5">
                    <a:lumMod val="75000"/>
                  </a:schemeClr>
                </a:solidFill>
                <a:effectLst>
                  <a:outerShdw blurRad="38100" dist="38100" dir="2700000" algn="tl">
                    <a:srgbClr val="C0C0C0"/>
                  </a:outerShdw>
                </a:effectLst>
                <a:latin typeface="標楷體" pitchFamily="65" charset="-120"/>
                <a:ea typeface="標楷體" pitchFamily="65" charset="-120"/>
              </a:rPr>
              <a:t>處理程序</a:t>
            </a:r>
            <a:r>
              <a:rPr kumimoji="0" lang="zh-TW" altLang="en-US" sz="4000" b="1" dirty="0" smtClean="0">
                <a:solidFill>
                  <a:schemeClr val="accent5">
                    <a:lumMod val="75000"/>
                  </a:schemeClr>
                </a:solidFill>
                <a:latin typeface="標楷體" pitchFamily="65" charset="-120"/>
                <a:ea typeface="標楷體" pitchFamily="65" charset="-120"/>
              </a:rPr>
              <a:t>近期</a:t>
            </a:r>
            <a:r>
              <a:rPr kumimoji="0" lang="zh-TW" altLang="en-US" sz="4000" b="1" dirty="0">
                <a:solidFill>
                  <a:schemeClr val="accent5">
                    <a:lumMod val="75000"/>
                  </a:schemeClr>
                </a:solidFill>
                <a:latin typeface="標楷體" pitchFamily="65" charset="-120"/>
                <a:ea typeface="標楷體" pitchFamily="65" charset="-120"/>
              </a:rPr>
              <a:t>修正重點</a:t>
            </a:r>
            <a:endParaRPr kumimoji="0" lang="en-US" altLang="zh-TW" sz="4000" b="1" dirty="0">
              <a:solidFill>
                <a:schemeClr val="accent5">
                  <a:lumMod val="75000"/>
                </a:schemeClr>
              </a:solidFill>
              <a:latin typeface="標楷體" pitchFamily="65" charset="-120"/>
              <a:ea typeface="標楷體" pitchFamily="65" charset="-120"/>
            </a:endParaRPr>
          </a:p>
          <a:p>
            <a:pPr marL="982663" indent="-982663" algn="ctr">
              <a:lnSpc>
                <a:spcPts val="4500"/>
              </a:lnSpc>
              <a:defRPr/>
            </a:pPr>
            <a:endParaRPr kumimoji="0" lang="en-US" altLang="zh-TW" sz="5400" b="1" dirty="0">
              <a:solidFill>
                <a:schemeClr val="bg2">
                  <a:lumMod val="50000"/>
                </a:schemeClr>
              </a:solidFill>
              <a:latin typeface="標楷體" pitchFamily="65" charset="-120"/>
              <a:ea typeface="標楷體" pitchFamily="65" charset="-120"/>
            </a:endParaRPr>
          </a:p>
          <a:p>
            <a:pPr marL="449263" indent="-449263">
              <a:lnSpc>
                <a:spcPts val="3000"/>
              </a:lnSpc>
              <a:defRPr/>
            </a:pPr>
            <a:r>
              <a:rPr kumimoji="0" lang="zh-TW" altLang="en-US" sz="2400" b="1" dirty="0" smtClean="0">
                <a:solidFill>
                  <a:schemeClr val="bg2">
                    <a:lumMod val="50000"/>
                  </a:schemeClr>
                </a:solidFill>
                <a:latin typeface="標楷體" pitchFamily="65" charset="-120"/>
                <a:ea typeface="標楷體" pitchFamily="65" charset="-120"/>
              </a:rPr>
              <a:t>       </a:t>
            </a:r>
            <a:r>
              <a:rPr kumimoji="0" lang="en-US" altLang="zh-TW" sz="2400" dirty="0" smtClean="0">
                <a:solidFill>
                  <a:schemeClr val="bg2">
                    <a:lumMod val="50000"/>
                  </a:schemeClr>
                </a:solidFill>
                <a:latin typeface="標楷體" pitchFamily="65" charset="-120"/>
                <a:ea typeface="標楷體" pitchFamily="65" charset="-120"/>
              </a:rPr>
              <a:t>※</a:t>
            </a:r>
            <a:r>
              <a:rPr kumimoji="0" lang="zh-TW" altLang="en-US" sz="2400" dirty="0">
                <a:solidFill>
                  <a:schemeClr val="bg2">
                    <a:lumMod val="50000"/>
                  </a:schemeClr>
                </a:solidFill>
                <a:latin typeface="標楷體" pitchFamily="65" charset="-120"/>
                <a:ea typeface="標楷體" pitchFamily="65" charset="-120"/>
              </a:rPr>
              <a:t>以下係以上櫃公司適用之法規做講解</a:t>
            </a:r>
            <a:r>
              <a:rPr kumimoji="0" lang="zh-TW" altLang="en-US" sz="2400" dirty="0" smtClean="0">
                <a:solidFill>
                  <a:schemeClr val="bg2">
                    <a:lumMod val="50000"/>
                  </a:schemeClr>
                </a:solidFill>
                <a:latin typeface="標楷體" pitchFamily="65" charset="-120"/>
                <a:ea typeface="標楷體" pitchFamily="65" charset="-120"/>
              </a:rPr>
              <a:t>， </a:t>
            </a:r>
            <a:endParaRPr kumimoji="0" lang="en-US" altLang="zh-TW" sz="2400" dirty="0" smtClean="0">
              <a:solidFill>
                <a:schemeClr val="bg2">
                  <a:lumMod val="50000"/>
                </a:schemeClr>
              </a:solidFill>
              <a:latin typeface="標楷體" pitchFamily="65" charset="-120"/>
              <a:ea typeface="標楷體" pitchFamily="65" charset="-120"/>
            </a:endParaRPr>
          </a:p>
          <a:p>
            <a:pPr marL="449263" indent="-449263">
              <a:lnSpc>
                <a:spcPts val="3000"/>
              </a:lnSpc>
              <a:defRPr/>
            </a:pPr>
            <a:r>
              <a:rPr kumimoji="0" lang="zh-TW" altLang="en-US" sz="2400" dirty="0">
                <a:solidFill>
                  <a:schemeClr val="bg2">
                    <a:lumMod val="50000"/>
                  </a:schemeClr>
                </a:solidFill>
                <a:latin typeface="標楷體" pitchFamily="65" charset="-120"/>
                <a:ea typeface="標楷體" pitchFamily="65" charset="-120"/>
              </a:rPr>
              <a:t> </a:t>
            </a:r>
            <a:r>
              <a:rPr kumimoji="0" lang="zh-TW" altLang="en-US" sz="2400" dirty="0" smtClean="0">
                <a:solidFill>
                  <a:schemeClr val="bg2">
                    <a:lumMod val="50000"/>
                  </a:schemeClr>
                </a:solidFill>
                <a:latin typeface="標楷體" pitchFamily="65" charset="-120"/>
                <a:ea typeface="標楷體" pitchFamily="65" charset="-120"/>
              </a:rPr>
              <a:t>        興櫃公司</a:t>
            </a:r>
            <a:r>
              <a:rPr kumimoji="0" lang="zh-TW" altLang="en-US" sz="2400" dirty="0">
                <a:solidFill>
                  <a:schemeClr val="bg2">
                    <a:lumMod val="50000"/>
                  </a:schemeClr>
                </a:solidFill>
                <a:latin typeface="標楷體" pitchFamily="65" charset="-120"/>
                <a:ea typeface="標楷體" pitchFamily="65" charset="-120"/>
              </a:rPr>
              <a:t>請參考</a:t>
            </a:r>
            <a:r>
              <a:rPr kumimoji="0" lang="zh-TW" altLang="en-US" sz="2400" dirty="0">
                <a:solidFill>
                  <a:srgbClr val="C00000"/>
                </a:solidFill>
                <a:latin typeface="標楷體" pitchFamily="65" charset="-120"/>
                <a:ea typeface="標楷體" pitchFamily="65" charset="-120"/>
              </a:rPr>
              <a:t>「證券商營業處所</a:t>
            </a:r>
            <a:r>
              <a:rPr kumimoji="0" lang="zh-TW" altLang="en-US" sz="2400" dirty="0" smtClean="0">
                <a:solidFill>
                  <a:srgbClr val="C00000"/>
                </a:solidFill>
                <a:latin typeface="標楷體" pitchFamily="65" charset="-120"/>
                <a:ea typeface="標楷體" pitchFamily="65" charset="-120"/>
              </a:rPr>
              <a:t>買 </a:t>
            </a:r>
            <a:endParaRPr kumimoji="0" lang="en-US" altLang="zh-TW" sz="2400" dirty="0" smtClean="0">
              <a:solidFill>
                <a:srgbClr val="C00000"/>
              </a:solidFill>
              <a:latin typeface="標楷體" pitchFamily="65" charset="-120"/>
              <a:ea typeface="標楷體" pitchFamily="65" charset="-120"/>
            </a:endParaRPr>
          </a:p>
          <a:p>
            <a:pPr marL="449263" indent="-449263">
              <a:lnSpc>
                <a:spcPts val="3000"/>
              </a:lnSpc>
              <a:defRPr/>
            </a:pPr>
            <a:r>
              <a:rPr kumimoji="0" lang="zh-TW" altLang="en-US" sz="2400" dirty="0">
                <a:solidFill>
                  <a:srgbClr val="C00000"/>
                </a:solidFill>
                <a:latin typeface="標楷體" pitchFamily="65" charset="-120"/>
                <a:ea typeface="標楷體" pitchFamily="65" charset="-120"/>
              </a:rPr>
              <a:t> </a:t>
            </a:r>
            <a:r>
              <a:rPr kumimoji="0" lang="zh-TW" altLang="en-US" sz="2400" dirty="0" smtClean="0">
                <a:solidFill>
                  <a:srgbClr val="C00000"/>
                </a:solidFill>
                <a:latin typeface="標楷體" pitchFamily="65" charset="-120"/>
                <a:ea typeface="標楷體" pitchFamily="65" charset="-120"/>
              </a:rPr>
              <a:t>        賣</a:t>
            </a:r>
            <a:r>
              <a:rPr kumimoji="0" lang="zh-TW" altLang="en-US" sz="2400" dirty="0">
                <a:solidFill>
                  <a:srgbClr val="C00000"/>
                </a:solidFill>
                <a:latin typeface="標楷體" pitchFamily="65" charset="-120"/>
                <a:ea typeface="標楷體" pitchFamily="65" charset="-120"/>
              </a:rPr>
              <a:t>興</a:t>
            </a:r>
            <a:r>
              <a:rPr kumimoji="0" lang="zh-TW" altLang="en-US" sz="2400" dirty="0" smtClean="0">
                <a:solidFill>
                  <a:srgbClr val="C00000"/>
                </a:solidFill>
                <a:latin typeface="標楷體" pitchFamily="65" charset="-120"/>
                <a:ea typeface="標楷體" pitchFamily="65" charset="-120"/>
              </a:rPr>
              <a:t>櫃股票審查</a:t>
            </a:r>
            <a:r>
              <a:rPr kumimoji="0" lang="zh-TW" altLang="en-US" sz="2400" dirty="0">
                <a:solidFill>
                  <a:srgbClr val="C00000"/>
                </a:solidFill>
                <a:latin typeface="標楷體" pitchFamily="65" charset="-120"/>
                <a:ea typeface="標楷體" pitchFamily="65" charset="-120"/>
              </a:rPr>
              <a:t>準則」</a:t>
            </a:r>
            <a:r>
              <a:rPr kumimoji="0" lang="zh-TW" altLang="en-US" sz="2400" dirty="0">
                <a:solidFill>
                  <a:schemeClr val="bg2">
                    <a:lumMod val="50000"/>
                  </a:schemeClr>
                </a:solidFill>
                <a:latin typeface="標楷體" pitchFamily="65" charset="-120"/>
                <a:ea typeface="標楷體" pitchFamily="65" charset="-120"/>
              </a:rPr>
              <a:t>之規定。</a:t>
            </a:r>
            <a:endParaRPr kumimoji="0" lang="en-US" altLang="zh-TW" sz="2400" dirty="0">
              <a:solidFill>
                <a:schemeClr val="bg2">
                  <a:lumMod val="50000"/>
                </a:schemeClr>
              </a:solidFill>
              <a:latin typeface="標楷體" pitchFamily="65" charset="-120"/>
              <a:ea typeface="標楷體" pitchFamily="65" charset="-120"/>
            </a:endParaRPr>
          </a:p>
          <a:p>
            <a:pPr marL="982663" indent="-982663">
              <a:lnSpc>
                <a:spcPts val="4500"/>
              </a:lnSpc>
              <a:defRPr/>
            </a:pPr>
            <a:endParaRPr kumimoji="0" lang="en-US" altLang="zh-TW" sz="5400" dirty="0">
              <a:solidFill>
                <a:srgbClr val="000099"/>
              </a:solidFill>
              <a:latin typeface="標楷體" pitchFamily="65" charset="-120"/>
              <a:ea typeface="標楷體" pitchFamily="65" charset="-120"/>
            </a:endParaRPr>
          </a:p>
          <a:p>
            <a:pPr marL="982663" indent="-982663">
              <a:lnSpc>
                <a:spcPts val="4500"/>
              </a:lnSpc>
              <a:defRPr/>
            </a:pPr>
            <a:endParaRPr lang="zh-TW" altLang="en-US" sz="5400" b="1" dirty="0">
              <a:solidFill>
                <a:srgbClr val="000099"/>
              </a:solidFill>
              <a:effectLst>
                <a:outerShdw blurRad="38100" dist="38100" dir="2700000" algn="tl">
                  <a:srgbClr val="C0C0C0"/>
                </a:outerShdw>
              </a:effectLst>
              <a:latin typeface="Arial" charset="0"/>
              <a:ea typeface="標楷體" pitchFamily="65" charset="-120"/>
            </a:endParaRPr>
          </a:p>
        </p:txBody>
      </p:sp>
      <p:sp>
        <p:nvSpPr>
          <p:cNvPr id="3081" name="Rectangle 14"/>
          <p:cNvSpPr>
            <a:spLocks/>
          </p:cNvSpPr>
          <p:nvPr/>
        </p:nvSpPr>
        <p:spPr bwMode="auto">
          <a:xfrm>
            <a:off x="1042988" y="3500438"/>
            <a:ext cx="8029575" cy="719137"/>
          </a:xfrm>
          <a:prstGeom prst="rect">
            <a:avLst/>
          </a:prstGeom>
          <a:noFill/>
          <a:ln w="9525" algn="ctr">
            <a:noFill/>
            <a:miter lim="800000"/>
            <a:headEnd/>
            <a:tailEnd/>
          </a:ln>
        </p:spPr>
        <p:txBody>
          <a:bodyPr/>
          <a:lstStyle/>
          <a:p>
            <a:pPr marL="982663" indent="-982663" eaLnBrk="0" hangingPunct="0">
              <a:spcBef>
                <a:spcPts val="600"/>
              </a:spcBef>
              <a:buClr>
                <a:schemeClr val="accent1"/>
              </a:buClr>
              <a:buSzPct val="80000"/>
              <a:buFont typeface="Wingdings 2" pitchFamily="18" charset="2"/>
              <a:buNone/>
              <a:defRPr/>
            </a:pPr>
            <a:endParaRPr lang="en-US" altLang="zh-TW" sz="3200" b="1">
              <a:solidFill>
                <a:srgbClr val="000099"/>
              </a:solidFill>
              <a:effectLst>
                <a:outerShdw blurRad="38100" dist="38100" dir="2700000" algn="tl">
                  <a:srgbClr val="C0C0C0"/>
                </a:outerShdw>
              </a:effectLst>
              <a:latin typeface="新細明體" pitchFamily="18" charset="-120"/>
              <a:ea typeface="標楷體" pitchFamily="65" charset="-120"/>
            </a:endParaRPr>
          </a:p>
        </p:txBody>
      </p:sp>
      <p:sp>
        <p:nvSpPr>
          <p:cNvPr id="3" name="投影片編號版面配置區 2"/>
          <p:cNvSpPr>
            <a:spLocks noGrp="1"/>
          </p:cNvSpPr>
          <p:nvPr>
            <p:ph type="sldNum" sz="quarter" idx="12"/>
          </p:nvPr>
        </p:nvSpPr>
        <p:spPr/>
        <p:txBody>
          <a:bodyPr/>
          <a:lstStyle/>
          <a:p>
            <a:fld id="{29F39A8C-DE82-43CB-ABAC-90BE8573EF11}" type="slidenum">
              <a:rPr lang="zh-TW" altLang="en-US" smtClean="0"/>
              <a:pPr/>
              <a:t>3</a:t>
            </a:fld>
            <a:endParaRPr lang="en-US" altLang="zh-TW"/>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30</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5127" name="矩形 7"/>
          <p:cNvSpPr>
            <a:spLocks noChangeArrowheads="1"/>
          </p:cNvSpPr>
          <p:nvPr/>
        </p:nvSpPr>
        <p:spPr bwMode="auto">
          <a:xfrm>
            <a:off x="1055380" y="548680"/>
            <a:ext cx="7796212"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eaLnBrk="0" hangingPunct="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eaLnBrk="0" hangingPunct="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eaLnBrk="0" hangingPunct="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eaLnBrk="1" hangingPunct="1">
              <a:lnSpc>
                <a:spcPts val="5200"/>
              </a:lnSpc>
              <a:spcBef>
                <a:spcPct val="0"/>
              </a:spcBef>
              <a:buClrTx/>
              <a:buSzTx/>
              <a:buFont typeface="Arial" charset="0"/>
              <a:buChar char="•"/>
              <a:defRPr/>
            </a:pPr>
            <a:r>
              <a:rPr lang="zh-TW" altLang="en-US" sz="2400" dirty="0" smtClean="0"/>
              <a:t>法規剖析</a:t>
            </a:r>
            <a:endParaRPr lang="en-US" altLang="zh-TW" sz="2400" dirty="0" smtClean="0">
              <a:solidFill>
                <a:srgbClr val="C00000"/>
              </a:solidFill>
            </a:endParaRPr>
          </a:p>
          <a:p>
            <a:pPr marL="0" indent="0" eaLnBrk="1" hangingPunct="1">
              <a:lnSpc>
                <a:spcPts val="2600"/>
              </a:lnSpc>
              <a:spcBef>
                <a:spcPct val="0"/>
              </a:spcBef>
              <a:buClrTx/>
              <a:buSzTx/>
              <a:buNone/>
              <a:defRPr/>
            </a:pPr>
            <a:r>
              <a:rPr lang="zh-TW" altLang="en-US" sz="2400" dirty="0" smtClean="0">
                <a:solidFill>
                  <a:srgbClr val="C00000"/>
                </a:solidFill>
              </a:rPr>
              <a:t>   </a:t>
            </a:r>
            <a:endParaRPr lang="zh-TW" altLang="en-US" sz="2400" dirty="0">
              <a:solidFill>
                <a:srgbClr val="C00000"/>
              </a:solidFill>
            </a:endParaRPr>
          </a:p>
        </p:txBody>
      </p:sp>
      <p:sp>
        <p:nvSpPr>
          <p:cNvPr id="2" name="標題 1"/>
          <p:cNvSpPr>
            <a:spLocks noGrp="1"/>
          </p:cNvSpPr>
          <p:nvPr>
            <p:ph type="title"/>
          </p:nvPr>
        </p:nvSpPr>
        <p:spPr>
          <a:xfrm>
            <a:off x="971600" y="23529"/>
            <a:ext cx="7529388" cy="1296144"/>
          </a:xfrm>
        </p:spPr>
        <p:txBody>
          <a:bodyPr>
            <a:normAutofit fontScale="90000"/>
          </a:bodyPr>
          <a:lstStyle/>
          <a:p>
            <a:pPr>
              <a:defRPr/>
            </a:pPr>
            <a:r>
              <a:rPr lang="zh-TW" altLang="en-US" sz="4400" b="1" dirty="0">
                <a:solidFill>
                  <a:schemeClr val="tx2"/>
                </a:solidFill>
              </a:rPr>
              <a:t>一</a:t>
            </a:r>
            <a:r>
              <a:rPr lang="zh-TW" altLang="en-US" sz="4400" b="1" dirty="0" smtClean="0">
                <a:solidFill>
                  <a:schemeClr val="tx2"/>
                </a:solidFill>
              </a:rPr>
              <a:t>、法說會資訊</a:t>
            </a:r>
            <a:r>
              <a:rPr lang="zh-TW" altLang="en-US" sz="4400" b="1" dirty="0">
                <a:solidFill>
                  <a:schemeClr val="tx2"/>
                </a:solidFill>
              </a:rPr>
              <a:t>申報</a:t>
            </a:r>
            <a:r>
              <a:rPr lang="zh-TW" altLang="en-US" sz="4400" b="1" dirty="0" smtClean="0">
                <a:solidFill>
                  <a:schemeClr val="tx2"/>
                </a:solidFill>
              </a:rPr>
              <a:t>規定</a:t>
            </a:r>
            <a:r>
              <a:rPr lang="en-US" altLang="zh-TW" sz="4400" b="1" dirty="0" smtClean="0">
                <a:solidFill>
                  <a:srgbClr val="996633"/>
                </a:solidFill>
              </a:rPr>
              <a:t/>
            </a:r>
            <a:br>
              <a:rPr lang="en-US" altLang="zh-TW" sz="4400" b="1" dirty="0" smtClean="0">
                <a:solidFill>
                  <a:srgbClr val="996633"/>
                </a:solidFill>
              </a:rPr>
            </a:br>
            <a:endParaRPr lang="zh-TW" altLang="en-US" dirty="0">
              <a:solidFill>
                <a:srgbClr val="996633"/>
              </a:solidFill>
            </a:endParaRPr>
          </a:p>
        </p:txBody>
      </p:sp>
      <p:graphicFrame>
        <p:nvGraphicFramePr>
          <p:cNvPr id="3" name="資料庫圖表 2"/>
          <p:cNvGraphicFramePr/>
          <p:nvPr>
            <p:extLst>
              <p:ext uri="{D42A27DB-BD31-4B8C-83A1-F6EECF244321}">
                <p14:modId xmlns:p14="http://schemas.microsoft.com/office/powerpoint/2010/main" val="563972358"/>
              </p:ext>
            </p:extLst>
          </p:nvPr>
        </p:nvGraphicFramePr>
        <p:xfrm>
          <a:off x="1524000" y="1397000"/>
          <a:ext cx="6976988" cy="4908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0620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圓角矩形 12"/>
          <p:cNvSpPr/>
          <p:nvPr/>
        </p:nvSpPr>
        <p:spPr>
          <a:xfrm>
            <a:off x="6143636" y="1428737"/>
            <a:ext cx="928694" cy="4857784"/>
          </a:xfrm>
          <a:prstGeom prst="roundRect">
            <a:avLst/>
          </a:prstGeom>
          <a:solidFill>
            <a:schemeClr val="accent4">
              <a:lumMod val="40000"/>
              <a:lumOff val="60000"/>
            </a:schemeClr>
          </a:solidFill>
        </p:spPr>
        <p:style>
          <a:lnRef idx="3">
            <a:schemeClr val="lt1"/>
          </a:lnRef>
          <a:fillRef idx="1002">
            <a:schemeClr val="lt2"/>
          </a:fillRef>
          <a:effectRef idx="1">
            <a:schemeClr val="accent1"/>
          </a:effectRef>
          <a:fontRef idx="minor">
            <a:schemeClr val="lt1"/>
          </a:fontRef>
        </p:style>
        <p:txBody>
          <a:bodyPr rtlCol="0" anchor="ctr"/>
          <a:lstStyle/>
          <a:p>
            <a:r>
              <a:rPr lang="zh-TW" altLang="en-US" sz="1800" b="1" dirty="0" smtClean="0">
                <a:solidFill>
                  <a:srgbClr val="C00000"/>
                </a:solidFill>
                <a:latin typeface="標楷體" panose="03000509000000000000" pitchFamily="65" charset="-120"/>
                <a:ea typeface="標楷體" panose="03000509000000000000" pitchFamily="65" charset="-120"/>
              </a:rPr>
              <a:t>目前沒有</a:t>
            </a:r>
            <a:r>
              <a:rPr lang="zh-TW" altLang="en-US" sz="1800" b="1" dirty="0" smtClean="0">
                <a:solidFill>
                  <a:schemeClr val="tx1"/>
                </a:solidFill>
                <a:latin typeface="標楷體" panose="03000509000000000000" pitchFamily="65" charset="-120"/>
                <a:ea typeface="標楷體" panose="03000509000000000000" pitchFamily="65" charset="-120"/>
              </a:rPr>
              <a:t>針對</a:t>
            </a:r>
            <a:r>
              <a:rPr lang="zh-TW" altLang="en-US" sz="1800" b="1" dirty="0" smtClean="0">
                <a:solidFill>
                  <a:srgbClr val="C00000"/>
                </a:solidFill>
                <a:latin typeface="標楷體" panose="03000509000000000000" pitchFamily="65" charset="-120"/>
                <a:ea typeface="標楷體" panose="03000509000000000000" pitchFamily="65" charset="-120"/>
              </a:rPr>
              <a:t>全體國內上櫃公司</a:t>
            </a:r>
            <a:r>
              <a:rPr lang="zh-TW" altLang="en-US" sz="1800" b="1" dirty="0" smtClean="0">
                <a:solidFill>
                  <a:schemeClr val="tx1"/>
                </a:solidFill>
                <a:latin typeface="標楷體" panose="03000509000000000000" pitchFamily="65" charset="-120"/>
                <a:ea typeface="標楷體" panose="03000509000000000000" pitchFamily="65" charset="-120"/>
              </a:rPr>
              <a:t>強制</a:t>
            </a:r>
            <a:endParaRPr lang="en-US" altLang="zh-TW" sz="1800" b="1" dirty="0" smtClean="0">
              <a:solidFill>
                <a:schemeClr val="tx1"/>
              </a:solidFill>
              <a:latin typeface="標楷體" panose="03000509000000000000" pitchFamily="65" charset="-120"/>
              <a:ea typeface="標楷體" panose="03000509000000000000" pitchFamily="65" charset="-120"/>
            </a:endParaRPr>
          </a:p>
          <a:p>
            <a:r>
              <a:rPr lang="zh-TW" altLang="en-US" sz="1800" b="1" dirty="0" smtClean="0">
                <a:solidFill>
                  <a:schemeClr val="tx1"/>
                </a:solidFill>
                <a:latin typeface="標楷體" panose="03000509000000000000" pitchFamily="65" charset="-120"/>
                <a:ea typeface="標楷體" panose="03000509000000000000" pitchFamily="65" charset="-120"/>
              </a:rPr>
              <a:t>要求自辦  </a:t>
            </a:r>
            <a:endParaRPr lang="en-US" altLang="zh-TW" sz="1800" b="1" dirty="0" smtClean="0">
              <a:solidFill>
                <a:schemeClr val="tx1"/>
              </a:solidFill>
              <a:latin typeface="標楷體" panose="03000509000000000000" pitchFamily="65" charset="-120"/>
              <a:ea typeface="標楷體" panose="03000509000000000000" pitchFamily="65" charset="-120"/>
            </a:endParaRPr>
          </a:p>
          <a:p>
            <a:r>
              <a:rPr lang="zh-TW" altLang="en-US" sz="1800" b="1" dirty="0" smtClean="0">
                <a:solidFill>
                  <a:schemeClr val="tx1"/>
                </a:solidFill>
                <a:latin typeface="標楷體" panose="03000509000000000000" pitchFamily="65" charset="-120"/>
                <a:ea typeface="標楷體" panose="03000509000000000000" pitchFamily="65" charset="-120"/>
              </a:rPr>
              <a:t> 或</a:t>
            </a:r>
            <a:endParaRPr lang="en-US" altLang="zh-TW" sz="1800" b="1" dirty="0" smtClean="0">
              <a:solidFill>
                <a:schemeClr val="tx1"/>
              </a:solidFill>
              <a:latin typeface="標楷體" panose="03000509000000000000" pitchFamily="65" charset="-120"/>
              <a:ea typeface="標楷體" panose="03000509000000000000" pitchFamily="65" charset="-120"/>
            </a:endParaRPr>
          </a:p>
          <a:p>
            <a:r>
              <a:rPr lang="zh-TW" altLang="en-US" sz="1800" b="1" dirty="0" smtClean="0">
                <a:solidFill>
                  <a:schemeClr val="tx1"/>
                </a:solidFill>
                <a:latin typeface="標楷體" panose="03000509000000000000" pitchFamily="65" charset="-120"/>
                <a:ea typeface="標楷體" panose="03000509000000000000" pitchFamily="65" charset="-120"/>
              </a:rPr>
              <a:t>受邀法人說明會</a:t>
            </a:r>
            <a:endParaRPr lang="zh-TW" altLang="en-US" sz="1800" b="1" dirty="0">
              <a:solidFill>
                <a:schemeClr val="tx1"/>
              </a:solidFill>
              <a:latin typeface="標楷體" panose="03000509000000000000" pitchFamily="65" charset="-120"/>
              <a:ea typeface="標楷體" panose="03000509000000000000" pitchFamily="65" charset="-120"/>
            </a:endParaRPr>
          </a:p>
        </p:txBody>
      </p:sp>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31</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 name="圓角矩形 6"/>
          <p:cNvSpPr/>
          <p:nvPr/>
        </p:nvSpPr>
        <p:spPr>
          <a:xfrm>
            <a:off x="1148379" y="1610485"/>
            <a:ext cx="4248472" cy="133277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sz="1600" b="1" dirty="0">
                <a:solidFill>
                  <a:schemeClr val="tx1"/>
                </a:solidFill>
                <a:latin typeface="標楷體" panose="03000509000000000000" pitchFamily="65" charset="-120"/>
                <a:ea typeface="標楷體" panose="03000509000000000000" pitchFamily="65" charset="-120"/>
              </a:rPr>
              <a:t>為</a:t>
            </a:r>
            <a:r>
              <a:rPr lang="zh-TW" altLang="en-US" sz="1600" b="1" dirty="0" smtClean="0">
                <a:solidFill>
                  <a:schemeClr val="tx1"/>
                </a:solidFill>
                <a:latin typeface="標楷體" panose="03000509000000000000" pitchFamily="65" charset="-120"/>
                <a:ea typeface="標楷體" panose="03000509000000000000" pitchFamily="65" charset="-120"/>
              </a:rPr>
              <a:t>強化</a:t>
            </a:r>
            <a:r>
              <a:rPr lang="zh-TW" altLang="en-US" sz="1600" b="1" u="sng" dirty="0" smtClean="0">
                <a:solidFill>
                  <a:srgbClr val="FF0000"/>
                </a:solidFill>
                <a:latin typeface="標楷體" panose="03000509000000000000" pitchFamily="65" charset="-120"/>
                <a:ea typeface="標楷體" panose="03000509000000000000" pitchFamily="65" charset="-120"/>
              </a:rPr>
              <a:t>第一上櫃公司</a:t>
            </a:r>
            <a:r>
              <a:rPr lang="zh-TW" altLang="en-US" sz="1600" b="1" dirty="0" smtClean="0">
                <a:solidFill>
                  <a:schemeClr val="tx1"/>
                </a:solidFill>
                <a:latin typeface="標楷體" panose="03000509000000000000" pitchFamily="65" charset="-120"/>
                <a:ea typeface="標楷體" panose="03000509000000000000" pitchFamily="65" charset="-120"/>
              </a:rPr>
              <a:t>之</a:t>
            </a:r>
            <a:r>
              <a:rPr lang="zh-TW" altLang="en-US" sz="1600" b="1" dirty="0">
                <a:solidFill>
                  <a:schemeClr val="tx1"/>
                </a:solidFill>
                <a:latin typeface="標楷體" panose="03000509000000000000" pitchFamily="65" charset="-120"/>
                <a:ea typeface="標楷體" panose="03000509000000000000" pitchFamily="65" charset="-120"/>
              </a:rPr>
              <a:t>資訊揭露</a:t>
            </a:r>
            <a:r>
              <a:rPr lang="zh-TW" altLang="en-US" sz="1600" b="1" dirty="0" smtClean="0">
                <a:solidFill>
                  <a:schemeClr val="tx1"/>
                </a:solidFill>
                <a:latin typeface="標楷體" panose="03000509000000000000" pitchFamily="65" charset="-120"/>
                <a:ea typeface="標楷體" panose="03000509000000000000" pitchFamily="65" charset="-120"/>
              </a:rPr>
              <a:t>，</a:t>
            </a:r>
            <a:r>
              <a:rPr lang="zh-TW" altLang="en-US" sz="1600" b="1" dirty="0">
                <a:solidFill>
                  <a:schemeClr val="tx1"/>
                </a:solidFill>
                <a:latin typeface="標楷體" panose="03000509000000000000" pitchFamily="65" charset="-120"/>
                <a:ea typeface="標楷體" panose="03000509000000000000" pitchFamily="65" charset="-120"/>
              </a:rPr>
              <a:t>本</a:t>
            </a:r>
            <a:r>
              <a:rPr lang="zh-TW" altLang="en-US" sz="1600" b="1" dirty="0" smtClean="0">
                <a:solidFill>
                  <a:schemeClr val="tx1"/>
                </a:solidFill>
                <a:latin typeface="標楷體" panose="03000509000000000000" pitchFamily="65" charset="-120"/>
                <a:ea typeface="標楷體" panose="03000509000000000000" pitchFamily="65" charset="-120"/>
              </a:rPr>
              <a:t>中心</a:t>
            </a:r>
            <a:r>
              <a:rPr lang="zh-TW" altLang="en-US" sz="1600" b="1" dirty="0">
                <a:solidFill>
                  <a:schemeClr val="tx1"/>
                </a:solidFill>
                <a:latin typeface="標楷體" panose="03000509000000000000" pitchFamily="65" charset="-120"/>
                <a:ea typeface="標楷體" panose="03000509000000000000" pitchFamily="65" charset="-120"/>
              </a:rPr>
              <a:t>第一上櫃公司管理作業</a:t>
            </a:r>
            <a:r>
              <a:rPr lang="zh-TW" altLang="en-US" sz="1600" b="1" dirty="0" smtClean="0">
                <a:solidFill>
                  <a:schemeClr val="tx1"/>
                </a:solidFill>
                <a:latin typeface="標楷體" panose="03000509000000000000" pitchFamily="65" charset="-120"/>
                <a:ea typeface="標楷體" panose="03000509000000000000" pitchFamily="65" charset="-120"/>
              </a:rPr>
              <a:t>要點第</a:t>
            </a:r>
            <a:r>
              <a:rPr lang="en-US" altLang="zh-TW" sz="1600" b="1" dirty="0" smtClean="0">
                <a:solidFill>
                  <a:schemeClr val="tx1"/>
                </a:solidFill>
                <a:latin typeface="標楷體" panose="03000509000000000000" pitchFamily="65" charset="-120"/>
                <a:ea typeface="標楷體" panose="03000509000000000000" pitchFamily="65" charset="-120"/>
              </a:rPr>
              <a:t>4</a:t>
            </a:r>
            <a:r>
              <a:rPr lang="zh-TW" altLang="en-US" sz="1600" b="1" dirty="0" smtClean="0">
                <a:solidFill>
                  <a:schemeClr val="tx1"/>
                </a:solidFill>
                <a:latin typeface="標楷體" panose="03000509000000000000" pitchFamily="65" charset="-120"/>
                <a:ea typeface="標楷體" panose="03000509000000000000" pitchFamily="65" charset="-120"/>
              </a:rPr>
              <a:t>條之</a:t>
            </a:r>
            <a:r>
              <a:rPr lang="en-US" altLang="zh-TW" sz="1600" b="1" dirty="0" smtClean="0">
                <a:solidFill>
                  <a:schemeClr val="tx1"/>
                </a:solidFill>
                <a:latin typeface="標楷體" panose="03000509000000000000" pitchFamily="65" charset="-120"/>
                <a:ea typeface="標楷體" panose="03000509000000000000" pitchFamily="65" charset="-120"/>
              </a:rPr>
              <a:t>1</a:t>
            </a:r>
            <a:r>
              <a:rPr lang="zh-TW" altLang="en-US" sz="1600" b="1" dirty="0" smtClean="0">
                <a:solidFill>
                  <a:schemeClr val="tx1"/>
                </a:solidFill>
                <a:latin typeface="標楷體" panose="03000509000000000000" pitchFamily="65" charset="-120"/>
                <a:ea typeface="標楷體" panose="03000509000000000000" pitchFamily="65" charset="-120"/>
              </a:rPr>
              <a:t>規定</a:t>
            </a:r>
            <a:r>
              <a:rPr lang="zh-TW" altLang="en-US" sz="1600" b="1" u="sng" dirty="0" smtClean="0">
                <a:solidFill>
                  <a:srgbClr val="FF0000"/>
                </a:solidFill>
                <a:latin typeface="標楷體" panose="03000509000000000000" pitchFamily="65" charset="-120"/>
                <a:ea typeface="標楷體" panose="03000509000000000000" pitchFamily="65" charset="-120"/>
              </a:rPr>
              <a:t>自</a:t>
            </a:r>
            <a:r>
              <a:rPr lang="en-US" altLang="zh-TW" sz="1600" b="1" u="sng" dirty="0" smtClean="0">
                <a:solidFill>
                  <a:srgbClr val="FF0000"/>
                </a:solidFill>
                <a:latin typeface="標楷體" panose="03000509000000000000" pitchFamily="65" charset="-120"/>
                <a:ea typeface="標楷體" panose="03000509000000000000" pitchFamily="65" charset="-120"/>
              </a:rPr>
              <a:t>104</a:t>
            </a:r>
            <a:r>
              <a:rPr lang="zh-TW" altLang="en-US" sz="1600" b="1" u="sng" dirty="0" smtClean="0">
                <a:solidFill>
                  <a:srgbClr val="FF0000"/>
                </a:solidFill>
                <a:latin typeface="標楷體" panose="03000509000000000000" pitchFamily="65" charset="-120"/>
                <a:ea typeface="標楷體" panose="03000509000000000000" pitchFamily="65" charset="-120"/>
              </a:rPr>
              <a:t>年起</a:t>
            </a:r>
            <a:r>
              <a:rPr lang="zh-TW" altLang="en-US" sz="1600" b="1" dirty="0" smtClean="0">
                <a:solidFill>
                  <a:schemeClr val="tx1"/>
                </a:solidFill>
                <a:latin typeface="標楷體" panose="03000509000000000000" pitchFamily="65" charset="-120"/>
                <a:ea typeface="標楷體" panose="03000509000000000000" pitchFamily="65" charset="-120"/>
              </a:rPr>
              <a:t>「</a:t>
            </a:r>
            <a:r>
              <a:rPr lang="zh-TW" altLang="en-US" sz="1600" b="1" dirty="0">
                <a:solidFill>
                  <a:schemeClr val="tx1"/>
                </a:solidFill>
                <a:latin typeface="標楷體" panose="03000509000000000000" pitchFamily="65" charset="-120"/>
                <a:ea typeface="標楷體" panose="03000509000000000000" pitchFamily="65" charset="-120"/>
              </a:rPr>
              <a:t>第一上櫃公司每年應至少在臺灣自行舉辦或受邀參加一次法人說明會。</a:t>
            </a:r>
            <a:r>
              <a:rPr lang="zh-TW" altLang="en-US" sz="1600" b="1" dirty="0" smtClean="0">
                <a:solidFill>
                  <a:schemeClr val="tx1"/>
                </a:solidFill>
                <a:latin typeface="標楷體" panose="03000509000000000000" pitchFamily="65" charset="-120"/>
                <a:ea typeface="標楷體" panose="03000509000000000000" pitchFamily="65" charset="-120"/>
              </a:rPr>
              <a:t>」</a:t>
            </a:r>
            <a:endParaRPr lang="zh-TW" altLang="en-US" sz="1600" dirty="0">
              <a:solidFill>
                <a:schemeClr val="tx1"/>
              </a:solidFill>
              <a:latin typeface="標楷體" panose="03000509000000000000" pitchFamily="65" charset="-120"/>
              <a:ea typeface="標楷體" panose="03000509000000000000" pitchFamily="65" charset="-120"/>
            </a:endParaRPr>
          </a:p>
        </p:txBody>
      </p:sp>
      <p:sp>
        <p:nvSpPr>
          <p:cNvPr id="8" name="圓角矩形 7"/>
          <p:cNvSpPr/>
          <p:nvPr/>
        </p:nvSpPr>
        <p:spPr>
          <a:xfrm>
            <a:off x="1148379" y="3163777"/>
            <a:ext cx="4248472" cy="1362998"/>
          </a:xfrm>
          <a:prstGeom prst="roundRect">
            <a:avLst/>
          </a:prstGeom>
          <a:solidFill>
            <a:schemeClr val="accent1">
              <a:lumMod val="40000"/>
              <a:lumOff val="60000"/>
            </a:schemeClr>
          </a:solidFill>
          <a:ln>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r>
              <a:rPr lang="zh-TW" altLang="en-US" sz="1600" b="1" dirty="0">
                <a:solidFill>
                  <a:schemeClr val="tx1"/>
                </a:solidFill>
                <a:latin typeface="標楷體" panose="03000509000000000000" pitchFamily="65" charset="-120"/>
                <a:ea typeface="標楷體" panose="03000509000000000000" pitchFamily="65" charset="-120"/>
              </a:rPr>
              <a:t>為強化</a:t>
            </a:r>
            <a:r>
              <a:rPr lang="zh-TW" altLang="en-US" sz="1600" b="1" u="sng" dirty="0" smtClean="0">
                <a:solidFill>
                  <a:srgbClr val="FF0000"/>
                </a:solidFill>
                <a:latin typeface="標楷體" panose="03000509000000000000" pitchFamily="65" charset="-120"/>
                <a:ea typeface="標楷體" panose="03000509000000000000" pitchFamily="65" charset="-120"/>
              </a:rPr>
              <a:t>上櫃科技</a:t>
            </a:r>
            <a:r>
              <a:rPr lang="zh-TW" altLang="en-US" sz="1600" b="1" u="sng" dirty="0">
                <a:solidFill>
                  <a:srgbClr val="FF0000"/>
                </a:solidFill>
                <a:latin typeface="標楷體" panose="03000509000000000000" pitchFamily="65" charset="-120"/>
                <a:ea typeface="標楷體" panose="03000509000000000000" pitchFamily="65" charset="-120"/>
              </a:rPr>
              <a:t>事業</a:t>
            </a:r>
            <a:r>
              <a:rPr lang="en-US" altLang="zh-TW" sz="1600" b="1" u="sng" dirty="0">
                <a:solidFill>
                  <a:srgbClr val="FF0000"/>
                </a:solidFill>
                <a:latin typeface="標楷體" panose="03000509000000000000" pitchFamily="65" charset="-120"/>
                <a:ea typeface="標楷體" panose="03000509000000000000" pitchFamily="65" charset="-120"/>
              </a:rPr>
              <a:t>(</a:t>
            </a:r>
            <a:r>
              <a:rPr lang="zh-TW" altLang="en-US" sz="1600" b="1" u="sng" dirty="0">
                <a:solidFill>
                  <a:srgbClr val="FF0000"/>
                </a:solidFill>
                <a:latin typeface="標楷體" panose="03000509000000000000" pitchFamily="65" charset="-120"/>
                <a:ea typeface="標楷體" panose="03000509000000000000" pitchFamily="65" charset="-120"/>
              </a:rPr>
              <a:t>含生技事業</a:t>
            </a:r>
            <a:r>
              <a:rPr lang="en-US" altLang="zh-TW" sz="1600" b="1" u="sng" dirty="0">
                <a:solidFill>
                  <a:srgbClr val="FF0000"/>
                </a:solidFill>
                <a:latin typeface="標楷體" panose="03000509000000000000" pitchFamily="65" charset="-120"/>
                <a:ea typeface="標楷體" panose="03000509000000000000" pitchFamily="65" charset="-120"/>
              </a:rPr>
              <a:t>)</a:t>
            </a:r>
            <a:r>
              <a:rPr lang="zh-TW" altLang="en-US" sz="1600" b="1" dirty="0">
                <a:solidFill>
                  <a:schemeClr val="tx1"/>
                </a:solidFill>
                <a:latin typeface="標楷體" panose="03000509000000000000" pitchFamily="65" charset="-120"/>
                <a:ea typeface="標楷體" panose="03000509000000000000" pitchFamily="65" charset="-120"/>
              </a:rPr>
              <a:t>之資訊揭露，</a:t>
            </a:r>
            <a:r>
              <a:rPr lang="en-US" altLang="zh-TW" sz="1600" b="1" dirty="0">
                <a:solidFill>
                  <a:schemeClr val="tx1"/>
                </a:solidFill>
                <a:latin typeface="標楷體" panose="03000509000000000000" pitchFamily="65" charset="-120"/>
                <a:ea typeface="標楷體" panose="03000509000000000000" pitchFamily="65" charset="-120"/>
              </a:rPr>
              <a:t>105</a:t>
            </a:r>
            <a:r>
              <a:rPr lang="zh-TW" altLang="en-US" sz="1600" b="1" dirty="0">
                <a:solidFill>
                  <a:schemeClr val="tx1"/>
                </a:solidFill>
                <a:latin typeface="標楷體" panose="03000509000000000000" pitchFamily="65" charset="-120"/>
                <a:ea typeface="標楷體" panose="03000509000000000000" pitchFamily="65" charset="-120"/>
              </a:rPr>
              <a:t>年</a:t>
            </a:r>
            <a:r>
              <a:rPr lang="en-US" altLang="zh-TW" sz="1600" b="1" dirty="0">
                <a:solidFill>
                  <a:schemeClr val="tx1"/>
                </a:solidFill>
                <a:latin typeface="標楷體" panose="03000509000000000000" pitchFamily="65" charset="-120"/>
                <a:ea typeface="標楷體" panose="03000509000000000000" pitchFamily="65" charset="-120"/>
              </a:rPr>
              <a:t>5</a:t>
            </a:r>
            <a:r>
              <a:rPr lang="zh-TW" altLang="en-US" sz="1600" b="1" dirty="0">
                <a:solidFill>
                  <a:schemeClr val="tx1"/>
                </a:solidFill>
                <a:latin typeface="標楷體" panose="03000509000000000000" pitchFamily="65" charset="-120"/>
                <a:ea typeface="標楷體" panose="03000509000000000000" pitchFamily="65" charset="-120"/>
              </a:rPr>
              <a:t>月</a:t>
            </a:r>
            <a:r>
              <a:rPr lang="en-US" altLang="zh-TW" sz="1600" b="1" dirty="0">
                <a:solidFill>
                  <a:schemeClr val="tx1"/>
                </a:solidFill>
                <a:latin typeface="標楷體" panose="03000509000000000000" pitchFamily="65" charset="-120"/>
                <a:ea typeface="標楷體" panose="03000509000000000000" pitchFamily="65" charset="-120"/>
              </a:rPr>
              <a:t>19</a:t>
            </a:r>
            <a:r>
              <a:rPr lang="zh-TW" altLang="en-US" sz="1600" b="1" dirty="0" smtClean="0">
                <a:solidFill>
                  <a:schemeClr val="tx1"/>
                </a:solidFill>
                <a:latin typeface="標楷體" panose="03000509000000000000" pitchFamily="65" charset="-120"/>
                <a:ea typeface="標楷體" panose="03000509000000000000" pitchFamily="65" charset="-120"/>
              </a:rPr>
              <a:t>日證櫃監字</a:t>
            </a:r>
            <a:r>
              <a:rPr lang="zh-TW" altLang="en-US" sz="1600" b="1" dirty="0">
                <a:solidFill>
                  <a:schemeClr val="tx1"/>
                </a:solidFill>
                <a:latin typeface="標楷體" panose="03000509000000000000" pitchFamily="65" charset="-120"/>
                <a:ea typeface="標楷體" panose="03000509000000000000" pitchFamily="65" charset="-120"/>
              </a:rPr>
              <a:t>第</a:t>
            </a:r>
            <a:r>
              <a:rPr lang="en-US" altLang="zh-TW" sz="1600" b="1" dirty="0" smtClean="0">
                <a:solidFill>
                  <a:schemeClr val="tx1"/>
                </a:solidFill>
                <a:latin typeface="標楷體" panose="03000509000000000000" pitchFamily="65" charset="-120"/>
                <a:ea typeface="標楷體" panose="03000509000000000000" pitchFamily="65" charset="-120"/>
              </a:rPr>
              <a:t>10502005152</a:t>
            </a:r>
            <a:r>
              <a:rPr lang="zh-TW" altLang="en-US" sz="1600" b="1" dirty="0" smtClean="0">
                <a:solidFill>
                  <a:schemeClr val="tx1"/>
                </a:solidFill>
                <a:latin typeface="標楷體" panose="03000509000000000000" pitchFamily="65" charset="-120"/>
                <a:ea typeface="標楷體" panose="03000509000000000000" pitchFamily="65" charset="-120"/>
              </a:rPr>
              <a:t>號</a:t>
            </a:r>
            <a:r>
              <a:rPr lang="zh-TW" altLang="en-US" sz="1600" b="1" dirty="0">
                <a:solidFill>
                  <a:schemeClr val="tx1"/>
                </a:solidFill>
                <a:latin typeface="標楷體" panose="03000509000000000000" pitchFamily="65" charset="-120"/>
                <a:ea typeface="標楷體" panose="03000509000000000000" pitchFamily="65" charset="-120"/>
              </a:rPr>
              <a:t>函知各該公司</a:t>
            </a:r>
            <a:r>
              <a:rPr lang="zh-TW" altLang="en-US" sz="1600" b="1" u="sng" dirty="0" smtClean="0">
                <a:solidFill>
                  <a:srgbClr val="FF0000"/>
                </a:solidFill>
                <a:latin typeface="標楷體" panose="03000509000000000000" pitchFamily="65" charset="-120"/>
                <a:ea typeface="標楷體" panose="03000509000000000000" pitchFamily="65" charset="-120"/>
              </a:rPr>
              <a:t>自</a:t>
            </a:r>
            <a:r>
              <a:rPr lang="en-US" altLang="zh-TW" sz="1600" b="1" u="sng" dirty="0" smtClean="0">
                <a:solidFill>
                  <a:srgbClr val="FF0000"/>
                </a:solidFill>
                <a:latin typeface="標楷體" panose="03000509000000000000" pitchFamily="65" charset="-120"/>
                <a:ea typeface="標楷體" panose="03000509000000000000" pitchFamily="65" charset="-120"/>
              </a:rPr>
              <a:t>105</a:t>
            </a:r>
            <a:r>
              <a:rPr lang="zh-TW" altLang="en-US" sz="1600" b="1" u="sng" dirty="0" smtClean="0">
                <a:solidFill>
                  <a:srgbClr val="FF0000"/>
                </a:solidFill>
                <a:latin typeface="標楷體" panose="03000509000000000000" pitchFamily="65" charset="-120"/>
                <a:ea typeface="標楷體" panose="03000509000000000000" pitchFamily="65" charset="-120"/>
              </a:rPr>
              <a:t>年起</a:t>
            </a:r>
            <a:r>
              <a:rPr lang="zh-TW" altLang="en-US" sz="1600" b="1" dirty="0">
                <a:solidFill>
                  <a:schemeClr val="tx1"/>
                </a:solidFill>
                <a:latin typeface="標楷體" panose="03000509000000000000" pitchFamily="65" charset="-120"/>
                <a:ea typeface="標楷體" panose="03000509000000000000" pitchFamily="65" charset="-120"/>
              </a:rPr>
              <a:t>，應每年至少在</a:t>
            </a:r>
            <a:r>
              <a:rPr lang="zh-TW" altLang="en-US" sz="1600" b="1" dirty="0" smtClean="0">
                <a:solidFill>
                  <a:schemeClr val="tx1"/>
                </a:solidFill>
                <a:latin typeface="標楷體" panose="03000509000000000000" pitchFamily="65" charset="-120"/>
                <a:ea typeface="標楷體" panose="03000509000000000000" pitchFamily="65" charset="-120"/>
              </a:rPr>
              <a:t>國內</a:t>
            </a:r>
            <a:r>
              <a:rPr lang="zh-TW" altLang="en-US" sz="1600" b="1" dirty="0">
                <a:solidFill>
                  <a:schemeClr val="tx1"/>
                </a:solidFill>
                <a:latin typeface="標楷體" panose="03000509000000000000" pitchFamily="65" charset="-120"/>
                <a:ea typeface="標楷體" panose="03000509000000000000" pitchFamily="65" charset="-120"/>
              </a:rPr>
              <a:t>自辦或受邀參加</a:t>
            </a:r>
            <a:r>
              <a:rPr lang="zh-TW" altLang="en-US" sz="1600" b="1" dirty="0" smtClean="0">
                <a:solidFill>
                  <a:schemeClr val="tx1"/>
                </a:solidFill>
                <a:latin typeface="標楷體" panose="03000509000000000000" pitchFamily="65" charset="-120"/>
                <a:ea typeface="標楷體" panose="03000509000000000000" pitchFamily="65" charset="-120"/>
              </a:rPr>
              <a:t>一次</a:t>
            </a:r>
            <a:r>
              <a:rPr lang="zh-TW" altLang="en-US" sz="1600" b="1" dirty="0">
                <a:solidFill>
                  <a:schemeClr val="tx1"/>
                </a:solidFill>
                <a:latin typeface="標楷體" panose="03000509000000000000" pitchFamily="65" charset="-120"/>
                <a:ea typeface="標楷體" panose="03000509000000000000" pitchFamily="65" charset="-120"/>
              </a:rPr>
              <a:t>法人說明</a:t>
            </a:r>
            <a:r>
              <a:rPr lang="zh-TW" altLang="en-US" sz="1600" b="1" dirty="0" smtClean="0">
                <a:solidFill>
                  <a:schemeClr val="tx1"/>
                </a:solidFill>
                <a:latin typeface="標楷體" panose="03000509000000000000" pitchFamily="65" charset="-120"/>
                <a:ea typeface="標楷體" panose="03000509000000000000" pitchFamily="65" charset="-120"/>
              </a:rPr>
              <a:t>會。</a:t>
            </a:r>
            <a:endParaRPr lang="zh-TW" altLang="en-US" sz="1600" dirty="0">
              <a:solidFill>
                <a:schemeClr val="tx1"/>
              </a:solidFill>
              <a:latin typeface="標楷體" panose="03000509000000000000" pitchFamily="65" charset="-120"/>
              <a:ea typeface="標楷體" panose="03000509000000000000" pitchFamily="65" charset="-120"/>
            </a:endParaRPr>
          </a:p>
        </p:txBody>
      </p:sp>
      <p:sp>
        <p:nvSpPr>
          <p:cNvPr id="9" name="圓角矩形 8"/>
          <p:cNvSpPr/>
          <p:nvPr/>
        </p:nvSpPr>
        <p:spPr>
          <a:xfrm>
            <a:off x="1148379" y="4747294"/>
            <a:ext cx="4248472" cy="1358878"/>
          </a:xfrm>
          <a:prstGeom prst="roundRect">
            <a:avLst/>
          </a:prstGeom>
          <a:solidFill>
            <a:schemeClr val="accent6">
              <a:lumMod val="40000"/>
              <a:lumOff val="60000"/>
            </a:schemeClr>
          </a:solidFill>
          <a:ln>
            <a:solidFill>
              <a:srgbClr val="7030A0"/>
            </a:solidFill>
          </a:ln>
        </p:spPr>
        <p:style>
          <a:lnRef idx="1">
            <a:schemeClr val="accent5"/>
          </a:lnRef>
          <a:fillRef idx="2">
            <a:schemeClr val="accent5"/>
          </a:fillRef>
          <a:effectRef idx="1">
            <a:schemeClr val="accent5"/>
          </a:effectRef>
          <a:fontRef idx="minor">
            <a:schemeClr val="dk1"/>
          </a:fontRef>
        </p:style>
        <p:txBody>
          <a:bodyPr rtlCol="0" anchor="ctr"/>
          <a:lstStyle/>
          <a:p>
            <a:r>
              <a:rPr lang="zh-TW" altLang="en-US" sz="1600" b="1" dirty="0">
                <a:solidFill>
                  <a:schemeClr val="tx1"/>
                </a:solidFill>
                <a:latin typeface="標楷體" panose="03000509000000000000" pitchFamily="65" charset="-120"/>
                <a:ea typeface="標楷體" panose="03000509000000000000" pitchFamily="65" charset="-120"/>
              </a:rPr>
              <a:t>為強化</a:t>
            </a:r>
            <a:r>
              <a:rPr lang="zh-TW" altLang="en-US" sz="1600" b="1" u="sng" dirty="0" smtClean="0">
                <a:solidFill>
                  <a:srgbClr val="FF0000"/>
                </a:solidFill>
                <a:latin typeface="標楷體" panose="03000509000000000000" pitchFamily="65" charset="-120"/>
                <a:ea typeface="標楷體" panose="03000509000000000000" pitchFamily="65" charset="-120"/>
              </a:rPr>
              <a:t>上櫃文化創意業</a:t>
            </a:r>
            <a:r>
              <a:rPr lang="zh-TW" altLang="en-US" sz="1600" b="1" dirty="0" smtClean="0">
                <a:solidFill>
                  <a:srgbClr val="FF0000"/>
                </a:solidFill>
                <a:latin typeface="標楷體" panose="03000509000000000000" pitchFamily="65" charset="-120"/>
                <a:ea typeface="標楷體" panose="03000509000000000000" pitchFamily="65" charset="-120"/>
              </a:rPr>
              <a:t>、</a:t>
            </a:r>
            <a:r>
              <a:rPr lang="zh-TW" altLang="en-US" sz="1600" b="1" u="sng" dirty="0" smtClean="0">
                <a:solidFill>
                  <a:srgbClr val="FF0000"/>
                </a:solidFill>
                <a:latin typeface="標楷體" panose="03000509000000000000" pitchFamily="65" charset="-120"/>
                <a:ea typeface="標楷體" panose="03000509000000000000" pitchFamily="65" charset="-120"/>
              </a:rPr>
              <a:t>農業科技業</a:t>
            </a:r>
            <a:r>
              <a:rPr lang="zh-TW" altLang="en-US" sz="1600" b="1" dirty="0" smtClean="0">
                <a:solidFill>
                  <a:srgbClr val="FF0000"/>
                </a:solidFill>
                <a:latin typeface="標楷體" panose="03000509000000000000" pitchFamily="65" charset="-120"/>
                <a:ea typeface="標楷體" panose="03000509000000000000" pitchFamily="65" charset="-120"/>
              </a:rPr>
              <a:t>、</a:t>
            </a:r>
            <a:r>
              <a:rPr lang="zh-TW" altLang="en-US" sz="1600" b="1" u="sng" dirty="0" smtClean="0">
                <a:solidFill>
                  <a:srgbClr val="FF0000"/>
                </a:solidFill>
                <a:latin typeface="標楷體" panose="03000509000000000000" pitchFamily="65" charset="-120"/>
                <a:ea typeface="標楷體" panose="03000509000000000000" pitchFamily="65" charset="-120"/>
              </a:rPr>
              <a:t>生技醫療業</a:t>
            </a:r>
            <a:r>
              <a:rPr lang="zh-TW" altLang="en-US" sz="1600" b="1" dirty="0" smtClean="0">
                <a:solidFill>
                  <a:schemeClr val="tx1"/>
                </a:solidFill>
                <a:latin typeface="標楷體" panose="03000509000000000000" pitchFamily="65" charset="-120"/>
                <a:ea typeface="標楷體" panose="03000509000000000000" pitchFamily="65" charset="-120"/>
              </a:rPr>
              <a:t>之</a:t>
            </a:r>
            <a:r>
              <a:rPr lang="zh-TW" altLang="en-US" sz="1600" b="1" dirty="0">
                <a:solidFill>
                  <a:schemeClr val="tx1"/>
                </a:solidFill>
                <a:latin typeface="標楷體" panose="03000509000000000000" pitchFamily="65" charset="-120"/>
                <a:ea typeface="標楷體" panose="03000509000000000000" pitchFamily="65" charset="-120"/>
              </a:rPr>
              <a:t>資訊揭露，</a:t>
            </a:r>
            <a:r>
              <a:rPr lang="en-US" altLang="zh-TW" sz="1600" b="1" dirty="0" smtClean="0">
                <a:solidFill>
                  <a:schemeClr val="tx1"/>
                </a:solidFill>
                <a:latin typeface="標楷體" panose="03000509000000000000" pitchFamily="65" charset="-120"/>
                <a:ea typeface="標楷體" panose="03000509000000000000" pitchFamily="65" charset="-120"/>
              </a:rPr>
              <a:t>106</a:t>
            </a:r>
            <a:r>
              <a:rPr lang="zh-TW" altLang="en-US" sz="1600" b="1" dirty="0" smtClean="0">
                <a:solidFill>
                  <a:schemeClr val="tx1"/>
                </a:solidFill>
                <a:latin typeface="標楷體" panose="03000509000000000000" pitchFamily="65" charset="-120"/>
                <a:ea typeface="標楷體" panose="03000509000000000000" pitchFamily="65" charset="-120"/>
              </a:rPr>
              <a:t>年</a:t>
            </a:r>
            <a:r>
              <a:rPr lang="en-US" altLang="zh-TW" sz="1600" b="1" dirty="0" smtClean="0">
                <a:solidFill>
                  <a:schemeClr val="tx1"/>
                </a:solidFill>
                <a:latin typeface="標楷體" panose="03000509000000000000" pitchFamily="65" charset="-120"/>
                <a:ea typeface="標楷體" panose="03000509000000000000" pitchFamily="65" charset="-120"/>
              </a:rPr>
              <a:t>4</a:t>
            </a:r>
            <a:r>
              <a:rPr lang="zh-TW" altLang="en-US" sz="1600" b="1" dirty="0" smtClean="0">
                <a:solidFill>
                  <a:schemeClr val="tx1"/>
                </a:solidFill>
                <a:latin typeface="標楷體" panose="03000509000000000000" pitchFamily="65" charset="-120"/>
                <a:ea typeface="標楷體" panose="03000509000000000000" pitchFamily="65" charset="-120"/>
              </a:rPr>
              <a:t>月</a:t>
            </a:r>
            <a:r>
              <a:rPr lang="en-US" altLang="zh-TW" sz="1600" b="1" dirty="0" smtClean="0">
                <a:solidFill>
                  <a:schemeClr val="tx1"/>
                </a:solidFill>
                <a:latin typeface="標楷體" panose="03000509000000000000" pitchFamily="65" charset="-120"/>
                <a:ea typeface="標楷體" panose="03000509000000000000" pitchFamily="65" charset="-120"/>
              </a:rPr>
              <a:t>24</a:t>
            </a:r>
            <a:r>
              <a:rPr lang="zh-TW" altLang="en-US" sz="1600" b="1" dirty="0" smtClean="0">
                <a:solidFill>
                  <a:schemeClr val="tx1"/>
                </a:solidFill>
                <a:latin typeface="標楷體" panose="03000509000000000000" pitchFamily="65" charset="-120"/>
                <a:ea typeface="標楷體" panose="03000509000000000000" pitchFamily="65" charset="-120"/>
              </a:rPr>
              <a:t>日</a:t>
            </a:r>
            <a:r>
              <a:rPr lang="zh-TW" altLang="en-US" sz="1600" b="1" dirty="0">
                <a:solidFill>
                  <a:schemeClr val="tx1"/>
                </a:solidFill>
                <a:latin typeface="標楷體" panose="03000509000000000000" pitchFamily="65" charset="-120"/>
                <a:ea typeface="標楷體" panose="03000509000000000000" pitchFamily="65" charset="-120"/>
              </a:rPr>
              <a:t>證櫃監字第</a:t>
            </a:r>
            <a:r>
              <a:rPr lang="en-US" altLang="zh-TW" sz="1600" b="1" dirty="0" smtClean="0">
                <a:solidFill>
                  <a:schemeClr val="tx1"/>
                </a:solidFill>
                <a:latin typeface="標楷體" panose="03000509000000000000" pitchFamily="65" charset="-120"/>
                <a:ea typeface="標楷體" panose="03000509000000000000" pitchFamily="65" charset="-120"/>
              </a:rPr>
              <a:t>1060200410</a:t>
            </a:r>
            <a:r>
              <a:rPr lang="zh-TW" altLang="en-US" sz="1600" b="1" dirty="0" smtClean="0">
                <a:solidFill>
                  <a:schemeClr val="tx1"/>
                </a:solidFill>
                <a:latin typeface="標楷體" panose="03000509000000000000" pitchFamily="65" charset="-120"/>
                <a:ea typeface="標楷體" panose="03000509000000000000" pitchFamily="65" charset="-120"/>
              </a:rPr>
              <a:t>號</a:t>
            </a:r>
            <a:r>
              <a:rPr lang="zh-TW" altLang="en-US" sz="1600" b="1" dirty="0">
                <a:solidFill>
                  <a:schemeClr val="tx1"/>
                </a:solidFill>
                <a:latin typeface="標楷體" panose="03000509000000000000" pitchFamily="65" charset="-120"/>
                <a:ea typeface="標楷體" panose="03000509000000000000" pitchFamily="65" charset="-120"/>
              </a:rPr>
              <a:t>函知各該公司</a:t>
            </a:r>
            <a:r>
              <a:rPr lang="zh-TW" altLang="en-US" sz="1600" b="1" u="sng" dirty="0">
                <a:solidFill>
                  <a:srgbClr val="FF0000"/>
                </a:solidFill>
                <a:latin typeface="標楷體" panose="03000509000000000000" pitchFamily="65" charset="-120"/>
                <a:ea typeface="標楷體" panose="03000509000000000000" pitchFamily="65" charset="-120"/>
              </a:rPr>
              <a:t>自</a:t>
            </a:r>
            <a:r>
              <a:rPr lang="en-US" altLang="zh-TW" sz="1600" b="1" u="sng" dirty="0" smtClean="0">
                <a:solidFill>
                  <a:srgbClr val="FF0000"/>
                </a:solidFill>
                <a:latin typeface="標楷體" panose="03000509000000000000" pitchFamily="65" charset="-120"/>
                <a:ea typeface="標楷體" panose="03000509000000000000" pitchFamily="65" charset="-120"/>
              </a:rPr>
              <a:t>106</a:t>
            </a:r>
            <a:r>
              <a:rPr lang="zh-TW" altLang="en-US" sz="1600" b="1" u="sng" dirty="0" smtClean="0">
                <a:solidFill>
                  <a:srgbClr val="FF0000"/>
                </a:solidFill>
                <a:latin typeface="標楷體" panose="03000509000000000000" pitchFamily="65" charset="-120"/>
                <a:ea typeface="標楷體" panose="03000509000000000000" pitchFamily="65" charset="-120"/>
              </a:rPr>
              <a:t>年</a:t>
            </a:r>
            <a:r>
              <a:rPr lang="zh-TW" altLang="en-US" sz="1600" b="1" u="sng" dirty="0">
                <a:solidFill>
                  <a:srgbClr val="FF0000"/>
                </a:solidFill>
                <a:latin typeface="標楷體" panose="03000509000000000000" pitchFamily="65" charset="-120"/>
                <a:ea typeface="標楷體" panose="03000509000000000000" pitchFamily="65" charset="-120"/>
              </a:rPr>
              <a:t>起</a:t>
            </a:r>
            <a:r>
              <a:rPr lang="zh-TW" altLang="en-US" sz="1600" b="1" dirty="0">
                <a:solidFill>
                  <a:schemeClr val="tx1"/>
                </a:solidFill>
                <a:latin typeface="標楷體" panose="03000509000000000000" pitchFamily="65" charset="-120"/>
                <a:ea typeface="標楷體" panose="03000509000000000000" pitchFamily="65" charset="-120"/>
              </a:rPr>
              <a:t>，應每年至少在國內自辦或受邀參加一次法人說明會。</a:t>
            </a:r>
            <a:endParaRPr lang="zh-TW" altLang="en-US" sz="1600" dirty="0">
              <a:solidFill>
                <a:schemeClr val="tx1"/>
              </a:solidFill>
              <a:latin typeface="標楷體" panose="03000509000000000000" pitchFamily="65" charset="-120"/>
              <a:ea typeface="標楷體" panose="03000509000000000000" pitchFamily="65" charset="-120"/>
            </a:endParaRPr>
          </a:p>
        </p:txBody>
      </p:sp>
      <p:sp>
        <p:nvSpPr>
          <p:cNvPr id="12" name="圓角矩形 11"/>
          <p:cNvSpPr/>
          <p:nvPr/>
        </p:nvSpPr>
        <p:spPr>
          <a:xfrm>
            <a:off x="7715272" y="1428736"/>
            <a:ext cx="928694" cy="4857784"/>
          </a:xfrm>
          <a:prstGeom prst="roundRect">
            <a:avLst/>
          </a:prstGeom>
          <a:solidFill>
            <a:schemeClr val="accent4">
              <a:lumMod val="40000"/>
              <a:lumOff val="60000"/>
            </a:schemeClr>
          </a:solidFill>
        </p:spPr>
        <p:style>
          <a:lnRef idx="3">
            <a:schemeClr val="lt1"/>
          </a:lnRef>
          <a:fillRef idx="1002">
            <a:schemeClr val="lt2"/>
          </a:fillRef>
          <a:effectRef idx="1">
            <a:schemeClr val="accent1"/>
          </a:effectRef>
          <a:fontRef idx="minor">
            <a:schemeClr val="lt1"/>
          </a:fontRef>
        </p:style>
        <p:txBody>
          <a:bodyPr rtlCol="0" anchor="ctr"/>
          <a:lstStyle/>
          <a:p>
            <a:r>
              <a:rPr lang="zh-TW" altLang="en-US" sz="1800" b="1" dirty="0">
                <a:solidFill>
                  <a:srgbClr val="C00000"/>
                </a:solidFill>
                <a:latin typeface="標楷體" panose="03000509000000000000" pitchFamily="65" charset="-120"/>
                <a:ea typeface="標楷體" panose="03000509000000000000" pitchFamily="65" charset="-120"/>
              </a:rPr>
              <a:t>國內上櫃公司</a:t>
            </a:r>
            <a:r>
              <a:rPr lang="zh-TW" altLang="en-US" sz="1800" b="1" dirty="0" smtClean="0">
                <a:solidFill>
                  <a:schemeClr val="tx1"/>
                </a:solidFill>
                <a:latin typeface="標楷體" panose="03000509000000000000" pitchFamily="65" charset="-120"/>
                <a:ea typeface="標楷體" panose="03000509000000000000" pitchFamily="65" charset="-120"/>
              </a:rPr>
              <a:t>每年或每</a:t>
            </a:r>
            <a:endParaRPr lang="en-US" altLang="zh-TW" sz="1800" b="1" dirty="0" smtClean="0">
              <a:solidFill>
                <a:schemeClr val="tx1"/>
              </a:solidFill>
              <a:latin typeface="標楷體" panose="03000509000000000000" pitchFamily="65" charset="-120"/>
              <a:ea typeface="標楷體" panose="03000509000000000000" pitchFamily="65" charset="-120"/>
            </a:endParaRPr>
          </a:p>
          <a:p>
            <a:r>
              <a:rPr lang="zh-TW" altLang="en-US" sz="1800" b="1" dirty="0" smtClean="0">
                <a:solidFill>
                  <a:schemeClr val="tx1"/>
                </a:solidFill>
                <a:latin typeface="標楷體" panose="03000509000000000000" pitchFamily="65" charset="-120"/>
                <a:ea typeface="標楷體" panose="03000509000000000000" pitchFamily="65" charset="-120"/>
              </a:rPr>
              <a:t> </a:t>
            </a:r>
            <a:r>
              <a:rPr lang="en-US" altLang="zh-TW" sz="1800" b="1" dirty="0" smtClean="0">
                <a:solidFill>
                  <a:schemeClr val="tx1"/>
                </a:solidFill>
                <a:latin typeface="標楷體" panose="03000509000000000000" pitchFamily="65" charset="-120"/>
                <a:ea typeface="標楷體" panose="03000509000000000000" pitchFamily="65" charset="-120"/>
              </a:rPr>
              <a:t>N</a:t>
            </a:r>
            <a:r>
              <a:rPr lang="zh-TW" altLang="en-US" sz="1800" b="1" dirty="0" smtClean="0">
                <a:solidFill>
                  <a:schemeClr val="tx1"/>
                </a:solidFill>
                <a:latin typeface="標楷體" panose="03000509000000000000" pitchFamily="65" charset="-120"/>
                <a:ea typeface="標楷體" panose="03000509000000000000" pitchFamily="65" charset="-120"/>
              </a:rPr>
              <a:t>年</a:t>
            </a:r>
            <a:endParaRPr lang="en-US" altLang="zh-TW" sz="1800" b="1" dirty="0" smtClean="0">
              <a:solidFill>
                <a:schemeClr val="tx1"/>
              </a:solidFill>
              <a:latin typeface="標楷體" panose="03000509000000000000" pitchFamily="65" charset="-120"/>
              <a:ea typeface="標楷體" panose="03000509000000000000" pitchFamily="65" charset="-120"/>
            </a:endParaRPr>
          </a:p>
          <a:p>
            <a:r>
              <a:rPr lang="zh-TW" altLang="en-US" sz="1800" b="1" dirty="0" smtClean="0">
                <a:solidFill>
                  <a:schemeClr val="tx1"/>
                </a:solidFill>
                <a:latin typeface="標楷體" panose="03000509000000000000" pitchFamily="65" charset="-120"/>
                <a:ea typeface="標楷體" panose="03000509000000000000" pitchFamily="65" charset="-120"/>
              </a:rPr>
              <a:t>至少自辦  </a:t>
            </a:r>
            <a:endParaRPr lang="en-US" altLang="zh-TW" sz="1800" b="1" dirty="0" smtClean="0">
              <a:solidFill>
                <a:schemeClr val="tx1"/>
              </a:solidFill>
              <a:latin typeface="標楷體" panose="03000509000000000000" pitchFamily="65" charset="-120"/>
              <a:ea typeface="標楷體" panose="03000509000000000000" pitchFamily="65" charset="-120"/>
            </a:endParaRPr>
          </a:p>
          <a:p>
            <a:r>
              <a:rPr lang="zh-TW" altLang="en-US" sz="1800" b="1" dirty="0" smtClean="0">
                <a:solidFill>
                  <a:schemeClr val="tx1"/>
                </a:solidFill>
                <a:latin typeface="標楷體" panose="03000509000000000000" pitchFamily="65" charset="-120"/>
                <a:ea typeface="標楷體" panose="03000509000000000000" pitchFamily="65" charset="-120"/>
              </a:rPr>
              <a:t> 或</a:t>
            </a:r>
            <a:endParaRPr lang="en-US" altLang="zh-TW" sz="1800" b="1" dirty="0" smtClean="0">
              <a:solidFill>
                <a:schemeClr val="tx1"/>
              </a:solidFill>
              <a:latin typeface="標楷體" panose="03000509000000000000" pitchFamily="65" charset="-120"/>
              <a:ea typeface="標楷體" panose="03000509000000000000" pitchFamily="65" charset="-120"/>
            </a:endParaRPr>
          </a:p>
          <a:p>
            <a:r>
              <a:rPr lang="zh-TW" altLang="en-US" sz="1800" b="1" dirty="0" smtClean="0">
                <a:solidFill>
                  <a:schemeClr val="tx1"/>
                </a:solidFill>
                <a:latin typeface="標楷體" panose="03000509000000000000" pitchFamily="65" charset="-120"/>
                <a:ea typeface="標楷體" panose="03000509000000000000" pitchFamily="65" charset="-120"/>
              </a:rPr>
              <a:t>受</a:t>
            </a:r>
            <a:r>
              <a:rPr lang="zh-TW" altLang="en-US" sz="1800" b="1" dirty="0">
                <a:solidFill>
                  <a:schemeClr val="tx1"/>
                </a:solidFill>
                <a:latin typeface="標楷體" panose="03000509000000000000" pitchFamily="65" charset="-120"/>
                <a:ea typeface="標楷體" panose="03000509000000000000" pitchFamily="65" charset="-120"/>
              </a:rPr>
              <a:t>邀參加一次法人說明</a:t>
            </a:r>
            <a:r>
              <a:rPr lang="zh-TW" altLang="en-US" sz="1800" b="1" dirty="0" smtClean="0">
                <a:solidFill>
                  <a:schemeClr val="tx1"/>
                </a:solidFill>
                <a:latin typeface="標楷體" panose="03000509000000000000" pitchFamily="65" charset="-120"/>
                <a:ea typeface="標楷體" panose="03000509000000000000" pitchFamily="65" charset="-120"/>
              </a:rPr>
              <a:t>會</a:t>
            </a:r>
            <a:endParaRPr lang="zh-TW" altLang="en-US" sz="1800" b="1" dirty="0">
              <a:solidFill>
                <a:schemeClr val="tx1"/>
              </a:solidFill>
              <a:latin typeface="標楷體" panose="03000509000000000000" pitchFamily="65" charset="-120"/>
              <a:ea typeface="標楷體" panose="03000509000000000000" pitchFamily="65" charset="-120"/>
            </a:endParaRPr>
          </a:p>
        </p:txBody>
      </p:sp>
      <p:sp>
        <p:nvSpPr>
          <p:cNvPr id="11" name="向右箭號 10"/>
          <p:cNvSpPr/>
          <p:nvPr/>
        </p:nvSpPr>
        <p:spPr>
          <a:xfrm>
            <a:off x="7143768" y="2500306"/>
            <a:ext cx="693846" cy="2646333"/>
          </a:xfrm>
          <a:prstGeom prst="rightArrow">
            <a:avLst>
              <a:gd name="adj1" fmla="val 50000"/>
              <a:gd name="adj2" fmla="val 51744"/>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b="1" dirty="0" smtClean="0">
                <a:solidFill>
                  <a:srgbClr val="C00000"/>
                </a:solidFill>
                <a:latin typeface="標楷體" panose="03000509000000000000" pitchFamily="65" charset="-120"/>
                <a:ea typeface="標楷體" panose="03000509000000000000" pitchFamily="65" charset="-120"/>
              </a:rPr>
              <a:t>未來</a:t>
            </a:r>
            <a:endParaRPr lang="en-US" altLang="zh-TW" dirty="0" smtClean="0">
              <a:solidFill>
                <a:schemeClr val="tx1"/>
              </a:solidFill>
              <a:latin typeface="標楷體" panose="03000509000000000000" pitchFamily="65" charset="-120"/>
              <a:ea typeface="標楷體" panose="03000509000000000000" pitchFamily="65" charset="-120"/>
            </a:endParaRPr>
          </a:p>
          <a:p>
            <a:pPr algn="ctr"/>
            <a:r>
              <a:rPr lang="zh-TW" altLang="en-US" dirty="0" smtClean="0">
                <a:solidFill>
                  <a:schemeClr val="tx1"/>
                </a:solidFill>
                <a:latin typeface="標楷體" panose="03000509000000000000" pitchFamily="65" charset="-120"/>
                <a:ea typeface="標楷體" panose="03000509000000000000" pitchFamily="65" charset="-120"/>
              </a:rPr>
              <a:t>研議</a:t>
            </a: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10" name="向右箭號 9"/>
          <p:cNvSpPr/>
          <p:nvPr/>
        </p:nvSpPr>
        <p:spPr>
          <a:xfrm>
            <a:off x="5500694" y="2500306"/>
            <a:ext cx="765284" cy="2646333"/>
          </a:xfrm>
          <a:prstGeom prst="rightArrow">
            <a:avLst>
              <a:gd name="adj1" fmla="val 50000"/>
              <a:gd name="adj2" fmla="val 51744"/>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dirty="0" smtClean="0">
                <a:solidFill>
                  <a:schemeClr val="tx1"/>
                </a:solidFill>
                <a:latin typeface="標楷體" panose="03000509000000000000" pitchFamily="65" charset="-120"/>
                <a:ea typeface="標楷體" panose="03000509000000000000" pitchFamily="65" charset="-120"/>
              </a:rPr>
              <a:t>結論</a:t>
            </a: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14" name="標題 1"/>
          <p:cNvSpPr txBox="1">
            <a:spLocks/>
          </p:cNvSpPr>
          <p:nvPr/>
        </p:nvSpPr>
        <p:spPr>
          <a:xfrm>
            <a:off x="971600" y="0"/>
            <a:ext cx="7499350" cy="1426170"/>
          </a:xfrm>
          <a:prstGeom prst="rect">
            <a:avLst/>
          </a:prstGeom>
        </p:spPr>
        <p:txBody>
          <a:bodyPr anchor="ctr">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fontAlgn="base">
              <a:spcBef>
                <a:spcPct val="0"/>
              </a:spcBef>
              <a:spcAft>
                <a:spcPct val="0"/>
              </a:spcAft>
              <a:defRPr sz="4300">
                <a:solidFill>
                  <a:srgbClr val="572314"/>
                </a:solidFill>
                <a:latin typeface="標楷體" pitchFamily="65" charset="-120"/>
                <a:ea typeface="標楷體" pitchFamily="65" charset="-120"/>
              </a:defRPr>
            </a:lvl6pPr>
            <a:lvl7pPr marL="914400" algn="l" rtl="0" fontAlgn="base">
              <a:spcBef>
                <a:spcPct val="0"/>
              </a:spcBef>
              <a:spcAft>
                <a:spcPct val="0"/>
              </a:spcAft>
              <a:defRPr sz="4300">
                <a:solidFill>
                  <a:srgbClr val="572314"/>
                </a:solidFill>
                <a:latin typeface="標楷體" pitchFamily="65" charset="-120"/>
                <a:ea typeface="標楷體" pitchFamily="65" charset="-120"/>
              </a:defRPr>
            </a:lvl7pPr>
            <a:lvl8pPr marL="1371600" algn="l" rtl="0" fontAlgn="base">
              <a:spcBef>
                <a:spcPct val="0"/>
              </a:spcBef>
              <a:spcAft>
                <a:spcPct val="0"/>
              </a:spcAft>
              <a:defRPr sz="4300">
                <a:solidFill>
                  <a:srgbClr val="572314"/>
                </a:solidFill>
                <a:latin typeface="標楷體" pitchFamily="65" charset="-120"/>
                <a:ea typeface="標楷體" pitchFamily="65" charset="-120"/>
              </a:defRPr>
            </a:lvl8pPr>
            <a:lvl9pPr marL="1828800" algn="l" rtl="0" fontAlgn="base">
              <a:spcBef>
                <a:spcPct val="0"/>
              </a:spcBef>
              <a:spcAft>
                <a:spcPct val="0"/>
              </a:spcAft>
              <a:defRPr sz="4300">
                <a:solidFill>
                  <a:srgbClr val="572314"/>
                </a:solidFill>
                <a:latin typeface="標楷體" pitchFamily="65" charset="-120"/>
                <a:ea typeface="標楷體" pitchFamily="65" charset="-120"/>
              </a:defRPr>
            </a:lvl9pPr>
            <a:extLst/>
          </a:lstStyle>
          <a:p>
            <a:r>
              <a:rPr kumimoji="0" lang="zh-TW" altLang="en-US" sz="3600" b="1" dirty="0" smtClean="0">
                <a:solidFill>
                  <a:schemeClr val="tx2"/>
                </a:solidFill>
              </a:rPr>
              <a:t>一、法說會資訊申報規定</a:t>
            </a:r>
            <a:r>
              <a:rPr kumimoji="0" lang="en-US" altLang="zh-TW" sz="3600" b="1" dirty="0" smtClean="0">
                <a:solidFill>
                  <a:schemeClr val="tx2"/>
                </a:solidFill>
              </a:rPr>
              <a:t>-</a:t>
            </a:r>
            <a:r>
              <a:rPr kumimoji="0" lang="zh-TW" altLang="en-US" sz="3600" b="1" dirty="0" smtClean="0">
                <a:solidFill>
                  <a:schemeClr val="tx2"/>
                </a:solidFill>
              </a:rPr>
              <a:t>續</a:t>
            </a:r>
            <a:r>
              <a:rPr kumimoji="0" lang="en-US" altLang="zh-TW" sz="3600" b="1" dirty="0" smtClean="0">
                <a:solidFill>
                  <a:srgbClr val="996633"/>
                </a:solidFill>
              </a:rPr>
              <a:t/>
            </a:r>
            <a:br>
              <a:rPr kumimoji="0" lang="en-US" altLang="zh-TW" sz="3600" b="1" dirty="0" smtClean="0">
                <a:solidFill>
                  <a:srgbClr val="996633"/>
                </a:solidFill>
              </a:rPr>
            </a:br>
            <a:r>
              <a:rPr kumimoji="0" lang="zh-TW" altLang="en-US" sz="3600" b="1" dirty="0" smtClean="0">
                <a:solidFill>
                  <a:srgbClr val="996633"/>
                </a:solidFill>
              </a:rPr>
              <a:t>       </a:t>
            </a:r>
            <a:r>
              <a:rPr kumimoji="0" lang="en-US" altLang="zh-TW" sz="3600" dirty="0" smtClean="0">
                <a:solidFill>
                  <a:schemeClr val="tx2"/>
                </a:solidFill>
              </a:rPr>
              <a:t>1.</a:t>
            </a:r>
            <a:r>
              <a:rPr kumimoji="0" lang="zh-TW" altLang="en-US" sz="3600" dirty="0" smtClean="0">
                <a:solidFill>
                  <a:schemeClr val="tx2"/>
                </a:solidFill>
              </a:rPr>
              <a:t>法說會召開頻率</a:t>
            </a:r>
            <a:endParaRPr kumimoji="0" lang="zh-TW" altLang="en-US" sz="3600" dirty="0">
              <a:solidFill>
                <a:schemeClr val="tx2"/>
              </a:solidFill>
            </a:endParaRPr>
          </a:p>
        </p:txBody>
      </p:sp>
    </p:spTree>
    <p:extLst>
      <p:ext uri="{BB962C8B-B14F-4D97-AF65-F5344CB8AC3E}">
        <p14:creationId xmlns:p14="http://schemas.microsoft.com/office/powerpoint/2010/main" val="37229725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32</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6" name="標題 1"/>
          <p:cNvSpPr>
            <a:spLocks noGrp="1"/>
          </p:cNvSpPr>
          <p:nvPr>
            <p:ph type="title"/>
          </p:nvPr>
        </p:nvSpPr>
        <p:spPr>
          <a:xfrm>
            <a:off x="971600" y="0"/>
            <a:ext cx="7499350" cy="1426170"/>
          </a:xfrm>
        </p:spPr>
        <p:txBody>
          <a:bodyPr>
            <a:normAutofit fontScale="90000"/>
          </a:bodyPr>
          <a:lstStyle/>
          <a:p>
            <a:r>
              <a:rPr lang="zh-TW" altLang="en-US" sz="4000" b="1" dirty="0">
                <a:solidFill>
                  <a:schemeClr val="tx2"/>
                </a:solidFill>
              </a:rPr>
              <a:t>一</a:t>
            </a:r>
            <a:r>
              <a:rPr lang="zh-TW" altLang="en-US" sz="4000" b="1" dirty="0" smtClean="0">
                <a:solidFill>
                  <a:schemeClr val="tx2"/>
                </a:solidFill>
              </a:rPr>
              <a:t>、法說會資訊</a:t>
            </a:r>
            <a:r>
              <a:rPr lang="zh-TW" altLang="en-US" sz="4000" b="1" dirty="0">
                <a:solidFill>
                  <a:schemeClr val="tx2"/>
                </a:solidFill>
              </a:rPr>
              <a:t>申報</a:t>
            </a:r>
            <a:r>
              <a:rPr lang="zh-TW" altLang="en-US" sz="4000" b="1" dirty="0" smtClean="0">
                <a:solidFill>
                  <a:schemeClr val="tx2"/>
                </a:solidFill>
              </a:rPr>
              <a:t>規定</a:t>
            </a:r>
            <a:r>
              <a:rPr lang="en-US" altLang="zh-TW" sz="4000" b="1" dirty="0">
                <a:solidFill>
                  <a:schemeClr val="tx2"/>
                </a:solidFill>
              </a:rPr>
              <a:t>-</a:t>
            </a:r>
            <a:r>
              <a:rPr lang="zh-TW" altLang="en-US" sz="4000" b="1" dirty="0">
                <a:solidFill>
                  <a:schemeClr val="tx2"/>
                </a:solidFill>
              </a:rPr>
              <a:t>續</a:t>
            </a:r>
            <a:r>
              <a:rPr lang="en-US" altLang="zh-TW" sz="4000" b="1" dirty="0" smtClean="0">
                <a:solidFill>
                  <a:srgbClr val="996633"/>
                </a:solidFill>
              </a:rPr>
              <a:t/>
            </a:r>
            <a:br>
              <a:rPr lang="en-US" altLang="zh-TW" sz="4000" b="1" dirty="0" smtClean="0">
                <a:solidFill>
                  <a:srgbClr val="996633"/>
                </a:solidFill>
              </a:rPr>
            </a:br>
            <a:r>
              <a:rPr lang="zh-TW" altLang="en-US" sz="3600" b="1" dirty="0" smtClean="0">
                <a:solidFill>
                  <a:schemeClr val="tx2"/>
                </a:solidFill>
              </a:rPr>
              <a:t>      </a:t>
            </a:r>
            <a:r>
              <a:rPr lang="en-US" altLang="zh-TW" sz="3600" dirty="0" smtClean="0">
                <a:solidFill>
                  <a:schemeClr val="tx2"/>
                </a:solidFill>
              </a:rPr>
              <a:t>2.</a:t>
            </a:r>
            <a:r>
              <a:rPr lang="zh-TW" altLang="en-US" sz="3600" dirty="0" smtClean="0">
                <a:solidFill>
                  <a:schemeClr val="tx2"/>
                </a:solidFill>
              </a:rPr>
              <a:t>開會時間</a:t>
            </a:r>
            <a:r>
              <a:rPr lang="en-US" altLang="zh-TW" sz="3600" dirty="0" smtClean="0">
                <a:solidFill>
                  <a:schemeClr val="tx2"/>
                </a:solidFill>
              </a:rPr>
              <a:t>/</a:t>
            </a:r>
            <a:r>
              <a:rPr lang="zh-TW" altLang="en-US" sz="3600" dirty="0" smtClean="0">
                <a:solidFill>
                  <a:schemeClr val="tx2"/>
                </a:solidFill>
              </a:rPr>
              <a:t>上傳中英文簡報檔</a:t>
            </a:r>
            <a:endParaRPr lang="zh-TW" altLang="en-US" sz="3600" dirty="0">
              <a:solidFill>
                <a:schemeClr val="tx2"/>
              </a:solidFill>
            </a:endParaRPr>
          </a:p>
        </p:txBody>
      </p:sp>
      <p:sp>
        <p:nvSpPr>
          <p:cNvPr id="13" name="AutoShape 5"/>
          <p:cNvSpPr>
            <a:spLocks noChangeArrowheads="1"/>
          </p:cNvSpPr>
          <p:nvPr/>
        </p:nvSpPr>
        <p:spPr bwMode="auto">
          <a:xfrm>
            <a:off x="1414512" y="1506950"/>
            <a:ext cx="7056438" cy="1417993"/>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endParaRPr lang="zh-TW" altLang="en-US" sz="2400" dirty="0"/>
          </a:p>
          <a:p>
            <a:r>
              <a:rPr lang="zh-TW" altLang="en-US" dirty="0">
                <a:latin typeface="標楷體" panose="03000509000000000000" pitchFamily="65" charset="-120"/>
                <a:ea typeface="標楷體" panose="03000509000000000000" pitchFamily="65" charset="-120"/>
              </a:rPr>
              <a:t>除下列情形外，</a:t>
            </a:r>
            <a:r>
              <a:rPr lang="zh-TW" altLang="en-US" sz="2400" b="1" dirty="0">
                <a:solidFill>
                  <a:srgbClr val="C00000"/>
                </a:solidFill>
                <a:latin typeface="標楷體" panose="03000509000000000000" pitchFamily="65" charset="-120"/>
                <a:ea typeface="標楷體" panose="03000509000000000000" pitchFamily="65" charset="-120"/>
              </a:rPr>
              <a:t>不得於交易時間內</a:t>
            </a:r>
            <a:r>
              <a:rPr lang="zh-TW" altLang="en-US" dirty="0">
                <a:latin typeface="標楷體" panose="03000509000000000000" pitchFamily="65" charset="-120"/>
                <a:ea typeface="標楷體" panose="03000509000000000000" pitchFamily="65" charset="-120"/>
              </a:rPr>
              <a:t>辦理法人說明會： </a:t>
            </a:r>
          </a:p>
          <a:p>
            <a:r>
              <a:rPr lang="en-US" altLang="zh-TW" dirty="0">
                <a:latin typeface="標楷體" panose="03000509000000000000" pitchFamily="65" charset="-120"/>
                <a:ea typeface="標楷體" panose="03000509000000000000" pitchFamily="65" charset="-120"/>
              </a:rPr>
              <a:t>• </a:t>
            </a:r>
            <a:r>
              <a:rPr lang="zh-TW" altLang="en-US" u="sng" dirty="0">
                <a:latin typeface="標楷體" panose="03000509000000000000" pitchFamily="65" charset="-120"/>
                <a:ea typeface="標楷體" panose="03000509000000000000" pitchFamily="65" charset="-120"/>
              </a:rPr>
              <a:t>海外法說會</a:t>
            </a:r>
            <a:r>
              <a:rPr lang="zh-TW" altLang="en-US" dirty="0">
                <a:latin typeface="標楷體" panose="03000509000000000000" pitchFamily="65" charset="-120"/>
                <a:ea typeface="標楷體" panose="03000509000000000000" pitchFamily="65" charset="-120"/>
              </a:rPr>
              <a:t>因時差致於台灣交易時間內召開者 </a:t>
            </a:r>
          </a:p>
          <a:p>
            <a:r>
              <a:rPr lang="en-US" altLang="zh-TW" dirty="0">
                <a:latin typeface="標楷體" panose="03000509000000000000" pitchFamily="65" charset="-120"/>
                <a:ea typeface="標楷體" panose="03000509000000000000" pitchFamily="65" charset="-120"/>
              </a:rPr>
              <a:t>• </a:t>
            </a:r>
            <a:r>
              <a:rPr lang="zh-TW" altLang="en-US" u="sng" dirty="0">
                <a:latin typeface="標楷體" panose="03000509000000000000" pitchFamily="65" charset="-120"/>
                <a:ea typeface="標楷體" panose="03000509000000000000" pitchFamily="65" charset="-120"/>
              </a:rPr>
              <a:t>受邀</a:t>
            </a:r>
            <a:r>
              <a:rPr lang="zh-TW" altLang="en-US" dirty="0">
                <a:latin typeface="標楷體" panose="03000509000000000000" pitchFamily="65" charset="-120"/>
                <a:ea typeface="標楷體" panose="03000509000000000000" pitchFamily="65" charset="-120"/>
              </a:rPr>
              <a:t>參加法說會者 </a:t>
            </a:r>
          </a:p>
          <a:p>
            <a:r>
              <a:rPr lang="en-US" altLang="zh-TW" dirty="0">
                <a:latin typeface="標楷體" panose="03000509000000000000" pitchFamily="65" charset="-120"/>
                <a:ea typeface="標楷體" panose="03000509000000000000" pitchFamily="65" charset="-120"/>
              </a:rPr>
              <a:t>• </a:t>
            </a:r>
            <a:r>
              <a:rPr lang="zh-TW" altLang="en-US" u="sng" dirty="0">
                <a:latin typeface="標楷體" panose="03000509000000000000" pitchFamily="65" charset="-120"/>
                <a:ea typeface="標楷體" panose="03000509000000000000" pitchFamily="65" charset="-120"/>
              </a:rPr>
              <a:t>其他</a:t>
            </a:r>
            <a:r>
              <a:rPr lang="zh-TW" altLang="en-US" dirty="0">
                <a:latin typeface="標楷體" panose="03000509000000000000" pitchFamily="65" charset="-120"/>
                <a:ea typeface="標楷體" panose="03000509000000000000" pitchFamily="65" charset="-120"/>
              </a:rPr>
              <a:t>經申請且經審核認為屬必要之情形者 </a:t>
            </a:r>
          </a:p>
          <a:p>
            <a:endParaRPr lang="zh-TW" altLang="en-US" dirty="0">
              <a:solidFill>
                <a:schemeClr val="bg1"/>
              </a:solidFill>
              <a:latin typeface="標楷體" panose="03000509000000000000" pitchFamily="65" charset="-120"/>
              <a:ea typeface="標楷體" panose="03000509000000000000" pitchFamily="65" charset="-120"/>
            </a:endParaRPr>
          </a:p>
        </p:txBody>
      </p:sp>
      <p:sp>
        <p:nvSpPr>
          <p:cNvPr id="5" name="向下箭號圖說文字 4"/>
          <p:cNvSpPr/>
          <p:nvPr/>
        </p:nvSpPr>
        <p:spPr>
          <a:xfrm>
            <a:off x="1547664" y="3212976"/>
            <a:ext cx="2376264" cy="576064"/>
          </a:xfrm>
          <a:prstGeom prst="downArrowCallou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anose="03000509000000000000" pitchFamily="65" charset="-120"/>
                <a:ea typeface="標楷體" panose="03000509000000000000" pitchFamily="65" charset="-120"/>
              </a:rPr>
              <a:t>原則</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非交易時間</a:t>
            </a:r>
            <a:r>
              <a:rPr lang="en-US" altLang="zh-TW" dirty="0" smtClean="0">
                <a:solidFill>
                  <a:schemeClr val="tx1"/>
                </a:solidFill>
                <a:latin typeface="標楷體" panose="03000509000000000000" pitchFamily="65" charset="-120"/>
                <a:ea typeface="標楷體" panose="03000509000000000000" pitchFamily="65" charset="-120"/>
              </a:rPr>
              <a:t>)</a:t>
            </a: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14" name="向下箭號圖說文字 13"/>
          <p:cNvSpPr/>
          <p:nvPr/>
        </p:nvSpPr>
        <p:spPr>
          <a:xfrm>
            <a:off x="6094686" y="3220883"/>
            <a:ext cx="2376264" cy="576064"/>
          </a:xfrm>
          <a:prstGeom prst="downArrowCallou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anose="03000509000000000000" pitchFamily="65" charset="-120"/>
                <a:ea typeface="標楷體" panose="03000509000000000000" pitchFamily="65" charset="-120"/>
              </a:rPr>
              <a:t>原則</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非交易時間</a:t>
            </a:r>
            <a:r>
              <a:rPr lang="en-US" altLang="zh-TW" dirty="0" smtClean="0">
                <a:solidFill>
                  <a:schemeClr val="tx1"/>
                </a:solidFill>
                <a:latin typeface="標楷體" panose="03000509000000000000" pitchFamily="65" charset="-120"/>
                <a:ea typeface="標楷體" panose="03000509000000000000" pitchFamily="65" charset="-120"/>
              </a:rPr>
              <a:t>)</a:t>
            </a: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15" name="向下箭號圖說文字 14"/>
          <p:cNvSpPr/>
          <p:nvPr/>
        </p:nvSpPr>
        <p:spPr>
          <a:xfrm>
            <a:off x="4053022" y="3212976"/>
            <a:ext cx="1942590" cy="576064"/>
          </a:xfrm>
          <a:prstGeom prst="downArrowCallout">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anose="03000509000000000000" pitchFamily="65" charset="-120"/>
                <a:ea typeface="標楷體" panose="03000509000000000000" pitchFamily="65" charset="-120"/>
              </a:rPr>
              <a:t>例外</a:t>
            </a: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10" name="減號 9"/>
          <p:cNvSpPr/>
          <p:nvPr/>
        </p:nvSpPr>
        <p:spPr>
          <a:xfrm>
            <a:off x="323528" y="4206730"/>
            <a:ext cx="9433048" cy="15837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1259632" y="3813533"/>
            <a:ext cx="781224" cy="345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Gungsuh" panose="02030600000101010101" pitchFamily="18" charset="-127"/>
                <a:ea typeface="Gungsuh" panose="02030600000101010101" pitchFamily="18" charset="-127"/>
              </a:rPr>
              <a:t>0:00</a:t>
            </a:r>
            <a:endParaRPr lang="zh-TW" altLang="en-US" dirty="0">
              <a:solidFill>
                <a:schemeClr val="tx1"/>
              </a:solidFill>
              <a:latin typeface="Gungsuh" panose="02030600000101010101" pitchFamily="18" charset="-127"/>
              <a:ea typeface="Gungsuh" panose="02030600000101010101" pitchFamily="18" charset="-127"/>
            </a:endParaRPr>
          </a:p>
        </p:txBody>
      </p:sp>
      <p:sp>
        <p:nvSpPr>
          <p:cNvPr id="18" name="矩形 17"/>
          <p:cNvSpPr/>
          <p:nvPr/>
        </p:nvSpPr>
        <p:spPr>
          <a:xfrm>
            <a:off x="3533316" y="3856636"/>
            <a:ext cx="781224" cy="345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Gungsuh" panose="02030600000101010101" pitchFamily="18" charset="-127"/>
                <a:ea typeface="Gungsuh" panose="02030600000101010101" pitchFamily="18" charset="-127"/>
              </a:rPr>
              <a:t>9</a:t>
            </a:r>
            <a:r>
              <a:rPr lang="en-US" altLang="zh-TW" dirty="0" smtClean="0">
                <a:solidFill>
                  <a:schemeClr val="tx1"/>
                </a:solidFill>
                <a:latin typeface="Gungsuh" panose="02030600000101010101" pitchFamily="18" charset="-127"/>
                <a:ea typeface="Gungsuh" panose="02030600000101010101" pitchFamily="18" charset="-127"/>
              </a:rPr>
              <a:t>:00</a:t>
            </a:r>
            <a:endParaRPr lang="zh-TW" altLang="en-US" dirty="0">
              <a:solidFill>
                <a:schemeClr val="tx1"/>
              </a:solidFill>
              <a:latin typeface="Gungsuh" panose="02030600000101010101" pitchFamily="18" charset="-127"/>
              <a:ea typeface="Gungsuh" panose="02030600000101010101" pitchFamily="18" charset="-127"/>
            </a:endParaRPr>
          </a:p>
        </p:txBody>
      </p:sp>
      <p:sp>
        <p:nvSpPr>
          <p:cNvPr id="19" name="矩形 18"/>
          <p:cNvSpPr/>
          <p:nvPr/>
        </p:nvSpPr>
        <p:spPr>
          <a:xfrm>
            <a:off x="5642093" y="3856636"/>
            <a:ext cx="905186" cy="345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Gungsuh" panose="02030600000101010101" pitchFamily="18" charset="-127"/>
                <a:ea typeface="Gungsuh" panose="02030600000101010101" pitchFamily="18" charset="-127"/>
              </a:rPr>
              <a:t>13:30</a:t>
            </a:r>
            <a:endParaRPr lang="zh-TW" altLang="en-US" dirty="0">
              <a:solidFill>
                <a:schemeClr val="tx1"/>
              </a:solidFill>
              <a:latin typeface="Gungsuh" panose="02030600000101010101" pitchFamily="18" charset="-127"/>
              <a:ea typeface="Gungsuh" panose="02030600000101010101" pitchFamily="18" charset="-127"/>
            </a:endParaRPr>
          </a:p>
        </p:txBody>
      </p:sp>
      <p:sp>
        <p:nvSpPr>
          <p:cNvPr id="20" name="矩形 19"/>
          <p:cNvSpPr/>
          <p:nvPr/>
        </p:nvSpPr>
        <p:spPr>
          <a:xfrm>
            <a:off x="7859265" y="3832955"/>
            <a:ext cx="915704" cy="345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Gungsuh" panose="02030600000101010101" pitchFamily="18" charset="-127"/>
                <a:ea typeface="Gungsuh" panose="02030600000101010101" pitchFamily="18" charset="-127"/>
              </a:rPr>
              <a:t>23:59</a:t>
            </a:r>
            <a:endParaRPr lang="zh-TW" altLang="en-US" dirty="0">
              <a:solidFill>
                <a:schemeClr val="tx1"/>
              </a:solidFill>
              <a:latin typeface="Gungsuh" panose="02030600000101010101" pitchFamily="18" charset="-127"/>
              <a:ea typeface="Gungsuh" panose="02030600000101010101" pitchFamily="18" charset="-127"/>
            </a:endParaRPr>
          </a:p>
        </p:txBody>
      </p:sp>
      <p:sp>
        <p:nvSpPr>
          <p:cNvPr id="17" name="流程圖: 抽選 16"/>
          <p:cNvSpPr/>
          <p:nvPr/>
        </p:nvSpPr>
        <p:spPr>
          <a:xfrm>
            <a:off x="1532378" y="4109896"/>
            <a:ext cx="235732" cy="205889"/>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流程圖: 抽選 21"/>
          <p:cNvSpPr/>
          <p:nvPr/>
        </p:nvSpPr>
        <p:spPr>
          <a:xfrm>
            <a:off x="8353084" y="4123207"/>
            <a:ext cx="235732" cy="205889"/>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流程圖: 抽選 22"/>
          <p:cNvSpPr/>
          <p:nvPr/>
        </p:nvSpPr>
        <p:spPr>
          <a:xfrm>
            <a:off x="5976820" y="4144878"/>
            <a:ext cx="235732" cy="205889"/>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流程圖: 抽選 23"/>
          <p:cNvSpPr/>
          <p:nvPr/>
        </p:nvSpPr>
        <p:spPr>
          <a:xfrm>
            <a:off x="3817290" y="4150914"/>
            <a:ext cx="235732" cy="205889"/>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雲朵形圖說文字 24"/>
          <p:cNvSpPr/>
          <p:nvPr/>
        </p:nvSpPr>
        <p:spPr>
          <a:xfrm>
            <a:off x="6212552" y="4941168"/>
            <a:ext cx="2463904" cy="1008112"/>
          </a:xfrm>
          <a:prstGeom prst="cloudCallout">
            <a:avLst>
              <a:gd name="adj1" fmla="val -2161"/>
              <a:gd name="adj2" fmla="val -100819"/>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endParaRPr lang="zh-TW" altLang="en-US" sz="1000" dirty="0">
              <a:solidFill>
                <a:srgbClr val="000000"/>
              </a:solidFill>
              <a:latin typeface="標楷體" panose="03000509000000000000" pitchFamily="65" charset="-120"/>
              <a:ea typeface="標楷體" panose="03000509000000000000" pitchFamily="65" charset="-120"/>
            </a:endParaRPr>
          </a:p>
          <a:p>
            <a:r>
              <a:rPr lang="zh-TW" altLang="en-US" sz="1600" dirty="0">
                <a:solidFill>
                  <a:schemeClr val="tx1"/>
                </a:solidFill>
                <a:latin typeface="標楷體" panose="03000509000000000000" pitchFamily="65" charset="-120"/>
                <a:ea typeface="標楷體" panose="03000509000000000000" pitchFamily="65" charset="-120"/>
              </a:rPr>
              <a:t>至遲於</a:t>
            </a:r>
            <a:r>
              <a:rPr lang="zh-TW" altLang="en-US" sz="1600" b="1" u="sng" dirty="0">
                <a:solidFill>
                  <a:srgbClr val="FF0000"/>
                </a:solidFill>
                <a:latin typeface="標楷體" panose="03000509000000000000" pitchFamily="65" charset="-120"/>
                <a:ea typeface="標楷體" panose="03000509000000000000" pitchFamily="65" charset="-120"/>
              </a:rPr>
              <a:t>會後當日</a:t>
            </a:r>
            <a:r>
              <a:rPr lang="en-US" altLang="zh-TW" sz="1600" b="1" u="sng" dirty="0">
                <a:solidFill>
                  <a:srgbClr val="FF0000"/>
                </a:solidFill>
                <a:latin typeface="標楷體" panose="03000509000000000000" pitchFamily="65" charset="-120"/>
                <a:ea typeface="標楷體" panose="03000509000000000000" pitchFamily="65" charset="-120"/>
              </a:rPr>
              <a:t>(23:59</a:t>
            </a:r>
            <a:r>
              <a:rPr lang="zh-TW" altLang="en-US" sz="1600" b="1" u="sng" dirty="0">
                <a:solidFill>
                  <a:srgbClr val="FF0000"/>
                </a:solidFill>
                <a:latin typeface="標楷體" panose="03000509000000000000" pitchFamily="65" charset="-120"/>
                <a:ea typeface="標楷體" panose="03000509000000000000" pitchFamily="65" charset="-120"/>
              </a:rPr>
              <a:t>前</a:t>
            </a:r>
            <a:r>
              <a:rPr lang="en-US" altLang="zh-TW" sz="1600" b="1" u="sng" dirty="0">
                <a:solidFill>
                  <a:srgbClr val="FF0000"/>
                </a:solidFill>
                <a:latin typeface="標楷體" panose="03000509000000000000" pitchFamily="65" charset="-120"/>
                <a:ea typeface="標楷體" panose="03000509000000000000" pitchFamily="65" charset="-120"/>
              </a:rPr>
              <a:t>) </a:t>
            </a:r>
            <a:r>
              <a:rPr lang="zh-TW" altLang="en-US" sz="1600" b="1" u="sng" dirty="0">
                <a:solidFill>
                  <a:srgbClr val="FF0000"/>
                </a:solidFill>
                <a:latin typeface="標楷體" panose="03000509000000000000" pitchFamily="65" charset="-120"/>
                <a:ea typeface="標楷體" panose="03000509000000000000" pitchFamily="65" charset="-120"/>
              </a:rPr>
              <a:t>上傳</a:t>
            </a:r>
            <a:r>
              <a:rPr lang="zh-TW" altLang="en-US" sz="1600" dirty="0">
                <a:solidFill>
                  <a:schemeClr val="tx1"/>
                </a:solidFill>
                <a:latin typeface="標楷體" panose="03000509000000000000" pitchFamily="65" charset="-120"/>
                <a:ea typeface="標楷體" panose="03000509000000000000" pitchFamily="65" charset="-120"/>
              </a:rPr>
              <a:t>中英文簡報檔 </a:t>
            </a:r>
            <a:endParaRPr kumimoji="0" lang="zh-TW" altLang="en-US" sz="1400" dirty="0">
              <a:solidFill>
                <a:schemeClr val="tx1"/>
              </a:solidFill>
              <a:latin typeface="標楷體" panose="03000509000000000000" pitchFamily="65" charset="-120"/>
              <a:ea typeface="標楷體" panose="03000509000000000000" pitchFamily="65" charset="-120"/>
            </a:endParaRPr>
          </a:p>
        </p:txBody>
      </p:sp>
      <p:sp>
        <p:nvSpPr>
          <p:cNvPr id="27" name="雲朵形圖說文字 26"/>
          <p:cNvSpPr/>
          <p:nvPr/>
        </p:nvSpPr>
        <p:spPr>
          <a:xfrm>
            <a:off x="2478827" y="4895966"/>
            <a:ext cx="2463904" cy="1008112"/>
          </a:xfrm>
          <a:prstGeom prst="cloudCallout">
            <a:avLst>
              <a:gd name="adj1" fmla="val 52181"/>
              <a:gd name="adj2" fmla="val -100009"/>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endParaRPr lang="zh-TW" altLang="en-US" sz="1000" dirty="0">
              <a:solidFill>
                <a:srgbClr val="000000"/>
              </a:solidFill>
              <a:latin typeface="標楷體" panose="03000509000000000000" pitchFamily="65" charset="-120"/>
              <a:ea typeface="標楷體" panose="03000509000000000000" pitchFamily="65" charset="-120"/>
            </a:endParaRPr>
          </a:p>
        </p:txBody>
      </p:sp>
      <p:sp>
        <p:nvSpPr>
          <p:cNvPr id="28" name="雲朵形圖說文字 27"/>
          <p:cNvSpPr/>
          <p:nvPr/>
        </p:nvSpPr>
        <p:spPr>
          <a:xfrm>
            <a:off x="2478827" y="4805997"/>
            <a:ext cx="2463904" cy="1188050"/>
          </a:xfrm>
          <a:prstGeom prst="cloudCallout">
            <a:avLst>
              <a:gd name="adj1" fmla="val -36622"/>
              <a:gd name="adj2" fmla="val -104868"/>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endParaRPr lang="zh-TW" altLang="en-US" sz="1000" dirty="0">
              <a:solidFill>
                <a:srgbClr val="000000"/>
              </a:solidFill>
              <a:latin typeface="標楷體" panose="03000509000000000000" pitchFamily="65" charset="-120"/>
              <a:ea typeface="標楷體" panose="03000509000000000000" pitchFamily="65" charset="-120"/>
            </a:endParaRPr>
          </a:p>
          <a:p>
            <a:r>
              <a:rPr lang="zh-TW" altLang="en-US" sz="1600" dirty="0" smtClean="0">
                <a:solidFill>
                  <a:schemeClr val="tx1"/>
                </a:solidFill>
                <a:latin typeface="標楷體" panose="03000509000000000000" pitchFamily="65" charset="-120"/>
                <a:ea typeface="標楷體" panose="03000509000000000000" pitchFamily="65" charset="-120"/>
              </a:rPr>
              <a:t>應</a:t>
            </a:r>
            <a:r>
              <a:rPr lang="zh-TW" altLang="en-US" sz="1600" dirty="0">
                <a:solidFill>
                  <a:schemeClr val="tx1"/>
                </a:solidFill>
                <a:latin typeface="標楷體" panose="03000509000000000000" pitchFamily="65" charset="-120"/>
                <a:ea typeface="標楷體" panose="03000509000000000000" pitchFamily="65" charset="-120"/>
              </a:rPr>
              <a:t>於</a:t>
            </a:r>
            <a:r>
              <a:rPr lang="zh-TW" altLang="en-US" sz="2400" b="1" u="sng" dirty="0">
                <a:solidFill>
                  <a:srgbClr val="FF0000"/>
                </a:solidFill>
                <a:latin typeface="標楷體" panose="03000509000000000000" pitchFamily="65" charset="-120"/>
                <a:ea typeface="標楷體" panose="03000509000000000000" pitchFamily="65" charset="-120"/>
              </a:rPr>
              <a:t>會前</a:t>
            </a:r>
            <a:r>
              <a:rPr lang="zh-TW" altLang="en-US" sz="1600" b="1" u="sng" dirty="0">
                <a:solidFill>
                  <a:srgbClr val="FF0000"/>
                </a:solidFill>
                <a:latin typeface="標楷體" panose="03000509000000000000" pitchFamily="65" charset="-120"/>
                <a:ea typeface="標楷體" panose="03000509000000000000" pitchFamily="65" charset="-120"/>
              </a:rPr>
              <a:t>之非交易時間</a:t>
            </a:r>
            <a:r>
              <a:rPr lang="zh-TW" altLang="en-US" sz="1600" b="1" u="sng" dirty="0" smtClean="0">
                <a:solidFill>
                  <a:srgbClr val="FF0000"/>
                </a:solidFill>
                <a:latin typeface="標楷體" panose="03000509000000000000" pitchFamily="65" charset="-120"/>
                <a:ea typeface="標楷體" panose="03000509000000000000" pitchFamily="65" charset="-120"/>
              </a:rPr>
              <a:t>內上</a:t>
            </a:r>
            <a:r>
              <a:rPr lang="zh-TW" altLang="en-US" sz="1600" b="1" u="sng" dirty="0">
                <a:solidFill>
                  <a:srgbClr val="FF0000"/>
                </a:solidFill>
                <a:latin typeface="標楷體" panose="03000509000000000000" pitchFamily="65" charset="-120"/>
                <a:ea typeface="標楷體" panose="03000509000000000000" pitchFamily="65" charset="-120"/>
              </a:rPr>
              <a:t>傳</a:t>
            </a:r>
            <a:r>
              <a:rPr lang="zh-TW" altLang="en-US" sz="1600" dirty="0">
                <a:solidFill>
                  <a:schemeClr val="tx1"/>
                </a:solidFill>
                <a:latin typeface="標楷體" panose="03000509000000000000" pitchFamily="65" charset="-120"/>
                <a:ea typeface="標楷體" panose="03000509000000000000" pitchFamily="65" charset="-120"/>
              </a:rPr>
              <a:t>中英文簡報檔 </a:t>
            </a:r>
            <a:endParaRPr kumimoji="0" lang="zh-TW" altLang="en-US" sz="1400" b="1" u="sng" dirty="0">
              <a:solidFill>
                <a:schemeClr val="tx1"/>
              </a:solidFill>
              <a:latin typeface="標楷體" panose="03000509000000000000" pitchFamily="65" charset="-120"/>
              <a:ea typeface="標楷體" panose="03000509000000000000" pitchFamily="65" charset="-120"/>
            </a:endParaRPr>
          </a:p>
        </p:txBody>
      </p:sp>
      <p:sp>
        <p:nvSpPr>
          <p:cNvPr id="29" name="矩形 28"/>
          <p:cNvSpPr/>
          <p:nvPr/>
        </p:nvSpPr>
        <p:spPr>
          <a:xfrm>
            <a:off x="4154682" y="3869821"/>
            <a:ext cx="1635985" cy="345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smtClean="0">
                <a:solidFill>
                  <a:schemeClr val="tx1"/>
                </a:solidFill>
                <a:latin typeface="標楷體" panose="03000509000000000000" pitchFamily="65" charset="-120"/>
                <a:ea typeface="標楷體" panose="03000509000000000000" pitchFamily="65" charset="-120"/>
              </a:rPr>
              <a:t>~</a:t>
            </a:r>
            <a:r>
              <a:rPr lang="zh-TW" altLang="en-US" sz="1600" b="1" dirty="0" smtClean="0">
                <a:solidFill>
                  <a:schemeClr val="tx1"/>
                </a:solidFill>
                <a:latin typeface="標楷體" panose="03000509000000000000" pitchFamily="65" charset="-120"/>
                <a:ea typeface="標楷體" panose="03000509000000000000" pitchFamily="65" charset="-120"/>
              </a:rPr>
              <a:t>交易時間</a:t>
            </a:r>
            <a:r>
              <a:rPr lang="en-US" altLang="zh-TW" sz="1600" b="1" dirty="0" smtClean="0">
                <a:solidFill>
                  <a:schemeClr val="tx1"/>
                </a:solidFill>
                <a:latin typeface="標楷體" panose="03000509000000000000" pitchFamily="65" charset="-120"/>
                <a:ea typeface="標楷體" panose="03000509000000000000" pitchFamily="65" charset="-120"/>
              </a:rPr>
              <a:t>~</a:t>
            </a:r>
            <a:endParaRPr lang="zh-TW" altLang="en-US" sz="1600" b="1" dirty="0">
              <a:solidFill>
                <a:schemeClr val="tx1"/>
              </a:solidFill>
              <a:latin typeface="標楷體" panose="03000509000000000000" pitchFamily="65" charset="-120"/>
              <a:ea typeface="標楷體" panose="03000509000000000000" pitchFamily="65" charset="-120"/>
            </a:endParaRPr>
          </a:p>
        </p:txBody>
      </p:sp>
      <p:sp>
        <p:nvSpPr>
          <p:cNvPr id="2" name="向右箭號 1"/>
          <p:cNvSpPr/>
          <p:nvPr/>
        </p:nvSpPr>
        <p:spPr>
          <a:xfrm>
            <a:off x="107504" y="3005723"/>
            <a:ext cx="1375613" cy="791224"/>
          </a:xfrm>
          <a:prstGeom prst="stripedRightArrow">
            <a:avLst/>
          </a:prstGeom>
          <a:solidFill>
            <a:srgbClr val="FFFF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chemeClr val="tx1"/>
                </a:solidFill>
                <a:latin typeface="標楷體" panose="03000509000000000000" pitchFamily="65" charset="-120"/>
                <a:ea typeface="標楷體" panose="03000509000000000000" pitchFamily="65" charset="-120"/>
              </a:rPr>
              <a:t>開會時間</a:t>
            </a:r>
            <a:endParaRPr lang="zh-TW" altLang="en-US" sz="1400" dirty="0">
              <a:solidFill>
                <a:schemeClr val="tx1"/>
              </a:solidFill>
              <a:latin typeface="標楷體" panose="03000509000000000000" pitchFamily="65" charset="-120"/>
              <a:ea typeface="標楷體" panose="03000509000000000000" pitchFamily="65" charset="-120"/>
            </a:endParaRPr>
          </a:p>
        </p:txBody>
      </p:sp>
      <p:sp>
        <p:nvSpPr>
          <p:cNvPr id="26" name="向右箭號 25"/>
          <p:cNvSpPr/>
          <p:nvPr/>
        </p:nvSpPr>
        <p:spPr>
          <a:xfrm>
            <a:off x="302026" y="5033428"/>
            <a:ext cx="1208850" cy="686144"/>
          </a:xfrm>
          <a:prstGeom prst="stripedRightArrow">
            <a:avLst/>
          </a:prstGeom>
          <a:solidFill>
            <a:srgbClr val="9999FF"/>
          </a:solidFill>
          <a:ln>
            <a:solidFill>
              <a:srgbClr val="ABA7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chemeClr val="tx1"/>
                </a:solidFill>
                <a:latin typeface="標楷體" panose="03000509000000000000" pitchFamily="65" charset="-120"/>
                <a:ea typeface="標楷體" panose="03000509000000000000" pitchFamily="65" charset="-120"/>
              </a:rPr>
              <a:t>上傳簡報</a:t>
            </a:r>
            <a:endParaRPr lang="zh-TW" altLang="en-US" sz="14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6165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33</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6" name="標題 1"/>
          <p:cNvSpPr>
            <a:spLocks noGrp="1"/>
          </p:cNvSpPr>
          <p:nvPr>
            <p:ph type="title"/>
          </p:nvPr>
        </p:nvSpPr>
        <p:spPr>
          <a:xfrm>
            <a:off x="971600" y="0"/>
            <a:ext cx="7499350" cy="1426170"/>
          </a:xfrm>
        </p:spPr>
        <p:txBody>
          <a:bodyPr>
            <a:normAutofit/>
          </a:bodyPr>
          <a:lstStyle/>
          <a:p>
            <a:r>
              <a:rPr lang="zh-TW" altLang="en-US" sz="3600" b="1" dirty="0">
                <a:solidFill>
                  <a:schemeClr val="tx2"/>
                </a:solidFill>
              </a:rPr>
              <a:t>一</a:t>
            </a:r>
            <a:r>
              <a:rPr lang="zh-TW" altLang="en-US" sz="3600" b="1" dirty="0" smtClean="0">
                <a:solidFill>
                  <a:schemeClr val="tx2"/>
                </a:solidFill>
              </a:rPr>
              <a:t>、</a:t>
            </a:r>
            <a:r>
              <a:rPr lang="zh-TW" altLang="en-US" sz="3600" b="1" dirty="0">
                <a:solidFill>
                  <a:schemeClr val="tx2"/>
                </a:solidFill>
              </a:rPr>
              <a:t>法說會資訊申報規定</a:t>
            </a:r>
            <a:r>
              <a:rPr lang="en-US" altLang="zh-TW" sz="3600" b="1" dirty="0">
                <a:solidFill>
                  <a:schemeClr val="tx2"/>
                </a:solidFill>
              </a:rPr>
              <a:t>-</a:t>
            </a:r>
            <a:r>
              <a:rPr lang="zh-TW" altLang="en-US" sz="3600" b="1" dirty="0">
                <a:solidFill>
                  <a:schemeClr val="tx2"/>
                </a:solidFill>
              </a:rPr>
              <a:t>續</a:t>
            </a:r>
            <a:r>
              <a:rPr lang="en-US" altLang="zh-TW" sz="4000" b="1" dirty="0">
                <a:solidFill>
                  <a:srgbClr val="996633"/>
                </a:solidFill>
              </a:rPr>
              <a:t/>
            </a:r>
            <a:br>
              <a:rPr lang="en-US" altLang="zh-TW" sz="4000" b="1" dirty="0">
                <a:solidFill>
                  <a:srgbClr val="996633"/>
                </a:solidFill>
              </a:rPr>
            </a:br>
            <a:r>
              <a:rPr lang="zh-TW" altLang="en-US" sz="3600" dirty="0" smtClean="0">
                <a:solidFill>
                  <a:schemeClr val="tx2"/>
                </a:solidFill>
              </a:rPr>
              <a:t>       </a:t>
            </a:r>
            <a:r>
              <a:rPr lang="en-US" altLang="zh-TW" sz="3600" dirty="0">
                <a:solidFill>
                  <a:schemeClr val="tx2"/>
                </a:solidFill>
              </a:rPr>
              <a:t>3</a:t>
            </a:r>
            <a:r>
              <a:rPr lang="en-US" altLang="zh-TW" sz="3600" dirty="0" smtClean="0">
                <a:solidFill>
                  <a:schemeClr val="tx2"/>
                </a:solidFill>
              </a:rPr>
              <a:t>.</a:t>
            </a:r>
            <a:r>
              <a:rPr lang="zh-TW" altLang="en-US" sz="3600" dirty="0" smtClean="0">
                <a:solidFill>
                  <a:schemeClr val="tx2"/>
                </a:solidFill>
              </a:rPr>
              <a:t>上傳會議影音連結資訊</a:t>
            </a:r>
            <a:endParaRPr lang="zh-TW" altLang="en-US" sz="3600" dirty="0">
              <a:solidFill>
                <a:schemeClr val="tx2"/>
              </a:solidFill>
            </a:endParaRPr>
          </a:p>
        </p:txBody>
      </p:sp>
      <p:sp>
        <p:nvSpPr>
          <p:cNvPr id="13" name="AutoShape 5"/>
          <p:cNvSpPr>
            <a:spLocks noChangeArrowheads="1"/>
          </p:cNvSpPr>
          <p:nvPr/>
        </p:nvSpPr>
        <p:spPr bwMode="auto">
          <a:xfrm>
            <a:off x="1414512" y="1628800"/>
            <a:ext cx="7056438" cy="1237162"/>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r>
              <a:rPr lang="zh-TW" altLang="en-US" dirty="0">
                <a:solidFill>
                  <a:schemeClr val="bg1"/>
                </a:solidFill>
                <a:latin typeface="標楷體" panose="03000509000000000000" pitchFamily="65" charset="-120"/>
                <a:ea typeface="標楷體" panose="03000509000000000000" pitchFamily="65" charset="-120"/>
              </a:rPr>
              <a:t>凡</a:t>
            </a:r>
            <a:r>
              <a:rPr lang="zh-TW" altLang="en-US" sz="2400" b="1" u="sng" dirty="0">
                <a:solidFill>
                  <a:srgbClr val="C00000"/>
                </a:solidFill>
                <a:latin typeface="標楷體" panose="03000509000000000000" pitchFamily="65" charset="-120"/>
                <a:ea typeface="標楷體" panose="03000509000000000000" pitchFamily="65" charset="-120"/>
              </a:rPr>
              <a:t>屬國內自辦法人說明會</a:t>
            </a:r>
            <a:r>
              <a:rPr lang="zh-TW" altLang="en-US" dirty="0">
                <a:solidFill>
                  <a:schemeClr val="bg1"/>
                </a:solidFill>
                <a:latin typeface="標楷體" panose="03000509000000000000" pitchFamily="65" charset="-120"/>
                <a:ea typeface="標楷體" panose="03000509000000000000" pitchFamily="65" charset="-120"/>
              </a:rPr>
              <a:t>者，均應於會後之</a:t>
            </a:r>
            <a:r>
              <a:rPr lang="zh-TW" altLang="en-US" u="sng" dirty="0">
                <a:solidFill>
                  <a:schemeClr val="bg1"/>
                </a:solidFill>
                <a:latin typeface="標楷體" panose="03000509000000000000" pitchFamily="65" charset="-120"/>
                <a:ea typeface="標楷體" panose="03000509000000000000" pitchFamily="65" charset="-120"/>
              </a:rPr>
              <a:t>次一營業日交易時間開始</a:t>
            </a:r>
            <a:r>
              <a:rPr lang="en-US" altLang="zh-TW" u="sng" dirty="0">
                <a:solidFill>
                  <a:schemeClr val="bg1"/>
                </a:solidFill>
                <a:latin typeface="標楷體" panose="03000509000000000000" pitchFamily="65" charset="-120"/>
                <a:ea typeface="標楷體" panose="03000509000000000000" pitchFamily="65" charset="-120"/>
              </a:rPr>
              <a:t>2</a:t>
            </a:r>
            <a:r>
              <a:rPr lang="zh-TW" altLang="en-US" u="sng" dirty="0">
                <a:solidFill>
                  <a:schemeClr val="bg1"/>
                </a:solidFill>
                <a:latin typeface="標楷體" panose="03000509000000000000" pitchFamily="65" charset="-120"/>
                <a:ea typeface="標楷體" panose="03000509000000000000" pitchFamily="65" charset="-120"/>
              </a:rPr>
              <a:t>小時</a:t>
            </a:r>
            <a:r>
              <a:rPr lang="en-US" altLang="zh-TW" u="sng" dirty="0">
                <a:solidFill>
                  <a:schemeClr val="bg1"/>
                </a:solidFill>
                <a:latin typeface="標楷體" panose="03000509000000000000" pitchFamily="65" charset="-120"/>
                <a:ea typeface="標楷體" panose="03000509000000000000" pitchFamily="65" charset="-120"/>
              </a:rPr>
              <a:t>(7:00)</a:t>
            </a:r>
            <a:r>
              <a:rPr lang="zh-TW" altLang="en-US" u="sng" dirty="0">
                <a:solidFill>
                  <a:schemeClr val="bg1"/>
                </a:solidFill>
                <a:latin typeface="標楷體" panose="03000509000000000000" pitchFamily="65" charset="-120"/>
                <a:ea typeface="標楷體" panose="03000509000000000000" pitchFamily="65" charset="-120"/>
              </a:rPr>
              <a:t>前</a:t>
            </a:r>
            <a:r>
              <a:rPr lang="zh-TW" altLang="en-US" dirty="0">
                <a:solidFill>
                  <a:schemeClr val="bg1"/>
                </a:solidFill>
                <a:latin typeface="標楷體" panose="03000509000000000000" pitchFamily="65" charset="-120"/>
                <a:ea typeface="標楷體" panose="03000509000000000000" pitchFamily="65" charset="-120"/>
              </a:rPr>
              <a:t>，</a:t>
            </a:r>
            <a:r>
              <a:rPr lang="zh-TW" altLang="en-US" sz="2400" b="1" dirty="0">
                <a:solidFill>
                  <a:srgbClr val="C00000"/>
                </a:solidFill>
                <a:latin typeface="標楷體" panose="03000509000000000000" pitchFamily="65" charset="-120"/>
                <a:ea typeface="標楷體" panose="03000509000000000000" pitchFamily="65" charset="-120"/>
              </a:rPr>
              <a:t>上傳會議影音連結資訊</a:t>
            </a:r>
            <a:r>
              <a:rPr lang="zh-TW" altLang="en-US" dirty="0">
                <a:solidFill>
                  <a:schemeClr val="bg1"/>
                </a:solidFill>
                <a:latin typeface="標楷體" panose="03000509000000000000" pitchFamily="65" charset="-120"/>
                <a:ea typeface="標楷體" panose="03000509000000000000" pitchFamily="65" charset="-120"/>
              </a:rPr>
              <a:t>，相關影音檔案並應</a:t>
            </a:r>
            <a:r>
              <a:rPr lang="zh-TW" altLang="en-US" u="sng" dirty="0">
                <a:solidFill>
                  <a:schemeClr val="bg1"/>
                </a:solidFill>
                <a:latin typeface="標楷體" panose="03000509000000000000" pitchFamily="65" charset="-120"/>
                <a:ea typeface="標楷體" panose="03000509000000000000" pitchFamily="65" charset="-120"/>
              </a:rPr>
              <a:t>留存至少一年</a:t>
            </a:r>
            <a:r>
              <a:rPr lang="zh-TW" altLang="en-US" dirty="0">
                <a:solidFill>
                  <a:schemeClr val="bg1"/>
                </a:solidFill>
                <a:latin typeface="標楷體" panose="03000509000000000000" pitchFamily="65" charset="-120"/>
                <a:ea typeface="標楷體" panose="03000509000000000000" pitchFamily="65" charset="-120"/>
              </a:rPr>
              <a:t>。</a:t>
            </a:r>
          </a:p>
        </p:txBody>
      </p:sp>
      <p:sp>
        <p:nvSpPr>
          <p:cNvPr id="14" name="向下箭號圖說文字 13"/>
          <p:cNvSpPr/>
          <p:nvPr/>
        </p:nvSpPr>
        <p:spPr>
          <a:xfrm>
            <a:off x="6091543" y="3212544"/>
            <a:ext cx="2376264" cy="576064"/>
          </a:xfrm>
          <a:prstGeom prst="downArrowCallou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anose="03000509000000000000" pitchFamily="65" charset="-120"/>
                <a:ea typeface="標楷體" panose="03000509000000000000" pitchFamily="65" charset="-120"/>
              </a:rPr>
              <a:t>屬盤後開會</a:t>
            </a: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15" name="向下箭號圖說文字 14"/>
          <p:cNvSpPr/>
          <p:nvPr/>
        </p:nvSpPr>
        <p:spPr>
          <a:xfrm>
            <a:off x="3971436" y="3214371"/>
            <a:ext cx="1942590" cy="576064"/>
          </a:xfrm>
          <a:prstGeom prst="downArrowCallout">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屬</a:t>
            </a:r>
            <a:r>
              <a:rPr lang="zh-TW" altLang="en-US" dirty="0" smtClean="0">
                <a:solidFill>
                  <a:schemeClr val="tx1"/>
                </a:solidFill>
                <a:latin typeface="標楷體" panose="03000509000000000000" pitchFamily="65" charset="-120"/>
                <a:ea typeface="標楷體" panose="03000509000000000000" pitchFamily="65" charset="-120"/>
              </a:rPr>
              <a:t>盤</a:t>
            </a:r>
            <a:r>
              <a:rPr lang="zh-TW" altLang="en-US" dirty="0">
                <a:solidFill>
                  <a:schemeClr val="tx1"/>
                </a:solidFill>
                <a:latin typeface="標楷體" panose="03000509000000000000" pitchFamily="65" charset="-120"/>
                <a:ea typeface="標楷體" panose="03000509000000000000" pitchFamily="65" charset="-120"/>
              </a:rPr>
              <a:t>中開會</a:t>
            </a:r>
          </a:p>
        </p:txBody>
      </p:sp>
      <p:sp>
        <p:nvSpPr>
          <p:cNvPr id="10" name="減號 9"/>
          <p:cNvSpPr/>
          <p:nvPr/>
        </p:nvSpPr>
        <p:spPr>
          <a:xfrm>
            <a:off x="323528" y="4206730"/>
            <a:ext cx="9433048" cy="15837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1259632" y="3813533"/>
            <a:ext cx="781224" cy="345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Gungsuh" panose="02030600000101010101" pitchFamily="18" charset="-127"/>
                <a:ea typeface="Gungsuh" panose="02030600000101010101" pitchFamily="18" charset="-127"/>
              </a:rPr>
              <a:t>0:00</a:t>
            </a:r>
            <a:endParaRPr lang="zh-TW" altLang="en-US" dirty="0">
              <a:solidFill>
                <a:schemeClr val="tx1"/>
              </a:solidFill>
              <a:latin typeface="Gungsuh" panose="02030600000101010101" pitchFamily="18" charset="-127"/>
              <a:ea typeface="Gungsuh" panose="02030600000101010101" pitchFamily="18" charset="-127"/>
            </a:endParaRPr>
          </a:p>
        </p:txBody>
      </p:sp>
      <p:sp>
        <p:nvSpPr>
          <p:cNvPr id="18" name="矩形 17"/>
          <p:cNvSpPr/>
          <p:nvPr/>
        </p:nvSpPr>
        <p:spPr>
          <a:xfrm>
            <a:off x="3533316" y="3856636"/>
            <a:ext cx="781224" cy="345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Gungsuh" panose="02030600000101010101" pitchFamily="18" charset="-127"/>
                <a:ea typeface="Gungsuh" panose="02030600000101010101" pitchFamily="18" charset="-127"/>
              </a:rPr>
              <a:t>9</a:t>
            </a:r>
            <a:r>
              <a:rPr lang="en-US" altLang="zh-TW" dirty="0" smtClean="0">
                <a:solidFill>
                  <a:schemeClr val="tx1"/>
                </a:solidFill>
                <a:latin typeface="Gungsuh" panose="02030600000101010101" pitchFamily="18" charset="-127"/>
                <a:ea typeface="Gungsuh" panose="02030600000101010101" pitchFamily="18" charset="-127"/>
              </a:rPr>
              <a:t>:00</a:t>
            </a:r>
            <a:endParaRPr lang="zh-TW" altLang="en-US" dirty="0">
              <a:solidFill>
                <a:schemeClr val="tx1"/>
              </a:solidFill>
              <a:latin typeface="Gungsuh" panose="02030600000101010101" pitchFamily="18" charset="-127"/>
              <a:ea typeface="Gungsuh" panose="02030600000101010101" pitchFamily="18" charset="-127"/>
            </a:endParaRPr>
          </a:p>
        </p:txBody>
      </p:sp>
      <p:sp>
        <p:nvSpPr>
          <p:cNvPr id="19" name="矩形 18"/>
          <p:cNvSpPr/>
          <p:nvPr/>
        </p:nvSpPr>
        <p:spPr>
          <a:xfrm>
            <a:off x="5642093" y="3856636"/>
            <a:ext cx="905186" cy="345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Gungsuh" panose="02030600000101010101" pitchFamily="18" charset="-127"/>
                <a:ea typeface="Gungsuh" panose="02030600000101010101" pitchFamily="18" charset="-127"/>
              </a:rPr>
              <a:t>13:30</a:t>
            </a:r>
            <a:endParaRPr lang="zh-TW" altLang="en-US" dirty="0">
              <a:solidFill>
                <a:schemeClr val="tx1"/>
              </a:solidFill>
              <a:latin typeface="Gungsuh" panose="02030600000101010101" pitchFamily="18" charset="-127"/>
              <a:ea typeface="Gungsuh" panose="02030600000101010101" pitchFamily="18" charset="-127"/>
            </a:endParaRPr>
          </a:p>
        </p:txBody>
      </p:sp>
      <p:sp>
        <p:nvSpPr>
          <p:cNvPr id="20" name="矩形 19"/>
          <p:cNvSpPr/>
          <p:nvPr/>
        </p:nvSpPr>
        <p:spPr>
          <a:xfrm>
            <a:off x="7859265" y="3832955"/>
            <a:ext cx="915704" cy="345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Gungsuh" panose="02030600000101010101" pitchFamily="18" charset="-127"/>
                <a:ea typeface="Gungsuh" panose="02030600000101010101" pitchFamily="18" charset="-127"/>
              </a:rPr>
              <a:t>23:59</a:t>
            </a:r>
            <a:endParaRPr lang="zh-TW" altLang="en-US" dirty="0">
              <a:solidFill>
                <a:schemeClr val="tx1"/>
              </a:solidFill>
              <a:latin typeface="Gungsuh" panose="02030600000101010101" pitchFamily="18" charset="-127"/>
              <a:ea typeface="Gungsuh" panose="02030600000101010101" pitchFamily="18" charset="-127"/>
            </a:endParaRPr>
          </a:p>
        </p:txBody>
      </p:sp>
      <p:sp>
        <p:nvSpPr>
          <p:cNvPr id="17" name="流程圖: 抽選 16"/>
          <p:cNvSpPr/>
          <p:nvPr/>
        </p:nvSpPr>
        <p:spPr>
          <a:xfrm>
            <a:off x="1532378" y="4109896"/>
            <a:ext cx="235732" cy="205889"/>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流程圖: 抽選 21"/>
          <p:cNvSpPr/>
          <p:nvPr/>
        </p:nvSpPr>
        <p:spPr>
          <a:xfrm>
            <a:off x="8353084" y="4123207"/>
            <a:ext cx="235732" cy="205889"/>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流程圖: 抽選 22"/>
          <p:cNvSpPr/>
          <p:nvPr/>
        </p:nvSpPr>
        <p:spPr>
          <a:xfrm>
            <a:off x="5976820" y="4144878"/>
            <a:ext cx="235732" cy="205889"/>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流程圖: 抽選 23"/>
          <p:cNvSpPr/>
          <p:nvPr/>
        </p:nvSpPr>
        <p:spPr>
          <a:xfrm>
            <a:off x="3817290" y="4150914"/>
            <a:ext cx="235732" cy="205889"/>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a:off x="4154682" y="3869821"/>
            <a:ext cx="1635985" cy="345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smtClean="0">
                <a:solidFill>
                  <a:schemeClr val="tx1"/>
                </a:solidFill>
                <a:latin typeface="標楷體" panose="03000509000000000000" pitchFamily="65" charset="-120"/>
                <a:ea typeface="標楷體" panose="03000509000000000000" pitchFamily="65" charset="-120"/>
              </a:rPr>
              <a:t>~</a:t>
            </a:r>
            <a:r>
              <a:rPr lang="zh-TW" altLang="en-US" sz="1600" b="1" dirty="0" smtClean="0">
                <a:solidFill>
                  <a:schemeClr val="tx1"/>
                </a:solidFill>
                <a:latin typeface="標楷體" panose="03000509000000000000" pitchFamily="65" charset="-120"/>
                <a:ea typeface="標楷體" panose="03000509000000000000" pitchFamily="65" charset="-120"/>
              </a:rPr>
              <a:t>交易時間</a:t>
            </a:r>
            <a:r>
              <a:rPr lang="en-US" altLang="zh-TW" sz="1600" b="1" dirty="0" smtClean="0">
                <a:solidFill>
                  <a:schemeClr val="tx1"/>
                </a:solidFill>
                <a:latin typeface="標楷體" panose="03000509000000000000" pitchFamily="65" charset="-120"/>
                <a:ea typeface="標楷體" panose="03000509000000000000" pitchFamily="65" charset="-120"/>
              </a:rPr>
              <a:t>~</a:t>
            </a:r>
            <a:endParaRPr lang="zh-TW" altLang="en-US" sz="1600" b="1" dirty="0">
              <a:solidFill>
                <a:schemeClr val="tx1"/>
              </a:solidFill>
              <a:latin typeface="標楷體" panose="03000509000000000000" pitchFamily="65" charset="-120"/>
              <a:ea typeface="標楷體" panose="03000509000000000000" pitchFamily="65" charset="-120"/>
            </a:endParaRPr>
          </a:p>
        </p:txBody>
      </p:sp>
      <p:sp>
        <p:nvSpPr>
          <p:cNvPr id="21" name="向下箭號圖說文字 20"/>
          <p:cNvSpPr/>
          <p:nvPr/>
        </p:nvSpPr>
        <p:spPr>
          <a:xfrm>
            <a:off x="1874700" y="3213712"/>
            <a:ext cx="1942590" cy="576064"/>
          </a:xfrm>
          <a:prstGeom prst="downArrowCallout">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屬</a:t>
            </a:r>
            <a:r>
              <a:rPr lang="zh-TW" altLang="en-US" dirty="0" smtClean="0">
                <a:solidFill>
                  <a:schemeClr val="tx1"/>
                </a:solidFill>
                <a:latin typeface="標楷體" panose="03000509000000000000" pitchFamily="65" charset="-120"/>
                <a:ea typeface="標楷體" panose="03000509000000000000" pitchFamily="65" charset="-120"/>
              </a:rPr>
              <a:t>盤</a:t>
            </a:r>
            <a:r>
              <a:rPr lang="zh-TW" altLang="en-US" dirty="0">
                <a:solidFill>
                  <a:schemeClr val="tx1"/>
                </a:solidFill>
                <a:latin typeface="標楷體" panose="03000509000000000000" pitchFamily="65" charset="-120"/>
                <a:ea typeface="標楷體" panose="03000509000000000000" pitchFamily="65" charset="-120"/>
              </a:rPr>
              <a:t>前開會</a:t>
            </a:r>
          </a:p>
        </p:txBody>
      </p:sp>
      <p:sp>
        <p:nvSpPr>
          <p:cNvPr id="2" name="圓角矩形圖說文字 1"/>
          <p:cNvSpPr/>
          <p:nvPr/>
        </p:nvSpPr>
        <p:spPr>
          <a:xfrm>
            <a:off x="2123728" y="4774061"/>
            <a:ext cx="2952328" cy="1440160"/>
          </a:xfrm>
          <a:prstGeom prst="wedgeRoundRectCallout">
            <a:avLst>
              <a:gd name="adj1" fmla="val -41729"/>
              <a:gd name="adj2" fmla="val -80359"/>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圓角矩形圖說文字 25"/>
          <p:cNvSpPr/>
          <p:nvPr/>
        </p:nvSpPr>
        <p:spPr>
          <a:xfrm>
            <a:off x="1414512" y="4790389"/>
            <a:ext cx="3805560" cy="1440160"/>
          </a:xfrm>
          <a:prstGeom prst="wedgeRoundRectCallout">
            <a:avLst>
              <a:gd name="adj1" fmla="val 44274"/>
              <a:gd name="adj2" fmla="val -80926"/>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00" dirty="0" smtClean="0">
                <a:solidFill>
                  <a:schemeClr val="tx1"/>
                </a:solidFill>
                <a:latin typeface="標楷體" panose="03000509000000000000" pitchFamily="65" charset="-120"/>
                <a:ea typeface="標楷體" panose="03000509000000000000" pitchFamily="65" charset="-120"/>
              </a:rPr>
              <a:t>◆應</a:t>
            </a:r>
            <a:r>
              <a:rPr lang="zh-TW" altLang="en-US" sz="1600" dirty="0">
                <a:solidFill>
                  <a:schemeClr val="tx1"/>
                </a:solidFill>
                <a:latin typeface="標楷體" panose="03000509000000000000" pitchFamily="65" charset="-120"/>
                <a:ea typeface="標楷體" panose="03000509000000000000" pitchFamily="65" charset="-120"/>
              </a:rPr>
              <a:t>於</a:t>
            </a:r>
            <a:r>
              <a:rPr lang="zh-TW" altLang="en-US" sz="1600" b="1" u="sng" dirty="0">
                <a:solidFill>
                  <a:srgbClr val="FF0000"/>
                </a:solidFill>
                <a:latin typeface="標楷體" panose="03000509000000000000" pitchFamily="65" charset="-120"/>
                <a:ea typeface="標楷體" panose="03000509000000000000" pitchFamily="65" charset="-120"/>
              </a:rPr>
              <a:t>會前輸入「同步收看網址」 </a:t>
            </a:r>
            <a:endParaRPr lang="en-US" altLang="zh-TW" sz="1600" b="1" u="sng" dirty="0" smtClean="0">
              <a:solidFill>
                <a:srgbClr val="FF0000"/>
              </a:solidFill>
              <a:latin typeface="標楷體" panose="03000509000000000000" pitchFamily="65" charset="-120"/>
              <a:ea typeface="標楷體" panose="03000509000000000000" pitchFamily="65" charset="-120"/>
            </a:endParaRPr>
          </a:p>
          <a:p>
            <a:r>
              <a:rPr lang="zh-TW" altLang="en-US" sz="1600" dirty="0" smtClean="0">
                <a:solidFill>
                  <a:schemeClr val="tx1"/>
                </a:solidFill>
                <a:latin typeface="標楷體" panose="03000509000000000000" pitchFamily="65" charset="-120"/>
                <a:ea typeface="標楷體" panose="03000509000000000000" pitchFamily="65" charset="-120"/>
              </a:rPr>
              <a:t>◆且</a:t>
            </a:r>
            <a:r>
              <a:rPr lang="zh-TW" altLang="en-US" sz="1600" dirty="0">
                <a:solidFill>
                  <a:schemeClr val="tx1"/>
                </a:solidFill>
                <a:latin typeface="標楷體" panose="03000509000000000000" pitchFamily="65" charset="-120"/>
                <a:ea typeface="標楷體" panose="03000509000000000000" pitchFamily="65" charset="-120"/>
              </a:rPr>
              <a:t>於</a:t>
            </a:r>
            <a:r>
              <a:rPr lang="zh-TW" altLang="en-US" sz="1600" b="1" u="sng" dirty="0">
                <a:solidFill>
                  <a:srgbClr val="FF0000"/>
                </a:solidFill>
                <a:latin typeface="標楷體" panose="03000509000000000000" pitchFamily="65" charset="-120"/>
                <a:ea typeface="標楷體" panose="03000509000000000000" pitchFamily="65" charset="-120"/>
              </a:rPr>
              <a:t>會中同步提供完整之影音資訊 </a:t>
            </a:r>
            <a:endParaRPr lang="en-US" altLang="zh-TW" sz="1600" b="1" u="sng" dirty="0" smtClean="0">
              <a:solidFill>
                <a:srgbClr val="FF0000"/>
              </a:solidFill>
              <a:latin typeface="標楷體" panose="03000509000000000000" pitchFamily="65" charset="-120"/>
              <a:ea typeface="標楷體" panose="03000509000000000000" pitchFamily="65" charset="-120"/>
            </a:endParaRPr>
          </a:p>
          <a:p>
            <a:r>
              <a:rPr lang="zh-TW" altLang="en-US" sz="1600" dirty="0" smtClean="0">
                <a:solidFill>
                  <a:schemeClr val="tx1"/>
                </a:solidFill>
                <a:latin typeface="標楷體" panose="03000509000000000000" pitchFamily="65" charset="-120"/>
                <a:ea typeface="標楷體" panose="03000509000000000000" pitchFamily="65" charset="-120"/>
              </a:rPr>
              <a:t>◆</a:t>
            </a:r>
            <a:r>
              <a:rPr lang="zh-TW" altLang="en-US" sz="1600" b="1" u="sng" dirty="0" smtClean="0">
                <a:solidFill>
                  <a:srgbClr val="FF0000"/>
                </a:solidFill>
                <a:latin typeface="標楷體" panose="03000509000000000000" pitchFamily="65" charset="-120"/>
                <a:ea typeface="標楷體" panose="03000509000000000000" pitchFamily="65" charset="-120"/>
              </a:rPr>
              <a:t>次日</a:t>
            </a:r>
            <a:r>
              <a:rPr lang="zh-TW" altLang="en-US" sz="1600" b="1" u="sng" dirty="0">
                <a:solidFill>
                  <a:srgbClr val="FF0000"/>
                </a:solidFill>
                <a:latin typeface="標楷體" panose="03000509000000000000" pitchFamily="65" charset="-120"/>
                <a:ea typeface="標楷體" panose="03000509000000000000" pitchFamily="65" charset="-120"/>
              </a:rPr>
              <a:t>開盤</a:t>
            </a:r>
            <a:r>
              <a:rPr lang="en-US" altLang="zh-TW" sz="1600" b="1" u="sng" dirty="0">
                <a:solidFill>
                  <a:srgbClr val="FF0000"/>
                </a:solidFill>
                <a:latin typeface="標楷體" panose="03000509000000000000" pitchFamily="65" charset="-120"/>
                <a:ea typeface="標楷體" panose="03000509000000000000" pitchFamily="65" charset="-120"/>
              </a:rPr>
              <a:t>2</a:t>
            </a:r>
            <a:r>
              <a:rPr lang="zh-TW" altLang="en-US" sz="1600" b="1" u="sng" dirty="0" smtClean="0">
                <a:solidFill>
                  <a:srgbClr val="FF0000"/>
                </a:solidFill>
                <a:latin typeface="標楷體" panose="03000509000000000000" pitchFamily="65" charset="-120"/>
                <a:ea typeface="標楷體" panose="03000509000000000000" pitchFamily="65" charset="-120"/>
              </a:rPr>
              <a:t>小時</a:t>
            </a:r>
            <a:r>
              <a:rPr lang="en-US" altLang="zh-TW" sz="1600" b="1" u="sng" dirty="0" smtClean="0">
                <a:solidFill>
                  <a:srgbClr val="FF0000"/>
                </a:solidFill>
                <a:latin typeface="標楷體" panose="03000509000000000000" pitchFamily="65" charset="-120"/>
                <a:ea typeface="標楷體" panose="03000509000000000000" pitchFamily="65" charset="-120"/>
              </a:rPr>
              <a:t>(7:00)</a:t>
            </a:r>
            <a:r>
              <a:rPr lang="zh-TW" altLang="en-US" sz="1600" b="1" u="sng" dirty="0" smtClean="0">
                <a:solidFill>
                  <a:srgbClr val="FF0000"/>
                </a:solidFill>
                <a:latin typeface="標楷體" panose="03000509000000000000" pitchFamily="65" charset="-120"/>
                <a:ea typeface="標楷體" panose="03000509000000000000" pitchFamily="65" charset="-120"/>
              </a:rPr>
              <a:t>前</a:t>
            </a:r>
            <a:r>
              <a:rPr lang="zh-TW" altLang="en-US" sz="1600" dirty="0">
                <a:solidFill>
                  <a:schemeClr val="tx1"/>
                </a:solidFill>
                <a:latin typeface="標楷體" panose="03000509000000000000" pitchFamily="65" charset="-120"/>
                <a:ea typeface="標楷體" panose="03000509000000000000" pitchFamily="65" charset="-120"/>
              </a:rPr>
              <a:t>上傳影音檔 </a:t>
            </a:r>
          </a:p>
          <a:p>
            <a:endParaRPr lang="zh-TW" altLang="en-US" dirty="0"/>
          </a:p>
        </p:txBody>
      </p:sp>
      <p:sp>
        <p:nvSpPr>
          <p:cNvPr id="30" name="圓角矩形圖說文字 29"/>
          <p:cNvSpPr/>
          <p:nvPr/>
        </p:nvSpPr>
        <p:spPr>
          <a:xfrm>
            <a:off x="5662467" y="4790692"/>
            <a:ext cx="3112502" cy="1478850"/>
          </a:xfrm>
          <a:prstGeom prst="wedgeRoundRectCallout">
            <a:avLst>
              <a:gd name="adj1" fmla="val 4453"/>
              <a:gd name="adj2" fmla="val -82060"/>
              <a:gd name="adj3" fmla="val 16667"/>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solidFill>
                  <a:schemeClr val="tx1"/>
                </a:solidFill>
                <a:latin typeface="標楷體" panose="03000509000000000000" pitchFamily="65" charset="-120"/>
                <a:ea typeface="標楷體" panose="03000509000000000000" pitchFamily="65" charset="-120"/>
              </a:rPr>
              <a:t>◆</a:t>
            </a:r>
            <a:r>
              <a:rPr lang="zh-TW" altLang="en-US" b="1" u="sng" dirty="0" smtClean="0">
                <a:solidFill>
                  <a:srgbClr val="FF0000"/>
                </a:solidFill>
                <a:latin typeface="標楷體" panose="03000509000000000000" pitchFamily="65" charset="-120"/>
                <a:ea typeface="標楷體" panose="03000509000000000000" pitchFamily="65" charset="-120"/>
              </a:rPr>
              <a:t>次日開盤</a:t>
            </a:r>
            <a:r>
              <a:rPr lang="en-US" altLang="zh-TW" b="1" u="sng" dirty="0" smtClean="0">
                <a:solidFill>
                  <a:srgbClr val="FF0000"/>
                </a:solidFill>
                <a:latin typeface="標楷體" panose="03000509000000000000" pitchFamily="65" charset="-120"/>
                <a:ea typeface="標楷體" panose="03000509000000000000" pitchFamily="65" charset="-120"/>
              </a:rPr>
              <a:t>2</a:t>
            </a:r>
            <a:r>
              <a:rPr lang="zh-TW" altLang="en-US" b="1" u="sng" dirty="0" smtClean="0">
                <a:solidFill>
                  <a:srgbClr val="FF0000"/>
                </a:solidFill>
                <a:latin typeface="標楷體" panose="03000509000000000000" pitchFamily="65" charset="-120"/>
                <a:ea typeface="標楷體" panose="03000509000000000000" pitchFamily="65" charset="-120"/>
              </a:rPr>
              <a:t>小時</a:t>
            </a:r>
            <a:r>
              <a:rPr lang="en-US" altLang="zh-TW" b="1" u="sng" dirty="0" smtClean="0">
                <a:solidFill>
                  <a:srgbClr val="FF0000"/>
                </a:solidFill>
                <a:latin typeface="標楷體" panose="03000509000000000000" pitchFamily="65" charset="-120"/>
                <a:ea typeface="標楷體" panose="03000509000000000000" pitchFamily="65" charset="-120"/>
              </a:rPr>
              <a:t>(7:00)</a:t>
            </a:r>
            <a:r>
              <a:rPr lang="zh-TW" altLang="en-US" dirty="0" smtClean="0">
                <a:solidFill>
                  <a:schemeClr val="tx1"/>
                </a:solidFill>
                <a:latin typeface="標楷體" panose="03000509000000000000" pitchFamily="65" charset="-120"/>
                <a:ea typeface="標楷體" panose="03000509000000000000" pitchFamily="65" charset="-120"/>
              </a:rPr>
              <a:t>  </a:t>
            </a:r>
            <a:endParaRPr lang="en-US" altLang="zh-TW" dirty="0" smtClean="0">
              <a:solidFill>
                <a:schemeClr val="tx1"/>
              </a:solidFill>
              <a:latin typeface="標楷體" panose="03000509000000000000" pitchFamily="65" charset="-120"/>
              <a:ea typeface="標楷體" panose="03000509000000000000" pitchFamily="65" charset="-120"/>
            </a:endParaRPr>
          </a:p>
          <a:p>
            <a:r>
              <a:rPr lang="zh-TW" altLang="en-US" dirty="0">
                <a:solidFill>
                  <a:schemeClr val="tx1"/>
                </a:solidFill>
                <a:latin typeface="標楷體" panose="03000509000000000000" pitchFamily="65" charset="-120"/>
                <a:ea typeface="標楷體" panose="03000509000000000000" pitchFamily="65" charset="-120"/>
              </a:rPr>
              <a:t> </a:t>
            </a:r>
            <a:r>
              <a:rPr lang="zh-TW" altLang="en-US" dirty="0" smtClean="0">
                <a:solidFill>
                  <a:schemeClr val="tx1"/>
                </a:solidFill>
                <a:latin typeface="標楷體" panose="03000509000000000000" pitchFamily="65" charset="-120"/>
                <a:ea typeface="標楷體" panose="03000509000000000000" pitchFamily="65" charset="-120"/>
              </a:rPr>
              <a:t> </a:t>
            </a:r>
            <a:r>
              <a:rPr lang="zh-TW" altLang="en-US" b="1" u="sng" dirty="0" smtClean="0">
                <a:solidFill>
                  <a:srgbClr val="FF0000"/>
                </a:solidFill>
                <a:latin typeface="標楷體" panose="03000509000000000000" pitchFamily="65" charset="-120"/>
                <a:ea typeface="標楷體" panose="03000509000000000000" pitchFamily="65" charset="-120"/>
              </a:rPr>
              <a:t>前</a:t>
            </a:r>
            <a:r>
              <a:rPr lang="zh-TW" altLang="en-US" dirty="0" smtClean="0">
                <a:solidFill>
                  <a:schemeClr val="tx1"/>
                </a:solidFill>
                <a:latin typeface="標楷體" panose="03000509000000000000" pitchFamily="65" charset="-120"/>
                <a:ea typeface="標楷體" panose="03000509000000000000" pitchFamily="65" charset="-120"/>
              </a:rPr>
              <a:t>上傳 </a:t>
            </a:r>
            <a:endParaRPr lang="zh-TW" altLang="en-US"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7694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30"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34</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6" name="標題 1"/>
          <p:cNvSpPr>
            <a:spLocks noGrp="1"/>
          </p:cNvSpPr>
          <p:nvPr>
            <p:ph type="title"/>
          </p:nvPr>
        </p:nvSpPr>
        <p:spPr>
          <a:xfrm>
            <a:off x="971600" y="420331"/>
            <a:ext cx="7499350" cy="1143000"/>
          </a:xfrm>
        </p:spPr>
        <p:txBody>
          <a:bodyPr>
            <a:normAutofit fontScale="90000"/>
          </a:bodyPr>
          <a:lstStyle/>
          <a:p>
            <a:pPr>
              <a:defRPr/>
            </a:pPr>
            <a:r>
              <a:rPr lang="zh-TW" altLang="en-US" sz="4400" b="1" dirty="0">
                <a:solidFill>
                  <a:schemeClr val="tx2"/>
                </a:solidFill>
              </a:rPr>
              <a:t>二、法說會資訊申報系統</a:t>
            </a:r>
            <a:r>
              <a:rPr lang="en-US" altLang="zh-TW" sz="4400" b="1" dirty="0">
                <a:solidFill>
                  <a:schemeClr val="tx2"/>
                </a:solidFill>
              </a:rPr>
              <a:t/>
            </a:r>
            <a:br>
              <a:rPr lang="en-US" altLang="zh-TW" sz="4400" b="1" dirty="0">
                <a:solidFill>
                  <a:schemeClr val="tx2"/>
                </a:solidFill>
              </a:rPr>
            </a:br>
            <a:r>
              <a:rPr lang="zh-TW" altLang="en-US" sz="4400" dirty="0" smtClean="0">
                <a:solidFill>
                  <a:schemeClr val="tx2"/>
                </a:solidFill>
              </a:rPr>
              <a:t>      </a:t>
            </a:r>
            <a:r>
              <a:rPr lang="en-US" altLang="zh-TW" sz="3600" dirty="0" smtClean="0">
                <a:solidFill>
                  <a:schemeClr val="tx2"/>
                </a:solidFill>
              </a:rPr>
              <a:t>1.</a:t>
            </a:r>
            <a:r>
              <a:rPr lang="zh-TW" altLang="en-US" sz="3600" dirty="0" smtClean="0">
                <a:solidFill>
                  <a:schemeClr val="tx2"/>
                </a:solidFill>
              </a:rPr>
              <a:t>法人說明會申報端作業</a:t>
            </a:r>
            <a:r>
              <a:rPr lang="en-US" altLang="zh-TW" sz="3600" dirty="0" smtClean="0">
                <a:solidFill>
                  <a:schemeClr val="tx2"/>
                </a:solidFill>
              </a:rPr>
              <a:t>(1)</a:t>
            </a:r>
            <a:r>
              <a:rPr lang="en-US" altLang="zh-TW" sz="4400" b="1" dirty="0" smtClean="0">
                <a:solidFill>
                  <a:srgbClr val="996633"/>
                </a:solidFill>
              </a:rPr>
              <a:t/>
            </a:r>
            <a:br>
              <a:rPr lang="en-US" altLang="zh-TW" sz="4400" b="1" dirty="0" smtClean="0">
                <a:solidFill>
                  <a:srgbClr val="996633"/>
                </a:solidFill>
              </a:rPr>
            </a:br>
            <a:endParaRPr lang="zh-TW" altLang="en-US" dirty="0">
              <a:solidFill>
                <a:srgbClr val="996633"/>
              </a:solidFill>
            </a:endParaRPr>
          </a:p>
        </p:txBody>
      </p:sp>
      <p:pic>
        <p:nvPicPr>
          <p:cNvPr id="4" name="圖片 3"/>
          <p:cNvPicPr>
            <a:picLocks noChangeAspect="1"/>
          </p:cNvPicPr>
          <p:nvPr/>
        </p:nvPicPr>
        <p:blipFill>
          <a:blip r:embed="rId3"/>
          <a:stretch>
            <a:fillRect/>
          </a:stretch>
        </p:blipFill>
        <p:spPr>
          <a:xfrm>
            <a:off x="1218193" y="1340768"/>
            <a:ext cx="7624182" cy="4911876"/>
          </a:xfrm>
          <a:prstGeom prst="rect">
            <a:avLst/>
          </a:prstGeom>
        </p:spPr>
      </p:pic>
    </p:spTree>
    <p:extLst>
      <p:ext uri="{BB962C8B-B14F-4D97-AF65-F5344CB8AC3E}">
        <p14:creationId xmlns:p14="http://schemas.microsoft.com/office/powerpoint/2010/main" val="323538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35</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6" name="標題 1"/>
          <p:cNvSpPr>
            <a:spLocks noGrp="1"/>
          </p:cNvSpPr>
          <p:nvPr>
            <p:ph type="title"/>
          </p:nvPr>
        </p:nvSpPr>
        <p:spPr>
          <a:xfrm>
            <a:off x="971600" y="420331"/>
            <a:ext cx="7499350" cy="1143000"/>
          </a:xfrm>
        </p:spPr>
        <p:txBody>
          <a:bodyPr>
            <a:normAutofit fontScale="90000"/>
          </a:bodyPr>
          <a:lstStyle/>
          <a:p>
            <a:pPr>
              <a:defRPr/>
            </a:pPr>
            <a:r>
              <a:rPr lang="zh-TW" altLang="en-US" sz="4400" b="1" dirty="0">
                <a:solidFill>
                  <a:schemeClr val="tx2"/>
                </a:solidFill>
              </a:rPr>
              <a:t>二</a:t>
            </a:r>
            <a:r>
              <a:rPr lang="zh-TW" altLang="en-US" sz="4400" b="1" dirty="0" smtClean="0">
                <a:solidFill>
                  <a:schemeClr val="tx2"/>
                </a:solidFill>
              </a:rPr>
              <a:t>、</a:t>
            </a:r>
            <a:r>
              <a:rPr lang="zh-TW" altLang="en-US" sz="4400" b="1" dirty="0">
                <a:solidFill>
                  <a:schemeClr val="tx2"/>
                </a:solidFill>
              </a:rPr>
              <a:t>法說會資訊申報</a:t>
            </a:r>
            <a:r>
              <a:rPr lang="zh-TW" altLang="en-US" sz="4400" b="1" dirty="0" smtClean="0">
                <a:solidFill>
                  <a:schemeClr val="tx2"/>
                </a:solidFill>
              </a:rPr>
              <a:t>系統</a:t>
            </a:r>
            <a:r>
              <a:rPr lang="en-US" altLang="zh-TW" sz="4400" b="1" dirty="0" smtClean="0">
                <a:solidFill>
                  <a:schemeClr val="tx2"/>
                </a:solidFill>
              </a:rPr>
              <a:t>-</a:t>
            </a:r>
            <a:r>
              <a:rPr lang="zh-TW" altLang="en-US" sz="4400" b="1" dirty="0" smtClean="0">
                <a:solidFill>
                  <a:schemeClr val="tx2"/>
                </a:solidFill>
              </a:rPr>
              <a:t>續</a:t>
            </a:r>
            <a:r>
              <a:rPr lang="en-US" altLang="zh-TW" sz="4400" b="1" dirty="0">
                <a:solidFill>
                  <a:schemeClr val="tx2"/>
                </a:solidFill>
              </a:rPr>
              <a:t/>
            </a:r>
            <a:br>
              <a:rPr lang="en-US" altLang="zh-TW" sz="4400" b="1" dirty="0">
                <a:solidFill>
                  <a:schemeClr val="tx2"/>
                </a:solidFill>
              </a:rPr>
            </a:br>
            <a:r>
              <a:rPr lang="zh-TW" altLang="en-US" sz="4400" b="1" dirty="0" smtClean="0">
                <a:solidFill>
                  <a:schemeClr val="tx2"/>
                </a:solidFill>
              </a:rPr>
              <a:t>      </a:t>
            </a:r>
            <a:r>
              <a:rPr lang="en-US" altLang="zh-TW" sz="3600" dirty="0" smtClean="0">
                <a:solidFill>
                  <a:schemeClr val="tx2"/>
                </a:solidFill>
              </a:rPr>
              <a:t>1.</a:t>
            </a:r>
            <a:r>
              <a:rPr lang="zh-TW" altLang="en-US" sz="3600" dirty="0" smtClean="0">
                <a:solidFill>
                  <a:schemeClr val="tx2"/>
                </a:solidFill>
              </a:rPr>
              <a:t>法人說明會申報端作業</a:t>
            </a:r>
            <a:r>
              <a:rPr lang="en-US" altLang="zh-TW" sz="3600" dirty="0" smtClean="0">
                <a:solidFill>
                  <a:schemeClr val="tx2"/>
                </a:solidFill>
              </a:rPr>
              <a:t>(2)</a:t>
            </a:r>
            <a:r>
              <a:rPr lang="en-US" altLang="zh-TW" sz="4400" b="1" dirty="0" smtClean="0">
                <a:solidFill>
                  <a:srgbClr val="996633"/>
                </a:solidFill>
              </a:rPr>
              <a:t/>
            </a:r>
            <a:br>
              <a:rPr lang="en-US" altLang="zh-TW" sz="4400" b="1" dirty="0" smtClean="0">
                <a:solidFill>
                  <a:srgbClr val="996633"/>
                </a:solidFill>
              </a:rPr>
            </a:br>
            <a:endParaRPr lang="zh-TW" altLang="en-US" dirty="0">
              <a:solidFill>
                <a:srgbClr val="996633"/>
              </a:solidFill>
            </a:endParaRPr>
          </a:p>
        </p:txBody>
      </p:sp>
      <p:pic>
        <p:nvPicPr>
          <p:cNvPr id="5" name="圖片 4"/>
          <p:cNvPicPr>
            <a:picLocks noChangeAspect="1"/>
          </p:cNvPicPr>
          <p:nvPr/>
        </p:nvPicPr>
        <p:blipFill>
          <a:blip r:embed="rId3"/>
          <a:stretch>
            <a:fillRect/>
          </a:stretch>
        </p:blipFill>
        <p:spPr>
          <a:xfrm>
            <a:off x="1191435" y="1242624"/>
            <a:ext cx="7650940" cy="5062926"/>
          </a:xfrm>
          <a:prstGeom prst="rect">
            <a:avLst/>
          </a:prstGeom>
        </p:spPr>
      </p:pic>
    </p:spTree>
    <p:extLst>
      <p:ext uri="{BB962C8B-B14F-4D97-AF65-F5344CB8AC3E}">
        <p14:creationId xmlns:p14="http://schemas.microsoft.com/office/powerpoint/2010/main" val="24544407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36</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6" name="標題 1"/>
          <p:cNvSpPr>
            <a:spLocks noGrp="1"/>
          </p:cNvSpPr>
          <p:nvPr>
            <p:ph type="title"/>
          </p:nvPr>
        </p:nvSpPr>
        <p:spPr>
          <a:xfrm>
            <a:off x="971600" y="420331"/>
            <a:ext cx="7499350" cy="1143000"/>
          </a:xfrm>
        </p:spPr>
        <p:txBody>
          <a:bodyPr>
            <a:normAutofit fontScale="90000"/>
          </a:bodyPr>
          <a:lstStyle/>
          <a:p>
            <a:pPr>
              <a:defRPr/>
            </a:pPr>
            <a:r>
              <a:rPr lang="zh-TW" altLang="en-US" sz="4400" b="1" dirty="0">
                <a:solidFill>
                  <a:schemeClr val="tx2"/>
                </a:solidFill>
              </a:rPr>
              <a:t>二、法說會資訊申報</a:t>
            </a:r>
            <a:r>
              <a:rPr lang="zh-TW" altLang="en-US" sz="4400" b="1" dirty="0" smtClean="0">
                <a:solidFill>
                  <a:schemeClr val="tx2"/>
                </a:solidFill>
              </a:rPr>
              <a:t>系統</a:t>
            </a:r>
            <a:r>
              <a:rPr lang="en-US" altLang="zh-TW" sz="4400" b="1" dirty="0" smtClean="0">
                <a:solidFill>
                  <a:schemeClr val="tx2"/>
                </a:solidFill>
              </a:rPr>
              <a:t>-</a:t>
            </a:r>
            <a:r>
              <a:rPr lang="zh-TW" altLang="en-US" sz="4400" b="1" dirty="0" smtClean="0">
                <a:solidFill>
                  <a:schemeClr val="tx2"/>
                </a:solidFill>
              </a:rPr>
              <a:t>續</a:t>
            </a:r>
            <a:r>
              <a:rPr lang="en-US" altLang="zh-TW" sz="4400" b="1" dirty="0">
                <a:solidFill>
                  <a:schemeClr val="tx2"/>
                </a:solidFill>
              </a:rPr>
              <a:t/>
            </a:r>
            <a:br>
              <a:rPr lang="en-US" altLang="zh-TW" sz="4400" b="1" dirty="0">
                <a:solidFill>
                  <a:schemeClr val="tx2"/>
                </a:solidFill>
              </a:rPr>
            </a:br>
            <a:r>
              <a:rPr lang="zh-TW" altLang="en-US" sz="4400" b="1" dirty="0" smtClean="0">
                <a:solidFill>
                  <a:schemeClr val="tx2"/>
                </a:solidFill>
              </a:rPr>
              <a:t>      </a:t>
            </a:r>
            <a:r>
              <a:rPr lang="en-US" altLang="zh-TW" sz="3600" dirty="0" smtClean="0">
                <a:solidFill>
                  <a:schemeClr val="tx2"/>
                </a:solidFill>
              </a:rPr>
              <a:t>1.</a:t>
            </a:r>
            <a:r>
              <a:rPr lang="zh-TW" altLang="en-US" sz="3600" dirty="0" smtClean="0">
                <a:solidFill>
                  <a:schemeClr val="tx2"/>
                </a:solidFill>
              </a:rPr>
              <a:t>法人說明會申報端作業</a:t>
            </a:r>
            <a:r>
              <a:rPr lang="en-US" altLang="zh-TW" sz="3600" dirty="0" smtClean="0">
                <a:solidFill>
                  <a:schemeClr val="tx2"/>
                </a:solidFill>
              </a:rPr>
              <a:t>(3)</a:t>
            </a:r>
            <a:r>
              <a:rPr lang="en-US" altLang="zh-TW" sz="4400" b="1" dirty="0" smtClean="0">
                <a:solidFill>
                  <a:srgbClr val="996633"/>
                </a:solidFill>
              </a:rPr>
              <a:t/>
            </a:r>
            <a:br>
              <a:rPr lang="en-US" altLang="zh-TW" sz="4400" b="1" dirty="0" smtClean="0">
                <a:solidFill>
                  <a:srgbClr val="996633"/>
                </a:solidFill>
              </a:rPr>
            </a:br>
            <a:endParaRPr lang="zh-TW" altLang="en-US" dirty="0">
              <a:solidFill>
                <a:srgbClr val="996633"/>
              </a:solidFill>
            </a:endParaRPr>
          </a:p>
        </p:txBody>
      </p:sp>
      <p:pic>
        <p:nvPicPr>
          <p:cNvPr id="2" name="圖片 1"/>
          <p:cNvPicPr>
            <a:picLocks noChangeAspect="1"/>
          </p:cNvPicPr>
          <p:nvPr/>
        </p:nvPicPr>
        <p:blipFill>
          <a:blip r:embed="rId3"/>
          <a:stretch>
            <a:fillRect/>
          </a:stretch>
        </p:blipFill>
        <p:spPr>
          <a:xfrm>
            <a:off x="1237448" y="1340768"/>
            <a:ext cx="7606985" cy="4907732"/>
          </a:xfrm>
          <a:prstGeom prst="rect">
            <a:avLst/>
          </a:prstGeom>
        </p:spPr>
      </p:pic>
    </p:spTree>
    <p:extLst>
      <p:ext uri="{BB962C8B-B14F-4D97-AF65-F5344CB8AC3E}">
        <p14:creationId xmlns:p14="http://schemas.microsoft.com/office/powerpoint/2010/main" val="11074769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37</a:t>
            </a:fld>
            <a:endParaRPr lang="zh-TW" altLang="en-US" sz="1400">
              <a:solidFill>
                <a:srgbClr val="800080"/>
              </a:solidFill>
              <a:latin typeface="Arial" panose="020B0604020202020204" pitchFamily="34" charset="0"/>
              <a:ea typeface="新細明體" panose="02020500000000000000" pitchFamily="18" charset="-120"/>
            </a:endParaRPr>
          </a:p>
        </p:txBody>
      </p:sp>
      <p:pic>
        <p:nvPicPr>
          <p:cNvPr id="2" name="圖片 1"/>
          <p:cNvPicPr>
            <a:picLocks noChangeAspect="1"/>
          </p:cNvPicPr>
          <p:nvPr/>
        </p:nvPicPr>
        <p:blipFill>
          <a:blip r:embed="rId3"/>
          <a:stretch>
            <a:fillRect/>
          </a:stretch>
        </p:blipFill>
        <p:spPr>
          <a:xfrm>
            <a:off x="1133127" y="1772816"/>
            <a:ext cx="7480648" cy="4338613"/>
          </a:xfrm>
          <a:prstGeom prst="rect">
            <a:avLst/>
          </a:prstGeom>
        </p:spPr>
      </p:pic>
      <p:sp>
        <p:nvSpPr>
          <p:cNvPr id="7" name="標題 1"/>
          <p:cNvSpPr>
            <a:spLocks noGrp="1"/>
          </p:cNvSpPr>
          <p:nvPr>
            <p:ph type="title"/>
          </p:nvPr>
        </p:nvSpPr>
        <p:spPr>
          <a:xfrm>
            <a:off x="1043608" y="143266"/>
            <a:ext cx="7499350" cy="1318047"/>
          </a:xfrm>
        </p:spPr>
        <p:txBody>
          <a:bodyPr>
            <a:normAutofit fontScale="90000"/>
          </a:bodyPr>
          <a:lstStyle/>
          <a:p>
            <a:pPr>
              <a:defRPr/>
            </a:pPr>
            <a:r>
              <a:rPr lang="zh-TW" altLang="en-US" sz="4400" b="1" dirty="0" smtClean="0">
                <a:solidFill>
                  <a:schemeClr val="tx2"/>
                </a:solidFill>
              </a:rPr>
              <a:t>二、</a:t>
            </a:r>
            <a:r>
              <a:rPr lang="zh-TW" altLang="en-US" sz="4400" b="1" dirty="0">
                <a:solidFill>
                  <a:schemeClr val="tx2"/>
                </a:solidFill>
              </a:rPr>
              <a:t>法說會資訊</a:t>
            </a:r>
            <a:r>
              <a:rPr lang="zh-TW" altLang="en-US" sz="4400" b="1" dirty="0" smtClean="0">
                <a:solidFill>
                  <a:schemeClr val="tx2"/>
                </a:solidFill>
              </a:rPr>
              <a:t>申報系統</a:t>
            </a:r>
            <a:r>
              <a:rPr lang="en-US" altLang="zh-TW" sz="4400" b="1" dirty="0" smtClean="0">
                <a:solidFill>
                  <a:schemeClr val="tx2"/>
                </a:solidFill>
              </a:rPr>
              <a:t>-</a:t>
            </a:r>
            <a:r>
              <a:rPr lang="zh-TW" altLang="en-US" sz="4400" b="1" dirty="0" smtClean="0">
                <a:solidFill>
                  <a:schemeClr val="tx2"/>
                </a:solidFill>
              </a:rPr>
              <a:t>續</a:t>
            </a:r>
            <a:r>
              <a:rPr lang="en-US" altLang="zh-TW" sz="4400" b="1" dirty="0" smtClean="0">
                <a:solidFill>
                  <a:schemeClr val="tx2"/>
                </a:solidFill>
              </a:rPr>
              <a:t/>
            </a:r>
            <a:br>
              <a:rPr lang="en-US" altLang="zh-TW" sz="4400" b="1" dirty="0" smtClean="0">
                <a:solidFill>
                  <a:schemeClr val="tx2"/>
                </a:solidFill>
              </a:rPr>
            </a:br>
            <a:r>
              <a:rPr lang="zh-TW" altLang="en-US" sz="4400" dirty="0" smtClean="0">
                <a:solidFill>
                  <a:schemeClr val="tx2"/>
                </a:solidFill>
              </a:rPr>
              <a:t>      </a:t>
            </a:r>
            <a:r>
              <a:rPr lang="en-US" altLang="zh-TW" sz="3600" dirty="0" smtClean="0">
                <a:solidFill>
                  <a:schemeClr val="tx2"/>
                </a:solidFill>
              </a:rPr>
              <a:t>2.MOPS</a:t>
            </a:r>
            <a:r>
              <a:rPr lang="zh-TW" altLang="en-US" sz="3600" dirty="0" smtClean="0">
                <a:solidFill>
                  <a:schemeClr val="tx2"/>
                </a:solidFill>
              </a:rPr>
              <a:t>：重大訊息畫面</a:t>
            </a:r>
            <a:endParaRPr lang="zh-TW" altLang="en-US" dirty="0">
              <a:solidFill>
                <a:schemeClr val="tx2"/>
              </a:solidFill>
            </a:endParaRPr>
          </a:p>
        </p:txBody>
      </p:sp>
      <p:sp>
        <p:nvSpPr>
          <p:cNvPr id="4" name="流程圖: 程序 3"/>
          <p:cNvSpPr/>
          <p:nvPr/>
        </p:nvSpPr>
        <p:spPr>
          <a:xfrm>
            <a:off x="1907704" y="2204864"/>
            <a:ext cx="648072" cy="21602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schemeClr val="tx1"/>
                </a:solidFill>
              </a:rPr>
              <a:t>OOO</a:t>
            </a:r>
            <a:endParaRPr lang="zh-TW" altLang="en-US" sz="1000" dirty="0">
              <a:solidFill>
                <a:schemeClr val="tx1"/>
              </a:solidFill>
            </a:endParaRPr>
          </a:p>
        </p:txBody>
      </p:sp>
      <p:sp>
        <p:nvSpPr>
          <p:cNvPr id="9" name="流程圖: 程序 8"/>
          <p:cNvSpPr/>
          <p:nvPr/>
        </p:nvSpPr>
        <p:spPr>
          <a:xfrm>
            <a:off x="3995936" y="2220393"/>
            <a:ext cx="1656184" cy="200495"/>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schemeClr val="tx1"/>
                </a:solidFill>
              </a:rPr>
              <a:t>OOOOOOO</a:t>
            </a:r>
            <a:endParaRPr lang="zh-TW" altLang="en-US" sz="1000" dirty="0">
              <a:solidFill>
                <a:schemeClr val="tx1"/>
              </a:solidFill>
            </a:endParaRPr>
          </a:p>
        </p:txBody>
      </p:sp>
      <p:sp>
        <p:nvSpPr>
          <p:cNvPr id="10" name="流程圖: 程序 9"/>
          <p:cNvSpPr/>
          <p:nvPr/>
        </p:nvSpPr>
        <p:spPr>
          <a:xfrm>
            <a:off x="7236296" y="2212628"/>
            <a:ext cx="1080120" cy="20826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schemeClr val="tx1"/>
                </a:solidFill>
              </a:rPr>
              <a:t>OOOOOOOO</a:t>
            </a:r>
            <a:endParaRPr lang="zh-TW" altLang="en-US" sz="1000" dirty="0">
              <a:solidFill>
                <a:schemeClr val="tx1"/>
              </a:solidFill>
            </a:endParaRPr>
          </a:p>
        </p:txBody>
      </p:sp>
      <p:sp>
        <p:nvSpPr>
          <p:cNvPr id="11" name="流程圖: 程序 10"/>
          <p:cNvSpPr/>
          <p:nvPr/>
        </p:nvSpPr>
        <p:spPr>
          <a:xfrm>
            <a:off x="7239856" y="1876207"/>
            <a:ext cx="866391" cy="151837"/>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schemeClr val="tx1"/>
                </a:solidFill>
              </a:rPr>
              <a:t>OOOOOO</a:t>
            </a:r>
            <a:endParaRPr lang="zh-TW" altLang="en-US" sz="1000" dirty="0">
              <a:solidFill>
                <a:schemeClr val="tx1"/>
              </a:solidFill>
            </a:endParaRPr>
          </a:p>
        </p:txBody>
      </p:sp>
      <p:sp>
        <p:nvSpPr>
          <p:cNvPr id="5" name="矩形圖說文字 4"/>
          <p:cNvSpPr/>
          <p:nvPr/>
        </p:nvSpPr>
        <p:spPr>
          <a:xfrm>
            <a:off x="5877471" y="5987697"/>
            <a:ext cx="2736304" cy="317853"/>
          </a:xfrm>
          <a:prstGeom prst="wedgeRectCallout">
            <a:avLst>
              <a:gd name="adj1" fmla="val -42881"/>
              <a:gd name="adj2" fmla="val -79323"/>
            </a:avLst>
          </a:prstGeom>
          <a:solidFill>
            <a:srgbClr val="FF0000"/>
          </a:solidFill>
        </p:spPr>
        <p:style>
          <a:lnRef idx="1">
            <a:schemeClr val="dk1"/>
          </a:lnRef>
          <a:fillRef idx="2">
            <a:schemeClr val="dk1"/>
          </a:fillRef>
          <a:effectRef idx="1">
            <a:schemeClr val="dk1"/>
          </a:effectRef>
          <a:fontRef idx="minor">
            <a:schemeClr val="dk1"/>
          </a:fontRef>
        </p:style>
        <p:txBody>
          <a:bodyPr rtlCol="0" anchor="ctr"/>
          <a:lstStyle/>
          <a:p>
            <a:pPr algn="ctr"/>
            <a:r>
              <a:rPr lang="zh-TW" altLang="en-US" dirty="0" smtClean="0">
                <a:solidFill>
                  <a:schemeClr val="bg1">
                    <a:lumMod val="95000"/>
                  </a:schemeClr>
                </a:solidFill>
              </a:rPr>
              <a:t>申報系統自動帶</a:t>
            </a:r>
            <a:r>
              <a:rPr lang="zh-TW" altLang="en-US" dirty="0">
                <a:solidFill>
                  <a:schemeClr val="bg1">
                    <a:lumMod val="95000"/>
                  </a:schemeClr>
                </a:solidFill>
              </a:rPr>
              <a:t>出</a:t>
            </a:r>
          </a:p>
        </p:txBody>
      </p:sp>
    </p:spTree>
    <p:extLst>
      <p:ext uri="{BB962C8B-B14F-4D97-AF65-F5344CB8AC3E}">
        <p14:creationId xmlns:p14="http://schemas.microsoft.com/office/powerpoint/2010/main" val="27026713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38</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 name="標題 1"/>
          <p:cNvSpPr>
            <a:spLocks noGrp="1"/>
          </p:cNvSpPr>
          <p:nvPr>
            <p:ph type="title"/>
          </p:nvPr>
        </p:nvSpPr>
        <p:spPr>
          <a:xfrm>
            <a:off x="1086484" y="136745"/>
            <a:ext cx="7499350" cy="1143000"/>
          </a:xfrm>
        </p:spPr>
        <p:txBody>
          <a:bodyPr>
            <a:normAutofit fontScale="90000"/>
          </a:bodyPr>
          <a:lstStyle/>
          <a:p>
            <a:pPr>
              <a:defRPr/>
            </a:pPr>
            <a:r>
              <a:rPr lang="zh-TW" altLang="en-US" sz="4400" b="1" dirty="0">
                <a:solidFill>
                  <a:schemeClr val="tx2"/>
                </a:solidFill>
              </a:rPr>
              <a:t>二、法說會資訊申報系統</a:t>
            </a:r>
            <a:r>
              <a:rPr lang="en-US" altLang="zh-TW" sz="4400" b="1" dirty="0">
                <a:solidFill>
                  <a:schemeClr val="tx2"/>
                </a:solidFill>
              </a:rPr>
              <a:t>-</a:t>
            </a:r>
            <a:r>
              <a:rPr lang="zh-TW" altLang="en-US" sz="4400" b="1" dirty="0">
                <a:solidFill>
                  <a:schemeClr val="tx2"/>
                </a:solidFill>
              </a:rPr>
              <a:t>續</a:t>
            </a:r>
            <a:r>
              <a:rPr lang="en-US" altLang="zh-TW" sz="4400" b="1" dirty="0">
                <a:solidFill>
                  <a:schemeClr val="tx2"/>
                </a:solidFill>
              </a:rPr>
              <a:t/>
            </a:r>
            <a:br>
              <a:rPr lang="en-US" altLang="zh-TW" sz="4400" b="1" dirty="0">
                <a:solidFill>
                  <a:schemeClr val="tx2"/>
                </a:solidFill>
              </a:rPr>
            </a:br>
            <a:r>
              <a:rPr lang="zh-TW" altLang="en-US" sz="4400" dirty="0" smtClean="0">
                <a:solidFill>
                  <a:schemeClr val="tx2"/>
                </a:solidFill>
              </a:rPr>
              <a:t>      </a:t>
            </a:r>
            <a:r>
              <a:rPr lang="en-US" altLang="zh-TW" sz="3600" dirty="0" smtClean="0">
                <a:solidFill>
                  <a:schemeClr val="tx2"/>
                </a:solidFill>
              </a:rPr>
              <a:t>3.MOPS</a:t>
            </a:r>
            <a:r>
              <a:rPr lang="zh-TW" altLang="en-US" sz="3600" dirty="0" smtClean="0">
                <a:solidFill>
                  <a:schemeClr val="tx2"/>
                </a:solidFill>
              </a:rPr>
              <a:t>：法說會一覽表</a:t>
            </a:r>
            <a:endParaRPr lang="zh-TW" altLang="en-US" sz="3600" dirty="0">
              <a:solidFill>
                <a:schemeClr val="tx2"/>
              </a:solidFill>
            </a:endParaRPr>
          </a:p>
        </p:txBody>
      </p:sp>
      <p:pic>
        <p:nvPicPr>
          <p:cNvPr id="3" name="圖片 2"/>
          <p:cNvPicPr>
            <a:picLocks noChangeAspect="1"/>
          </p:cNvPicPr>
          <p:nvPr/>
        </p:nvPicPr>
        <p:blipFill>
          <a:blip r:embed="rId3"/>
          <a:stretch>
            <a:fillRect/>
          </a:stretch>
        </p:blipFill>
        <p:spPr>
          <a:xfrm>
            <a:off x="1187624" y="1412776"/>
            <a:ext cx="7426151" cy="4891324"/>
          </a:xfrm>
          <a:prstGeom prst="rect">
            <a:avLst/>
          </a:prstGeom>
        </p:spPr>
      </p:pic>
      <p:sp>
        <p:nvSpPr>
          <p:cNvPr id="10" name="流程圖: 程序 9"/>
          <p:cNvSpPr/>
          <p:nvPr/>
        </p:nvSpPr>
        <p:spPr>
          <a:xfrm>
            <a:off x="1763688" y="3646339"/>
            <a:ext cx="432048" cy="142701"/>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schemeClr val="tx1"/>
                </a:solidFill>
              </a:rPr>
              <a:t>OO</a:t>
            </a:r>
            <a:endParaRPr lang="zh-TW" altLang="en-US" sz="1000" dirty="0">
              <a:solidFill>
                <a:schemeClr val="tx1"/>
              </a:solidFill>
            </a:endParaRPr>
          </a:p>
        </p:txBody>
      </p:sp>
      <p:sp>
        <p:nvSpPr>
          <p:cNvPr id="9" name="流程圖: 程序 8"/>
          <p:cNvSpPr/>
          <p:nvPr/>
        </p:nvSpPr>
        <p:spPr>
          <a:xfrm>
            <a:off x="1229637" y="3645193"/>
            <a:ext cx="492038" cy="139604"/>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schemeClr val="tx1"/>
                </a:solidFill>
              </a:rPr>
              <a:t>OOO</a:t>
            </a:r>
            <a:endParaRPr lang="zh-TW" altLang="en-US" sz="1000" dirty="0">
              <a:solidFill>
                <a:schemeClr val="tx1"/>
              </a:solidFill>
            </a:endParaRPr>
          </a:p>
        </p:txBody>
      </p:sp>
      <p:sp>
        <p:nvSpPr>
          <p:cNvPr id="12" name="流程圖: 程序 11"/>
          <p:cNvSpPr/>
          <p:nvPr/>
        </p:nvSpPr>
        <p:spPr>
          <a:xfrm>
            <a:off x="1647267" y="5589240"/>
            <a:ext cx="332445" cy="144016"/>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schemeClr val="tx1"/>
                </a:solidFill>
              </a:rPr>
              <a:t>O</a:t>
            </a:r>
            <a:endParaRPr lang="zh-TW" altLang="en-US" sz="1000" dirty="0">
              <a:solidFill>
                <a:schemeClr val="tx1"/>
              </a:solidFill>
            </a:endParaRPr>
          </a:p>
        </p:txBody>
      </p:sp>
      <p:sp>
        <p:nvSpPr>
          <p:cNvPr id="13" name="流程圖: 程序 12"/>
          <p:cNvSpPr/>
          <p:nvPr/>
        </p:nvSpPr>
        <p:spPr>
          <a:xfrm>
            <a:off x="3851920" y="5229200"/>
            <a:ext cx="432048" cy="142701"/>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schemeClr val="tx1"/>
                </a:solidFill>
              </a:rPr>
              <a:t>OO</a:t>
            </a:r>
            <a:endParaRPr lang="zh-TW" altLang="en-US" sz="1000" dirty="0">
              <a:solidFill>
                <a:schemeClr val="tx1"/>
              </a:solidFill>
            </a:endParaRPr>
          </a:p>
        </p:txBody>
      </p:sp>
      <p:sp>
        <p:nvSpPr>
          <p:cNvPr id="14" name="流程圖: 程序 13"/>
          <p:cNvSpPr/>
          <p:nvPr/>
        </p:nvSpPr>
        <p:spPr>
          <a:xfrm>
            <a:off x="3851920" y="5877272"/>
            <a:ext cx="432048" cy="142701"/>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schemeClr val="tx1"/>
                </a:solidFill>
              </a:rPr>
              <a:t>OO</a:t>
            </a:r>
            <a:endParaRPr lang="zh-TW" altLang="en-US" sz="1000" dirty="0">
              <a:solidFill>
                <a:schemeClr val="tx1"/>
              </a:solidFill>
            </a:endParaRPr>
          </a:p>
        </p:txBody>
      </p:sp>
      <p:sp>
        <p:nvSpPr>
          <p:cNvPr id="16" name="流程圖: 程序 15"/>
          <p:cNvSpPr/>
          <p:nvPr/>
        </p:nvSpPr>
        <p:spPr>
          <a:xfrm>
            <a:off x="1394356" y="1313658"/>
            <a:ext cx="801379" cy="243134"/>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dirty="0">
              <a:solidFill>
                <a:schemeClr val="tx1"/>
              </a:solidFill>
            </a:endParaRPr>
          </a:p>
        </p:txBody>
      </p:sp>
    </p:spTree>
    <p:extLst>
      <p:ext uri="{BB962C8B-B14F-4D97-AF65-F5344CB8AC3E}">
        <p14:creationId xmlns:p14="http://schemas.microsoft.com/office/powerpoint/2010/main" val="35399762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39</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 name="標題 1"/>
          <p:cNvSpPr>
            <a:spLocks noGrp="1"/>
          </p:cNvSpPr>
          <p:nvPr>
            <p:ph type="title"/>
          </p:nvPr>
        </p:nvSpPr>
        <p:spPr>
          <a:xfrm>
            <a:off x="1084128" y="0"/>
            <a:ext cx="8027367" cy="1318047"/>
          </a:xfrm>
        </p:spPr>
        <p:txBody>
          <a:bodyPr>
            <a:normAutofit fontScale="90000"/>
          </a:bodyPr>
          <a:lstStyle/>
          <a:p>
            <a:pPr>
              <a:lnSpc>
                <a:spcPct val="150000"/>
              </a:lnSpc>
              <a:defRPr/>
            </a:pPr>
            <a:r>
              <a:rPr lang="zh-TW" altLang="en-US" sz="4400" b="1" dirty="0">
                <a:solidFill>
                  <a:schemeClr val="tx2"/>
                </a:solidFill>
              </a:rPr>
              <a:t>三、法說會加強服務措施</a:t>
            </a:r>
            <a:r>
              <a:rPr lang="en-US" altLang="zh-TW" sz="4400" b="1" dirty="0">
                <a:solidFill>
                  <a:schemeClr val="tx2"/>
                </a:solidFill>
              </a:rPr>
              <a:t/>
            </a:r>
            <a:br>
              <a:rPr lang="en-US" altLang="zh-TW" sz="4400" b="1" dirty="0">
                <a:solidFill>
                  <a:schemeClr val="tx2"/>
                </a:solidFill>
              </a:rPr>
            </a:br>
            <a:r>
              <a:rPr lang="zh-TW" altLang="en-US" sz="3100" dirty="0">
                <a:solidFill>
                  <a:schemeClr val="tx2"/>
                </a:solidFill>
              </a:rPr>
              <a:t>      </a:t>
            </a:r>
            <a:r>
              <a:rPr lang="en-US" altLang="zh-TW" sz="3100" dirty="0">
                <a:solidFill>
                  <a:schemeClr val="tx2"/>
                </a:solidFill>
              </a:rPr>
              <a:t>1.</a:t>
            </a:r>
            <a:r>
              <a:rPr lang="zh-TW" altLang="en-US" sz="3100" dirty="0">
                <a:solidFill>
                  <a:schemeClr val="tx2"/>
                </a:solidFill>
              </a:rPr>
              <a:t>目前本中心辦理業績發表會狀況 </a:t>
            </a:r>
          </a:p>
        </p:txBody>
      </p:sp>
      <p:graphicFrame>
        <p:nvGraphicFramePr>
          <p:cNvPr id="3" name="資料庫圖表 2"/>
          <p:cNvGraphicFramePr/>
          <p:nvPr>
            <p:extLst>
              <p:ext uri="{D42A27DB-BD31-4B8C-83A1-F6EECF244321}">
                <p14:modId xmlns:p14="http://schemas.microsoft.com/office/powerpoint/2010/main" val="3532324584"/>
              </p:ext>
            </p:extLst>
          </p:nvPr>
        </p:nvGraphicFramePr>
        <p:xfrm>
          <a:off x="2024179" y="1349823"/>
          <a:ext cx="5947085" cy="3521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群組 8"/>
          <p:cNvGrpSpPr/>
          <p:nvPr/>
        </p:nvGrpSpPr>
        <p:grpSpPr>
          <a:xfrm>
            <a:off x="2024178" y="4756649"/>
            <a:ext cx="2140951" cy="1450636"/>
            <a:chOff x="-1" y="2752328"/>
            <a:chExt cx="2247598" cy="1309687"/>
          </a:xfrm>
        </p:grpSpPr>
        <p:sp>
          <p:nvSpPr>
            <p:cNvPr id="10" name="圓角矩形 9"/>
            <p:cNvSpPr/>
            <p:nvPr/>
          </p:nvSpPr>
          <p:spPr>
            <a:xfrm>
              <a:off x="-1" y="2752328"/>
              <a:ext cx="2247598" cy="130968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圓角矩形 6"/>
            <p:cNvSpPr/>
            <p:nvPr/>
          </p:nvSpPr>
          <p:spPr>
            <a:xfrm>
              <a:off x="127145" y="2835777"/>
              <a:ext cx="1980013" cy="1127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64770" rIns="129540" bIns="64770" numCol="1" spcCol="1270" anchor="ctr" anchorCtr="0">
              <a:noAutofit/>
            </a:bodyPr>
            <a:lstStyle/>
            <a:p>
              <a:pPr lvl="0" algn="ctr" defTabSz="1511300">
                <a:lnSpc>
                  <a:spcPct val="90000"/>
                </a:lnSpc>
                <a:spcAft>
                  <a:spcPct val="35000"/>
                </a:spcAft>
              </a:pPr>
              <a:r>
                <a:rPr lang="zh-TW" altLang="en-US" sz="2400" dirty="0">
                  <a:latin typeface="標楷體" panose="03000509000000000000" pitchFamily="65" charset="-120"/>
                  <a:ea typeface="標楷體" panose="03000509000000000000" pitchFamily="65" charset="-120"/>
                </a:rPr>
                <a:t>辦理成效</a:t>
              </a:r>
              <a:endParaRPr lang="zh-TW" altLang="en-US" sz="2400" kern="1200" dirty="0"/>
            </a:p>
          </p:txBody>
        </p:sp>
      </p:grpSp>
      <p:grpSp>
        <p:nvGrpSpPr>
          <p:cNvPr id="14" name="群組 13"/>
          <p:cNvGrpSpPr/>
          <p:nvPr/>
        </p:nvGrpSpPr>
        <p:grpSpPr>
          <a:xfrm>
            <a:off x="4165131" y="4756648"/>
            <a:ext cx="3806134" cy="1508536"/>
            <a:chOff x="2202946" y="51098"/>
            <a:chExt cx="3806134" cy="1089823"/>
          </a:xfrm>
        </p:grpSpPr>
        <p:sp>
          <p:nvSpPr>
            <p:cNvPr id="15" name="圓角化同側角落矩形 14"/>
            <p:cNvSpPr/>
            <p:nvPr/>
          </p:nvSpPr>
          <p:spPr>
            <a:xfrm rot="5400000">
              <a:off x="3561101" y="-1307057"/>
              <a:ext cx="1089823" cy="3806134"/>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圓角化同側角落矩形 4"/>
            <p:cNvSpPr/>
            <p:nvPr/>
          </p:nvSpPr>
          <p:spPr>
            <a:xfrm>
              <a:off x="2247270" y="69258"/>
              <a:ext cx="3761809" cy="10551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p>
              <a:pPr marL="114300" lvl="1" indent="-114300" defTabSz="622300">
                <a:lnSpc>
                  <a:spcPct val="90000"/>
                </a:lnSpc>
                <a:spcAft>
                  <a:spcPct val="15000"/>
                </a:spcAft>
                <a:buFontTx/>
                <a:buChar char="••"/>
              </a:pPr>
              <a:r>
                <a:rPr lang="zh-TW" altLang="en-US" sz="1600" dirty="0">
                  <a:solidFill>
                    <a:schemeClr val="tx1"/>
                  </a:solidFill>
                  <a:latin typeface="標楷體" pitchFamily="65" charset="-120"/>
                  <a:ea typeface="標楷體" pitchFamily="65" charset="-120"/>
                </a:rPr>
                <a:t>自</a:t>
              </a:r>
              <a:r>
                <a:rPr lang="en-US" altLang="zh-TW" sz="1600" dirty="0">
                  <a:solidFill>
                    <a:schemeClr val="tx1"/>
                  </a:solidFill>
                  <a:latin typeface="標楷體" pitchFamily="65" charset="-120"/>
                  <a:ea typeface="標楷體" pitchFamily="65" charset="-120"/>
                </a:rPr>
                <a:t>97</a:t>
              </a:r>
              <a:r>
                <a:rPr lang="zh-TW" altLang="en-US" sz="1600" dirty="0">
                  <a:solidFill>
                    <a:schemeClr val="tx1"/>
                  </a:solidFill>
                  <a:latin typeface="標楷體" pitchFamily="65" charset="-120"/>
                  <a:ea typeface="標楷體" pitchFamily="65" charset="-120"/>
                </a:rPr>
                <a:t>年開始辦理本活動，累計已</a:t>
              </a:r>
              <a:r>
                <a:rPr lang="zh-TW" altLang="en-US" sz="1600" dirty="0" smtClean="0">
                  <a:solidFill>
                    <a:schemeClr val="tx1"/>
                  </a:solidFill>
                  <a:latin typeface="標楷體" pitchFamily="65" charset="-120"/>
                  <a:ea typeface="標楷體" pitchFamily="65" charset="-120"/>
                </a:rPr>
                <a:t>邀請</a:t>
              </a:r>
              <a:endParaRPr lang="en-US" altLang="zh-TW" sz="1600" dirty="0" smtClean="0">
                <a:solidFill>
                  <a:schemeClr val="tx1"/>
                </a:solidFill>
                <a:latin typeface="標楷體" pitchFamily="65" charset="-120"/>
                <a:ea typeface="標楷體" pitchFamily="65" charset="-120"/>
              </a:endParaRPr>
            </a:p>
            <a:p>
              <a:pPr marL="0" lvl="1" defTabSz="622300">
                <a:lnSpc>
                  <a:spcPct val="90000"/>
                </a:lnSpc>
                <a:spcAft>
                  <a:spcPct val="15000"/>
                </a:spcAft>
              </a:pPr>
              <a:r>
                <a:rPr lang="zh-TW" altLang="en-US" sz="1600" dirty="0">
                  <a:solidFill>
                    <a:schemeClr val="tx1"/>
                  </a:solidFill>
                  <a:latin typeface="標楷體" pitchFamily="65" charset="-120"/>
                  <a:ea typeface="標楷體" pitchFamily="65" charset="-120"/>
                </a:rPr>
                <a:t> </a:t>
              </a:r>
              <a:r>
                <a:rPr lang="zh-TW" altLang="en-US" sz="1600" dirty="0" smtClean="0">
                  <a:solidFill>
                    <a:schemeClr val="tx1"/>
                  </a:solidFill>
                  <a:latin typeface="標楷體" pitchFamily="65" charset="-120"/>
                  <a:ea typeface="標楷體" pitchFamily="65" charset="-120"/>
                </a:rPr>
                <a:t> 超過</a:t>
              </a:r>
              <a:r>
                <a:rPr lang="en-US" altLang="zh-TW" sz="1600" dirty="0" smtClean="0">
                  <a:solidFill>
                    <a:schemeClr val="tx1"/>
                  </a:solidFill>
                  <a:latin typeface="標楷體" pitchFamily="65" charset="-120"/>
                  <a:ea typeface="標楷體" pitchFamily="65" charset="-120"/>
                </a:rPr>
                <a:t>600</a:t>
              </a:r>
              <a:r>
                <a:rPr lang="zh-TW" altLang="en-US" sz="1600" dirty="0" smtClean="0">
                  <a:solidFill>
                    <a:schemeClr val="tx1"/>
                  </a:solidFill>
                  <a:latin typeface="標楷體" pitchFamily="65" charset="-120"/>
                  <a:ea typeface="標楷體" pitchFamily="65" charset="-120"/>
                </a:rPr>
                <a:t>家</a:t>
              </a:r>
              <a:r>
                <a:rPr lang="zh-TW" altLang="en-US" sz="1600" dirty="0">
                  <a:solidFill>
                    <a:schemeClr val="tx1"/>
                  </a:solidFill>
                  <a:latin typeface="標楷體" pitchFamily="65" charset="-120"/>
                  <a:ea typeface="標楷體" pitchFamily="65" charset="-120"/>
                </a:rPr>
                <a:t>次上櫃公司參加，投資</a:t>
              </a:r>
              <a:r>
                <a:rPr lang="zh-TW" altLang="en-US" sz="1600" dirty="0" smtClean="0">
                  <a:solidFill>
                    <a:schemeClr val="tx1"/>
                  </a:solidFill>
                  <a:latin typeface="標楷體" pitchFamily="65" charset="-120"/>
                  <a:ea typeface="標楷體" pitchFamily="65" charset="-120"/>
                </a:rPr>
                <a:t>人參</a:t>
              </a:r>
              <a:endParaRPr lang="en-US" altLang="zh-TW" sz="1600" dirty="0" smtClean="0">
                <a:solidFill>
                  <a:schemeClr val="tx1"/>
                </a:solidFill>
                <a:latin typeface="標楷體" pitchFamily="65" charset="-120"/>
                <a:ea typeface="標楷體" pitchFamily="65" charset="-120"/>
              </a:endParaRPr>
            </a:p>
            <a:p>
              <a:pPr marL="0" lvl="1" defTabSz="622300">
                <a:lnSpc>
                  <a:spcPct val="90000"/>
                </a:lnSpc>
                <a:spcAft>
                  <a:spcPct val="15000"/>
                </a:spcAft>
              </a:pPr>
              <a:r>
                <a:rPr lang="zh-TW" altLang="en-US" sz="1600" dirty="0">
                  <a:solidFill>
                    <a:schemeClr val="tx1"/>
                  </a:solidFill>
                  <a:latin typeface="標楷體" pitchFamily="65" charset="-120"/>
                  <a:ea typeface="標楷體" pitchFamily="65" charset="-120"/>
                </a:rPr>
                <a:t> </a:t>
              </a:r>
              <a:r>
                <a:rPr lang="zh-TW" altLang="en-US" sz="1600" dirty="0" smtClean="0">
                  <a:solidFill>
                    <a:schemeClr val="tx1"/>
                  </a:solidFill>
                  <a:latin typeface="標楷體" pitchFamily="65" charset="-120"/>
                  <a:ea typeface="標楷體" pitchFamily="65" charset="-120"/>
                </a:rPr>
                <a:t> 加情況相當</a:t>
              </a:r>
              <a:r>
                <a:rPr lang="zh-TW" altLang="en-US" sz="1600" dirty="0">
                  <a:solidFill>
                    <a:schemeClr val="tx1"/>
                  </a:solidFill>
                  <a:latin typeface="標楷體" pitchFamily="65" charset="-120"/>
                  <a:ea typeface="標楷體" pitchFamily="65" charset="-120"/>
                </a:rPr>
                <a:t>踴躍</a:t>
              </a:r>
              <a:r>
                <a:rPr lang="zh-TW" altLang="en-US" sz="1600" dirty="0" smtClean="0">
                  <a:solidFill>
                    <a:schemeClr val="tx1"/>
                  </a:solidFill>
                  <a:latin typeface="標楷體" pitchFamily="65" charset="-120"/>
                  <a:ea typeface="標楷體" pitchFamily="65" charset="-120"/>
                </a:rPr>
                <a:t>。</a:t>
              </a:r>
              <a:endParaRPr lang="zh-TW" altLang="en-US" sz="1600" dirty="0">
                <a:solidFill>
                  <a:schemeClr val="tx1"/>
                </a:solidFill>
              </a:endParaRPr>
            </a:p>
          </p:txBody>
        </p:sp>
      </p:grpSp>
    </p:spTree>
    <p:extLst>
      <p:ext uri="{BB962C8B-B14F-4D97-AF65-F5344CB8AC3E}">
        <p14:creationId xmlns:p14="http://schemas.microsoft.com/office/powerpoint/2010/main" val="1878149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7" name="矩形 7"/>
          <p:cNvSpPr>
            <a:spLocks noChangeArrowheads="1"/>
          </p:cNvSpPr>
          <p:nvPr/>
        </p:nvSpPr>
        <p:spPr bwMode="auto">
          <a:xfrm>
            <a:off x="1046163" y="899382"/>
            <a:ext cx="7796212"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eaLnBrk="0" hangingPunct="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eaLnBrk="0" hangingPunct="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eaLnBrk="0" hangingPunct="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eaLnBrk="1" hangingPunct="1">
              <a:lnSpc>
                <a:spcPts val="5200"/>
              </a:lnSpc>
              <a:spcBef>
                <a:spcPct val="0"/>
              </a:spcBef>
              <a:buClrTx/>
              <a:buSzTx/>
              <a:buFont typeface="Arial" charset="0"/>
              <a:buChar char="•"/>
              <a:defRPr/>
            </a:pPr>
            <a:r>
              <a:rPr lang="zh-TW" altLang="en-US" sz="2400" dirty="0" smtClean="0"/>
              <a:t>修正時間：</a:t>
            </a:r>
            <a:r>
              <a:rPr lang="en-US" altLang="zh-TW" sz="2400" dirty="0" smtClean="0">
                <a:solidFill>
                  <a:srgbClr val="C00000"/>
                </a:solidFill>
              </a:rPr>
              <a:t>107</a:t>
            </a:r>
            <a:r>
              <a:rPr lang="zh-TW" altLang="en-US" sz="2400" dirty="0" smtClean="0">
                <a:solidFill>
                  <a:srgbClr val="C00000"/>
                </a:solidFill>
              </a:rPr>
              <a:t>年</a:t>
            </a:r>
            <a:r>
              <a:rPr lang="en-US" altLang="zh-TW" sz="2400" dirty="0" smtClean="0">
                <a:solidFill>
                  <a:srgbClr val="C00000"/>
                </a:solidFill>
              </a:rPr>
              <a:t>2</a:t>
            </a:r>
            <a:r>
              <a:rPr lang="zh-TW" altLang="en-US" sz="2400" dirty="0" smtClean="0">
                <a:solidFill>
                  <a:srgbClr val="C00000"/>
                </a:solidFill>
              </a:rPr>
              <a:t>月</a:t>
            </a:r>
            <a:r>
              <a:rPr lang="en-US" altLang="zh-TW" sz="2400" dirty="0" smtClean="0">
                <a:solidFill>
                  <a:srgbClr val="C00000"/>
                </a:solidFill>
              </a:rPr>
              <a:t>23</a:t>
            </a:r>
            <a:r>
              <a:rPr lang="zh-TW" altLang="en-US" sz="2400" dirty="0" smtClean="0">
                <a:solidFill>
                  <a:srgbClr val="C00000"/>
                </a:solidFill>
              </a:rPr>
              <a:t>日</a:t>
            </a:r>
            <a:endParaRPr lang="en-US" altLang="zh-TW" sz="2400" dirty="0" smtClean="0">
              <a:solidFill>
                <a:srgbClr val="C00000"/>
              </a:solidFill>
            </a:endParaRPr>
          </a:p>
          <a:p>
            <a:pPr eaLnBrk="1" hangingPunct="1">
              <a:lnSpc>
                <a:spcPts val="5200"/>
              </a:lnSpc>
              <a:spcBef>
                <a:spcPct val="0"/>
              </a:spcBef>
              <a:buClrTx/>
              <a:buSzTx/>
              <a:buFont typeface="Arial" charset="0"/>
              <a:buChar char="•"/>
              <a:defRPr/>
            </a:pPr>
            <a:r>
              <a:rPr lang="zh-TW" altLang="en-US" sz="2400" dirty="0" smtClean="0"/>
              <a:t>修正重點：</a:t>
            </a:r>
            <a:r>
              <a:rPr lang="zh-TW" altLang="en-US" sz="2400" dirty="0" smtClean="0">
                <a:solidFill>
                  <a:srgbClr val="C00000"/>
                </a:solidFill>
              </a:rPr>
              <a:t>第</a:t>
            </a:r>
            <a:r>
              <a:rPr lang="en-US" altLang="zh-TW" sz="2400" dirty="0" smtClean="0">
                <a:solidFill>
                  <a:srgbClr val="C00000"/>
                </a:solidFill>
              </a:rPr>
              <a:t>4</a:t>
            </a:r>
            <a:r>
              <a:rPr lang="zh-TW" altLang="en-US" sz="2400" dirty="0" smtClean="0">
                <a:solidFill>
                  <a:srgbClr val="C00000"/>
                </a:solidFill>
              </a:rPr>
              <a:t>條第</a:t>
            </a:r>
            <a:r>
              <a:rPr lang="en-US" altLang="zh-TW" sz="2400" dirty="0" smtClean="0">
                <a:solidFill>
                  <a:srgbClr val="C00000"/>
                </a:solidFill>
              </a:rPr>
              <a:t>1</a:t>
            </a:r>
            <a:r>
              <a:rPr lang="zh-TW" altLang="en-US" sz="2400" dirty="0" smtClean="0">
                <a:solidFill>
                  <a:srgbClr val="C00000"/>
                </a:solidFill>
              </a:rPr>
              <a:t>項第</a:t>
            </a:r>
            <a:r>
              <a:rPr lang="en-US" altLang="zh-TW" sz="2400" dirty="0" smtClean="0">
                <a:solidFill>
                  <a:srgbClr val="C00000"/>
                </a:solidFill>
              </a:rPr>
              <a:t>51</a:t>
            </a:r>
            <a:r>
              <a:rPr lang="zh-TW" altLang="en-US" sz="2400" dirty="0" smtClean="0">
                <a:solidFill>
                  <a:srgbClr val="C00000"/>
                </a:solidFill>
              </a:rPr>
              <a:t>款</a:t>
            </a:r>
            <a:endParaRPr lang="en-US" altLang="zh-TW" sz="2400" dirty="0">
              <a:solidFill>
                <a:srgbClr val="C00000"/>
              </a:solidFill>
            </a:endParaRPr>
          </a:p>
          <a:p>
            <a:pPr marL="0" indent="0" eaLnBrk="1" hangingPunct="1">
              <a:lnSpc>
                <a:spcPts val="2600"/>
              </a:lnSpc>
              <a:spcBef>
                <a:spcPct val="0"/>
              </a:spcBef>
              <a:buClrTx/>
              <a:buSzTx/>
              <a:buNone/>
              <a:defRPr/>
            </a:pPr>
            <a:endParaRPr lang="en-US" altLang="zh-TW" sz="2400" dirty="0" smtClean="0">
              <a:solidFill>
                <a:srgbClr val="C00000"/>
              </a:solidFill>
            </a:endParaRPr>
          </a:p>
          <a:p>
            <a:pPr marL="0" indent="0" eaLnBrk="1" hangingPunct="1">
              <a:lnSpc>
                <a:spcPts val="2600"/>
              </a:lnSpc>
              <a:spcBef>
                <a:spcPct val="0"/>
              </a:spcBef>
              <a:buClrTx/>
              <a:buSzTx/>
              <a:buNone/>
              <a:defRPr/>
            </a:pPr>
            <a:endParaRPr lang="en-US" altLang="zh-TW" sz="2400" dirty="0">
              <a:solidFill>
                <a:srgbClr val="C00000"/>
              </a:solidFill>
            </a:endParaRPr>
          </a:p>
          <a:p>
            <a:pPr marL="0" indent="0" eaLnBrk="1" hangingPunct="1">
              <a:lnSpc>
                <a:spcPts val="2600"/>
              </a:lnSpc>
              <a:spcBef>
                <a:spcPct val="0"/>
              </a:spcBef>
              <a:buClrTx/>
              <a:buSzTx/>
              <a:buNone/>
              <a:defRPr/>
            </a:pPr>
            <a:endParaRPr lang="en-US" altLang="zh-TW" sz="2400" dirty="0">
              <a:solidFill>
                <a:srgbClr val="C00000"/>
              </a:solidFill>
            </a:endParaRPr>
          </a:p>
          <a:p>
            <a:pPr marL="0" indent="0" eaLnBrk="1" hangingPunct="1">
              <a:lnSpc>
                <a:spcPts val="2600"/>
              </a:lnSpc>
              <a:spcBef>
                <a:spcPct val="0"/>
              </a:spcBef>
              <a:buClrTx/>
              <a:buSzTx/>
              <a:buNone/>
              <a:defRPr/>
            </a:pPr>
            <a:r>
              <a:rPr lang="zh-TW" altLang="en-US" sz="2400" dirty="0">
                <a:solidFill>
                  <a:srgbClr val="C00000"/>
                </a:solidFill>
              </a:rPr>
              <a:t> </a:t>
            </a:r>
            <a:endParaRPr lang="en-US" altLang="zh-TW" sz="2400" dirty="0" smtClean="0">
              <a:solidFill>
                <a:srgbClr val="C00000"/>
              </a:solidFill>
            </a:endParaRPr>
          </a:p>
          <a:p>
            <a:pPr marL="0" indent="0" eaLnBrk="1" hangingPunct="1">
              <a:lnSpc>
                <a:spcPts val="2600"/>
              </a:lnSpc>
              <a:spcBef>
                <a:spcPct val="0"/>
              </a:spcBef>
              <a:buClrTx/>
              <a:buSzTx/>
              <a:buNone/>
              <a:defRPr/>
            </a:pPr>
            <a:endParaRPr lang="en-US" altLang="zh-TW" sz="2400" dirty="0" smtClean="0">
              <a:solidFill>
                <a:srgbClr val="C00000"/>
              </a:solidFill>
            </a:endParaRPr>
          </a:p>
        </p:txBody>
      </p:sp>
      <p:sp>
        <p:nvSpPr>
          <p:cNvPr id="2" name="標題 1"/>
          <p:cNvSpPr>
            <a:spLocks noGrp="1"/>
          </p:cNvSpPr>
          <p:nvPr>
            <p:ph type="title"/>
          </p:nvPr>
        </p:nvSpPr>
        <p:spPr>
          <a:xfrm>
            <a:off x="1312590" y="86619"/>
            <a:ext cx="7313364" cy="1138138"/>
          </a:xfrm>
        </p:spPr>
        <p:txBody>
          <a:bodyPr>
            <a:normAutofit/>
          </a:bodyPr>
          <a:lstStyle/>
          <a:p>
            <a:pPr>
              <a:defRPr/>
            </a:pPr>
            <a:r>
              <a:rPr lang="zh-TW" altLang="en-US" sz="4000" b="1" dirty="0">
                <a:solidFill>
                  <a:schemeClr val="accent5">
                    <a:lumMod val="75000"/>
                  </a:schemeClr>
                </a:solidFill>
              </a:rPr>
              <a:t>壹</a:t>
            </a:r>
            <a:r>
              <a:rPr lang="zh-TW" altLang="en-US" sz="4000" b="1" dirty="0" smtClean="0">
                <a:solidFill>
                  <a:schemeClr val="accent5">
                    <a:lumMod val="75000"/>
                  </a:schemeClr>
                </a:solidFill>
              </a:rPr>
              <a:t>、</a:t>
            </a:r>
            <a:r>
              <a:rPr lang="zh-TW" altLang="en-US" sz="4000" b="1" dirty="0">
                <a:solidFill>
                  <a:schemeClr val="accent5">
                    <a:lumMod val="75000"/>
                  </a:schemeClr>
                </a:solidFill>
                <a:effectLst>
                  <a:outerShdw blurRad="38100" dist="38100" dir="2700000" algn="tl">
                    <a:srgbClr val="C0C0C0"/>
                  </a:outerShdw>
                </a:effectLst>
              </a:rPr>
              <a:t>處理程序</a:t>
            </a:r>
            <a:r>
              <a:rPr lang="zh-TW" altLang="en-US" sz="4000" b="1" dirty="0" smtClean="0">
                <a:solidFill>
                  <a:schemeClr val="accent5">
                    <a:lumMod val="75000"/>
                  </a:schemeClr>
                </a:solidFill>
              </a:rPr>
              <a:t>近期</a:t>
            </a:r>
            <a:r>
              <a:rPr lang="zh-TW" altLang="en-US" sz="4000" b="1" dirty="0">
                <a:solidFill>
                  <a:schemeClr val="accent5">
                    <a:lumMod val="75000"/>
                  </a:schemeClr>
                </a:solidFill>
              </a:rPr>
              <a:t>修正</a:t>
            </a:r>
            <a:r>
              <a:rPr lang="zh-TW" altLang="en-US" sz="4000" b="1" dirty="0" smtClean="0">
                <a:solidFill>
                  <a:schemeClr val="accent5">
                    <a:lumMod val="75000"/>
                  </a:schemeClr>
                </a:solidFill>
              </a:rPr>
              <a:t>重點</a:t>
            </a:r>
            <a:endParaRPr lang="zh-TW" altLang="en-US" sz="4000" dirty="0">
              <a:solidFill>
                <a:schemeClr val="accent5">
                  <a:lumMod val="75000"/>
                </a:schemeClr>
              </a:solidFill>
            </a:endParaRPr>
          </a:p>
        </p:txBody>
      </p:sp>
      <p:sp>
        <p:nvSpPr>
          <p:cNvPr id="3" name="投影片編號版面配置區 2"/>
          <p:cNvSpPr>
            <a:spLocks noGrp="1"/>
          </p:cNvSpPr>
          <p:nvPr>
            <p:ph type="sldNum" sz="quarter" idx="12"/>
          </p:nvPr>
        </p:nvSpPr>
        <p:spPr/>
        <p:txBody>
          <a:bodyPr/>
          <a:lstStyle/>
          <a:p>
            <a:fld id="{29F39A8C-DE82-43CB-ABAC-90BE8573EF11}" type="slidenum">
              <a:rPr lang="zh-TW" altLang="en-US" smtClean="0"/>
              <a:pPr/>
              <a:t>4</a:t>
            </a:fld>
            <a:endParaRPr lang="en-US" altLang="zh-TW"/>
          </a:p>
        </p:txBody>
      </p:sp>
      <p:sp>
        <p:nvSpPr>
          <p:cNvPr id="8" name="圓角矩形 7"/>
          <p:cNvSpPr/>
          <p:nvPr/>
        </p:nvSpPr>
        <p:spPr>
          <a:xfrm>
            <a:off x="1067520" y="2400667"/>
            <a:ext cx="7888286" cy="1803970"/>
          </a:xfrm>
          <a:prstGeom prst="roundRect">
            <a:avLst/>
          </a:prstGeom>
          <a:solidFill>
            <a:schemeClr val="accent6">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r>
              <a:rPr lang="zh-TW" altLang="en-US" sz="2400" u="sng" dirty="0">
                <a:solidFill>
                  <a:srgbClr val="000099"/>
                </a:solidFill>
                <a:latin typeface="標楷體" panose="03000509000000000000" pitchFamily="65" charset="-120"/>
                <a:ea typeface="標楷體" panose="03000509000000000000" pitchFamily="65" charset="-120"/>
              </a:rPr>
              <a:t>依本中心業務規則第八條之一規定，降低對重要子公司直接或</a:t>
            </a:r>
            <a:r>
              <a:rPr lang="zh-TW" altLang="en-US" sz="2400" u="sng" dirty="0" smtClean="0">
                <a:solidFill>
                  <a:srgbClr val="000099"/>
                </a:solidFill>
                <a:latin typeface="標楷體" panose="03000509000000000000" pitchFamily="65" charset="-120"/>
                <a:ea typeface="標楷體" panose="03000509000000000000" pitchFamily="65" charset="-120"/>
              </a:rPr>
              <a:t>間接</a:t>
            </a:r>
            <a:r>
              <a:rPr lang="zh-TW" altLang="en-US" sz="2400" u="sng" dirty="0">
                <a:solidFill>
                  <a:srgbClr val="000099"/>
                </a:solidFill>
                <a:latin typeface="標楷體" panose="03000509000000000000" pitchFamily="65" charset="-120"/>
                <a:ea typeface="標楷體" panose="03000509000000000000" pitchFamily="65" charset="-120"/>
              </a:rPr>
              <a:t>持股（或出資額）比例，於三年內累積達百分之十以上或</a:t>
            </a:r>
            <a:r>
              <a:rPr lang="zh-TW" altLang="en-US" sz="2400" u="sng" dirty="0" smtClean="0">
                <a:solidFill>
                  <a:srgbClr val="000099"/>
                </a:solidFill>
                <a:latin typeface="標楷體" panose="03000509000000000000" pitchFamily="65" charset="-120"/>
                <a:ea typeface="標楷體" panose="03000509000000000000" pitchFamily="65" charset="-120"/>
              </a:rPr>
              <a:t>喪失控制</a:t>
            </a:r>
            <a:r>
              <a:rPr lang="zh-TW" altLang="en-US" sz="2400" u="sng" dirty="0">
                <a:solidFill>
                  <a:srgbClr val="000099"/>
                </a:solidFill>
                <a:latin typeface="標楷體" panose="03000509000000000000" pitchFamily="65" charset="-120"/>
                <a:ea typeface="標楷體" panose="03000509000000000000" pitchFamily="65" charset="-120"/>
              </a:rPr>
              <a:t>力者</a:t>
            </a:r>
            <a:r>
              <a:rPr lang="zh-TW" altLang="en-US" sz="2400" dirty="0">
                <a:latin typeface="標楷體" panose="03000509000000000000" pitchFamily="65" charset="-120"/>
                <a:ea typeface="標楷體" panose="03000509000000000000" pitchFamily="65" charset="-120"/>
              </a:rPr>
              <a:t>。 </a:t>
            </a:r>
            <a:endParaRPr lang="zh-TW" altLang="en-US" sz="2400" dirty="0">
              <a:solidFill>
                <a:srgbClr val="FF0000"/>
              </a:solidFill>
              <a:latin typeface="標楷體" pitchFamily="65" charset="-120"/>
              <a:ea typeface="標楷體" pitchFamily="65" charset="-120"/>
            </a:endParaRPr>
          </a:p>
        </p:txBody>
      </p:sp>
      <p:sp>
        <p:nvSpPr>
          <p:cNvPr id="9" name="雲朵形 8"/>
          <p:cNvSpPr/>
          <p:nvPr/>
        </p:nvSpPr>
        <p:spPr>
          <a:xfrm>
            <a:off x="1440880" y="4300487"/>
            <a:ext cx="7056784" cy="1909212"/>
          </a:xfrm>
          <a:prstGeom prst="cloud">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endParaRPr lang="zh-TW" altLang="en-US" b="1" dirty="0">
              <a:solidFill>
                <a:schemeClr val="tx1"/>
              </a:solidFill>
              <a:latin typeface="標楷體" panose="03000509000000000000" pitchFamily="65" charset="-120"/>
              <a:ea typeface="標楷體" panose="03000509000000000000" pitchFamily="65" charset="-120"/>
            </a:endParaRPr>
          </a:p>
        </p:txBody>
      </p:sp>
      <p:sp>
        <p:nvSpPr>
          <p:cNvPr id="10" name="文字方塊 15"/>
          <p:cNvSpPr txBox="1">
            <a:spLocks noChangeArrowheads="1"/>
          </p:cNvSpPr>
          <p:nvPr/>
        </p:nvSpPr>
        <p:spPr bwMode="auto">
          <a:xfrm>
            <a:off x="2267744" y="4660614"/>
            <a:ext cx="612068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buNone/>
            </a:pPr>
            <a:r>
              <a:rPr lang="zh-TW" altLang="zh-TW" sz="2000" dirty="0" smtClean="0"/>
              <a:t>配合</a:t>
            </a:r>
            <a:r>
              <a:rPr lang="zh-TW" altLang="en-US" sz="2000" dirty="0" smtClean="0"/>
              <a:t>本</a:t>
            </a:r>
            <a:r>
              <a:rPr lang="zh-TW" altLang="en-US" sz="2000" dirty="0"/>
              <a:t>中心業務規則</a:t>
            </a:r>
            <a:r>
              <a:rPr lang="zh-TW" altLang="en-US" sz="2000" dirty="0" smtClean="0"/>
              <a:t>第</a:t>
            </a:r>
            <a:r>
              <a:rPr lang="en-US" altLang="zh-TW" sz="2000" dirty="0" smtClean="0"/>
              <a:t>8</a:t>
            </a:r>
            <a:r>
              <a:rPr lang="zh-TW" altLang="en-US" sz="2000" dirty="0" smtClean="0"/>
              <a:t>條之</a:t>
            </a:r>
            <a:r>
              <a:rPr lang="en-US" altLang="zh-TW" sz="2000" dirty="0" smtClean="0"/>
              <a:t>1</a:t>
            </a:r>
            <a:r>
              <a:rPr lang="zh-TW" altLang="en-US" sz="2000" dirty="0" smtClean="0"/>
              <a:t>之增訂，且考量前揭事項</a:t>
            </a:r>
            <a:r>
              <a:rPr lang="zh-TW" altLang="en-US" sz="2000" dirty="0"/>
              <a:t>，對上櫃公司股東權益或證券價格有重大</a:t>
            </a:r>
            <a:r>
              <a:rPr lang="zh-TW" altLang="en-US" sz="2000" dirty="0" smtClean="0"/>
              <a:t>影響</a:t>
            </a:r>
            <a:r>
              <a:rPr lang="zh-TW" altLang="en-US" sz="2000" dirty="0"/>
              <a:t>，</a:t>
            </a:r>
            <a:r>
              <a:rPr lang="zh-TW" altLang="en-US" sz="2000" dirty="0" smtClean="0"/>
              <a:t>為</a:t>
            </a:r>
            <a:r>
              <a:rPr lang="zh-TW" altLang="en-US" sz="2000" dirty="0"/>
              <a:t>提升市場資訊透明度，爰</a:t>
            </a:r>
            <a:r>
              <a:rPr lang="zh-TW" altLang="en-US" sz="2000" dirty="0" smtClean="0"/>
              <a:t>增訂第</a:t>
            </a:r>
            <a:r>
              <a:rPr lang="en-US" altLang="zh-TW" sz="2000" dirty="0" smtClean="0"/>
              <a:t>51</a:t>
            </a:r>
            <a:r>
              <a:rPr lang="zh-TW" altLang="en-US" sz="2000" dirty="0" smtClean="0"/>
              <a:t>款重大訊息。</a:t>
            </a:r>
            <a:endParaRPr lang="zh-TW" altLang="en-US" sz="2000" dirty="0"/>
          </a:p>
        </p:txBody>
      </p:sp>
    </p:spTree>
    <p:extLst>
      <p:ext uri="{BB962C8B-B14F-4D97-AF65-F5344CB8AC3E}">
        <p14:creationId xmlns:p14="http://schemas.microsoft.com/office/powerpoint/2010/main" val="273128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40</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 name="標題 1"/>
          <p:cNvSpPr>
            <a:spLocks noGrp="1"/>
          </p:cNvSpPr>
          <p:nvPr>
            <p:ph type="title"/>
          </p:nvPr>
        </p:nvSpPr>
        <p:spPr>
          <a:xfrm>
            <a:off x="990364" y="116632"/>
            <a:ext cx="8027367" cy="1318047"/>
          </a:xfrm>
        </p:spPr>
        <p:txBody>
          <a:bodyPr>
            <a:normAutofit fontScale="90000"/>
          </a:bodyPr>
          <a:lstStyle/>
          <a:p>
            <a:pPr>
              <a:lnSpc>
                <a:spcPct val="150000"/>
              </a:lnSpc>
              <a:defRPr/>
            </a:pPr>
            <a:r>
              <a:rPr lang="zh-TW" altLang="en-US" sz="4400" b="1" dirty="0">
                <a:solidFill>
                  <a:schemeClr val="tx2"/>
                </a:solidFill>
              </a:rPr>
              <a:t>三、法說會加強服務</a:t>
            </a:r>
            <a:r>
              <a:rPr lang="zh-TW" altLang="en-US" sz="4400" b="1" dirty="0" smtClean="0">
                <a:solidFill>
                  <a:schemeClr val="tx2"/>
                </a:solidFill>
              </a:rPr>
              <a:t>措施</a:t>
            </a:r>
            <a:r>
              <a:rPr lang="en-US" altLang="zh-TW" sz="4400" b="1" dirty="0" smtClean="0">
                <a:solidFill>
                  <a:schemeClr val="tx2"/>
                </a:solidFill>
              </a:rPr>
              <a:t>-</a:t>
            </a:r>
            <a:r>
              <a:rPr lang="zh-TW" altLang="en-US" sz="4400" b="1" dirty="0" smtClean="0">
                <a:solidFill>
                  <a:schemeClr val="tx2"/>
                </a:solidFill>
              </a:rPr>
              <a:t>續</a:t>
            </a:r>
            <a:r>
              <a:rPr lang="en-US" altLang="zh-TW" sz="4400" b="1" dirty="0">
                <a:solidFill>
                  <a:schemeClr val="tx2"/>
                </a:solidFill>
              </a:rPr>
              <a:t/>
            </a:r>
            <a:br>
              <a:rPr lang="en-US" altLang="zh-TW" sz="4400" b="1" dirty="0">
                <a:solidFill>
                  <a:schemeClr val="tx2"/>
                </a:solidFill>
              </a:rPr>
            </a:br>
            <a:r>
              <a:rPr lang="zh-TW" altLang="en-US" sz="3100" b="1" dirty="0">
                <a:solidFill>
                  <a:schemeClr val="tx2"/>
                </a:solidFill>
              </a:rPr>
              <a:t>      </a:t>
            </a:r>
            <a:r>
              <a:rPr lang="en-US" altLang="zh-TW" sz="3100" dirty="0">
                <a:solidFill>
                  <a:schemeClr val="tx2"/>
                </a:solidFill>
              </a:rPr>
              <a:t>2.</a:t>
            </a:r>
            <a:r>
              <a:rPr lang="zh-TW" altLang="en-US" sz="3100" dirty="0">
                <a:solidFill>
                  <a:schemeClr val="tx2"/>
                </a:solidFill>
              </a:rPr>
              <a:t>提供本中心場地供上櫃公司</a:t>
            </a:r>
            <a:r>
              <a:rPr lang="zh-TW" altLang="en-US" sz="3100" b="1" u="sng" dirty="0">
                <a:solidFill>
                  <a:srgbClr val="FF0000"/>
                </a:solidFill>
              </a:rPr>
              <a:t>自辦</a:t>
            </a:r>
            <a:r>
              <a:rPr lang="zh-TW" altLang="en-US" sz="3100" dirty="0">
                <a:solidFill>
                  <a:schemeClr val="tx2"/>
                </a:solidFill>
              </a:rPr>
              <a:t>法說會 </a:t>
            </a:r>
          </a:p>
        </p:txBody>
      </p:sp>
      <p:graphicFrame>
        <p:nvGraphicFramePr>
          <p:cNvPr id="3" name="資料庫圖表 2"/>
          <p:cNvGraphicFramePr/>
          <p:nvPr>
            <p:extLst>
              <p:ext uri="{D42A27DB-BD31-4B8C-83A1-F6EECF244321}">
                <p14:modId xmlns:p14="http://schemas.microsoft.com/office/powerpoint/2010/main" val="4237677394"/>
              </p:ext>
            </p:extLst>
          </p:nvPr>
        </p:nvGraphicFramePr>
        <p:xfrm>
          <a:off x="2051720" y="1700808"/>
          <a:ext cx="5904656"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8743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41</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 name="標題 1"/>
          <p:cNvSpPr>
            <a:spLocks noGrp="1"/>
          </p:cNvSpPr>
          <p:nvPr>
            <p:ph type="title"/>
          </p:nvPr>
        </p:nvSpPr>
        <p:spPr>
          <a:xfrm>
            <a:off x="1043608" y="7665"/>
            <a:ext cx="8027367" cy="1121601"/>
          </a:xfrm>
        </p:spPr>
        <p:txBody>
          <a:bodyPr>
            <a:normAutofit/>
          </a:bodyPr>
          <a:lstStyle/>
          <a:p>
            <a:pPr>
              <a:lnSpc>
                <a:spcPct val="150000"/>
              </a:lnSpc>
              <a:defRPr/>
            </a:pPr>
            <a:r>
              <a:rPr lang="zh-TW" altLang="en-US" sz="4000" b="1" dirty="0">
                <a:solidFill>
                  <a:schemeClr val="tx2"/>
                </a:solidFill>
              </a:rPr>
              <a:t>四</a:t>
            </a:r>
            <a:r>
              <a:rPr lang="zh-TW" altLang="en-US" sz="4000" b="1" dirty="0" smtClean="0">
                <a:solidFill>
                  <a:schemeClr val="tx2"/>
                </a:solidFill>
              </a:rPr>
              <a:t>、法說會</a:t>
            </a:r>
            <a:r>
              <a:rPr lang="zh-TW" altLang="en-US" sz="4000" b="1" dirty="0" smtClean="0">
                <a:solidFill>
                  <a:schemeClr val="tx2"/>
                </a:solidFill>
                <a:latin typeface="Times New Roman" pitchFamily="18" charset="0"/>
              </a:rPr>
              <a:t>常見問題</a:t>
            </a:r>
            <a:endParaRPr lang="zh-TW" altLang="en-US" sz="4000" b="1" dirty="0">
              <a:solidFill>
                <a:schemeClr val="accent5"/>
              </a:solidFill>
            </a:endParaRPr>
          </a:p>
        </p:txBody>
      </p:sp>
      <p:graphicFrame>
        <p:nvGraphicFramePr>
          <p:cNvPr id="2" name="資料庫圖表 1"/>
          <p:cNvGraphicFramePr/>
          <p:nvPr>
            <p:extLst>
              <p:ext uri="{D42A27DB-BD31-4B8C-83A1-F6EECF244321}">
                <p14:modId xmlns:p14="http://schemas.microsoft.com/office/powerpoint/2010/main" val="303796554"/>
              </p:ext>
            </p:extLst>
          </p:nvPr>
        </p:nvGraphicFramePr>
        <p:xfrm>
          <a:off x="1547664" y="990220"/>
          <a:ext cx="643237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雲朵形圖說文字 3"/>
          <p:cNvSpPr/>
          <p:nvPr/>
        </p:nvSpPr>
        <p:spPr>
          <a:xfrm>
            <a:off x="1971540" y="4372029"/>
            <a:ext cx="6264696" cy="1664746"/>
          </a:xfrm>
          <a:prstGeom prst="cloudCallout">
            <a:avLst>
              <a:gd name="adj1" fmla="val 16037"/>
              <a:gd name="adj2" fmla="val -84374"/>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800" dirty="0" smtClean="0">
                <a:solidFill>
                  <a:schemeClr val="tx1"/>
                </a:solidFill>
                <a:latin typeface="標楷體" panose="03000509000000000000" pitchFamily="65" charset="-120"/>
                <a:ea typeface="標楷體" panose="03000509000000000000" pitchFamily="65" charset="-120"/>
              </a:rPr>
              <a:t>「</a:t>
            </a:r>
            <a:r>
              <a:rPr lang="zh-TW" altLang="en-US" sz="1800" dirty="0">
                <a:solidFill>
                  <a:schemeClr val="tx1"/>
                </a:solidFill>
                <a:latin typeface="標楷體" panose="03000509000000000000" pitchFamily="65" charset="-120"/>
                <a:ea typeface="標楷體" panose="03000509000000000000" pitchFamily="65" charset="-120"/>
              </a:rPr>
              <a:t>法說會」係依實質面考量，非僅以名稱認定 ！ </a:t>
            </a:r>
            <a:r>
              <a:rPr lang="zh-TW" altLang="en-US" sz="1800" b="1" u="sng" dirty="0">
                <a:solidFill>
                  <a:srgbClr val="C00000"/>
                </a:solidFill>
                <a:latin typeface="標楷體" panose="03000509000000000000" pitchFamily="65" charset="-120"/>
                <a:ea typeface="標楷體" panose="03000509000000000000" pitchFamily="65" charset="-120"/>
              </a:rPr>
              <a:t>倘對特定機構或人員說明公司財務、業務或營運展望等資訊</a:t>
            </a:r>
            <a:r>
              <a:rPr lang="zh-TW" altLang="en-US" sz="1800" dirty="0">
                <a:solidFill>
                  <a:schemeClr val="tx1"/>
                </a:solidFill>
                <a:latin typeface="標楷體" panose="03000509000000000000" pitchFamily="65" charset="-120"/>
                <a:ea typeface="標楷體" panose="03000509000000000000" pitchFamily="65" charset="-120"/>
              </a:rPr>
              <a:t>，即屬「法說會」範疇。 </a:t>
            </a:r>
          </a:p>
        </p:txBody>
      </p:sp>
      <p:sp>
        <p:nvSpPr>
          <p:cNvPr id="5" name="矩形 4"/>
          <p:cNvSpPr/>
          <p:nvPr/>
        </p:nvSpPr>
        <p:spPr>
          <a:xfrm>
            <a:off x="1547664" y="1340768"/>
            <a:ext cx="6624736"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受邀參加證券商規劃的小型座談會、外資機構主辦的亞洲科技論壇</a:t>
            </a:r>
            <a:r>
              <a:rPr lang="en-US" altLang="en-US"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等活動，對外說明公司財務、業務或營運展望資訊，是否符合法說會規定</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algn="ctr"/>
            <a:r>
              <a:rPr lang="en-US" altLang="zh-TW" sz="2400" b="1" dirty="0" smtClean="0">
                <a:solidFill>
                  <a:srgbClr val="C00000"/>
                </a:solidFill>
                <a:latin typeface="標楷體" panose="03000509000000000000" pitchFamily="65" charset="-120"/>
                <a:ea typeface="標楷體" panose="03000509000000000000" pitchFamily="65" charset="-120"/>
              </a:rPr>
              <a:t>ANS</a:t>
            </a:r>
            <a:r>
              <a:rPr lang="zh-TW" altLang="en-US" sz="2400" b="1" dirty="0">
                <a:solidFill>
                  <a:srgbClr val="C00000"/>
                </a:solidFill>
                <a:latin typeface="標楷體" panose="03000509000000000000" pitchFamily="65" charset="-120"/>
                <a:ea typeface="標楷體" panose="03000509000000000000" pitchFamily="65" charset="-120"/>
              </a:rPr>
              <a:t>：是，應注意資訊對稱性與公開揭露原則。</a:t>
            </a:r>
          </a:p>
          <a:p>
            <a:pPr algn="ctr"/>
            <a:endParaRPr lang="zh-TW" altLang="en-US" dirty="0"/>
          </a:p>
        </p:txBody>
      </p:sp>
    </p:spTree>
    <p:extLst>
      <p:ext uri="{BB962C8B-B14F-4D97-AF65-F5344CB8AC3E}">
        <p14:creationId xmlns:p14="http://schemas.microsoft.com/office/powerpoint/2010/main" val="338694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42</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 name="標題 1"/>
          <p:cNvSpPr>
            <a:spLocks noGrp="1"/>
          </p:cNvSpPr>
          <p:nvPr>
            <p:ph type="title"/>
          </p:nvPr>
        </p:nvSpPr>
        <p:spPr>
          <a:xfrm>
            <a:off x="1043608" y="415019"/>
            <a:ext cx="8027367" cy="1121601"/>
          </a:xfrm>
        </p:spPr>
        <p:txBody>
          <a:bodyPr>
            <a:normAutofit fontScale="90000"/>
          </a:bodyPr>
          <a:lstStyle/>
          <a:p>
            <a:pPr>
              <a:lnSpc>
                <a:spcPct val="150000"/>
              </a:lnSpc>
              <a:defRPr/>
            </a:pPr>
            <a:r>
              <a:rPr lang="zh-TW" altLang="en-US" sz="4400" b="1" dirty="0" smtClean="0">
                <a:solidFill>
                  <a:schemeClr val="tx2"/>
                </a:solidFill>
              </a:rPr>
              <a:t>五、</a:t>
            </a:r>
            <a:r>
              <a:rPr lang="zh-TW" altLang="en-US" sz="4400" b="1" dirty="0" smtClean="0">
                <a:solidFill>
                  <a:schemeClr val="tx2"/>
                </a:solidFill>
                <a:latin typeface="Times New Roman" pitchFamily="18" charset="0"/>
              </a:rPr>
              <a:t>提醒注意事項</a:t>
            </a:r>
            <a:r>
              <a:rPr lang="en-US" altLang="zh-TW" sz="4400" b="1" dirty="0" smtClean="0">
                <a:solidFill>
                  <a:schemeClr val="tx2"/>
                </a:solidFill>
              </a:rPr>
              <a:t/>
            </a:r>
            <a:br>
              <a:rPr lang="en-US" altLang="zh-TW" sz="4400" b="1" dirty="0" smtClean="0">
                <a:solidFill>
                  <a:schemeClr val="tx2"/>
                </a:solidFill>
              </a:rPr>
            </a:br>
            <a:r>
              <a:rPr lang="zh-TW" altLang="en-US" sz="3100" dirty="0" smtClean="0">
                <a:solidFill>
                  <a:schemeClr val="tx2"/>
                </a:solidFill>
              </a:rPr>
              <a:t>      </a:t>
            </a:r>
            <a:r>
              <a:rPr lang="en-US" altLang="zh-TW" sz="3100" dirty="0">
                <a:solidFill>
                  <a:schemeClr val="tx2"/>
                </a:solidFill>
              </a:rPr>
              <a:t>1</a:t>
            </a:r>
            <a:r>
              <a:rPr lang="en-US" altLang="zh-TW" sz="3100" dirty="0" smtClean="0">
                <a:solidFill>
                  <a:schemeClr val="tx2"/>
                </a:solidFill>
              </a:rPr>
              <a:t>.</a:t>
            </a:r>
            <a:r>
              <a:rPr lang="zh-TW" altLang="en-US" sz="3100" dirty="0">
                <a:solidFill>
                  <a:schemeClr val="tx2"/>
                </a:solidFill>
              </a:rPr>
              <a:t>預測性資訊</a:t>
            </a:r>
            <a:r>
              <a:rPr lang="zh-TW" altLang="en-US" sz="3100" dirty="0" smtClean="0">
                <a:solidFill>
                  <a:schemeClr val="tx2"/>
                </a:solidFill>
              </a:rPr>
              <a:t>規定</a:t>
            </a:r>
            <a:r>
              <a:rPr lang="en-US" altLang="zh-TW" sz="3100" dirty="0" smtClean="0">
                <a:solidFill>
                  <a:schemeClr val="tx2"/>
                </a:solidFill>
              </a:rPr>
              <a:t>(1)</a:t>
            </a:r>
            <a:r>
              <a:rPr lang="zh-TW" altLang="en-US" sz="3100" b="1" dirty="0">
                <a:solidFill>
                  <a:schemeClr val="accent5"/>
                </a:solidFill>
              </a:rPr>
              <a:t/>
            </a:r>
            <a:br>
              <a:rPr lang="zh-TW" altLang="en-US" sz="3100" b="1" dirty="0">
                <a:solidFill>
                  <a:schemeClr val="accent5"/>
                </a:solidFill>
              </a:rPr>
            </a:br>
            <a:endParaRPr lang="zh-TW" altLang="en-US" sz="3100" b="1" dirty="0">
              <a:solidFill>
                <a:schemeClr val="accent5"/>
              </a:solidFill>
            </a:endParaRPr>
          </a:p>
        </p:txBody>
      </p:sp>
      <p:graphicFrame>
        <p:nvGraphicFramePr>
          <p:cNvPr id="11" name="內容版面配置區 4"/>
          <p:cNvGraphicFramePr>
            <a:graphicFrameLocks/>
          </p:cNvGraphicFramePr>
          <p:nvPr>
            <p:extLst/>
          </p:nvPr>
        </p:nvGraphicFramePr>
        <p:xfrm>
          <a:off x="1619672" y="2273577"/>
          <a:ext cx="7128792" cy="4270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AutoShape 5"/>
          <p:cNvSpPr>
            <a:spLocks noChangeArrowheads="1"/>
          </p:cNvSpPr>
          <p:nvPr/>
        </p:nvSpPr>
        <p:spPr bwMode="auto">
          <a:xfrm>
            <a:off x="2405530" y="1423315"/>
            <a:ext cx="5838878" cy="51621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zh-TW" altLang="en-US" sz="2400" dirty="0">
                <a:solidFill>
                  <a:schemeClr val="bg1"/>
                </a:solidFill>
                <a:latin typeface="標楷體" panose="03000509000000000000" pitchFamily="65" charset="-120"/>
                <a:ea typeface="標楷體" panose="03000509000000000000" pitchFamily="65" charset="-120"/>
              </a:rPr>
              <a:t>財務</a:t>
            </a:r>
            <a:r>
              <a:rPr lang="zh-TW" altLang="en-US" sz="2400" dirty="0" smtClean="0">
                <a:solidFill>
                  <a:schemeClr val="bg1"/>
                </a:solidFill>
                <a:latin typeface="標楷體" panose="03000509000000000000" pitchFamily="65" charset="-120"/>
                <a:ea typeface="標楷體" panose="03000509000000000000" pitchFamily="65" charset="-120"/>
              </a:rPr>
              <a:t>預測</a:t>
            </a:r>
            <a:r>
              <a:rPr lang="zh-TW" altLang="en-US" sz="2400" dirty="0" smtClean="0">
                <a:solidFill>
                  <a:schemeClr val="bg1"/>
                </a:solidFill>
                <a:ea typeface="標楷體" pitchFamily="65" charset="-120"/>
              </a:rPr>
              <a:t>法令規章</a:t>
            </a:r>
            <a:endParaRPr lang="zh-TW" altLang="en-US" sz="2400" dirty="0">
              <a:solidFill>
                <a:schemeClr val="bg1"/>
              </a:solidFill>
              <a:ea typeface="標楷體" pitchFamily="65" charset="-120"/>
            </a:endParaRPr>
          </a:p>
        </p:txBody>
      </p:sp>
    </p:spTree>
    <p:extLst>
      <p:ext uri="{BB962C8B-B14F-4D97-AF65-F5344CB8AC3E}">
        <p14:creationId xmlns:p14="http://schemas.microsoft.com/office/powerpoint/2010/main" val="20041375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43</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 name="標題 1"/>
          <p:cNvSpPr>
            <a:spLocks noGrp="1"/>
          </p:cNvSpPr>
          <p:nvPr>
            <p:ph type="title"/>
          </p:nvPr>
        </p:nvSpPr>
        <p:spPr>
          <a:xfrm>
            <a:off x="1043608" y="415019"/>
            <a:ext cx="8027367" cy="1121601"/>
          </a:xfrm>
        </p:spPr>
        <p:txBody>
          <a:bodyPr>
            <a:normAutofit fontScale="90000"/>
          </a:bodyPr>
          <a:lstStyle/>
          <a:p>
            <a:pPr>
              <a:lnSpc>
                <a:spcPct val="150000"/>
              </a:lnSpc>
              <a:defRPr/>
            </a:pPr>
            <a:r>
              <a:rPr lang="zh-TW" altLang="en-US" sz="4400" b="1" dirty="0" smtClean="0">
                <a:solidFill>
                  <a:schemeClr val="tx2"/>
                </a:solidFill>
              </a:rPr>
              <a:t>五、</a:t>
            </a:r>
            <a:r>
              <a:rPr lang="zh-TW" altLang="en-US" sz="4400" b="1" dirty="0" smtClean="0">
                <a:solidFill>
                  <a:schemeClr val="tx2"/>
                </a:solidFill>
                <a:latin typeface="Times New Roman" pitchFamily="18" charset="0"/>
              </a:rPr>
              <a:t>提醒注意事項</a:t>
            </a:r>
            <a:r>
              <a:rPr lang="en-US" altLang="zh-TW" sz="4400" b="1" dirty="0" smtClean="0">
                <a:solidFill>
                  <a:schemeClr val="tx2"/>
                </a:solidFill>
              </a:rPr>
              <a:t/>
            </a:r>
            <a:br>
              <a:rPr lang="en-US" altLang="zh-TW" sz="4400" b="1" dirty="0" smtClean="0">
                <a:solidFill>
                  <a:schemeClr val="tx2"/>
                </a:solidFill>
              </a:rPr>
            </a:br>
            <a:r>
              <a:rPr lang="zh-TW" altLang="en-US" sz="3100" dirty="0" smtClean="0">
                <a:solidFill>
                  <a:schemeClr val="tx2"/>
                </a:solidFill>
              </a:rPr>
              <a:t>      </a:t>
            </a:r>
            <a:r>
              <a:rPr lang="en-US" altLang="zh-TW" sz="3100" dirty="0">
                <a:solidFill>
                  <a:schemeClr val="tx2"/>
                </a:solidFill>
              </a:rPr>
              <a:t>1</a:t>
            </a:r>
            <a:r>
              <a:rPr lang="en-US" altLang="zh-TW" sz="3100" dirty="0" smtClean="0">
                <a:solidFill>
                  <a:schemeClr val="tx2"/>
                </a:solidFill>
              </a:rPr>
              <a:t>.</a:t>
            </a:r>
            <a:r>
              <a:rPr lang="zh-TW" altLang="en-US" sz="3100" dirty="0">
                <a:solidFill>
                  <a:schemeClr val="tx2"/>
                </a:solidFill>
              </a:rPr>
              <a:t>預測性資訊</a:t>
            </a:r>
            <a:r>
              <a:rPr lang="zh-TW" altLang="en-US" sz="3100" dirty="0" smtClean="0">
                <a:solidFill>
                  <a:schemeClr val="tx2"/>
                </a:solidFill>
              </a:rPr>
              <a:t>規定</a:t>
            </a:r>
            <a:r>
              <a:rPr lang="en-US" altLang="zh-TW" sz="3100" dirty="0" smtClean="0">
                <a:solidFill>
                  <a:schemeClr val="tx2"/>
                </a:solidFill>
              </a:rPr>
              <a:t>(2)</a:t>
            </a:r>
            <a:r>
              <a:rPr lang="zh-TW" altLang="en-US" sz="3100" b="1" dirty="0">
                <a:solidFill>
                  <a:schemeClr val="accent5"/>
                </a:solidFill>
              </a:rPr>
              <a:t/>
            </a:r>
            <a:br>
              <a:rPr lang="zh-TW" altLang="en-US" sz="3100" b="1" dirty="0">
                <a:solidFill>
                  <a:schemeClr val="accent5"/>
                </a:solidFill>
              </a:rPr>
            </a:br>
            <a:endParaRPr lang="zh-TW" altLang="en-US" sz="3100" b="1" dirty="0">
              <a:solidFill>
                <a:schemeClr val="accent5"/>
              </a:solidFill>
            </a:endParaRPr>
          </a:p>
        </p:txBody>
      </p:sp>
      <p:sp>
        <p:nvSpPr>
          <p:cNvPr id="15" name="AutoShape 5"/>
          <p:cNvSpPr>
            <a:spLocks noChangeArrowheads="1"/>
          </p:cNvSpPr>
          <p:nvPr/>
        </p:nvSpPr>
        <p:spPr bwMode="auto">
          <a:xfrm>
            <a:off x="2405530" y="1423315"/>
            <a:ext cx="5838878" cy="51621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zh-TW" altLang="en-US" sz="2400" dirty="0" smtClean="0">
                <a:solidFill>
                  <a:schemeClr val="bg1"/>
                </a:solidFill>
                <a:ea typeface="標楷體" pitchFamily="65" charset="-120"/>
              </a:rPr>
              <a:t>管理</a:t>
            </a:r>
            <a:r>
              <a:rPr lang="zh-TW" altLang="en-US" sz="2400" dirty="0">
                <a:solidFill>
                  <a:schemeClr val="bg1"/>
                </a:solidFill>
                <a:ea typeface="標楷體" pitchFamily="65" charset="-120"/>
              </a:rPr>
              <a:t>規範意旨</a:t>
            </a:r>
          </a:p>
        </p:txBody>
      </p:sp>
      <p:grpSp>
        <p:nvGrpSpPr>
          <p:cNvPr id="8" name="群組 7"/>
          <p:cNvGrpSpPr/>
          <p:nvPr/>
        </p:nvGrpSpPr>
        <p:grpSpPr>
          <a:xfrm>
            <a:off x="1515227" y="2132857"/>
            <a:ext cx="733681" cy="578726"/>
            <a:chOff x="190702" y="1351"/>
            <a:chExt cx="797794" cy="1139706"/>
          </a:xfrm>
          <a:solidFill>
            <a:schemeClr val="accent3">
              <a:lumMod val="20000"/>
              <a:lumOff val="80000"/>
            </a:schemeClr>
          </a:solidFill>
        </p:grpSpPr>
        <p:sp>
          <p:nvSpPr>
            <p:cNvPr id="9" name="波浪 8"/>
            <p:cNvSpPr/>
            <p:nvPr/>
          </p:nvSpPr>
          <p:spPr>
            <a:xfrm rot="5400000">
              <a:off x="19746" y="172307"/>
              <a:ext cx="1139705" cy="797794"/>
            </a:xfrm>
            <a:prstGeom prst="wave">
              <a:avLst/>
            </a:prstGeom>
            <a:grpFill/>
            <a:ln>
              <a:solidFill>
                <a:schemeClr val="accent3">
                  <a:lumMod val="20000"/>
                  <a:lumOff val="80000"/>
                </a:schemeClr>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波浪 4"/>
            <p:cNvSpPr/>
            <p:nvPr/>
          </p:nvSpPr>
          <p:spPr>
            <a:xfrm>
              <a:off x="390150" y="1352"/>
              <a:ext cx="398897" cy="113970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400" kern="1200" dirty="0" smtClean="0">
                  <a:solidFill>
                    <a:schemeClr val="tx1"/>
                  </a:solidFill>
                  <a:latin typeface="標楷體" panose="03000509000000000000" pitchFamily="65" charset="-120"/>
                  <a:ea typeface="標楷體" panose="03000509000000000000" pitchFamily="65" charset="-120"/>
                </a:rPr>
                <a:t>一</a:t>
              </a:r>
              <a:endParaRPr lang="zh-TW" altLang="en-US" sz="2400" kern="1200" dirty="0">
                <a:solidFill>
                  <a:schemeClr val="tx1"/>
                </a:solidFill>
                <a:latin typeface="標楷體" panose="03000509000000000000" pitchFamily="65" charset="-120"/>
                <a:ea typeface="標楷體" panose="03000509000000000000" pitchFamily="65" charset="-120"/>
              </a:endParaRPr>
            </a:p>
          </p:txBody>
        </p:sp>
      </p:grpSp>
      <p:grpSp>
        <p:nvGrpSpPr>
          <p:cNvPr id="12" name="群組 11"/>
          <p:cNvGrpSpPr/>
          <p:nvPr/>
        </p:nvGrpSpPr>
        <p:grpSpPr>
          <a:xfrm>
            <a:off x="2357422" y="2071678"/>
            <a:ext cx="5927368" cy="639907"/>
            <a:chOff x="937902" y="-73563"/>
            <a:chExt cx="5404734" cy="1210370"/>
          </a:xfrm>
          <a:solidFill>
            <a:schemeClr val="accent3">
              <a:lumMod val="20000"/>
              <a:lumOff val="80000"/>
            </a:schemeClr>
          </a:solidFill>
        </p:grpSpPr>
        <p:sp>
          <p:nvSpPr>
            <p:cNvPr id="13" name="圓角化同側角落矩形 12"/>
            <p:cNvSpPr/>
            <p:nvPr/>
          </p:nvSpPr>
          <p:spPr>
            <a:xfrm rot="5400000">
              <a:off x="3035087" y="-2170742"/>
              <a:ext cx="1210364" cy="5404734"/>
            </a:xfrm>
            <a:prstGeom prst="round2SameRect">
              <a:avLst/>
            </a:prstGeom>
            <a:grpFill/>
            <a:ln>
              <a:solidFill>
                <a:schemeClr val="accent5">
                  <a:lumMod val="20000"/>
                  <a:lumOff val="80000"/>
                </a:schemeClr>
              </a:solidFill>
            </a:ln>
            <a:effectLst>
              <a:outerShdw blurRad="76200" dir="18900000" sy="23000" kx="-1200000" algn="bl" rotWithShape="0">
                <a:prstClr val="black">
                  <a:alpha val="20000"/>
                </a:prstClr>
              </a:outerShdw>
            </a:effectLst>
          </p:spPr>
          <p:style>
            <a:lnRef idx="2">
              <a:schemeClr val="accent3">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圓角化同側角落矩形 6"/>
            <p:cNvSpPr/>
            <p:nvPr/>
          </p:nvSpPr>
          <p:spPr>
            <a:xfrm>
              <a:off x="937902" y="-73563"/>
              <a:ext cx="5274818" cy="104644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0" lvl="1" defTabSz="1066800">
                <a:lnSpc>
                  <a:spcPct val="90000"/>
                </a:lnSpc>
                <a:spcAft>
                  <a:spcPct val="15000"/>
                </a:spcAft>
              </a:pPr>
              <a:endParaRPr lang="zh-TW" altLang="en-US" sz="2400" i="1" u="sng" kern="1200" dirty="0">
                <a:solidFill>
                  <a:schemeClr val="tx1"/>
                </a:solidFill>
                <a:latin typeface="標楷體" panose="03000509000000000000" pitchFamily="65" charset="-120"/>
                <a:ea typeface="標楷體" panose="03000509000000000000" pitchFamily="65" charset="-120"/>
              </a:endParaRPr>
            </a:p>
          </p:txBody>
        </p:sp>
      </p:grpSp>
      <p:grpSp>
        <p:nvGrpSpPr>
          <p:cNvPr id="16" name="群組 15"/>
          <p:cNvGrpSpPr/>
          <p:nvPr/>
        </p:nvGrpSpPr>
        <p:grpSpPr>
          <a:xfrm>
            <a:off x="1515225" y="2934066"/>
            <a:ext cx="733681" cy="558277"/>
            <a:chOff x="252762" y="422899"/>
            <a:chExt cx="797794" cy="1207543"/>
          </a:xfrm>
        </p:grpSpPr>
        <p:sp>
          <p:nvSpPr>
            <p:cNvPr id="17" name="波浪 16"/>
            <p:cNvSpPr/>
            <p:nvPr/>
          </p:nvSpPr>
          <p:spPr>
            <a:xfrm rot="5400000">
              <a:off x="81806" y="593855"/>
              <a:ext cx="1139706" cy="797794"/>
            </a:xfrm>
            <a:prstGeom prst="wave">
              <a:avLst/>
            </a:prstGeom>
            <a:solidFill>
              <a:schemeClr val="accent2">
                <a:lumMod val="20000"/>
                <a:lumOff val="80000"/>
              </a:schemeClr>
            </a:solidFill>
            <a:ln>
              <a:solidFill>
                <a:schemeClr val="accent2">
                  <a:lumMod val="20000"/>
                  <a:lumOff val="80000"/>
                </a:schemeClr>
              </a:solidFill>
            </a:ln>
          </p:spPr>
          <p:style>
            <a:lnRef idx="2">
              <a:schemeClr val="accent3">
                <a:hueOff val="-5608813"/>
                <a:satOff val="-2884"/>
                <a:lumOff val="-1242"/>
                <a:alphaOff val="0"/>
              </a:schemeClr>
            </a:lnRef>
            <a:fillRef idx="1">
              <a:schemeClr val="accent3">
                <a:hueOff val="-5608813"/>
                <a:satOff val="-2884"/>
                <a:lumOff val="-1242"/>
                <a:alphaOff val="0"/>
              </a:schemeClr>
            </a:fillRef>
            <a:effectRef idx="0">
              <a:schemeClr val="accent3">
                <a:hueOff val="-5608813"/>
                <a:satOff val="-2884"/>
                <a:lumOff val="-1242"/>
                <a:alphaOff val="0"/>
              </a:schemeClr>
            </a:effectRef>
            <a:fontRef idx="minor">
              <a:schemeClr val="lt1"/>
            </a:fontRef>
          </p:style>
        </p:sp>
        <p:sp>
          <p:nvSpPr>
            <p:cNvPr id="18" name="波浪 8"/>
            <p:cNvSpPr/>
            <p:nvPr/>
          </p:nvSpPr>
          <p:spPr>
            <a:xfrm>
              <a:off x="420999" y="490737"/>
              <a:ext cx="398898" cy="1139705"/>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400" kern="1200" dirty="0" smtClean="0">
                  <a:solidFill>
                    <a:schemeClr val="tx1"/>
                  </a:solidFill>
                  <a:latin typeface="標楷體" panose="03000509000000000000" pitchFamily="65" charset="-120"/>
                  <a:ea typeface="標楷體" panose="03000509000000000000" pitchFamily="65" charset="-120"/>
                </a:rPr>
                <a:t>二</a:t>
              </a:r>
              <a:endParaRPr lang="zh-TW" altLang="en-US" sz="2400" kern="1200" dirty="0">
                <a:solidFill>
                  <a:schemeClr val="tx1"/>
                </a:solidFill>
                <a:latin typeface="標楷體" panose="03000509000000000000" pitchFamily="65" charset="-120"/>
                <a:ea typeface="標楷體" panose="03000509000000000000" pitchFamily="65" charset="-120"/>
              </a:endParaRPr>
            </a:p>
          </p:txBody>
        </p:sp>
      </p:grpSp>
      <p:grpSp>
        <p:nvGrpSpPr>
          <p:cNvPr id="19" name="群組 18"/>
          <p:cNvGrpSpPr/>
          <p:nvPr/>
        </p:nvGrpSpPr>
        <p:grpSpPr>
          <a:xfrm>
            <a:off x="2385601" y="2800530"/>
            <a:ext cx="6015508" cy="691812"/>
            <a:chOff x="966502" y="1018881"/>
            <a:chExt cx="5307234" cy="691159"/>
          </a:xfrm>
          <a:solidFill>
            <a:schemeClr val="accent2">
              <a:lumMod val="20000"/>
              <a:lumOff val="80000"/>
            </a:schemeClr>
          </a:solidFill>
          <a:effectLst>
            <a:outerShdw blurRad="76200" dir="18900000" sy="23000" kx="-1200000" algn="bl" rotWithShape="0">
              <a:prstClr val="black">
                <a:alpha val="20000"/>
              </a:prstClr>
            </a:outerShdw>
          </a:effectLst>
        </p:grpSpPr>
        <p:sp>
          <p:nvSpPr>
            <p:cNvPr id="20" name="圓角化同側角落矩形 19"/>
            <p:cNvSpPr/>
            <p:nvPr/>
          </p:nvSpPr>
          <p:spPr>
            <a:xfrm rot="5400000">
              <a:off x="3274539" y="-1289156"/>
              <a:ext cx="691159" cy="5307234"/>
            </a:xfrm>
            <a:prstGeom prst="round2SameRect">
              <a:avLst/>
            </a:prstGeom>
            <a:grpFill/>
            <a:ln>
              <a:solidFill>
                <a:schemeClr val="accent2">
                  <a:lumMod val="20000"/>
                  <a:lumOff val="80000"/>
                </a:schemeClr>
              </a:solidFill>
            </a:ln>
          </p:spPr>
          <p:style>
            <a:lnRef idx="2">
              <a:schemeClr val="accent3">
                <a:hueOff val="-5608813"/>
                <a:satOff val="-2884"/>
                <a:lumOff val="-1242"/>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圓角化同側角落矩形 10"/>
            <p:cNvSpPr/>
            <p:nvPr/>
          </p:nvSpPr>
          <p:spPr>
            <a:xfrm>
              <a:off x="967552" y="1066553"/>
              <a:ext cx="5273494" cy="623679"/>
            </a:xfrm>
            <a:prstGeom prst="rect">
              <a:avLst/>
            </a:prstGeom>
            <a:grpFill/>
            <a:ln>
              <a:solidFill>
                <a:schemeClr val="accent2">
                  <a:lumMod val="20000"/>
                  <a:lumOff val="8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0" lvl="1" defTabSz="889000">
                <a:lnSpc>
                  <a:spcPct val="90000"/>
                </a:lnSpc>
                <a:spcAft>
                  <a:spcPct val="15000"/>
                </a:spcAft>
              </a:pPr>
              <a:endParaRPr lang="en-US" altLang="zh-TW" sz="2400" i="1" u="sng" dirty="0" smtClean="0">
                <a:solidFill>
                  <a:schemeClr val="tx1"/>
                </a:solidFill>
                <a:latin typeface="標楷體" panose="03000509000000000000" pitchFamily="65" charset="-120"/>
                <a:ea typeface="標楷體" panose="03000509000000000000" pitchFamily="65" charset="-120"/>
              </a:endParaRPr>
            </a:p>
          </p:txBody>
        </p:sp>
      </p:grpSp>
      <p:grpSp>
        <p:nvGrpSpPr>
          <p:cNvPr id="22" name="群組 21"/>
          <p:cNvGrpSpPr/>
          <p:nvPr/>
        </p:nvGrpSpPr>
        <p:grpSpPr>
          <a:xfrm>
            <a:off x="1527117" y="3783542"/>
            <a:ext cx="733681" cy="417963"/>
            <a:chOff x="190702" y="992751"/>
            <a:chExt cx="797794" cy="1139705"/>
          </a:xfrm>
          <a:solidFill>
            <a:schemeClr val="accent4">
              <a:lumMod val="75000"/>
            </a:schemeClr>
          </a:solidFill>
        </p:grpSpPr>
        <p:sp>
          <p:nvSpPr>
            <p:cNvPr id="23" name="波浪 22"/>
            <p:cNvSpPr/>
            <p:nvPr/>
          </p:nvSpPr>
          <p:spPr>
            <a:xfrm rot="5400000">
              <a:off x="19746" y="1163707"/>
              <a:ext cx="1139705" cy="797794"/>
            </a:xfrm>
            <a:prstGeom prst="wave">
              <a:avLst/>
            </a:prstGeom>
            <a:solidFill>
              <a:schemeClr val="accent2">
                <a:lumMod val="40000"/>
                <a:lumOff val="60000"/>
              </a:schemeClr>
            </a:solidFill>
            <a:ln>
              <a:solidFill>
                <a:schemeClr val="accent2">
                  <a:lumMod val="40000"/>
                  <a:lumOff val="60000"/>
                </a:schemeClr>
              </a:solidFill>
            </a:ln>
          </p:spPr>
          <p:style>
            <a:lnRef idx="2">
              <a:schemeClr val="accent3">
                <a:hueOff val="-5608813"/>
                <a:satOff val="-2884"/>
                <a:lumOff val="-1242"/>
                <a:alphaOff val="0"/>
              </a:schemeClr>
            </a:lnRef>
            <a:fillRef idx="1">
              <a:schemeClr val="accent3">
                <a:hueOff val="-5608813"/>
                <a:satOff val="-2884"/>
                <a:lumOff val="-1242"/>
                <a:alphaOff val="0"/>
              </a:schemeClr>
            </a:fillRef>
            <a:effectRef idx="0">
              <a:schemeClr val="accent3">
                <a:hueOff val="-5608813"/>
                <a:satOff val="-2884"/>
                <a:lumOff val="-1242"/>
                <a:alphaOff val="0"/>
              </a:schemeClr>
            </a:effectRef>
            <a:fontRef idx="minor">
              <a:schemeClr val="lt1"/>
            </a:fontRef>
          </p:style>
        </p:sp>
        <p:sp>
          <p:nvSpPr>
            <p:cNvPr id="24" name="波浪 8"/>
            <p:cNvSpPr/>
            <p:nvPr/>
          </p:nvSpPr>
          <p:spPr>
            <a:xfrm>
              <a:off x="390149" y="1211635"/>
              <a:ext cx="398898" cy="813227"/>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400" dirty="0">
                  <a:solidFill>
                    <a:schemeClr val="tx1"/>
                  </a:solidFill>
                  <a:latin typeface="標楷體" panose="03000509000000000000" pitchFamily="65" charset="-120"/>
                  <a:ea typeface="標楷體" panose="03000509000000000000" pitchFamily="65" charset="-120"/>
                </a:rPr>
                <a:t>三</a:t>
              </a:r>
              <a:endParaRPr lang="zh-TW" altLang="en-US" sz="2400" kern="1200" dirty="0">
                <a:solidFill>
                  <a:schemeClr val="tx1"/>
                </a:solidFill>
                <a:latin typeface="標楷體" panose="03000509000000000000" pitchFamily="65" charset="-120"/>
                <a:ea typeface="標楷體" panose="03000509000000000000" pitchFamily="65" charset="-120"/>
              </a:endParaRPr>
            </a:p>
          </p:txBody>
        </p:sp>
      </p:grpSp>
      <p:grpSp>
        <p:nvGrpSpPr>
          <p:cNvPr id="25" name="群組 24"/>
          <p:cNvGrpSpPr/>
          <p:nvPr/>
        </p:nvGrpSpPr>
        <p:grpSpPr>
          <a:xfrm>
            <a:off x="2401789" y="4440600"/>
            <a:ext cx="5987430" cy="716592"/>
            <a:chOff x="966502" y="1018881"/>
            <a:chExt cx="5307234" cy="691159"/>
          </a:xfrm>
          <a:solidFill>
            <a:schemeClr val="accent4">
              <a:lumMod val="40000"/>
              <a:lumOff val="60000"/>
            </a:schemeClr>
          </a:solidFill>
          <a:effectLst>
            <a:outerShdw blurRad="76200" dir="18900000" sy="23000" kx="-1200000" algn="bl" rotWithShape="0">
              <a:prstClr val="black">
                <a:alpha val="20000"/>
              </a:prstClr>
            </a:outerShdw>
          </a:effectLst>
        </p:grpSpPr>
        <p:sp>
          <p:nvSpPr>
            <p:cNvPr id="26" name="圓角化同側角落矩形 25"/>
            <p:cNvSpPr/>
            <p:nvPr/>
          </p:nvSpPr>
          <p:spPr>
            <a:xfrm rot="5400000">
              <a:off x="3274539" y="-1289156"/>
              <a:ext cx="691159" cy="5307234"/>
            </a:xfrm>
            <a:prstGeom prst="round2SameRect">
              <a:avLst/>
            </a:prstGeom>
            <a:grpFill/>
            <a:ln>
              <a:solidFill>
                <a:schemeClr val="accent4">
                  <a:lumMod val="40000"/>
                  <a:lumOff val="60000"/>
                </a:schemeClr>
              </a:solidFill>
            </a:ln>
          </p:spPr>
          <p:style>
            <a:lnRef idx="2">
              <a:schemeClr val="accent3">
                <a:hueOff val="-5608813"/>
                <a:satOff val="-2884"/>
                <a:lumOff val="-1242"/>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圓角化同側角落矩形 10"/>
            <p:cNvSpPr/>
            <p:nvPr/>
          </p:nvSpPr>
          <p:spPr>
            <a:xfrm>
              <a:off x="983371" y="1053524"/>
              <a:ext cx="5169122" cy="614593"/>
            </a:xfrm>
            <a:prstGeom prst="rect">
              <a:avLst/>
            </a:prstGeom>
            <a:grpFill/>
            <a:ln>
              <a:solidFill>
                <a:schemeClr val="accent4">
                  <a:lumMod val="40000"/>
                  <a:lumOff val="6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0" lvl="1" defTabSz="889000">
                <a:lnSpc>
                  <a:spcPct val="90000"/>
                </a:lnSpc>
                <a:spcAft>
                  <a:spcPct val="15000"/>
                </a:spcAft>
              </a:pPr>
              <a:endParaRPr lang="en-US" altLang="zh-TW" sz="2400" i="1" u="sng" dirty="0" smtClean="0">
                <a:solidFill>
                  <a:schemeClr val="tx1"/>
                </a:solidFill>
                <a:latin typeface="標楷體" panose="03000509000000000000" pitchFamily="65" charset="-120"/>
                <a:ea typeface="標楷體" panose="03000509000000000000" pitchFamily="65" charset="-120"/>
              </a:endParaRPr>
            </a:p>
          </p:txBody>
        </p:sp>
      </p:grpSp>
      <p:sp>
        <p:nvSpPr>
          <p:cNvPr id="28" name="圓角化同側角落矩形 27"/>
          <p:cNvSpPr/>
          <p:nvPr/>
        </p:nvSpPr>
        <p:spPr>
          <a:xfrm rot="5400000">
            <a:off x="5030364" y="1047521"/>
            <a:ext cx="653787" cy="5930817"/>
          </a:xfrm>
          <a:prstGeom prst="round2SameRect">
            <a:avLst/>
          </a:prstGeom>
          <a:solidFill>
            <a:schemeClr val="accent2">
              <a:lumMod val="60000"/>
              <a:lumOff val="40000"/>
            </a:schemeClr>
          </a:solidFill>
          <a:ln>
            <a:solidFill>
              <a:schemeClr val="accent2">
                <a:lumMod val="60000"/>
                <a:lumOff val="40000"/>
              </a:schemeClr>
            </a:solidFill>
          </a:ln>
          <a:effectLst>
            <a:outerShdw blurRad="76200" dir="18900000" sy="23000" kx="-1200000" algn="bl" rotWithShape="0">
              <a:prstClr val="black">
                <a:alpha val="20000"/>
              </a:prstClr>
            </a:outerShdw>
          </a:effectLst>
        </p:spPr>
        <p:style>
          <a:lnRef idx="2">
            <a:schemeClr val="accent3">
              <a:hueOff val="-5608813"/>
              <a:satOff val="-2884"/>
              <a:lumOff val="-1242"/>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圓角化同側角落矩形 28"/>
          <p:cNvSpPr/>
          <p:nvPr/>
        </p:nvSpPr>
        <p:spPr>
          <a:xfrm rot="5400000">
            <a:off x="5067732" y="2615903"/>
            <a:ext cx="651241" cy="6015513"/>
          </a:xfrm>
          <a:prstGeom prst="round2SameRect">
            <a:avLst/>
          </a:prstGeom>
          <a:solidFill>
            <a:schemeClr val="accent1">
              <a:lumMod val="20000"/>
              <a:lumOff val="80000"/>
            </a:schemeClr>
          </a:solidFill>
          <a:ln>
            <a:solidFill>
              <a:schemeClr val="accent1">
                <a:lumMod val="20000"/>
                <a:lumOff val="80000"/>
              </a:schemeClr>
            </a:solidFill>
          </a:ln>
          <a:effectLst>
            <a:outerShdw blurRad="76200" dir="18900000" sy="23000" kx="-1200000" algn="bl" rotWithShape="0">
              <a:prstClr val="black">
                <a:alpha val="20000"/>
              </a:prstClr>
            </a:outerShdw>
          </a:effectLst>
        </p:spPr>
        <p:style>
          <a:lnRef idx="2">
            <a:schemeClr val="accent3">
              <a:hueOff val="-5608813"/>
              <a:satOff val="-2884"/>
              <a:lumOff val="-1242"/>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30" name="群組 29"/>
          <p:cNvGrpSpPr/>
          <p:nvPr/>
        </p:nvGrpSpPr>
        <p:grpSpPr>
          <a:xfrm>
            <a:off x="1554899" y="4574500"/>
            <a:ext cx="733681" cy="417963"/>
            <a:chOff x="190702" y="992751"/>
            <a:chExt cx="797794" cy="1139705"/>
          </a:xfrm>
          <a:solidFill>
            <a:schemeClr val="accent4">
              <a:lumMod val="75000"/>
            </a:schemeClr>
          </a:solidFill>
        </p:grpSpPr>
        <p:sp>
          <p:nvSpPr>
            <p:cNvPr id="31" name="波浪 30"/>
            <p:cNvSpPr/>
            <p:nvPr/>
          </p:nvSpPr>
          <p:spPr>
            <a:xfrm rot="5400000">
              <a:off x="19746" y="1163707"/>
              <a:ext cx="1139705" cy="797794"/>
            </a:xfrm>
            <a:prstGeom prst="wave">
              <a:avLst/>
            </a:prstGeom>
            <a:solidFill>
              <a:schemeClr val="accent4">
                <a:lumMod val="20000"/>
                <a:lumOff val="80000"/>
              </a:schemeClr>
            </a:solidFill>
            <a:ln>
              <a:solidFill>
                <a:schemeClr val="accent4">
                  <a:lumMod val="20000"/>
                  <a:lumOff val="80000"/>
                </a:schemeClr>
              </a:solidFill>
            </a:ln>
          </p:spPr>
          <p:style>
            <a:lnRef idx="2">
              <a:schemeClr val="accent3">
                <a:hueOff val="-5608813"/>
                <a:satOff val="-2884"/>
                <a:lumOff val="-1242"/>
                <a:alphaOff val="0"/>
              </a:schemeClr>
            </a:lnRef>
            <a:fillRef idx="1">
              <a:schemeClr val="accent3">
                <a:hueOff val="-5608813"/>
                <a:satOff val="-2884"/>
                <a:lumOff val="-1242"/>
                <a:alphaOff val="0"/>
              </a:schemeClr>
            </a:fillRef>
            <a:effectRef idx="0">
              <a:schemeClr val="accent3">
                <a:hueOff val="-5608813"/>
                <a:satOff val="-2884"/>
                <a:lumOff val="-1242"/>
                <a:alphaOff val="0"/>
              </a:schemeClr>
            </a:effectRef>
            <a:fontRef idx="minor">
              <a:schemeClr val="lt1"/>
            </a:fontRef>
          </p:style>
        </p:sp>
        <p:sp>
          <p:nvSpPr>
            <p:cNvPr id="32" name="波浪 8"/>
            <p:cNvSpPr/>
            <p:nvPr/>
          </p:nvSpPr>
          <p:spPr>
            <a:xfrm>
              <a:off x="390149" y="1211635"/>
              <a:ext cx="398898" cy="813227"/>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400" dirty="0">
                  <a:solidFill>
                    <a:schemeClr val="tx1"/>
                  </a:solidFill>
                  <a:latin typeface="標楷體" panose="03000509000000000000" pitchFamily="65" charset="-120"/>
                  <a:ea typeface="標楷體" panose="03000509000000000000" pitchFamily="65" charset="-120"/>
                </a:rPr>
                <a:t>四</a:t>
              </a:r>
              <a:endParaRPr lang="zh-TW" altLang="en-US" sz="2400" kern="1200" dirty="0">
                <a:solidFill>
                  <a:schemeClr val="tx1"/>
                </a:solidFill>
                <a:latin typeface="標楷體" panose="03000509000000000000" pitchFamily="65" charset="-120"/>
                <a:ea typeface="標楷體" panose="03000509000000000000" pitchFamily="65" charset="-120"/>
              </a:endParaRPr>
            </a:p>
          </p:txBody>
        </p:sp>
      </p:grpSp>
      <p:grpSp>
        <p:nvGrpSpPr>
          <p:cNvPr id="33" name="群組 32"/>
          <p:cNvGrpSpPr/>
          <p:nvPr/>
        </p:nvGrpSpPr>
        <p:grpSpPr>
          <a:xfrm>
            <a:off x="1554897" y="5414678"/>
            <a:ext cx="733681" cy="417963"/>
            <a:chOff x="190702" y="992751"/>
            <a:chExt cx="797794" cy="1139705"/>
          </a:xfrm>
          <a:solidFill>
            <a:schemeClr val="accent4">
              <a:lumMod val="75000"/>
            </a:schemeClr>
          </a:solidFill>
        </p:grpSpPr>
        <p:sp>
          <p:nvSpPr>
            <p:cNvPr id="34" name="波浪 33"/>
            <p:cNvSpPr/>
            <p:nvPr/>
          </p:nvSpPr>
          <p:spPr>
            <a:xfrm rot="5400000">
              <a:off x="19746" y="1163707"/>
              <a:ext cx="1139705" cy="797794"/>
            </a:xfrm>
            <a:prstGeom prst="wave">
              <a:avLst/>
            </a:prstGeom>
            <a:solidFill>
              <a:schemeClr val="accent1">
                <a:lumMod val="20000"/>
                <a:lumOff val="80000"/>
              </a:schemeClr>
            </a:solidFill>
            <a:ln>
              <a:solidFill>
                <a:schemeClr val="accent1">
                  <a:lumMod val="20000"/>
                  <a:lumOff val="80000"/>
                </a:schemeClr>
              </a:solidFill>
            </a:ln>
          </p:spPr>
          <p:style>
            <a:lnRef idx="2">
              <a:schemeClr val="accent3">
                <a:hueOff val="-5608813"/>
                <a:satOff val="-2884"/>
                <a:lumOff val="-1242"/>
                <a:alphaOff val="0"/>
              </a:schemeClr>
            </a:lnRef>
            <a:fillRef idx="1">
              <a:schemeClr val="accent3">
                <a:hueOff val="-5608813"/>
                <a:satOff val="-2884"/>
                <a:lumOff val="-1242"/>
                <a:alphaOff val="0"/>
              </a:schemeClr>
            </a:fillRef>
            <a:effectRef idx="0">
              <a:schemeClr val="accent3">
                <a:hueOff val="-5608813"/>
                <a:satOff val="-2884"/>
                <a:lumOff val="-1242"/>
                <a:alphaOff val="0"/>
              </a:schemeClr>
            </a:effectRef>
            <a:fontRef idx="minor">
              <a:schemeClr val="lt1"/>
            </a:fontRef>
          </p:style>
        </p:sp>
        <p:sp>
          <p:nvSpPr>
            <p:cNvPr id="35" name="波浪 8"/>
            <p:cNvSpPr/>
            <p:nvPr/>
          </p:nvSpPr>
          <p:spPr>
            <a:xfrm>
              <a:off x="390149" y="1211635"/>
              <a:ext cx="398898" cy="813227"/>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400" dirty="0">
                  <a:solidFill>
                    <a:schemeClr val="tx1"/>
                  </a:solidFill>
                  <a:latin typeface="標楷體" panose="03000509000000000000" pitchFamily="65" charset="-120"/>
                  <a:ea typeface="標楷體" panose="03000509000000000000" pitchFamily="65" charset="-120"/>
                </a:rPr>
                <a:t>五</a:t>
              </a:r>
              <a:endParaRPr lang="zh-TW" altLang="en-US" sz="2400" kern="1200" dirty="0">
                <a:solidFill>
                  <a:schemeClr val="tx1"/>
                </a:solidFill>
                <a:latin typeface="標楷體" panose="03000509000000000000" pitchFamily="65" charset="-120"/>
                <a:ea typeface="標楷體" panose="03000509000000000000" pitchFamily="65" charset="-120"/>
              </a:endParaRPr>
            </a:p>
          </p:txBody>
        </p:sp>
      </p:grpSp>
      <p:sp>
        <p:nvSpPr>
          <p:cNvPr id="3" name="矩形 2"/>
          <p:cNvSpPr/>
          <p:nvPr/>
        </p:nvSpPr>
        <p:spPr>
          <a:xfrm>
            <a:off x="2428860" y="2143116"/>
            <a:ext cx="5693660" cy="400110"/>
          </a:xfrm>
          <a:prstGeom prst="rect">
            <a:avLst/>
          </a:prstGeom>
        </p:spPr>
        <p:txBody>
          <a:bodyPr wrap="square">
            <a:spAutoFit/>
          </a:bodyPr>
          <a:lstStyle/>
          <a:p>
            <a:r>
              <a:rPr lang="zh-TW" altLang="en-US" dirty="0" smtClean="0">
                <a:latin typeface="標楷體" panose="03000509000000000000" pitchFamily="65" charset="-120"/>
                <a:ea typeface="標楷體" panose="03000509000000000000" pitchFamily="65" charset="-120"/>
              </a:rPr>
              <a:t>現行</a:t>
            </a:r>
            <a:r>
              <a:rPr lang="zh-TW" altLang="en-US" dirty="0">
                <a:latin typeface="標楷體" panose="03000509000000000000" pitchFamily="65" charset="-120"/>
                <a:ea typeface="標楷體" panose="03000509000000000000" pitchFamily="65" charset="-120"/>
              </a:rPr>
              <a:t>法規</a:t>
            </a:r>
            <a:r>
              <a:rPr lang="zh-TW" altLang="en-US" b="1" dirty="0">
                <a:solidFill>
                  <a:srgbClr val="C00000"/>
                </a:solidFill>
                <a:latin typeface="標楷體" panose="03000509000000000000" pitchFamily="65" charset="-120"/>
                <a:ea typeface="標楷體" panose="03000509000000000000" pitchFamily="65" charset="-120"/>
              </a:rPr>
              <a:t>並未禁止</a:t>
            </a:r>
            <a:r>
              <a:rPr lang="zh-TW" altLang="en-US" dirty="0">
                <a:latin typeface="標楷體" panose="03000509000000000000" pitchFamily="65" charset="-120"/>
                <a:ea typeface="標楷體" panose="03000509000000000000" pitchFamily="65" charset="-120"/>
              </a:rPr>
              <a:t>發布財務</a:t>
            </a:r>
            <a:r>
              <a:rPr lang="zh-TW" altLang="en-US" dirty="0" smtClean="0">
                <a:latin typeface="標楷體" panose="03000509000000000000" pitchFamily="65" charset="-120"/>
                <a:ea typeface="標楷體" panose="03000509000000000000" pitchFamily="65" charset="-120"/>
              </a:rPr>
              <a:t>預測。</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預</a:t>
            </a:r>
            <a:r>
              <a:rPr lang="en-US" altLang="zh-TW" dirty="0" smtClean="0">
                <a:latin typeface="標楷體" panose="03000509000000000000" pitchFamily="65" charset="-120"/>
                <a:ea typeface="標楷體" panose="03000509000000000000" pitchFamily="65" charset="-120"/>
              </a:rPr>
              <a:t>§2)</a:t>
            </a:r>
            <a:endParaRPr lang="zh-TW" altLang="en-US" dirty="0">
              <a:latin typeface="標楷體" panose="03000509000000000000" pitchFamily="65" charset="-120"/>
              <a:ea typeface="標楷體" panose="03000509000000000000" pitchFamily="65" charset="-120"/>
            </a:endParaRPr>
          </a:p>
        </p:txBody>
      </p:sp>
      <p:sp>
        <p:nvSpPr>
          <p:cNvPr id="4" name="矩形 3"/>
          <p:cNvSpPr/>
          <p:nvPr/>
        </p:nvSpPr>
        <p:spPr>
          <a:xfrm>
            <a:off x="2281361" y="2775056"/>
            <a:ext cx="6175961" cy="707886"/>
          </a:xfrm>
          <a:prstGeom prst="rect">
            <a:avLst/>
          </a:prstGeom>
        </p:spPr>
        <p:txBody>
          <a:bodyPr wrap="square">
            <a:spAutoFit/>
          </a:bodyPr>
          <a:lstStyle/>
          <a:p>
            <a:r>
              <a:rPr lang="zh-TW" altLang="en-US" dirty="0" smtClean="0">
                <a:latin typeface="標楷體" panose="03000509000000000000" pitchFamily="65" charset="-120"/>
                <a:ea typeface="標楷體" panose="03000509000000000000" pitchFamily="65" charset="-120"/>
              </a:rPr>
              <a:t>財務</a:t>
            </a:r>
            <a:r>
              <a:rPr lang="zh-TW" altLang="en-US" dirty="0">
                <a:latin typeface="標楷體" panose="03000509000000000000" pitchFamily="65" charset="-120"/>
                <a:ea typeface="標楷體" panose="03000509000000000000" pitchFamily="65" charset="-120"/>
              </a:rPr>
              <a:t>預測制度已於</a:t>
            </a:r>
            <a:r>
              <a:rPr lang="en-US" altLang="zh-TW" dirty="0">
                <a:latin typeface="標楷體" panose="03000509000000000000" pitchFamily="65" charset="-120"/>
                <a:ea typeface="標楷體" panose="03000509000000000000" pitchFamily="65" charset="-120"/>
              </a:rPr>
              <a:t>93</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12</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9</a:t>
            </a:r>
            <a:r>
              <a:rPr lang="zh-TW" altLang="en-US" dirty="0">
                <a:latin typeface="標楷體" panose="03000509000000000000" pitchFamily="65" charset="-120"/>
                <a:ea typeface="標楷體" panose="03000509000000000000" pitchFamily="65" charset="-120"/>
              </a:rPr>
              <a:t>日修訂改採</a:t>
            </a:r>
            <a:r>
              <a:rPr lang="zh-TW" altLang="en-US" u="sng" dirty="0">
                <a:latin typeface="標楷體" panose="03000509000000000000" pitchFamily="65" charset="-120"/>
                <a:ea typeface="標楷體" panose="03000509000000000000" pitchFamily="65" charset="-120"/>
              </a:rPr>
              <a:t>自願公開</a:t>
            </a:r>
            <a:r>
              <a:rPr lang="zh-TW" altLang="en-US" dirty="0">
                <a:latin typeface="標楷體" panose="03000509000000000000" pitchFamily="65" charset="-120"/>
                <a:ea typeface="標楷體" panose="03000509000000000000" pitchFamily="65" charset="-120"/>
              </a:rPr>
              <a:t>方式</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簡</a:t>
            </a:r>
            <a:r>
              <a:rPr lang="zh-TW" altLang="en-US" dirty="0" smtClean="0">
                <a:latin typeface="標楷體" panose="03000509000000000000" pitchFamily="65" charset="-120"/>
                <a:ea typeface="標楷體" panose="03000509000000000000" pitchFamily="65" charset="-120"/>
              </a:rPr>
              <a:t>式或完整</a:t>
            </a:r>
            <a:r>
              <a:rPr lang="zh-TW" altLang="en-US" dirty="0">
                <a:latin typeface="標楷體" panose="03000509000000000000" pitchFamily="65" charset="-120"/>
                <a:ea typeface="標楷體" panose="03000509000000000000" pitchFamily="65" charset="-120"/>
              </a:rPr>
              <a:t>式</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，以符國際潮流及實務需要</a:t>
            </a:r>
            <a:r>
              <a:rPr lang="zh-TW" altLang="en-US" dirty="0" smtClean="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預</a:t>
            </a:r>
            <a:r>
              <a:rPr lang="en-US" altLang="zh-TW" dirty="0" smtClean="0">
                <a:latin typeface="標楷體" panose="03000509000000000000" pitchFamily="65" charset="-120"/>
                <a:ea typeface="標楷體" panose="03000509000000000000" pitchFamily="65" charset="-120"/>
              </a:rPr>
              <a:t>§5)</a:t>
            </a:r>
            <a:endParaRPr lang="zh-TW" altLang="en-US" dirty="0">
              <a:latin typeface="標楷體" panose="03000509000000000000" pitchFamily="65" charset="-120"/>
              <a:ea typeface="標楷體" panose="03000509000000000000" pitchFamily="65" charset="-120"/>
            </a:endParaRPr>
          </a:p>
        </p:txBody>
      </p:sp>
      <p:sp>
        <p:nvSpPr>
          <p:cNvPr id="5" name="矩形 4"/>
          <p:cNvSpPr/>
          <p:nvPr/>
        </p:nvSpPr>
        <p:spPr>
          <a:xfrm>
            <a:off x="2366277" y="3593467"/>
            <a:ext cx="5982815" cy="707886"/>
          </a:xfrm>
          <a:prstGeom prst="rect">
            <a:avLst/>
          </a:prstGeom>
        </p:spPr>
        <p:txBody>
          <a:bodyPr wrap="square">
            <a:spAutoFit/>
          </a:bodyPr>
          <a:lstStyle/>
          <a:p>
            <a:r>
              <a:rPr lang="zh-TW" altLang="en-US" dirty="0" smtClean="0">
                <a:latin typeface="標楷體" panose="03000509000000000000" pitchFamily="65" charset="-120"/>
                <a:ea typeface="標楷體" panose="03000509000000000000" pitchFamily="65" charset="-120"/>
              </a:rPr>
              <a:t>公司</a:t>
            </a:r>
            <a:r>
              <a:rPr lang="zh-TW" altLang="en-US" dirty="0">
                <a:latin typeface="標楷體" panose="03000509000000000000" pitchFamily="65" charset="-120"/>
                <a:ea typeface="標楷體" panose="03000509000000000000" pitchFamily="65" charset="-120"/>
              </a:rPr>
              <a:t>發布預測性資訊時，應提報</a:t>
            </a:r>
            <a:r>
              <a:rPr lang="zh-TW" altLang="en-US" b="1" u="sng" dirty="0">
                <a:solidFill>
                  <a:srgbClr val="C00000"/>
                </a:solidFill>
                <a:latin typeface="標楷體" panose="03000509000000000000" pitchFamily="65" charset="-120"/>
                <a:ea typeface="標楷體" panose="03000509000000000000" pitchFamily="65" charset="-120"/>
              </a:rPr>
              <a:t>董事會通過</a:t>
            </a:r>
            <a:r>
              <a:rPr lang="zh-TW" altLang="en-US" dirty="0">
                <a:latin typeface="標楷體" panose="03000509000000000000" pitchFamily="65" charset="-120"/>
                <a:ea typeface="標楷體" panose="03000509000000000000" pitchFamily="65" charset="-120"/>
              </a:rPr>
              <a:t>，並公開揭露有關資訊</a:t>
            </a:r>
            <a:r>
              <a:rPr lang="zh-TW" altLang="en-US" dirty="0" smtClean="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預</a:t>
            </a:r>
            <a:r>
              <a:rPr lang="en-US" altLang="zh-TW" dirty="0" smtClean="0">
                <a:latin typeface="標楷體" panose="03000509000000000000" pitchFamily="65" charset="-120"/>
                <a:ea typeface="標楷體" panose="03000509000000000000" pitchFamily="65" charset="-120"/>
              </a:rPr>
              <a:t>§4)</a:t>
            </a:r>
            <a:endParaRPr lang="zh-TW" altLang="en-US" dirty="0">
              <a:latin typeface="標楷體" panose="03000509000000000000" pitchFamily="65" charset="-120"/>
              <a:ea typeface="標楷體" panose="03000509000000000000" pitchFamily="65" charset="-120"/>
            </a:endParaRPr>
          </a:p>
        </p:txBody>
      </p:sp>
      <p:sp>
        <p:nvSpPr>
          <p:cNvPr id="36" name="矩形 35"/>
          <p:cNvSpPr/>
          <p:nvPr/>
        </p:nvSpPr>
        <p:spPr>
          <a:xfrm>
            <a:off x="2349592" y="4361867"/>
            <a:ext cx="6092680" cy="1015663"/>
          </a:xfrm>
          <a:prstGeom prst="rect">
            <a:avLst/>
          </a:prstGeom>
        </p:spPr>
        <p:txBody>
          <a:bodyPr wrap="square">
            <a:spAutoFit/>
          </a:bodyPr>
          <a:lstStyle/>
          <a:p>
            <a:r>
              <a:rPr lang="zh-TW" altLang="en-US" dirty="0" smtClean="0">
                <a:latin typeface="標楷體" panose="03000509000000000000" pitchFamily="65" charset="-120"/>
                <a:ea typeface="標楷體" panose="03000509000000000000" pitchFamily="65" charset="-120"/>
              </a:rPr>
              <a:t>公司</a:t>
            </a:r>
            <a:r>
              <a:rPr lang="zh-TW" altLang="en-US" dirty="0">
                <a:latin typeface="標楷體" panose="03000509000000000000" pitchFamily="65" charset="-120"/>
                <a:ea typeface="標楷體" panose="03000509000000000000" pitchFamily="65" charset="-120"/>
              </a:rPr>
              <a:t>應本誠信原則建立合理適當之基本假設，並盡專業上應有之注意，確保</a:t>
            </a:r>
            <a:r>
              <a:rPr lang="zh-TW" altLang="en-US" dirty="0" smtClean="0">
                <a:latin typeface="標楷體" panose="03000509000000000000" pitchFamily="65" charset="-120"/>
                <a:ea typeface="標楷體" panose="03000509000000000000" pitchFamily="65" charset="-120"/>
              </a:rPr>
              <a:t>財預資訊</a:t>
            </a:r>
            <a:r>
              <a:rPr lang="zh-TW" altLang="en-US" dirty="0">
                <a:latin typeface="標楷體" panose="03000509000000000000" pitchFamily="65" charset="-120"/>
                <a:ea typeface="標楷體" panose="03000509000000000000" pitchFamily="65" charset="-120"/>
              </a:rPr>
              <a:t>之</a:t>
            </a:r>
            <a:r>
              <a:rPr lang="zh-TW" altLang="en-US" dirty="0" smtClean="0">
                <a:latin typeface="標楷體" panose="03000509000000000000" pitchFamily="65" charset="-120"/>
                <a:ea typeface="標楷體" panose="03000509000000000000" pitchFamily="65" charset="-120"/>
              </a:rPr>
              <a:t>可靠。</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預</a:t>
            </a:r>
            <a:r>
              <a:rPr lang="en-US" altLang="zh-TW" dirty="0" smtClean="0">
                <a:latin typeface="標楷體" panose="03000509000000000000" pitchFamily="65" charset="-120"/>
                <a:ea typeface="標楷體" panose="03000509000000000000" pitchFamily="65" charset="-120"/>
              </a:rPr>
              <a:t>§3-1-2)</a:t>
            </a:r>
            <a:r>
              <a:rPr lang="zh-TW" altLang="en-US" dirty="0" smtClean="0">
                <a:latin typeface="標楷體" panose="03000509000000000000" pitchFamily="65" charset="-120"/>
                <a:ea typeface="標楷體" panose="03000509000000000000" pitchFamily="65" charset="-120"/>
              </a:rPr>
              <a:t> </a:t>
            </a:r>
          </a:p>
          <a:p>
            <a:endParaRPr lang="zh-TW" altLang="en-US" dirty="0">
              <a:latin typeface="標楷體" panose="03000509000000000000" pitchFamily="65" charset="-120"/>
              <a:ea typeface="標楷體" panose="03000509000000000000" pitchFamily="65" charset="-120"/>
            </a:endParaRPr>
          </a:p>
        </p:txBody>
      </p:sp>
      <p:sp>
        <p:nvSpPr>
          <p:cNvPr id="37" name="矩形 36"/>
          <p:cNvSpPr/>
          <p:nvPr/>
        </p:nvSpPr>
        <p:spPr>
          <a:xfrm>
            <a:off x="2357422" y="5286388"/>
            <a:ext cx="5796886" cy="707886"/>
          </a:xfrm>
          <a:prstGeom prst="rect">
            <a:avLst/>
          </a:prstGeom>
        </p:spPr>
        <p:txBody>
          <a:bodyPr wrap="square">
            <a:spAutoFit/>
          </a:bodyPr>
          <a:lstStyle/>
          <a:p>
            <a:r>
              <a:rPr lang="zh-TW" altLang="en-US" dirty="0" smtClean="0">
                <a:latin typeface="標楷體" panose="03000509000000000000" pitchFamily="65" charset="-120"/>
                <a:ea typeface="標楷體" panose="03000509000000000000" pitchFamily="65" charset="-120"/>
              </a:rPr>
              <a:t>公司</a:t>
            </a:r>
            <a:r>
              <a:rPr lang="zh-TW" altLang="en-US" dirty="0">
                <a:latin typeface="標楷體" panose="03000509000000000000" pitchFamily="65" charset="-120"/>
                <a:ea typeface="標楷體" panose="03000509000000000000" pitchFamily="65" charset="-120"/>
              </a:rPr>
              <a:t>應避免任意發布尚未確定之消息，致重大影響證券價格之變化</a:t>
            </a:r>
            <a:r>
              <a:rPr lang="zh-TW" altLang="en-US" dirty="0" smtClean="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重</a:t>
            </a:r>
            <a:r>
              <a:rPr lang="en-US" altLang="zh-TW" dirty="0" smtClean="0">
                <a:latin typeface="標楷體" panose="03000509000000000000" pitchFamily="65" charset="-120"/>
                <a:ea typeface="標楷體" panose="03000509000000000000" pitchFamily="65" charset="-120"/>
              </a:rPr>
              <a:t>§15-1-3)</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166989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44</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 name="標題 1"/>
          <p:cNvSpPr>
            <a:spLocks noGrp="1"/>
          </p:cNvSpPr>
          <p:nvPr>
            <p:ph type="title"/>
          </p:nvPr>
        </p:nvSpPr>
        <p:spPr>
          <a:xfrm>
            <a:off x="1043608" y="415019"/>
            <a:ext cx="8027367" cy="1121601"/>
          </a:xfrm>
        </p:spPr>
        <p:txBody>
          <a:bodyPr>
            <a:normAutofit fontScale="90000"/>
          </a:bodyPr>
          <a:lstStyle/>
          <a:p>
            <a:pPr>
              <a:lnSpc>
                <a:spcPct val="150000"/>
              </a:lnSpc>
              <a:defRPr/>
            </a:pPr>
            <a:r>
              <a:rPr lang="zh-TW" altLang="en-US" sz="4400" b="1" dirty="0" smtClean="0">
                <a:solidFill>
                  <a:schemeClr val="tx2"/>
                </a:solidFill>
              </a:rPr>
              <a:t>五、</a:t>
            </a:r>
            <a:r>
              <a:rPr lang="zh-TW" altLang="en-US" sz="4400" b="1" dirty="0" smtClean="0">
                <a:solidFill>
                  <a:schemeClr val="tx2"/>
                </a:solidFill>
                <a:latin typeface="Times New Roman" pitchFamily="18" charset="0"/>
              </a:rPr>
              <a:t>提醒注意事項</a:t>
            </a:r>
            <a:r>
              <a:rPr lang="en-US" altLang="zh-TW" sz="4400" b="1" dirty="0" smtClean="0">
                <a:solidFill>
                  <a:schemeClr val="tx2"/>
                </a:solidFill>
              </a:rPr>
              <a:t/>
            </a:r>
            <a:br>
              <a:rPr lang="en-US" altLang="zh-TW" sz="4400" b="1" dirty="0" smtClean="0">
                <a:solidFill>
                  <a:schemeClr val="tx2"/>
                </a:solidFill>
              </a:rPr>
            </a:br>
            <a:r>
              <a:rPr lang="zh-TW" altLang="en-US" sz="3100" dirty="0" smtClean="0">
                <a:solidFill>
                  <a:schemeClr val="tx2"/>
                </a:solidFill>
              </a:rPr>
              <a:t>      </a:t>
            </a:r>
            <a:r>
              <a:rPr lang="en-US" altLang="zh-TW" sz="3100" dirty="0">
                <a:solidFill>
                  <a:schemeClr val="tx2"/>
                </a:solidFill>
              </a:rPr>
              <a:t>1</a:t>
            </a:r>
            <a:r>
              <a:rPr lang="en-US" altLang="zh-TW" sz="3100" dirty="0" smtClean="0">
                <a:solidFill>
                  <a:schemeClr val="tx2"/>
                </a:solidFill>
              </a:rPr>
              <a:t>.</a:t>
            </a:r>
            <a:r>
              <a:rPr lang="zh-TW" altLang="en-US" sz="3100" dirty="0">
                <a:solidFill>
                  <a:schemeClr val="tx2"/>
                </a:solidFill>
              </a:rPr>
              <a:t>預測性資訊</a:t>
            </a:r>
            <a:r>
              <a:rPr lang="zh-TW" altLang="en-US" sz="3100" dirty="0" smtClean="0">
                <a:solidFill>
                  <a:schemeClr val="tx2"/>
                </a:solidFill>
              </a:rPr>
              <a:t>規定</a:t>
            </a:r>
            <a:r>
              <a:rPr lang="en-US" altLang="zh-TW" sz="3100" dirty="0" smtClean="0">
                <a:solidFill>
                  <a:schemeClr val="tx2"/>
                </a:solidFill>
              </a:rPr>
              <a:t>(3)</a:t>
            </a:r>
            <a:r>
              <a:rPr lang="zh-TW" altLang="en-US" sz="3100" b="1" dirty="0">
                <a:solidFill>
                  <a:schemeClr val="accent5"/>
                </a:solidFill>
              </a:rPr>
              <a:t/>
            </a:r>
            <a:br>
              <a:rPr lang="zh-TW" altLang="en-US" sz="3100" b="1" dirty="0">
                <a:solidFill>
                  <a:schemeClr val="accent5"/>
                </a:solidFill>
              </a:rPr>
            </a:br>
            <a:endParaRPr lang="zh-TW" altLang="en-US" sz="3100" b="1" dirty="0">
              <a:solidFill>
                <a:schemeClr val="accent5"/>
              </a:solidFill>
            </a:endParaRPr>
          </a:p>
        </p:txBody>
      </p:sp>
      <p:sp>
        <p:nvSpPr>
          <p:cNvPr id="8" name="圓角化同側角落矩形 4"/>
          <p:cNvSpPr/>
          <p:nvPr/>
        </p:nvSpPr>
        <p:spPr>
          <a:xfrm>
            <a:off x="2105944" y="1896785"/>
            <a:ext cx="6385254" cy="39811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zh-TW" altLang="en-US" sz="2000" b="1" kern="1200" dirty="0"/>
          </a:p>
        </p:txBody>
      </p:sp>
      <p:sp>
        <p:nvSpPr>
          <p:cNvPr id="2" name="圓角矩形 1"/>
          <p:cNvSpPr/>
          <p:nvPr/>
        </p:nvSpPr>
        <p:spPr>
          <a:xfrm>
            <a:off x="2069226" y="1653681"/>
            <a:ext cx="6511486" cy="41965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AutoShape 5"/>
          <p:cNvSpPr>
            <a:spLocks noChangeArrowheads="1"/>
          </p:cNvSpPr>
          <p:nvPr/>
        </p:nvSpPr>
        <p:spPr bwMode="auto">
          <a:xfrm>
            <a:off x="2405530" y="1423315"/>
            <a:ext cx="5838878" cy="51621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zh-TW" altLang="en-US" sz="2400" dirty="0">
                <a:solidFill>
                  <a:schemeClr val="bg1"/>
                </a:solidFill>
                <a:latin typeface="標楷體" panose="03000509000000000000" pitchFamily="65" charset="-120"/>
                <a:ea typeface="標楷體" panose="03000509000000000000" pitchFamily="65" charset="-120"/>
              </a:rPr>
              <a:t>公開發行公司公開財務預測資訊處理</a:t>
            </a:r>
            <a:r>
              <a:rPr lang="zh-TW" altLang="en-US" sz="2400" dirty="0" smtClean="0">
                <a:solidFill>
                  <a:schemeClr val="bg1"/>
                </a:solidFill>
                <a:latin typeface="標楷體" panose="03000509000000000000" pitchFamily="65" charset="-120"/>
                <a:ea typeface="標楷體" panose="03000509000000000000" pitchFamily="65" charset="-120"/>
              </a:rPr>
              <a:t>準則</a:t>
            </a:r>
            <a:endParaRPr lang="zh-TW" altLang="en-US" sz="2400" dirty="0">
              <a:solidFill>
                <a:schemeClr val="bg1"/>
              </a:solidFill>
            </a:endParaRPr>
          </a:p>
        </p:txBody>
      </p:sp>
      <p:sp>
        <p:nvSpPr>
          <p:cNvPr id="3" name="矩形 2"/>
          <p:cNvSpPr/>
          <p:nvPr/>
        </p:nvSpPr>
        <p:spPr>
          <a:xfrm>
            <a:off x="2278487" y="2348880"/>
            <a:ext cx="6240960" cy="3416320"/>
          </a:xfrm>
          <a:prstGeom prst="rect">
            <a:avLst/>
          </a:prstGeom>
        </p:spPr>
        <p:txBody>
          <a:bodyPr wrap="square">
            <a:spAutoFit/>
          </a:bodyPr>
          <a:lstStyle/>
          <a:p>
            <a:r>
              <a:rPr lang="zh-TW" altLang="en-US" sz="2800" dirty="0" smtClean="0">
                <a:latin typeface="標楷體" panose="03000509000000000000" pitchFamily="65" charset="-120"/>
                <a:ea typeface="標楷體" panose="03000509000000000000" pitchFamily="65" charset="-120"/>
              </a:rPr>
              <a:t>第六</a:t>
            </a:r>
            <a:r>
              <a:rPr lang="zh-TW" altLang="en-US" sz="2800" dirty="0">
                <a:latin typeface="標楷體" panose="03000509000000000000" pitchFamily="65" charset="-120"/>
                <a:ea typeface="標楷體" panose="03000509000000000000" pitchFamily="65" charset="-120"/>
              </a:rPr>
              <a:t>條規定：「公開發行公司未依本準則所訂方式，而於</a:t>
            </a:r>
            <a:r>
              <a:rPr lang="zh-TW" altLang="en-US" sz="2800" u="sng" dirty="0">
                <a:solidFill>
                  <a:srgbClr val="000099"/>
                </a:solidFill>
                <a:latin typeface="標楷體" panose="03000509000000000000" pitchFamily="65" charset="-120"/>
                <a:ea typeface="標楷體" panose="03000509000000000000" pitchFamily="65" charset="-120"/>
              </a:rPr>
              <a:t>新聞、雜誌、廣播、電視、網路、其他傳播媒體，或於業績發表會、記者會或其他場所</a:t>
            </a:r>
            <a:r>
              <a:rPr lang="zh-TW" altLang="en-US" sz="2800" b="1" dirty="0">
                <a:solidFill>
                  <a:srgbClr val="C00000"/>
                </a:solidFill>
                <a:latin typeface="標楷體" panose="03000509000000000000" pitchFamily="65" charset="-120"/>
                <a:ea typeface="標楷體" panose="03000509000000000000" pitchFamily="65" charset="-120"/>
              </a:rPr>
              <a:t>發布</a:t>
            </a:r>
            <a:r>
              <a:rPr lang="zh-TW" altLang="en-US" sz="2800" dirty="0">
                <a:latin typeface="標楷體" panose="03000509000000000000" pitchFamily="65" charset="-120"/>
                <a:ea typeface="標楷體" panose="03000509000000000000" pitchFamily="65" charset="-120"/>
              </a:rPr>
              <a:t>營業收入或獲利之</a:t>
            </a:r>
            <a:r>
              <a:rPr lang="zh-TW" altLang="en-US" sz="2800" b="1" dirty="0">
                <a:solidFill>
                  <a:srgbClr val="C00000"/>
                </a:solidFill>
                <a:latin typeface="標楷體" panose="03000509000000000000" pitchFamily="65" charset="-120"/>
                <a:ea typeface="標楷體" panose="03000509000000000000" pitchFamily="65" charset="-120"/>
              </a:rPr>
              <a:t>預測性</a:t>
            </a:r>
            <a:r>
              <a:rPr lang="zh-TW" altLang="en-US" sz="2800" dirty="0">
                <a:latin typeface="標楷體" panose="03000509000000000000" pitchFamily="65" charset="-120"/>
                <a:ea typeface="標楷體" panose="03000509000000000000" pitchFamily="65" charset="-120"/>
              </a:rPr>
              <a:t>資訊者，金融監督管理委員會</a:t>
            </a:r>
            <a:r>
              <a:rPr lang="zh-TW" altLang="en-US" sz="2800" b="1" dirty="0">
                <a:solidFill>
                  <a:srgbClr val="C00000"/>
                </a:solidFill>
                <a:latin typeface="標楷體" panose="03000509000000000000" pitchFamily="65" charset="-120"/>
                <a:ea typeface="標楷體" panose="03000509000000000000" pitchFamily="65" charset="-120"/>
              </a:rPr>
              <a:t>得請公司依第三章規定公開完整式財務預測</a:t>
            </a:r>
            <a:r>
              <a:rPr lang="zh-TW" altLang="en-US" sz="2800" dirty="0">
                <a:latin typeface="標楷體" panose="03000509000000000000" pitchFamily="65" charset="-120"/>
                <a:ea typeface="標楷體" panose="03000509000000000000" pitchFamily="65" charset="-120"/>
              </a:rPr>
              <a:t>。」 </a:t>
            </a: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156196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45</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 name="標題 1"/>
          <p:cNvSpPr>
            <a:spLocks noGrp="1"/>
          </p:cNvSpPr>
          <p:nvPr>
            <p:ph type="title"/>
          </p:nvPr>
        </p:nvSpPr>
        <p:spPr>
          <a:xfrm>
            <a:off x="1043608" y="415019"/>
            <a:ext cx="8027367" cy="1121601"/>
          </a:xfrm>
        </p:spPr>
        <p:txBody>
          <a:bodyPr>
            <a:normAutofit fontScale="90000"/>
          </a:bodyPr>
          <a:lstStyle/>
          <a:p>
            <a:pPr>
              <a:lnSpc>
                <a:spcPct val="150000"/>
              </a:lnSpc>
              <a:defRPr/>
            </a:pPr>
            <a:r>
              <a:rPr lang="zh-TW" altLang="en-US" sz="4400" b="1" dirty="0" smtClean="0">
                <a:solidFill>
                  <a:schemeClr val="tx2"/>
                </a:solidFill>
              </a:rPr>
              <a:t>五、</a:t>
            </a:r>
            <a:r>
              <a:rPr lang="zh-TW" altLang="en-US" sz="4400" b="1" dirty="0" smtClean="0">
                <a:solidFill>
                  <a:schemeClr val="tx2"/>
                </a:solidFill>
                <a:latin typeface="Times New Roman" pitchFamily="18" charset="0"/>
              </a:rPr>
              <a:t>提醒注意事項</a:t>
            </a:r>
            <a:r>
              <a:rPr lang="en-US" altLang="zh-TW" sz="4400" b="1" dirty="0" smtClean="0">
                <a:solidFill>
                  <a:schemeClr val="tx2"/>
                </a:solidFill>
              </a:rPr>
              <a:t/>
            </a:r>
            <a:br>
              <a:rPr lang="en-US" altLang="zh-TW" sz="4400" b="1" dirty="0" smtClean="0">
                <a:solidFill>
                  <a:schemeClr val="tx2"/>
                </a:solidFill>
              </a:rPr>
            </a:br>
            <a:r>
              <a:rPr lang="zh-TW" altLang="en-US" sz="3100" dirty="0" smtClean="0">
                <a:solidFill>
                  <a:schemeClr val="tx2"/>
                </a:solidFill>
              </a:rPr>
              <a:t>      </a:t>
            </a:r>
            <a:r>
              <a:rPr lang="en-US" altLang="zh-TW" sz="3100" dirty="0">
                <a:solidFill>
                  <a:schemeClr val="tx2"/>
                </a:solidFill>
              </a:rPr>
              <a:t>1</a:t>
            </a:r>
            <a:r>
              <a:rPr lang="en-US" altLang="zh-TW" sz="3100" dirty="0" smtClean="0">
                <a:solidFill>
                  <a:schemeClr val="tx2"/>
                </a:solidFill>
              </a:rPr>
              <a:t>.</a:t>
            </a:r>
            <a:r>
              <a:rPr lang="zh-TW" altLang="en-US" sz="3100" dirty="0">
                <a:solidFill>
                  <a:schemeClr val="tx2"/>
                </a:solidFill>
              </a:rPr>
              <a:t>預測性資訊</a:t>
            </a:r>
            <a:r>
              <a:rPr lang="zh-TW" altLang="en-US" sz="3100" dirty="0" smtClean="0">
                <a:solidFill>
                  <a:schemeClr val="tx2"/>
                </a:solidFill>
              </a:rPr>
              <a:t>規定</a:t>
            </a:r>
            <a:r>
              <a:rPr lang="en-US" altLang="zh-TW" sz="3100" dirty="0" smtClean="0">
                <a:solidFill>
                  <a:schemeClr val="tx2"/>
                </a:solidFill>
              </a:rPr>
              <a:t>(4)</a:t>
            </a:r>
            <a:r>
              <a:rPr lang="zh-TW" altLang="en-US" sz="3100" b="1" dirty="0">
                <a:solidFill>
                  <a:schemeClr val="accent5"/>
                </a:solidFill>
              </a:rPr>
              <a:t/>
            </a:r>
            <a:br>
              <a:rPr lang="zh-TW" altLang="en-US" sz="3100" b="1" dirty="0">
                <a:solidFill>
                  <a:schemeClr val="accent5"/>
                </a:solidFill>
              </a:rPr>
            </a:br>
            <a:endParaRPr lang="zh-TW" altLang="en-US" sz="3100" b="1" dirty="0">
              <a:solidFill>
                <a:schemeClr val="accent5"/>
              </a:solidFill>
            </a:endParaRPr>
          </a:p>
        </p:txBody>
      </p:sp>
      <p:sp>
        <p:nvSpPr>
          <p:cNvPr id="5" name="圓角矩形 4"/>
          <p:cNvSpPr/>
          <p:nvPr/>
        </p:nvSpPr>
        <p:spPr>
          <a:xfrm>
            <a:off x="2069226" y="1653681"/>
            <a:ext cx="6511486" cy="41965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AutoShape 5"/>
          <p:cNvSpPr>
            <a:spLocks noChangeArrowheads="1"/>
          </p:cNvSpPr>
          <p:nvPr/>
        </p:nvSpPr>
        <p:spPr bwMode="auto">
          <a:xfrm>
            <a:off x="2405530" y="1423315"/>
            <a:ext cx="5838878" cy="51621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zh-TW" altLang="en-US" sz="2400" dirty="0">
                <a:solidFill>
                  <a:schemeClr val="bg1"/>
                </a:solidFill>
                <a:latin typeface="標楷體" pitchFamily="65" charset="-120"/>
                <a:ea typeface="標楷體" pitchFamily="65" charset="-120"/>
              </a:rPr>
              <a:t>應公開完整式財務預測之認定</a:t>
            </a:r>
            <a:r>
              <a:rPr lang="zh-TW" altLang="en-US" sz="2400" dirty="0" smtClean="0">
                <a:solidFill>
                  <a:schemeClr val="bg1"/>
                </a:solidFill>
                <a:latin typeface="標楷體" pitchFamily="65" charset="-120"/>
                <a:ea typeface="標楷體" pitchFamily="65" charset="-120"/>
              </a:rPr>
              <a:t>標準</a:t>
            </a:r>
            <a:r>
              <a:rPr lang="en-US" altLang="zh-TW" sz="2400" dirty="0" smtClean="0">
                <a:solidFill>
                  <a:schemeClr val="bg1"/>
                </a:solidFill>
                <a:latin typeface="標楷體" pitchFamily="65" charset="-120"/>
                <a:ea typeface="標楷體" pitchFamily="65" charset="-120"/>
              </a:rPr>
              <a:t>(</a:t>
            </a:r>
            <a:r>
              <a:rPr lang="zh-TW" altLang="en-US" sz="2400" dirty="0" smtClean="0">
                <a:solidFill>
                  <a:schemeClr val="bg1"/>
                </a:solidFill>
                <a:latin typeface="標楷體" pitchFamily="65" charset="-120"/>
                <a:ea typeface="標楷體" pitchFamily="65" charset="-120"/>
              </a:rPr>
              <a:t>前言</a:t>
            </a:r>
            <a:r>
              <a:rPr lang="en-US" altLang="zh-TW" sz="2400" dirty="0" smtClean="0">
                <a:solidFill>
                  <a:schemeClr val="bg1"/>
                </a:solidFill>
                <a:latin typeface="標楷體" pitchFamily="65" charset="-120"/>
                <a:ea typeface="標楷體" pitchFamily="65" charset="-120"/>
              </a:rPr>
              <a:t>)</a:t>
            </a:r>
            <a:endParaRPr lang="zh-TW" altLang="en-US" sz="2400" dirty="0">
              <a:solidFill>
                <a:schemeClr val="bg1"/>
              </a:solidFill>
            </a:endParaRPr>
          </a:p>
        </p:txBody>
      </p:sp>
      <p:sp>
        <p:nvSpPr>
          <p:cNvPr id="2" name="矩形 1"/>
          <p:cNvSpPr/>
          <p:nvPr/>
        </p:nvSpPr>
        <p:spPr>
          <a:xfrm>
            <a:off x="2286000" y="1997838"/>
            <a:ext cx="6030416" cy="3785652"/>
          </a:xfrm>
          <a:prstGeom prst="rect">
            <a:avLst/>
          </a:prstGeom>
        </p:spPr>
        <p:txBody>
          <a:bodyPr wrap="square">
            <a:spAutoFit/>
          </a:bodyPr>
          <a:lstStyle/>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上櫃公司如有於</a:t>
            </a:r>
            <a:r>
              <a:rPr lang="zh-TW" altLang="en-US" sz="2400" u="sng" dirty="0">
                <a:solidFill>
                  <a:srgbClr val="000099"/>
                </a:solidFill>
                <a:latin typeface="標楷體" panose="03000509000000000000" pitchFamily="65" charset="-120"/>
                <a:ea typeface="標楷體" panose="03000509000000000000" pitchFamily="65" charset="-120"/>
              </a:rPr>
              <a:t>前述場合</a:t>
            </a:r>
            <a:r>
              <a:rPr lang="zh-TW" altLang="en-US" sz="2400" b="1" dirty="0">
                <a:solidFill>
                  <a:srgbClr val="C00000"/>
                </a:solidFill>
                <a:latin typeface="標楷體" panose="03000509000000000000" pitchFamily="65" charset="-120"/>
                <a:ea typeface="標楷體" panose="03000509000000000000" pitchFamily="65" charset="-120"/>
              </a:rPr>
              <a:t>發布</a:t>
            </a:r>
            <a:r>
              <a:rPr lang="zh-TW" altLang="en-US" sz="2400" dirty="0">
                <a:latin typeface="標楷體" panose="03000509000000000000" pitchFamily="65" charset="-120"/>
                <a:ea typeface="標楷體" panose="03000509000000000000" pitchFamily="65" charset="-120"/>
              </a:rPr>
              <a:t>有關營業收入或</a:t>
            </a:r>
            <a:r>
              <a:rPr lang="zh-TW" altLang="en-US" sz="2400" dirty="0" smtClean="0">
                <a:latin typeface="標楷體" panose="03000509000000000000" pitchFamily="65" charset="-120"/>
                <a:ea typeface="標楷體" panose="03000509000000000000" pitchFamily="65" charset="-120"/>
              </a:rPr>
              <a:t>獲利</a:t>
            </a:r>
            <a:r>
              <a:rPr lang="zh-TW" altLang="en-US" sz="2400" dirty="0">
                <a:latin typeface="標楷體" panose="03000509000000000000" pitchFamily="65" charset="-120"/>
                <a:ea typeface="標楷體" panose="03000509000000000000" pitchFamily="65" charset="-120"/>
              </a:rPr>
              <a:t>之</a:t>
            </a:r>
            <a:r>
              <a:rPr lang="zh-TW" altLang="en-US" sz="2400" b="1" dirty="0">
                <a:solidFill>
                  <a:srgbClr val="C00000"/>
                </a:solidFill>
                <a:latin typeface="標楷體" panose="03000509000000000000" pitchFamily="65" charset="-120"/>
                <a:ea typeface="標楷體" panose="03000509000000000000" pitchFamily="65" charset="-120"/>
              </a:rPr>
              <a:t>預測資訊，且尚未</a:t>
            </a:r>
            <a:r>
              <a:rPr lang="zh-TW" altLang="en-US" sz="2400" dirty="0">
                <a:latin typeface="標楷體" panose="03000509000000000000" pitchFamily="65" charset="-120"/>
                <a:ea typeface="標楷體" panose="03000509000000000000" pitchFamily="65" charset="-120"/>
              </a:rPr>
              <a:t>依「公開發行公司公開財務預測資訊處理準則」</a:t>
            </a:r>
            <a:r>
              <a:rPr lang="zh-TW" altLang="en-US" sz="2400" b="1" dirty="0">
                <a:solidFill>
                  <a:srgbClr val="FF0000"/>
                </a:solidFill>
                <a:latin typeface="標楷體" panose="03000509000000000000" pitchFamily="65" charset="-120"/>
                <a:ea typeface="標楷體" panose="03000509000000000000" pitchFamily="65" charset="-120"/>
              </a:rPr>
              <a:t>公 </a:t>
            </a:r>
            <a:r>
              <a:rPr lang="zh-TW" altLang="en-US" sz="2400" b="1" dirty="0">
                <a:solidFill>
                  <a:srgbClr val="C00000"/>
                </a:solidFill>
                <a:latin typeface="標楷體" panose="03000509000000000000" pitchFamily="65" charset="-120"/>
                <a:ea typeface="標楷體" panose="03000509000000000000" pitchFamily="65" charset="-120"/>
              </a:rPr>
              <a:t>開</a:t>
            </a:r>
            <a:r>
              <a:rPr lang="zh-TW" altLang="en-US" sz="2400" dirty="0">
                <a:latin typeface="標楷體" panose="03000509000000000000" pitchFamily="65" charset="-120"/>
                <a:ea typeface="標楷體" panose="03000509000000000000" pitchFamily="65" charset="-120"/>
              </a:rPr>
              <a:t>相關期間之</a:t>
            </a:r>
            <a:r>
              <a:rPr lang="zh-TW" altLang="en-US" sz="2400" b="1" dirty="0">
                <a:solidFill>
                  <a:srgbClr val="C00000"/>
                </a:solidFill>
                <a:latin typeface="標楷體" panose="03000509000000000000" pitchFamily="65" charset="-120"/>
                <a:ea typeface="標楷體" panose="03000509000000000000" pitchFamily="65" charset="-120"/>
              </a:rPr>
              <a:t>簡式或完整式財務預</a:t>
            </a:r>
            <a:r>
              <a:rPr lang="zh-TW" altLang="en-US" sz="2400" b="1" dirty="0">
                <a:solidFill>
                  <a:srgbClr val="FF0000"/>
                </a:solidFill>
                <a:latin typeface="標楷體" panose="03000509000000000000" pitchFamily="65" charset="-120"/>
                <a:ea typeface="標楷體" panose="03000509000000000000" pitchFamily="65" charset="-120"/>
              </a:rPr>
              <a:t>測</a:t>
            </a:r>
            <a:r>
              <a:rPr lang="zh-TW" altLang="en-US" sz="2400" dirty="0">
                <a:latin typeface="標楷體" panose="03000509000000000000" pitchFamily="65" charset="-120"/>
                <a:ea typeface="標楷體" panose="03000509000000000000" pitchFamily="65" charset="-120"/>
              </a:rPr>
              <a:t>者，其是否有公開完整式財務預測</a:t>
            </a:r>
            <a:r>
              <a:rPr lang="zh-TW" altLang="en-US" sz="2400" dirty="0" smtClean="0">
                <a:latin typeface="標楷體" panose="03000509000000000000" pitchFamily="65" charset="-120"/>
                <a:ea typeface="標楷體" panose="03000509000000000000" pitchFamily="65" charset="-120"/>
              </a:rPr>
              <a:t>之適用</a:t>
            </a:r>
            <a:r>
              <a:rPr lang="zh-TW" altLang="en-US" sz="2400" dirty="0">
                <a:latin typeface="標楷體" panose="03000509000000000000" pitchFamily="65" charset="-120"/>
                <a:ea typeface="標楷體" panose="03000509000000000000" pitchFamily="65" charset="-120"/>
              </a:rPr>
              <a:t>，本中心即依本認定標準辦理</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2400" dirty="0" smtClean="0">
                <a:latin typeface="標楷體" panose="03000509000000000000" pitchFamily="65" charset="-120"/>
                <a:ea typeface="標楷體" panose="03000509000000000000" pitchFamily="65" charset="-120"/>
              </a:rPr>
              <a:t>本</a:t>
            </a:r>
            <a:r>
              <a:rPr lang="zh-TW" altLang="en-US" sz="2400" dirty="0">
                <a:latin typeface="標楷體" panose="03000509000000000000" pitchFamily="65" charset="-120"/>
                <a:ea typeface="標楷體" panose="03000509000000000000" pitchFamily="65" charset="-120"/>
              </a:rPr>
              <a:t>認定標準所稱之財務預測為</a:t>
            </a:r>
            <a:r>
              <a:rPr lang="zh-TW" altLang="en-US" sz="2400" b="1" u="sng" dirty="0">
                <a:solidFill>
                  <a:srgbClr val="C00000"/>
                </a:solidFill>
                <a:latin typeface="標楷體" panose="03000509000000000000" pitchFamily="65" charset="-120"/>
                <a:ea typeface="標楷體" panose="03000509000000000000" pitchFamily="65" charset="-120"/>
              </a:rPr>
              <a:t>合併</a:t>
            </a:r>
            <a:r>
              <a:rPr lang="zh-TW" altLang="en-US" sz="2400" dirty="0" smtClean="0">
                <a:latin typeface="標楷體" panose="03000509000000000000" pitchFamily="65" charset="-120"/>
                <a:ea typeface="標楷體" panose="03000509000000000000" pitchFamily="65" charset="-120"/>
              </a:rPr>
              <a:t>財務</a:t>
            </a:r>
            <a:r>
              <a:rPr lang="zh-TW" altLang="en-US" sz="2400" dirty="0">
                <a:latin typeface="標楷體" panose="03000509000000000000" pitchFamily="65" charset="-120"/>
                <a:ea typeface="標楷體" panose="03000509000000000000" pitchFamily="65" charset="-120"/>
              </a:rPr>
              <a:t>預測。但上櫃公司無子公司者，應編製個別財務預測。 </a:t>
            </a:r>
          </a:p>
        </p:txBody>
      </p:sp>
    </p:spTree>
    <p:extLst>
      <p:ext uri="{BB962C8B-B14F-4D97-AF65-F5344CB8AC3E}">
        <p14:creationId xmlns:p14="http://schemas.microsoft.com/office/powerpoint/2010/main" val="1025952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爆炸 1 2"/>
          <p:cNvSpPr/>
          <p:nvPr/>
        </p:nvSpPr>
        <p:spPr>
          <a:xfrm>
            <a:off x="3143240" y="5000636"/>
            <a:ext cx="4518502" cy="1382421"/>
          </a:xfrm>
          <a:prstGeom prst="irregularSeal1">
            <a:avLst/>
          </a:prstGeom>
          <a:solidFill>
            <a:schemeClr val="accent4">
              <a:lumMod val="60000"/>
              <a:lumOff val="40000"/>
            </a:schemeClr>
          </a:solidFill>
          <a:ln>
            <a:solidFill>
              <a:schemeClr val="accent4">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smtClean="0">
                <a:solidFill>
                  <a:srgbClr val="C00000"/>
                </a:solidFill>
                <a:latin typeface="標楷體" panose="03000509000000000000" pitchFamily="65" charset="-120"/>
                <a:ea typeface="標楷體" panose="03000509000000000000" pitchFamily="65" charset="-120"/>
              </a:rPr>
              <a:t>視為</a:t>
            </a:r>
            <a:r>
              <a:rPr lang="zh-TW" altLang="en-US" b="1" dirty="0">
                <a:solidFill>
                  <a:srgbClr val="C00000"/>
                </a:solidFill>
                <a:latin typeface="標楷體" panose="03000509000000000000" pitchFamily="65" charset="-120"/>
                <a:ea typeface="標楷體" panose="03000509000000000000" pitchFamily="65" charset="-120"/>
              </a:rPr>
              <a:t>符合應公開</a:t>
            </a:r>
            <a:r>
              <a:rPr lang="zh-TW" altLang="en-US" b="1" dirty="0" smtClean="0">
                <a:solidFill>
                  <a:srgbClr val="C00000"/>
                </a:solidFill>
                <a:latin typeface="標楷體" panose="03000509000000000000" pitchFamily="65" charset="-120"/>
                <a:ea typeface="標楷體" panose="03000509000000000000" pitchFamily="65" charset="-120"/>
              </a:rPr>
              <a:t>完整式財務</a:t>
            </a:r>
            <a:r>
              <a:rPr lang="zh-TW" altLang="en-US" b="1" dirty="0">
                <a:solidFill>
                  <a:srgbClr val="C00000"/>
                </a:solidFill>
                <a:latin typeface="標楷體" panose="03000509000000000000" pitchFamily="65" charset="-120"/>
                <a:ea typeface="標楷體" panose="03000509000000000000" pitchFamily="65" charset="-120"/>
              </a:rPr>
              <a:t>預測！ </a:t>
            </a:r>
          </a:p>
        </p:txBody>
      </p:sp>
      <p:sp>
        <p:nvSpPr>
          <p:cNvPr id="2" name="向下箭號 1"/>
          <p:cNvSpPr/>
          <p:nvPr/>
        </p:nvSpPr>
        <p:spPr>
          <a:xfrm>
            <a:off x="5072066" y="4786322"/>
            <a:ext cx="684076"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46</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 name="標題 1"/>
          <p:cNvSpPr>
            <a:spLocks noGrp="1"/>
          </p:cNvSpPr>
          <p:nvPr>
            <p:ph type="title"/>
          </p:nvPr>
        </p:nvSpPr>
        <p:spPr>
          <a:xfrm>
            <a:off x="1043608" y="415019"/>
            <a:ext cx="8027367" cy="1121601"/>
          </a:xfrm>
        </p:spPr>
        <p:txBody>
          <a:bodyPr>
            <a:normAutofit fontScale="90000"/>
          </a:bodyPr>
          <a:lstStyle/>
          <a:p>
            <a:pPr>
              <a:lnSpc>
                <a:spcPct val="150000"/>
              </a:lnSpc>
              <a:defRPr/>
            </a:pPr>
            <a:r>
              <a:rPr lang="zh-TW" altLang="en-US" sz="4400" b="1" dirty="0" smtClean="0">
                <a:solidFill>
                  <a:schemeClr val="tx2"/>
                </a:solidFill>
              </a:rPr>
              <a:t>五、</a:t>
            </a:r>
            <a:r>
              <a:rPr lang="zh-TW" altLang="en-US" sz="4400" b="1" dirty="0" smtClean="0">
                <a:solidFill>
                  <a:schemeClr val="tx2"/>
                </a:solidFill>
                <a:latin typeface="Times New Roman" pitchFamily="18" charset="0"/>
              </a:rPr>
              <a:t>提醒注意事項</a:t>
            </a:r>
            <a:r>
              <a:rPr lang="en-US" altLang="zh-TW" sz="4400" b="1" dirty="0" smtClean="0">
                <a:solidFill>
                  <a:schemeClr val="tx2"/>
                </a:solidFill>
              </a:rPr>
              <a:t/>
            </a:r>
            <a:br>
              <a:rPr lang="en-US" altLang="zh-TW" sz="4400" b="1" dirty="0" smtClean="0">
                <a:solidFill>
                  <a:schemeClr val="tx2"/>
                </a:solidFill>
              </a:rPr>
            </a:br>
            <a:r>
              <a:rPr lang="zh-TW" altLang="en-US" sz="3100" dirty="0" smtClean="0">
                <a:solidFill>
                  <a:schemeClr val="tx2"/>
                </a:solidFill>
              </a:rPr>
              <a:t>      </a:t>
            </a:r>
            <a:r>
              <a:rPr lang="en-US" altLang="zh-TW" sz="3100" dirty="0">
                <a:solidFill>
                  <a:schemeClr val="tx2"/>
                </a:solidFill>
              </a:rPr>
              <a:t>1</a:t>
            </a:r>
            <a:r>
              <a:rPr lang="en-US" altLang="zh-TW" sz="3100" dirty="0" smtClean="0">
                <a:solidFill>
                  <a:schemeClr val="tx2"/>
                </a:solidFill>
              </a:rPr>
              <a:t>.</a:t>
            </a:r>
            <a:r>
              <a:rPr lang="zh-TW" altLang="en-US" sz="3100" dirty="0">
                <a:solidFill>
                  <a:schemeClr val="tx2"/>
                </a:solidFill>
              </a:rPr>
              <a:t>預測性資訊</a:t>
            </a:r>
            <a:r>
              <a:rPr lang="zh-TW" altLang="en-US" sz="3100" dirty="0" smtClean="0">
                <a:solidFill>
                  <a:schemeClr val="tx2"/>
                </a:solidFill>
              </a:rPr>
              <a:t>規定</a:t>
            </a:r>
            <a:r>
              <a:rPr lang="en-US" altLang="zh-TW" sz="3100" dirty="0" smtClean="0">
                <a:solidFill>
                  <a:schemeClr val="tx2"/>
                </a:solidFill>
              </a:rPr>
              <a:t>(5)</a:t>
            </a:r>
            <a:r>
              <a:rPr lang="zh-TW" altLang="en-US" sz="3100" b="1" dirty="0">
                <a:solidFill>
                  <a:schemeClr val="accent5"/>
                </a:solidFill>
              </a:rPr>
              <a:t/>
            </a:r>
            <a:br>
              <a:rPr lang="zh-TW" altLang="en-US" sz="3100" b="1" dirty="0">
                <a:solidFill>
                  <a:schemeClr val="accent5"/>
                </a:solidFill>
              </a:rPr>
            </a:br>
            <a:endParaRPr lang="zh-TW" altLang="en-US" sz="3100" b="1" dirty="0">
              <a:solidFill>
                <a:schemeClr val="accent5"/>
              </a:solidFill>
            </a:endParaRPr>
          </a:p>
        </p:txBody>
      </p:sp>
      <p:sp>
        <p:nvSpPr>
          <p:cNvPr id="15" name="AutoShape 5"/>
          <p:cNvSpPr>
            <a:spLocks noChangeArrowheads="1"/>
          </p:cNvSpPr>
          <p:nvPr/>
        </p:nvSpPr>
        <p:spPr bwMode="auto">
          <a:xfrm>
            <a:off x="2071670" y="1423315"/>
            <a:ext cx="6786610" cy="51621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zh-TW" altLang="en-US" sz="2400" dirty="0" smtClean="0">
                <a:solidFill>
                  <a:schemeClr val="bg1"/>
                </a:solidFill>
                <a:latin typeface="標楷體" pitchFamily="65" charset="-120"/>
                <a:ea typeface="標楷體" pitchFamily="65" charset="-120"/>
              </a:rPr>
              <a:t>應</a:t>
            </a:r>
            <a:r>
              <a:rPr lang="zh-TW" altLang="en-US" sz="2400" dirty="0">
                <a:solidFill>
                  <a:schemeClr val="bg1"/>
                </a:solidFill>
                <a:latin typeface="標楷體" pitchFamily="65" charset="-120"/>
                <a:ea typeface="標楷體" pitchFamily="65" charset="-120"/>
              </a:rPr>
              <a:t>公開完整式財務預測之認定</a:t>
            </a:r>
            <a:r>
              <a:rPr lang="zh-TW" altLang="en-US" sz="2400" dirty="0" smtClean="0">
                <a:solidFill>
                  <a:schemeClr val="bg1"/>
                </a:solidFill>
                <a:latin typeface="標楷體" pitchFamily="65" charset="-120"/>
                <a:ea typeface="標楷體" pitchFamily="65" charset="-120"/>
              </a:rPr>
              <a:t>標準</a:t>
            </a:r>
            <a:r>
              <a:rPr lang="en-US" altLang="zh-TW" sz="2400" dirty="0" smtClean="0">
                <a:solidFill>
                  <a:schemeClr val="bg1"/>
                </a:solidFill>
                <a:ea typeface="標楷體" pitchFamily="65" charset="-120"/>
              </a:rPr>
              <a:t>(</a:t>
            </a:r>
            <a:r>
              <a:rPr lang="zh-TW" altLang="en-US" sz="2400" dirty="0" smtClean="0">
                <a:solidFill>
                  <a:schemeClr val="bg1"/>
                </a:solidFill>
                <a:ea typeface="標楷體" pitchFamily="65" charset="-120"/>
              </a:rPr>
              <a:t>第</a:t>
            </a:r>
            <a:r>
              <a:rPr lang="en-US" altLang="zh-TW" sz="2400" dirty="0" smtClean="0">
                <a:solidFill>
                  <a:schemeClr val="bg1"/>
                </a:solidFill>
                <a:ea typeface="標楷體" pitchFamily="65" charset="-120"/>
              </a:rPr>
              <a:t>1</a:t>
            </a:r>
            <a:r>
              <a:rPr lang="zh-TW" altLang="en-US" sz="2400" dirty="0" smtClean="0">
                <a:solidFill>
                  <a:schemeClr val="bg1"/>
                </a:solidFill>
                <a:ea typeface="標楷體" pitchFamily="65" charset="-120"/>
              </a:rPr>
              <a:t>條</a:t>
            </a:r>
            <a:r>
              <a:rPr lang="en-US" altLang="zh-TW" sz="2400" dirty="0" smtClean="0">
                <a:solidFill>
                  <a:schemeClr val="bg1"/>
                </a:solidFill>
                <a:ea typeface="標楷體" pitchFamily="65" charset="-120"/>
              </a:rPr>
              <a:t>)</a:t>
            </a:r>
            <a:r>
              <a:rPr lang="zh-TW" altLang="en-US" sz="2400" b="1" dirty="0" smtClean="0">
                <a:solidFill>
                  <a:srgbClr val="000099"/>
                </a:solidFill>
                <a:latin typeface="標楷體" pitchFamily="65" charset="-120"/>
                <a:ea typeface="標楷體" pitchFamily="65" charset="-120"/>
              </a:rPr>
              <a:t>原則：</a:t>
            </a:r>
            <a:endParaRPr lang="zh-TW" altLang="en-US" sz="2400" dirty="0">
              <a:solidFill>
                <a:schemeClr val="bg1"/>
              </a:solidFill>
            </a:endParaRPr>
          </a:p>
        </p:txBody>
      </p:sp>
      <p:sp>
        <p:nvSpPr>
          <p:cNvPr id="8" name="AutoShape 5"/>
          <p:cNvSpPr>
            <a:spLocks noChangeArrowheads="1"/>
          </p:cNvSpPr>
          <p:nvPr/>
        </p:nvSpPr>
        <p:spPr bwMode="auto">
          <a:xfrm>
            <a:off x="2158969" y="3816628"/>
            <a:ext cx="6480720" cy="108012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r>
              <a:rPr lang="zh-TW" altLang="en-US" sz="1800" b="1" dirty="0" smtClean="0">
                <a:solidFill>
                  <a:srgbClr val="C00000"/>
                </a:solidFill>
                <a:latin typeface="標楷體" panose="03000509000000000000" pitchFamily="65" charset="-120"/>
                <a:ea typeface="標楷體" panose="03000509000000000000" pitchFamily="65" charset="-120"/>
              </a:rPr>
              <a:t>且</a:t>
            </a:r>
            <a:r>
              <a:rPr lang="zh-TW" altLang="en-US" sz="1800" b="1" dirty="0">
                <a:solidFill>
                  <a:srgbClr val="C00000"/>
                </a:solidFill>
                <a:latin typeface="標楷體" panose="03000509000000000000" pitchFamily="65" charset="-120"/>
                <a:ea typeface="標楷體" panose="03000509000000000000" pitchFamily="65" charset="-120"/>
              </a:rPr>
              <a:t>符合</a:t>
            </a:r>
            <a:r>
              <a:rPr lang="zh-TW" altLang="en-US" sz="1800" dirty="0">
                <a:latin typeface="標楷體" panose="03000509000000000000" pitchFamily="65" charset="-120"/>
                <a:ea typeface="標楷體" panose="03000509000000000000" pitchFamily="65" charset="-120"/>
              </a:rPr>
              <a:t>下列情形</a:t>
            </a:r>
            <a:r>
              <a:rPr lang="zh-TW" altLang="en-US" sz="1800" b="1" dirty="0">
                <a:solidFill>
                  <a:srgbClr val="C00000"/>
                </a:solidFill>
                <a:latin typeface="標楷體" panose="03000509000000000000" pitchFamily="65" charset="-120"/>
                <a:ea typeface="標楷體" panose="03000509000000000000" pitchFamily="65" charset="-120"/>
              </a:rPr>
              <a:t>之一</a:t>
            </a:r>
            <a:r>
              <a:rPr lang="zh-TW" altLang="en-US" sz="1800" dirty="0">
                <a:latin typeface="標楷體" panose="03000509000000000000" pitchFamily="65" charset="-120"/>
                <a:ea typeface="標楷體" panose="03000509000000000000" pitchFamily="65" charset="-120"/>
              </a:rPr>
              <a:t>者： </a:t>
            </a:r>
          </a:p>
          <a:p>
            <a:r>
              <a:rPr lang="zh-TW" altLang="en-US" sz="1800" dirty="0">
                <a:latin typeface="標楷體" panose="03000509000000000000" pitchFamily="65" charset="-120"/>
                <a:ea typeface="標楷體" panose="03000509000000000000" pitchFamily="65" charset="-120"/>
              </a:rPr>
              <a:t>一</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發布或被報導之資訊屬</a:t>
            </a:r>
            <a:r>
              <a:rPr lang="zh-TW" altLang="en-US" sz="1800" b="1" dirty="0">
                <a:solidFill>
                  <a:srgbClr val="C00000"/>
                </a:solidFill>
                <a:latin typeface="標楷體" panose="03000509000000000000" pitchFamily="65" charset="-120"/>
                <a:ea typeface="標楷體" panose="03000509000000000000" pitchFamily="65" charset="-120"/>
              </a:rPr>
              <a:t>明確具體金額 </a:t>
            </a:r>
          </a:p>
          <a:p>
            <a:r>
              <a:rPr lang="zh-TW" altLang="en-US" sz="1800" dirty="0">
                <a:latin typeface="標楷體" panose="03000509000000000000" pitchFamily="65" charset="-120"/>
                <a:ea typeface="標楷體" panose="03000509000000000000" pitchFamily="65" charset="-120"/>
              </a:rPr>
              <a:t>二</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發布或被報導之資訊屬</a:t>
            </a:r>
            <a:r>
              <a:rPr lang="zh-TW" altLang="en-US" sz="1800" b="1" dirty="0">
                <a:solidFill>
                  <a:srgbClr val="C00000"/>
                </a:solidFill>
                <a:latin typeface="標楷體" panose="03000509000000000000" pitchFamily="65" charset="-120"/>
                <a:ea typeface="標楷體" panose="03000509000000000000" pitchFamily="65" charset="-120"/>
              </a:rPr>
              <a:t>區間、上下限或變動比率 </a:t>
            </a:r>
          </a:p>
        </p:txBody>
      </p:sp>
      <p:sp>
        <p:nvSpPr>
          <p:cNvPr id="10" name="向下箭號 9"/>
          <p:cNvSpPr/>
          <p:nvPr/>
        </p:nvSpPr>
        <p:spPr>
          <a:xfrm>
            <a:off x="3198875" y="3361927"/>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AutoShape 5"/>
          <p:cNvSpPr>
            <a:spLocks noChangeArrowheads="1"/>
          </p:cNvSpPr>
          <p:nvPr/>
        </p:nvSpPr>
        <p:spPr bwMode="auto">
          <a:xfrm>
            <a:off x="1979712" y="2132856"/>
            <a:ext cx="2808312" cy="1430222"/>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r>
              <a:rPr lang="zh-TW" altLang="en-US" sz="1800" b="1" dirty="0" smtClean="0">
                <a:solidFill>
                  <a:srgbClr val="C00000"/>
                </a:solidFill>
                <a:latin typeface="標楷體" panose="03000509000000000000" pitchFamily="65" charset="-120"/>
                <a:ea typeface="標楷體" panose="03000509000000000000" pitchFamily="65" charset="-120"/>
              </a:rPr>
              <a:t>公司</a:t>
            </a:r>
            <a:r>
              <a:rPr lang="zh-TW" altLang="en-US" sz="1800" b="1" dirty="0">
                <a:solidFill>
                  <a:srgbClr val="C00000"/>
                </a:solidFill>
                <a:latin typeface="標楷體" panose="03000509000000000000" pitchFamily="65" charset="-120"/>
                <a:ea typeface="標楷體" panose="03000509000000000000" pitchFamily="65" charset="-120"/>
              </a:rPr>
              <a:t>自行發布</a:t>
            </a:r>
            <a:r>
              <a:rPr lang="zh-TW" altLang="en-US" sz="1800" dirty="0">
                <a:latin typeface="標楷體" panose="03000509000000000000" pitchFamily="65" charset="-120"/>
                <a:ea typeface="標楷體" panose="03000509000000000000" pitchFamily="65" charset="-120"/>
              </a:rPr>
              <a:t>整體性或占全部營收逾</a:t>
            </a:r>
            <a:r>
              <a:rPr lang="en-US" altLang="zh-TW" sz="1800" dirty="0">
                <a:latin typeface="標楷體" panose="03000509000000000000" pitchFamily="65" charset="-120"/>
                <a:ea typeface="標楷體" panose="03000509000000000000" pitchFamily="65" charset="-120"/>
              </a:rPr>
              <a:t>50%</a:t>
            </a:r>
            <a:r>
              <a:rPr lang="zh-TW" altLang="en-US" sz="1800" dirty="0">
                <a:latin typeface="標楷體" panose="03000509000000000000" pitchFamily="65" charset="-120"/>
                <a:ea typeface="標楷體" panose="03000509000000000000" pitchFamily="65" charset="-120"/>
              </a:rPr>
              <a:t>業務</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產品</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之合併</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個別</a:t>
            </a:r>
            <a:r>
              <a:rPr lang="en-US" altLang="zh-TW" sz="1800" dirty="0">
                <a:latin typeface="標楷體" panose="03000509000000000000" pitchFamily="65" charset="-120"/>
                <a:ea typeface="標楷體" panose="03000509000000000000" pitchFamily="65" charset="-120"/>
              </a:rPr>
              <a:t>)</a:t>
            </a:r>
            <a:r>
              <a:rPr lang="zh-TW" altLang="en-US" sz="1800" b="1" dirty="0">
                <a:solidFill>
                  <a:srgbClr val="C00000"/>
                </a:solidFill>
                <a:latin typeface="標楷體" panose="03000509000000000000" pitchFamily="65" charset="-120"/>
                <a:ea typeface="標楷體" panose="03000509000000000000" pitchFamily="65" charset="-120"/>
              </a:rPr>
              <a:t>營收或獲利預測性資訊者 </a:t>
            </a:r>
          </a:p>
        </p:txBody>
      </p:sp>
      <p:sp>
        <p:nvSpPr>
          <p:cNvPr id="11" name="向下箭號 10"/>
          <p:cNvSpPr/>
          <p:nvPr/>
        </p:nvSpPr>
        <p:spPr>
          <a:xfrm>
            <a:off x="7128284" y="3390719"/>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AutoShape 5"/>
          <p:cNvSpPr>
            <a:spLocks noChangeArrowheads="1"/>
          </p:cNvSpPr>
          <p:nvPr/>
        </p:nvSpPr>
        <p:spPr bwMode="auto">
          <a:xfrm>
            <a:off x="5940152" y="2114807"/>
            <a:ext cx="2808312" cy="1434937"/>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r>
              <a:rPr lang="zh-TW" altLang="en-US" sz="1800" b="1" dirty="0" smtClean="0">
                <a:solidFill>
                  <a:srgbClr val="C00000"/>
                </a:solidFill>
                <a:latin typeface="標楷體" panose="03000509000000000000" pitchFamily="65" charset="-120"/>
                <a:ea typeface="標楷體" panose="03000509000000000000" pitchFamily="65" charset="-120"/>
              </a:rPr>
              <a:t>櫃買中心發現</a:t>
            </a:r>
            <a:r>
              <a:rPr lang="zh-TW" altLang="en-US" sz="1800" b="1" dirty="0">
                <a:solidFill>
                  <a:srgbClr val="C00000"/>
                </a:solidFill>
                <a:latin typeface="標楷體" panose="03000509000000000000" pitchFamily="65" charset="-120"/>
                <a:ea typeface="標楷體" panose="03000509000000000000" pitchFamily="65" charset="-120"/>
              </a:rPr>
              <a:t>有媒體報導</a:t>
            </a:r>
            <a:r>
              <a:rPr lang="zh-TW" altLang="en-US" sz="1800" dirty="0" smtClean="0">
                <a:latin typeface="標楷體" panose="03000509000000000000" pitchFamily="65" charset="-120"/>
                <a:ea typeface="標楷體" panose="03000509000000000000" pitchFamily="65" charset="-120"/>
              </a:rPr>
              <a:t>上櫃公司</a:t>
            </a:r>
            <a:r>
              <a:rPr lang="zh-TW" altLang="en-US" sz="1800" dirty="0">
                <a:latin typeface="標楷體" panose="03000509000000000000" pitchFamily="65" charset="-120"/>
                <a:ea typeface="標楷體" panose="03000509000000000000" pitchFamily="65" charset="-120"/>
              </a:rPr>
              <a:t>相關預測性資訊，</a:t>
            </a:r>
            <a:r>
              <a:rPr lang="zh-TW" altLang="en-US" sz="1800" b="1" dirty="0">
                <a:solidFill>
                  <a:srgbClr val="C00000"/>
                </a:solidFill>
                <a:latin typeface="標楷體" panose="03000509000000000000" pitchFamily="65" charset="-120"/>
                <a:ea typeface="標楷體" panose="03000509000000000000" pitchFamily="65" charset="-120"/>
              </a:rPr>
              <a:t>經查證後</a:t>
            </a:r>
            <a:r>
              <a:rPr lang="zh-TW" altLang="en-US" sz="1800" dirty="0" smtClean="0">
                <a:latin typeface="標楷體" panose="03000509000000000000" pitchFamily="65" charset="-120"/>
                <a:ea typeface="標楷體" panose="03000509000000000000" pitchFamily="65" charset="-120"/>
              </a:rPr>
              <a:t>上櫃公司</a:t>
            </a:r>
            <a:r>
              <a:rPr lang="zh-TW" altLang="en-US" sz="1800" b="1" dirty="0">
                <a:solidFill>
                  <a:srgbClr val="C00000"/>
                </a:solidFill>
                <a:latin typeface="標楷體" panose="03000509000000000000" pitchFamily="65" charset="-120"/>
                <a:ea typeface="標楷體" panose="03000509000000000000" pitchFamily="65" charset="-120"/>
              </a:rPr>
              <a:t>並未澄清該資訊非其所發布或提供者 </a:t>
            </a:r>
          </a:p>
        </p:txBody>
      </p:sp>
    </p:spTree>
    <p:extLst>
      <p:ext uri="{BB962C8B-B14F-4D97-AF65-F5344CB8AC3E}">
        <p14:creationId xmlns:p14="http://schemas.microsoft.com/office/powerpoint/2010/main" val="32091621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47</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 name="標題 1"/>
          <p:cNvSpPr>
            <a:spLocks noGrp="1"/>
          </p:cNvSpPr>
          <p:nvPr>
            <p:ph type="title"/>
          </p:nvPr>
        </p:nvSpPr>
        <p:spPr>
          <a:xfrm>
            <a:off x="1043608" y="415019"/>
            <a:ext cx="8027367" cy="1121601"/>
          </a:xfrm>
        </p:spPr>
        <p:txBody>
          <a:bodyPr>
            <a:normAutofit fontScale="90000"/>
          </a:bodyPr>
          <a:lstStyle/>
          <a:p>
            <a:pPr>
              <a:lnSpc>
                <a:spcPct val="150000"/>
              </a:lnSpc>
              <a:defRPr/>
            </a:pPr>
            <a:r>
              <a:rPr lang="zh-TW" altLang="en-US" sz="4400" b="1" dirty="0" smtClean="0">
                <a:solidFill>
                  <a:schemeClr val="tx2"/>
                </a:solidFill>
              </a:rPr>
              <a:t>五、</a:t>
            </a:r>
            <a:r>
              <a:rPr lang="zh-TW" altLang="en-US" sz="4400" b="1" dirty="0" smtClean="0">
                <a:solidFill>
                  <a:schemeClr val="tx2"/>
                </a:solidFill>
                <a:latin typeface="Times New Roman" pitchFamily="18" charset="0"/>
              </a:rPr>
              <a:t>提醒注意事項</a:t>
            </a:r>
            <a:r>
              <a:rPr lang="en-US" altLang="zh-TW" sz="4400" b="1" dirty="0" smtClean="0">
                <a:solidFill>
                  <a:schemeClr val="tx2"/>
                </a:solidFill>
              </a:rPr>
              <a:t/>
            </a:r>
            <a:br>
              <a:rPr lang="en-US" altLang="zh-TW" sz="4400" b="1" dirty="0" smtClean="0">
                <a:solidFill>
                  <a:schemeClr val="tx2"/>
                </a:solidFill>
              </a:rPr>
            </a:br>
            <a:r>
              <a:rPr lang="zh-TW" altLang="en-US" sz="3100" dirty="0" smtClean="0">
                <a:solidFill>
                  <a:schemeClr val="tx2"/>
                </a:solidFill>
              </a:rPr>
              <a:t>      </a:t>
            </a:r>
            <a:r>
              <a:rPr lang="en-US" altLang="zh-TW" sz="3100" dirty="0">
                <a:solidFill>
                  <a:schemeClr val="tx2"/>
                </a:solidFill>
              </a:rPr>
              <a:t>1</a:t>
            </a:r>
            <a:r>
              <a:rPr lang="en-US" altLang="zh-TW" sz="3100" dirty="0" smtClean="0">
                <a:solidFill>
                  <a:schemeClr val="tx2"/>
                </a:solidFill>
              </a:rPr>
              <a:t>.</a:t>
            </a:r>
            <a:r>
              <a:rPr lang="zh-TW" altLang="en-US" sz="3100" dirty="0">
                <a:solidFill>
                  <a:schemeClr val="tx2"/>
                </a:solidFill>
              </a:rPr>
              <a:t>預測性資訊</a:t>
            </a:r>
            <a:r>
              <a:rPr lang="zh-TW" altLang="en-US" sz="3100" dirty="0" smtClean="0">
                <a:solidFill>
                  <a:schemeClr val="tx2"/>
                </a:solidFill>
              </a:rPr>
              <a:t>規定</a:t>
            </a:r>
            <a:r>
              <a:rPr lang="en-US" altLang="zh-TW" sz="3100" dirty="0" smtClean="0">
                <a:solidFill>
                  <a:schemeClr val="tx2"/>
                </a:solidFill>
              </a:rPr>
              <a:t>(6)</a:t>
            </a:r>
            <a:r>
              <a:rPr lang="zh-TW" altLang="en-US" sz="3100" b="1" dirty="0">
                <a:solidFill>
                  <a:schemeClr val="accent5"/>
                </a:solidFill>
              </a:rPr>
              <a:t/>
            </a:r>
            <a:br>
              <a:rPr lang="zh-TW" altLang="en-US" sz="3100" b="1" dirty="0">
                <a:solidFill>
                  <a:schemeClr val="accent5"/>
                </a:solidFill>
              </a:rPr>
            </a:br>
            <a:endParaRPr lang="zh-TW" altLang="en-US" sz="3100" b="1" dirty="0">
              <a:solidFill>
                <a:schemeClr val="accent5"/>
              </a:solidFill>
            </a:endParaRPr>
          </a:p>
        </p:txBody>
      </p:sp>
      <p:sp>
        <p:nvSpPr>
          <p:cNvPr id="15" name="AutoShape 5"/>
          <p:cNvSpPr>
            <a:spLocks noChangeArrowheads="1"/>
          </p:cNvSpPr>
          <p:nvPr/>
        </p:nvSpPr>
        <p:spPr bwMode="auto">
          <a:xfrm>
            <a:off x="1857356" y="1423315"/>
            <a:ext cx="6858048" cy="51621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zh-TW" altLang="en-US" sz="2400" dirty="0">
                <a:solidFill>
                  <a:schemeClr val="bg1"/>
                </a:solidFill>
                <a:latin typeface="標楷體" pitchFamily="65" charset="-120"/>
                <a:ea typeface="標楷體" pitchFamily="65" charset="-120"/>
              </a:rPr>
              <a:t>應公開完整式財務預測之認定</a:t>
            </a:r>
            <a:r>
              <a:rPr lang="zh-TW" altLang="en-US" sz="2400" dirty="0" smtClean="0">
                <a:solidFill>
                  <a:schemeClr val="bg1"/>
                </a:solidFill>
                <a:latin typeface="標楷體" pitchFamily="65" charset="-120"/>
                <a:ea typeface="標楷體" pitchFamily="65" charset="-120"/>
              </a:rPr>
              <a:t>標準</a:t>
            </a:r>
            <a:r>
              <a:rPr lang="en-US" altLang="zh-TW" sz="2400" dirty="0" smtClean="0">
                <a:solidFill>
                  <a:schemeClr val="bg1"/>
                </a:solidFill>
                <a:ea typeface="標楷體" pitchFamily="65" charset="-120"/>
              </a:rPr>
              <a:t>(</a:t>
            </a:r>
            <a:r>
              <a:rPr lang="zh-TW" altLang="en-US" sz="2400" dirty="0" smtClean="0">
                <a:solidFill>
                  <a:schemeClr val="bg1"/>
                </a:solidFill>
                <a:ea typeface="標楷體" pitchFamily="65" charset="-120"/>
              </a:rPr>
              <a:t>第</a:t>
            </a:r>
            <a:r>
              <a:rPr lang="en-US" altLang="zh-TW" sz="2400" dirty="0" smtClean="0">
                <a:solidFill>
                  <a:schemeClr val="bg1"/>
                </a:solidFill>
                <a:ea typeface="標楷體" pitchFamily="65" charset="-120"/>
              </a:rPr>
              <a:t>2</a:t>
            </a:r>
            <a:r>
              <a:rPr lang="zh-TW" altLang="en-US" sz="2400" dirty="0" smtClean="0">
                <a:solidFill>
                  <a:schemeClr val="bg1"/>
                </a:solidFill>
                <a:ea typeface="標楷體" pitchFamily="65" charset="-120"/>
              </a:rPr>
              <a:t>條</a:t>
            </a:r>
            <a:r>
              <a:rPr lang="en-US" altLang="zh-TW" sz="2400" dirty="0" smtClean="0">
                <a:solidFill>
                  <a:schemeClr val="bg1"/>
                </a:solidFill>
                <a:ea typeface="標楷體" pitchFamily="65" charset="-120"/>
              </a:rPr>
              <a:t>)</a:t>
            </a:r>
            <a:r>
              <a:rPr lang="zh-TW" altLang="en-US" sz="2400" b="1" dirty="0" smtClean="0">
                <a:solidFill>
                  <a:srgbClr val="000099"/>
                </a:solidFill>
                <a:ea typeface="標楷體" pitchFamily="65" charset="-120"/>
              </a:rPr>
              <a:t>例外</a:t>
            </a:r>
            <a:r>
              <a:rPr lang="zh-TW" altLang="en-US" sz="2400" b="1" dirty="0" smtClean="0">
                <a:solidFill>
                  <a:srgbClr val="000099"/>
                </a:solidFill>
                <a:latin typeface="標楷體" pitchFamily="65" charset="-120"/>
                <a:ea typeface="標楷體" pitchFamily="65" charset="-120"/>
              </a:rPr>
              <a:t>：</a:t>
            </a:r>
            <a:endParaRPr lang="zh-TW" altLang="en-US" sz="2400" b="1" dirty="0">
              <a:solidFill>
                <a:srgbClr val="000099"/>
              </a:solidFill>
            </a:endParaRPr>
          </a:p>
        </p:txBody>
      </p:sp>
      <p:sp>
        <p:nvSpPr>
          <p:cNvPr id="2" name="矩形 1"/>
          <p:cNvSpPr/>
          <p:nvPr/>
        </p:nvSpPr>
        <p:spPr>
          <a:xfrm>
            <a:off x="2417142" y="2764778"/>
            <a:ext cx="6030416" cy="2739211"/>
          </a:xfrm>
          <a:prstGeom prst="rect">
            <a:avLst/>
          </a:prstGeom>
        </p:spPr>
        <p:txBody>
          <a:bodyPr wrap="square">
            <a:spAutoFit/>
          </a:bodyPr>
          <a:lstStyle/>
          <a:p>
            <a:r>
              <a:rPr lang="zh-TW" altLang="en-US" sz="2400" b="1" u="sng" dirty="0" smtClean="0">
                <a:solidFill>
                  <a:srgbClr val="FF0000"/>
                </a:solidFill>
                <a:latin typeface="標楷體" panose="03000509000000000000" pitchFamily="65" charset="-120"/>
                <a:ea typeface="標楷體" panose="03000509000000000000" pitchFamily="65" charset="-120"/>
              </a:rPr>
              <a:t>召開</a:t>
            </a:r>
            <a:r>
              <a:rPr lang="zh-TW" altLang="en-US" sz="2400" b="1" u="sng" dirty="0">
                <a:solidFill>
                  <a:srgbClr val="FF0000"/>
                </a:solidFill>
                <a:latin typeface="標楷體" panose="03000509000000000000" pitchFamily="65" charset="-120"/>
                <a:ea typeface="標楷體" panose="03000509000000000000" pitchFamily="65" charset="-120"/>
              </a:rPr>
              <a:t>法人說明會</a:t>
            </a:r>
            <a:r>
              <a:rPr lang="zh-TW" altLang="en-US" sz="2400" dirty="0">
                <a:latin typeface="標楷體" panose="03000509000000000000" pitchFamily="65" charset="-120"/>
                <a:ea typeface="標楷體" panose="03000509000000000000" pitchFamily="65" charset="-120"/>
              </a:rPr>
              <a:t>發布合併</a:t>
            </a:r>
            <a:r>
              <a:rPr lang="en-US" altLang="zh-TW" sz="2400" dirty="0">
                <a:latin typeface="Calibri" panose="020F0502020204030204" pitchFamily="34" charset="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個別</a:t>
            </a:r>
            <a:r>
              <a:rPr lang="en-US" altLang="zh-TW" sz="2400" dirty="0">
                <a:latin typeface="Calibri" panose="020F0502020204030204" pitchFamily="34" charset="0"/>
                <a:ea typeface="標楷體" panose="03000509000000000000" pitchFamily="65" charset="-120"/>
              </a:rPr>
              <a:t>)</a:t>
            </a:r>
            <a:r>
              <a:rPr lang="zh-TW" altLang="en-US" sz="2400" b="1" u="sng" dirty="0">
                <a:solidFill>
                  <a:srgbClr val="FF0000"/>
                </a:solidFill>
                <a:latin typeface="標楷體" panose="03000509000000000000" pitchFamily="65" charset="-120"/>
                <a:ea typeface="標楷體" panose="03000509000000000000" pitchFamily="65" charset="-120"/>
              </a:rPr>
              <a:t>營業收入、營業毛利</a:t>
            </a:r>
            <a:r>
              <a:rPr lang="en-US" altLang="zh-TW" sz="2400" b="1" u="sng" dirty="0">
                <a:solidFill>
                  <a:srgbClr val="FF0000"/>
                </a:solidFill>
                <a:latin typeface="Calibri" panose="020F0502020204030204" pitchFamily="34" charset="0"/>
                <a:ea typeface="標楷體" panose="03000509000000000000" pitchFamily="65" charset="-120"/>
              </a:rPr>
              <a:t>(</a:t>
            </a:r>
            <a:r>
              <a:rPr lang="zh-TW" altLang="en-US" sz="2400" b="1" u="sng" dirty="0">
                <a:solidFill>
                  <a:srgbClr val="FF0000"/>
                </a:solidFill>
                <a:latin typeface="標楷體" panose="03000509000000000000" pitchFamily="65" charset="-120"/>
                <a:ea typeface="標楷體" panose="03000509000000000000" pitchFamily="65" charset="-120"/>
              </a:rPr>
              <a:t>率</a:t>
            </a:r>
            <a:r>
              <a:rPr lang="en-US" altLang="zh-TW" sz="2400" b="1" u="sng" dirty="0">
                <a:solidFill>
                  <a:srgbClr val="FF0000"/>
                </a:solidFill>
                <a:latin typeface="Calibri" panose="020F0502020204030204" pitchFamily="34" charset="0"/>
                <a:ea typeface="標楷體" panose="03000509000000000000" pitchFamily="65" charset="-120"/>
              </a:rPr>
              <a:t>)</a:t>
            </a:r>
            <a:r>
              <a:rPr lang="zh-TW" altLang="en-US" sz="2400" b="1" u="sng" dirty="0">
                <a:solidFill>
                  <a:srgbClr val="FF0000"/>
                </a:solidFill>
                <a:latin typeface="標楷體" panose="03000509000000000000" pitchFamily="65" charset="-120"/>
                <a:ea typeface="標楷體" panose="03000509000000000000" pitchFamily="65" charset="-120"/>
              </a:rPr>
              <a:t>及營業利益</a:t>
            </a:r>
            <a:r>
              <a:rPr lang="en-US" altLang="zh-TW" sz="2400" b="1" u="sng" dirty="0">
                <a:solidFill>
                  <a:srgbClr val="FF0000"/>
                </a:solidFill>
                <a:latin typeface="Calibri" panose="020F0502020204030204" pitchFamily="34" charset="0"/>
                <a:ea typeface="標楷體" panose="03000509000000000000" pitchFamily="65" charset="-120"/>
              </a:rPr>
              <a:t>(</a:t>
            </a:r>
            <a:r>
              <a:rPr lang="zh-TW" altLang="en-US" sz="2400" b="1" u="sng" dirty="0">
                <a:solidFill>
                  <a:srgbClr val="FF0000"/>
                </a:solidFill>
                <a:latin typeface="標楷體" panose="03000509000000000000" pitchFamily="65" charset="-120"/>
                <a:ea typeface="標楷體" panose="03000509000000000000" pitchFamily="65" charset="-120"/>
              </a:rPr>
              <a:t>率</a:t>
            </a:r>
            <a:r>
              <a:rPr lang="en-US" altLang="zh-TW" sz="2400" b="1" u="sng" dirty="0">
                <a:solidFill>
                  <a:srgbClr val="FF0000"/>
                </a:solidFill>
                <a:latin typeface="Calibri" panose="020F0502020204030204" pitchFamily="34" charset="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之預測性資訊，且最近四季合併</a:t>
            </a:r>
            <a:r>
              <a:rPr lang="en-US" altLang="zh-TW" sz="2400" dirty="0">
                <a:latin typeface="Calibri" panose="020F0502020204030204" pitchFamily="34" charset="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個別</a:t>
            </a:r>
            <a:r>
              <a:rPr lang="en-US" altLang="zh-TW" sz="2400" dirty="0">
                <a:latin typeface="Calibri" panose="020F0502020204030204" pitchFamily="34" charset="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財務報表</a:t>
            </a:r>
            <a:r>
              <a:rPr lang="zh-TW" altLang="en-US" sz="2400" b="1" u="sng" dirty="0">
                <a:solidFill>
                  <a:srgbClr val="FF0000"/>
                </a:solidFill>
                <a:latin typeface="標楷體" panose="03000509000000000000" pitchFamily="65" charset="-120"/>
                <a:ea typeface="標楷體" panose="03000509000000000000" pitchFamily="65" charset="-120"/>
              </a:rPr>
              <a:t>營業外收支淨額合計數占稅前損益合計數不超過</a:t>
            </a:r>
            <a:r>
              <a:rPr lang="en-US" altLang="zh-TW" sz="2400" b="1" u="sng" dirty="0">
                <a:solidFill>
                  <a:srgbClr val="FF0000"/>
                </a:solidFill>
                <a:latin typeface="Calibri" panose="020F0502020204030204" pitchFamily="34" charset="0"/>
                <a:ea typeface="標楷體" panose="03000509000000000000" pitchFamily="65" charset="-120"/>
              </a:rPr>
              <a:t>10%</a:t>
            </a:r>
            <a:r>
              <a:rPr lang="zh-TW" altLang="en-US" sz="2400" b="1" u="sng" dirty="0">
                <a:solidFill>
                  <a:srgbClr val="FF0000"/>
                </a:solidFill>
                <a:latin typeface="標楷體" panose="03000509000000000000" pitchFamily="65" charset="-120"/>
                <a:ea typeface="標楷體" panose="03000509000000000000" pitchFamily="65" charset="-120"/>
              </a:rPr>
              <a:t>者</a:t>
            </a:r>
            <a:r>
              <a:rPr lang="zh-TW" altLang="en-US" sz="2400" dirty="0">
                <a:latin typeface="標楷體" panose="03000509000000000000" pitchFamily="65" charset="-120"/>
                <a:ea typeface="標楷體" panose="03000509000000000000" pitchFamily="65" charset="-120"/>
              </a:rPr>
              <a:t>，並已將相關資訊於公開資訊觀測站</a:t>
            </a:r>
            <a:r>
              <a:rPr lang="zh-TW" altLang="en-US" sz="2400" dirty="0">
                <a:solidFill>
                  <a:srgbClr val="000099"/>
                </a:solidFill>
                <a:latin typeface="標楷體" panose="03000509000000000000" pitchFamily="65" charset="-120"/>
                <a:ea typeface="標楷體" panose="03000509000000000000" pitchFamily="65" charset="-120"/>
              </a:rPr>
              <a:t>充分揭露</a:t>
            </a:r>
            <a:r>
              <a:rPr lang="zh-TW" altLang="en-US" sz="2400" dirty="0">
                <a:latin typeface="標楷體" panose="03000509000000000000" pitchFamily="65" charset="-120"/>
                <a:ea typeface="標楷體" panose="03000509000000000000" pitchFamily="65" charset="-120"/>
              </a:rPr>
              <a:t>，</a:t>
            </a:r>
            <a:r>
              <a:rPr lang="zh-TW" altLang="en-US" sz="3200" b="1" dirty="0">
                <a:solidFill>
                  <a:schemeClr val="accent4">
                    <a:lumMod val="75000"/>
                  </a:schemeClr>
                </a:solidFill>
                <a:latin typeface="標楷體" panose="03000509000000000000" pitchFamily="65" charset="-120"/>
                <a:ea typeface="標楷體" panose="03000509000000000000" pitchFamily="65" charset="-120"/>
              </a:rPr>
              <a:t>視為已公開財務預測資訊</a:t>
            </a:r>
            <a:r>
              <a:rPr lang="zh-TW" altLang="en-US" sz="2400" dirty="0">
                <a:latin typeface="標楷體" panose="03000509000000000000" pitchFamily="65" charset="-120"/>
                <a:ea typeface="標楷體" panose="03000509000000000000" pitchFamily="65" charset="-120"/>
              </a:rPr>
              <a:t>。 </a:t>
            </a:r>
          </a:p>
          <a:p>
            <a:endParaRPr lang="zh-TW" altLang="en-US" dirty="0">
              <a:latin typeface="標楷體" panose="03000509000000000000" pitchFamily="65" charset="-120"/>
              <a:ea typeface="標楷體" panose="03000509000000000000" pitchFamily="65" charset="-120"/>
            </a:endParaRPr>
          </a:p>
        </p:txBody>
      </p:sp>
      <p:sp>
        <p:nvSpPr>
          <p:cNvPr id="6" name="圓角矩形 5"/>
          <p:cNvSpPr/>
          <p:nvPr/>
        </p:nvSpPr>
        <p:spPr>
          <a:xfrm>
            <a:off x="2069226" y="2259857"/>
            <a:ext cx="6511486" cy="29693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AutoShape 5"/>
          <p:cNvSpPr>
            <a:spLocks noChangeArrowheads="1"/>
          </p:cNvSpPr>
          <p:nvPr/>
        </p:nvSpPr>
        <p:spPr bwMode="auto">
          <a:xfrm>
            <a:off x="3272741" y="2044698"/>
            <a:ext cx="4104456" cy="648072"/>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r>
              <a:rPr lang="zh-TW" altLang="en-US" b="1" u="sng" dirty="0" smtClean="0">
                <a:solidFill>
                  <a:srgbClr val="C00000"/>
                </a:solidFill>
                <a:latin typeface="標楷體" panose="03000509000000000000" pitchFamily="65" charset="-120"/>
                <a:ea typeface="標楷體" panose="03000509000000000000" pitchFamily="65" charset="-120"/>
              </a:rPr>
              <a:t>可</a:t>
            </a:r>
            <a:r>
              <a:rPr lang="zh-TW" altLang="en-US" b="1" u="sng" dirty="0">
                <a:solidFill>
                  <a:srgbClr val="C00000"/>
                </a:solidFill>
                <a:latin typeface="標楷體" panose="03000509000000000000" pitchFamily="65" charset="-120"/>
                <a:ea typeface="標楷體" panose="03000509000000000000" pitchFamily="65" charset="-120"/>
              </a:rPr>
              <a:t>提及預測性資訊</a:t>
            </a:r>
            <a:r>
              <a:rPr lang="zh-TW" altLang="en-US" dirty="0">
                <a:latin typeface="標楷體" panose="03000509000000000000" pitchFamily="65" charset="-120"/>
                <a:ea typeface="標楷體" panose="03000509000000000000" pitchFamily="65" charset="-120"/>
              </a:rPr>
              <a:t>之自評判斷標準 </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9" name="雲朵形 8"/>
          <p:cNvSpPr/>
          <p:nvPr/>
        </p:nvSpPr>
        <p:spPr>
          <a:xfrm>
            <a:off x="2128522" y="5229200"/>
            <a:ext cx="6299919" cy="1662573"/>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r>
              <a:rPr lang="zh-TW" altLang="en-US" b="1" dirty="0" smtClean="0">
                <a:solidFill>
                  <a:srgbClr val="C00000"/>
                </a:solidFill>
                <a:latin typeface="標楷體" panose="03000509000000000000" pitchFamily="65" charset="-120"/>
                <a:ea typeface="標楷體" panose="03000509000000000000" pitchFamily="65" charset="-120"/>
              </a:rPr>
              <a:t>提醒：</a:t>
            </a:r>
            <a:endParaRPr lang="en-US" altLang="zh-TW" b="1" dirty="0" smtClean="0">
              <a:solidFill>
                <a:srgbClr val="C00000"/>
              </a:solidFill>
              <a:latin typeface="標楷體" panose="03000509000000000000" pitchFamily="65" charset="-120"/>
              <a:ea typeface="標楷體" panose="03000509000000000000" pitchFamily="65" charset="-120"/>
            </a:endParaRPr>
          </a:p>
          <a:p>
            <a:r>
              <a:rPr lang="zh-TW" altLang="en-US" dirty="0" smtClean="0">
                <a:solidFill>
                  <a:schemeClr val="tx1"/>
                </a:solidFill>
                <a:latin typeface="標楷體" panose="03000509000000000000" pitchFamily="65" charset="-120"/>
                <a:ea typeface="標楷體" panose="03000509000000000000" pitchFamily="65" charset="-120"/>
              </a:rPr>
              <a:t>有發布財測之公司，應</a:t>
            </a:r>
            <a:r>
              <a:rPr lang="zh-TW" altLang="en-US" dirty="0">
                <a:solidFill>
                  <a:schemeClr val="tx1"/>
                </a:solidFill>
                <a:latin typeface="標楷體" panose="03000509000000000000" pitchFamily="65" charset="-120"/>
                <a:ea typeface="標楷體" panose="03000509000000000000" pitchFamily="65" charset="-120"/>
              </a:rPr>
              <a:t>隨時評估財測之達成情形，必要時應即</a:t>
            </a:r>
            <a:r>
              <a:rPr lang="zh-TW" altLang="en-US" b="1" u="sng" dirty="0">
                <a:solidFill>
                  <a:srgbClr val="FF0000"/>
                </a:solidFill>
                <a:latin typeface="標楷體" panose="03000509000000000000" pitchFamily="65" charset="-120"/>
                <a:ea typeface="標楷體" panose="03000509000000000000" pitchFamily="65" charset="-120"/>
              </a:rPr>
              <a:t>發布重大</a:t>
            </a:r>
            <a:r>
              <a:rPr lang="zh-TW" altLang="en-US" b="1" u="sng" dirty="0" smtClean="0">
                <a:solidFill>
                  <a:srgbClr val="FF0000"/>
                </a:solidFill>
                <a:latin typeface="標楷體" panose="03000509000000000000" pitchFamily="65" charset="-120"/>
                <a:ea typeface="標楷體" panose="03000509000000000000" pitchFamily="65" charset="-120"/>
              </a:rPr>
              <a:t>訊息第</a:t>
            </a:r>
            <a:r>
              <a:rPr lang="en-US" altLang="zh-TW" b="1" u="sng" dirty="0" smtClean="0">
                <a:solidFill>
                  <a:srgbClr val="FF0000"/>
                </a:solidFill>
                <a:latin typeface="標楷體" panose="03000509000000000000" pitchFamily="65" charset="-120"/>
                <a:ea typeface="標楷體" panose="03000509000000000000" pitchFamily="65" charset="-120"/>
              </a:rPr>
              <a:t>13</a:t>
            </a:r>
            <a:r>
              <a:rPr lang="zh-TW" altLang="en-US" b="1" u="sng" dirty="0" smtClean="0">
                <a:solidFill>
                  <a:srgbClr val="FF0000"/>
                </a:solidFill>
                <a:latin typeface="標楷體" panose="03000509000000000000" pitchFamily="65" charset="-120"/>
                <a:ea typeface="標楷體" panose="03000509000000000000" pitchFamily="65" charset="-120"/>
              </a:rPr>
              <a:t>款說明</a:t>
            </a:r>
            <a:r>
              <a:rPr lang="zh-TW" altLang="en-US" dirty="0">
                <a:solidFill>
                  <a:schemeClr val="tx1"/>
                </a:solidFill>
                <a:latin typeface="標楷體" panose="03000509000000000000" pitchFamily="65" charset="-120"/>
                <a:ea typeface="標楷體" panose="03000509000000000000" pitchFamily="65" charset="-120"/>
              </a:rPr>
              <a:t>已不適用，或更新</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正</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前述預測性資訊。 </a:t>
            </a:r>
            <a:endParaRPr lang="zh-TW" altLang="en-US" b="1"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686212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11"/>
          <p:cNvSpPr>
            <a:spLocks noChangeArrowheads="1"/>
          </p:cNvSpPr>
          <p:nvPr/>
        </p:nvSpPr>
        <p:spPr bwMode="auto">
          <a:xfrm>
            <a:off x="1816931" y="5194844"/>
            <a:ext cx="6120680" cy="1042468"/>
          </a:xfrm>
          <a:prstGeom prst="rect">
            <a:avLst/>
          </a:prstGeom>
          <a:solidFill>
            <a:srgbClr val="CCFFCC"/>
          </a:solidFill>
          <a:ln w="9525">
            <a:miter lim="800000"/>
            <a:headEnd/>
            <a:tailEnd/>
          </a:ln>
          <a:scene3d>
            <a:camera prst="legacyObliqueTopRight"/>
            <a:lightRig rig="legacyFlat3" dir="b"/>
          </a:scene3d>
          <a:sp3d extrusionH="887400" prstMaterial="legacyPlastic">
            <a:bevelT w="13500" h="13500" prst="angle"/>
            <a:bevelB w="13500" h="13500" prst="angle"/>
            <a:extrusionClr>
              <a:srgbClr val="CCFFCC"/>
            </a:extrusionClr>
          </a:sp3d>
        </p:spPr>
        <p:txBody>
          <a:bodyPr wrap="none" anchor="ctr">
            <a:flatTx/>
          </a:bodyPr>
          <a:lstStyle/>
          <a:p>
            <a:r>
              <a:rPr lang="zh-TW" altLang="en-US" dirty="0" smtClean="0">
                <a:latin typeface="標楷體" panose="03000509000000000000" pitchFamily="65" charset="-120"/>
                <a:ea typeface="標楷體" panose="03000509000000000000" pitchFamily="65" charset="-120"/>
              </a:rPr>
              <a:t>科技</a:t>
            </a:r>
            <a:r>
              <a:rPr lang="zh-TW" altLang="en-US" dirty="0">
                <a:latin typeface="標楷體" panose="03000509000000000000" pitchFamily="65" charset="-120"/>
                <a:ea typeface="標楷體" panose="03000509000000000000" pitchFamily="65" charset="-120"/>
              </a:rPr>
              <a:t>（含生技）公司於法人說明會，須向投資人</a:t>
            </a:r>
            <a:r>
              <a:rPr lang="zh-TW" altLang="en-US" dirty="0" smtClean="0">
                <a:latin typeface="標楷體" panose="03000509000000000000" pitchFamily="65" charset="-120"/>
                <a:ea typeface="標楷體" panose="03000509000000000000" pitchFamily="65" charset="-120"/>
              </a:rPr>
              <a:t>強調</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說明</a:t>
            </a:r>
            <a:r>
              <a:rPr lang="zh-TW" altLang="en-US" dirty="0">
                <a:latin typeface="標楷體" panose="03000509000000000000" pitchFamily="65" charset="-120"/>
                <a:ea typeface="標楷體" panose="03000509000000000000" pitchFamily="65" charset="-120"/>
              </a:rPr>
              <a:t>公司所涉</a:t>
            </a:r>
            <a:r>
              <a:rPr lang="zh-TW" altLang="en-US" u="sng" dirty="0">
                <a:solidFill>
                  <a:srgbClr val="FF0000"/>
                </a:solidFill>
                <a:latin typeface="標楷體" panose="03000509000000000000" pitchFamily="65" charset="-120"/>
                <a:ea typeface="標楷體" panose="03000509000000000000" pitchFamily="65" charset="-120"/>
              </a:rPr>
              <a:t>專業領域之相關財務風險與產業現況</a:t>
            </a:r>
            <a:r>
              <a:rPr lang="zh-TW" altLang="en-US" u="sng" dirty="0" smtClean="0">
                <a:solidFill>
                  <a:srgbClr val="FF0000"/>
                </a:solidFill>
                <a:latin typeface="標楷體" panose="03000509000000000000" pitchFamily="65" charset="-120"/>
                <a:ea typeface="標楷體" panose="03000509000000000000" pitchFamily="65" charset="-120"/>
              </a:rPr>
              <a:t>，</a:t>
            </a:r>
            <a:endParaRPr lang="en-US" altLang="zh-TW" u="sng" dirty="0" smtClean="0">
              <a:solidFill>
                <a:srgbClr val="FF0000"/>
              </a:solidFill>
              <a:latin typeface="標楷體" panose="03000509000000000000" pitchFamily="65" charset="-120"/>
              <a:ea typeface="標楷體" panose="03000509000000000000" pitchFamily="65" charset="-120"/>
            </a:endParaRPr>
          </a:p>
          <a:p>
            <a:r>
              <a:rPr lang="zh-TW" altLang="en-US" u="sng" dirty="0" smtClean="0">
                <a:solidFill>
                  <a:srgbClr val="FF0000"/>
                </a:solidFill>
                <a:latin typeface="標楷體" panose="03000509000000000000" pitchFamily="65" charset="-120"/>
                <a:ea typeface="標楷體" panose="03000509000000000000" pitchFamily="65" charset="-120"/>
              </a:rPr>
              <a:t>提醒</a:t>
            </a:r>
            <a:r>
              <a:rPr lang="zh-TW" altLang="en-US" u="sng" dirty="0">
                <a:solidFill>
                  <a:srgbClr val="FF0000"/>
                </a:solidFill>
                <a:latin typeface="標楷體" panose="03000509000000000000" pitchFamily="65" charset="-120"/>
                <a:ea typeface="標楷體" panose="03000509000000000000" pitchFamily="65" charset="-120"/>
              </a:rPr>
              <a:t>投資人審慎投資</a:t>
            </a:r>
            <a:r>
              <a:rPr lang="zh-TW" altLang="en-US" u="sng" dirty="0" smtClean="0">
                <a:solidFill>
                  <a:srgbClr val="FF0000"/>
                </a:solidFill>
                <a:latin typeface="標楷體" panose="03000509000000000000" pitchFamily="65" charset="-120"/>
                <a:ea typeface="標楷體" panose="03000509000000000000" pitchFamily="65" charset="-120"/>
              </a:rPr>
              <a:t>。</a:t>
            </a:r>
            <a:r>
              <a:rPr lang="en-US" altLang="zh-TW" u="sng" dirty="0" smtClean="0">
                <a:solidFill>
                  <a:srgbClr val="FF0000"/>
                </a:solidFill>
                <a:latin typeface="標楷體" panose="03000509000000000000" pitchFamily="65" charset="-120"/>
                <a:ea typeface="標楷體" panose="03000509000000000000" pitchFamily="65" charset="-120"/>
              </a:rPr>
              <a:t>(QA20-4)</a:t>
            </a:r>
            <a:r>
              <a:rPr lang="zh-TW" altLang="en-US" u="sng" dirty="0" smtClean="0">
                <a:solidFill>
                  <a:srgbClr val="FF0000"/>
                </a:solidFill>
              </a:rPr>
              <a:t> </a:t>
            </a:r>
            <a:endParaRPr lang="zh-TW" altLang="en-US" sz="2000" u="sng" dirty="0">
              <a:solidFill>
                <a:srgbClr val="FF0000"/>
              </a:solidFill>
              <a:ea typeface="標楷體" pitchFamily="65" charset="-120"/>
            </a:endParaRPr>
          </a:p>
        </p:txBody>
      </p:sp>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48</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 name="標題 1"/>
          <p:cNvSpPr>
            <a:spLocks noGrp="1"/>
          </p:cNvSpPr>
          <p:nvPr>
            <p:ph type="title"/>
          </p:nvPr>
        </p:nvSpPr>
        <p:spPr>
          <a:xfrm>
            <a:off x="1039044" y="171623"/>
            <a:ext cx="8027367" cy="1318047"/>
          </a:xfrm>
        </p:spPr>
        <p:txBody>
          <a:bodyPr>
            <a:normAutofit fontScale="90000"/>
          </a:bodyPr>
          <a:lstStyle/>
          <a:p>
            <a:pPr>
              <a:defRPr/>
            </a:pPr>
            <a:r>
              <a:rPr lang="zh-TW" altLang="en-US" sz="4400" b="1" dirty="0">
                <a:solidFill>
                  <a:schemeClr val="tx2"/>
                </a:solidFill>
              </a:rPr>
              <a:t>五</a:t>
            </a:r>
            <a:r>
              <a:rPr lang="zh-TW" altLang="en-US" sz="4400" b="1" dirty="0" smtClean="0">
                <a:solidFill>
                  <a:schemeClr val="tx2"/>
                </a:solidFill>
              </a:rPr>
              <a:t>、</a:t>
            </a:r>
            <a:r>
              <a:rPr lang="zh-TW" altLang="en-US" sz="4400" b="1" dirty="0" smtClean="0">
                <a:solidFill>
                  <a:schemeClr val="tx2"/>
                </a:solidFill>
                <a:latin typeface="Times New Roman" pitchFamily="18" charset="0"/>
              </a:rPr>
              <a:t>提醒注意事項</a:t>
            </a:r>
            <a:r>
              <a:rPr lang="en-US" altLang="zh-TW" sz="4400" b="1" dirty="0" smtClean="0">
                <a:solidFill>
                  <a:schemeClr val="tx2"/>
                </a:solidFill>
                <a:latin typeface="Times New Roman" pitchFamily="18" charset="0"/>
              </a:rPr>
              <a:t/>
            </a:r>
            <a:br>
              <a:rPr lang="en-US" altLang="zh-TW" sz="4400" b="1" dirty="0" smtClean="0">
                <a:solidFill>
                  <a:schemeClr val="tx2"/>
                </a:solidFill>
                <a:latin typeface="Times New Roman" pitchFamily="18" charset="0"/>
              </a:rPr>
            </a:br>
            <a:r>
              <a:rPr lang="en-US" altLang="zh-TW" sz="4400" b="1" dirty="0" smtClean="0">
                <a:solidFill>
                  <a:schemeClr val="tx2"/>
                </a:solidFill>
              </a:rPr>
              <a:t>  </a:t>
            </a:r>
            <a:r>
              <a:rPr lang="zh-TW" altLang="en-US" sz="4400" b="1" dirty="0" smtClean="0">
                <a:solidFill>
                  <a:schemeClr val="tx2"/>
                </a:solidFill>
              </a:rPr>
              <a:t>  </a:t>
            </a:r>
            <a:r>
              <a:rPr lang="en-US" altLang="zh-TW" sz="3100" dirty="0" smtClean="0">
                <a:solidFill>
                  <a:schemeClr val="tx2"/>
                </a:solidFill>
              </a:rPr>
              <a:t>2</a:t>
            </a:r>
            <a:r>
              <a:rPr lang="en-US" altLang="zh-TW" sz="3100" dirty="0">
                <a:solidFill>
                  <a:schemeClr val="tx2"/>
                </a:solidFill>
              </a:rPr>
              <a:t>.</a:t>
            </a:r>
            <a:r>
              <a:rPr lang="zh-TW" altLang="en-US" sz="3100" dirty="0" smtClean="0">
                <a:solidFill>
                  <a:schemeClr val="tx2"/>
                </a:solidFill>
              </a:rPr>
              <a:t>法人</a:t>
            </a:r>
            <a:r>
              <a:rPr lang="zh-TW" altLang="en-US" sz="3100" dirty="0">
                <a:solidFill>
                  <a:schemeClr val="tx2"/>
                </a:solidFill>
              </a:rPr>
              <a:t>說明會主要溝通事項</a:t>
            </a:r>
          </a:p>
        </p:txBody>
      </p:sp>
      <p:graphicFrame>
        <p:nvGraphicFramePr>
          <p:cNvPr id="2" name="資料庫圖表 1"/>
          <p:cNvGraphicFramePr/>
          <p:nvPr>
            <p:extLst>
              <p:ext uri="{D42A27DB-BD31-4B8C-83A1-F6EECF244321}">
                <p14:modId xmlns:p14="http://schemas.microsoft.com/office/powerpoint/2010/main" val="2913065836"/>
              </p:ext>
            </p:extLst>
          </p:nvPr>
        </p:nvGraphicFramePr>
        <p:xfrm>
          <a:off x="2320987" y="1676921"/>
          <a:ext cx="5472608" cy="3240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向上箭號 3"/>
          <p:cNvSpPr/>
          <p:nvPr/>
        </p:nvSpPr>
        <p:spPr>
          <a:xfrm rot="20300503">
            <a:off x="3932406" y="3492018"/>
            <a:ext cx="432048" cy="360040"/>
          </a:xfrm>
          <a:prstGeom prst="upArrow">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向上箭號 12"/>
          <p:cNvSpPr/>
          <p:nvPr/>
        </p:nvSpPr>
        <p:spPr>
          <a:xfrm rot="3001234">
            <a:off x="4282918" y="2337381"/>
            <a:ext cx="432048" cy="360040"/>
          </a:xfrm>
          <a:prstGeom prst="upArrow">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上箭號 16"/>
          <p:cNvSpPr/>
          <p:nvPr/>
        </p:nvSpPr>
        <p:spPr>
          <a:xfrm rot="16200000">
            <a:off x="4841267" y="4185084"/>
            <a:ext cx="432048" cy="360040"/>
          </a:xfrm>
          <a:prstGeom prst="upArrow">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上箭號 17"/>
          <p:cNvSpPr/>
          <p:nvPr/>
        </p:nvSpPr>
        <p:spPr>
          <a:xfrm rot="7826224">
            <a:off x="5486894" y="2337396"/>
            <a:ext cx="432048" cy="360040"/>
          </a:xfrm>
          <a:prstGeom prst="upArrow">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向上箭號 18"/>
          <p:cNvSpPr/>
          <p:nvPr/>
        </p:nvSpPr>
        <p:spPr>
          <a:xfrm rot="12780691">
            <a:off x="5897977" y="3515250"/>
            <a:ext cx="432048" cy="360040"/>
          </a:xfrm>
          <a:prstGeom prst="upArrow">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356070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投影片編號版面配置區 21"/>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hangingPunct="1">
              <a:spcBef>
                <a:spcPct val="0"/>
              </a:spcBef>
              <a:buClrTx/>
              <a:buSzTx/>
              <a:buFontTx/>
              <a:buNone/>
            </a:pPr>
            <a:fld id="{DFA74AB3-C153-45A7-ABE7-EAF3F950F4E4}" type="slidenum">
              <a:rPr kumimoji="0" lang="zh-TW" altLang="en-US" sz="1400" b="1">
                <a:solidFill>
                  <a:srgbClr val="800080"/>
                </a:solidFill>
                <a:latin typeface="Arial" panose="020B0604020202020204" pitchFamily="34" charset="0"/>
                <a:ea typeface="新細明體" panose="02020500000000000000" pitchFamily="18" charset="-120"/>
              </a:rPr>
              <a:pPr algn="ctr" eaLnBrk="1" hangingPunct="1">
                <a:spcBef>
                  <a:spcPct val="0"/>
                </a:spcBef>
                <a:buClrTx/>
                <a:buSzTx/>
                <a:buFontTx/>
                <a:buNone/>
              </a:pPr>
              <a:t>49</a:t>
            </a:fld>
            <a:endParaRPr kumimoji="0" lang="en-US" altLang="zh-TW" sz="1400" b="1">
              <a:solidFill>
                <a:srgbClr val="800080"/>
              </a:solidFill>
              <a:latin typeface="Arial" panose="020B0604020202020204" pitchFamily="34" charset="0"/>
              <a:ea typeface="新細明體" panose="02020500000000000000" pitchFamily="18" charset="-120"/>
            </a:endParaRPr>
          </a:p>
        </p:txBody>
      </p:sp>
      <p:sp>
        <p:nvSpPr>
          <p:cNvPr id="30725" name="投影片編號版面配置區 21"/>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hangingPunct="1">
              <a:spcBef>
                <a:spcPct val="0"/>
              </a:spcBef>
              <a:buClrTx/>
              <a:buSzTx/>
              <a:buFontTx/>
              <a:buNone/>
            </a:pPr>
            <a:fld id="{67349359-DD42-4048-8DB3-A811850ED909}" type="slidenum">
              <a:rPr kumimoji="0" lang="zh-TW" altLang="en-US" sz="1400" b="1">
                <a:solidFill>
                  <a:srgbClr val="800080"/>
                </a:solidFill>
                <a:latin typeface="Arial" panose="020B0604020202020204" pitchFamily="34" charset="0"/>
                <a:ea typeface="新細明體" panose="02020500000000000000" pitchFamily="18" charset="-120"/>
              </a:rPr>
              <a:pPr algn="ctr" eaLnBrk="1" hangingPunct="1">
                <a:spcBef>
                  <a:spcPct val="0"/>
                </a:spcBef>
                <a:buClrTx/>
                <a:buSzTx/>
                <a:buFontTx/>
                <a:buNone/>
              </a:pPr>
              <a:t>49</a:t>
            </a:fld>
            <a:endParaRPr kumimoji="0" lang="en-US" altLang="zh-TW" sz="1400" b="1">
              <a:solidFill>
                <a:srgbClr val="800080"/>
              </a:solidFill>
              <a:latin typeface="Arial" panose="020B0604020202020204" pitchFamily="34" charset="0"/>
              <a:ea typeface="新細明體" panose="02020500000000000000" pitchFamily="18" charset="-120"/>
            </a:endParaRPr>
          </a:p>
        </p:txBody>
      </p:sp>
      <p:sp>
        <p:nvSpPr>
          <p:cNvPr id="30726" name="Rectangle 2"/>
          <p:cNvSpPr>
            <a:spLocks noGrp="1"/>
          </p:cNvSpPr>
          <p:nvPr>
            <p:ph type="title"/>
          </p:nvPr>
        </p:nvSpPr>
        <p:spPr bwMode="auto">
          <a:xfrm>
            <a:off x="1258888" y="1125538"/>
            <a:ext cx="7499350" cy="1143000"/>
          </a:xfrm>
        </p:spPr>
        <p:txBody>
          <a:bodyPr vert="horz" wrap="square" lIns="91440" tIns="45720" rIns="91440" bIns="45720" numCol="1" anchorCtr="0" compatLnSpc="1">
            <a:prstTxWarp prst="textNoShape">
              <a:avLst/>
            </a:prstTxWarp>
          </a:bodyPr>
          <a:lstStyle/>
          <a:p>
            <a:pPr algn="ctr"/>
            <a:endParaRPr lang="zh-TW" altLang="en-US" sz="6000" b="1" smtClean="0">
              <a:effectLst/>
            </a:endParaRPr>
          </a:p>
        </p:txBody>
      </p:sp>
      <p:sp>
        <p:nvSpPr>
          <p:cNvPr id="2" name="Rectangle 14"/>
          <p:cNvSpPr>
            <a:spLocks/>
          </p:cNvSpPr>
          <p:nvPr/>
        </p:nvSpPr>
        <p:spPr bwMode="auto">
          <a:xfrm>
            <a:off x="1042988" y="4667250"/>
            <a:ext cx="8029575" cy="1152525"/>
          </a:xfrm>
          <a:prstGeom prst="rect">
            <a:avLst/>
          </a:prstGeom>
          <a:noFill/>
          <a:ln w="9525" algn="ctr">
            <a:noFill/>
            <a:miter lim="800000"/>
            <a:headEnd/>
            <a:tailEnd/>
          </a:ln>
        </p:spPr>
        <p:txBody>
          <a:bodyPr/>
          <a:lstStyle/>
          <a:p>
            <a:pPr marL="982663" indent="-982663" eaLnBrk="0" hangingPunct="0">
              <a:spcBef>
                <a:spcPts val="600"/>
              </a:spcBef>
              <a:buClr>
                <a:srgbClr val="3891A7"/>
              </a:buClr>
              <a:buSzPct val="80000"/>
              <a:buFont typeface="Wingdings 2" pitchFamily="18" charset="2"/>
              <a:buNone/>
              <a:defRPr/>
            </a:pPr>
            <a:endParaRPr lang="en-US" altLang="zh-TW" sz="3200" b="1">
              <a:solidFill>
                <a:srgbClr val="000099"/>
              </a:solidFill>
              <a:effectLst>
                <a:outerShdw blurRad="38100" dist="38100" dir="2700000" algn="tl">
                  <a:srgbClr val="C0C0C0"/>
                </a:outerShdw>
              </a:effectLst>
              <a:latin typeface="新細明體" pitchFamily="18" charset="-120"/>
              <a:ea typeface="標楷體" pitchFamily="65" charset="-120"/>
            </a:endParaRPr>
          </a:p>
        </p:txBody>
      </p:sp>
      <p:sp>
        <p:nvSpPr>
          <p:cNvPr id="3080" name="Rectangle 14"/>
          <p:cNvSpPr>
            <a:spLocks/>
          </p:cNvSpPr>
          <p:nvPr/>
        </p:nvSpPr>
        <p:spPr bwMode="auto">
          <a:xfrm>
            <a:off x="1691680" y="3068960"/>
            <a:ext cx="6435725" cy="1295400"/>
          </a:xfrm>
          <a:prstGeom prst="rect">
            <a:avLst/>
          </a:prstGeom>
          <a:noFill/>
          <a:ln w="9525" algn="ctr">
            <a:noFill/>
            <a:miter lim="800000"/>
            <a:headEnd/>
            <a:tailEnd/>
          </a:ln>
        </p:spPr>
        <p:txBody>
          <a:bodyPr/>
          <a:lstStyle/>
          <a:p>
            <a:pPr marL="982663" indent="-982663" algn="ctr">
              <a:lnSpc>
                <a:spcPts val="4500"/>
              </a:lnSpc>
              <a:defRPr/>
            </a:pPr>
            <a:r>
              <a:rPr kumimoji="0" lang="zh-TW" altLang="en-US" sz="4400" b="1" dirty="0">
                <a:solidFill>
                  <a:schemeClr val="accent5">
                    <a:lumMod val="75000"/>
                  </a:schemeClr>
                </a:solidFill>
                <a:latin typeface="標楷體" pitchFamily="65" charset="-120"/>
                <a:ea typeface="標楷體" pitchFamily="65" charset="-120"/>
              </a:rPr>
              <a:t>伍</a:t>
            </a:r>
            <a:r>
              <a:rPr kumimoji="0" lang="zh-TW" altLang="en-US" sz="4400" b="1" dirty="0" smtClean="0">
                <a:solidFill>
                  <a:schemeClr val="accent5">
                    <a:lumMod val="75000"/>
                  </a:schemeClr>
                </a:solidFill>
                <a:latin typeface="標楷體" pitchFamily="65" charset="-120"/>
                <a:ea typeface="標楷體" pitchFamily="65" charset="-120"/>
              </a:rPr>
              <a:t>、</a:t>
            </a:r>
            <a:r>
              <a:rPr kumimoji="0" lang="zh-TW" altLang="en-US" sz="4400" b="1" dirty="0">
                <a:solidFill>
                  <a:schemeClr val="accent5">
                    <a:lumMod val="75000"/>
                  </a:schemeClr>
                </a:solidFill>
                <a:latin typeface="標楷體" pitchFamily="65" charset="-120"/>
                <a:ea typeface="標楷體" pitchFamily="65" charset="-120"/>
              </a:rPr>
              <a:t>常見缺失</a:t>
            </a:r>
            <a:endParaRPr lang="zh-TW" altLang="en-US" sz="4400" b="1" dirty="0">
              <a:solidFill>
                <a:schemeClr val="accent5">
                  <a:lumMod val="75000"/>
                </a:schemeClr>
              </a:solidFill>
              <a:effectLst>
                <a:outerShdw blurRad="38100" dist="38100" dir="2700000" algn="tl">
                  <a:srgbClr val="C0C0C0"/>
                </a:outerShdw>
              </a:effectLst>
              <a:latin typeface="Arial" charset="0"/>
              <a:ea typeface="標楷體" pitchFamily="65" charset="-120"/>
            </a:endParaRPr>
          </a:p>
        </p:txBody>
      </p:sp>
      <p:sp>
        <p:nvSpPr>
          <p:cNvPr id="3" name="投影片編號版面配置區 2"/>
          <p:cNvSpPr>
            <a:spLocks noGrp="1"/>
          </p:cNvSpPr>
          <p:nvPr>
            <p:ph type="sldNum" sz="quarter" idx="12"/>
          </p:nvPr>
        </p:nvSpPr>
        <p:spPr/>
        <p:txBody>
          <a:bodyPr/>
          <a:lstStyle/>
          <a:p>
            <a:fld id="{29F39A8C-DE82-43CB-ABAC-90BE8573EF11}" type="slidenum">
              <a:rPr lang="zh-TW" altLang="en-US" smtClean="0"/>
              <a:pPr/>
              <a:t>49</a:t>
            </a:fld>
            <a:endParaRPr lang="en-US" altLang="zh-TW"/>
          </a:p>
        </p:txBody>
      </p:sp>
    </p:spTree>
    <p:extLst>
      <p:ext uri="{BB962C8B-B14F-4D97-AF65-F5344CB8AC3E}">
        <p14:creationId xmlns:p14="http://schemas.microsoft.com/office/powerpoint/2010/main" val="3690834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7" name="矩形 7"/>
          <p:cNvSpPr>
            <a:spLocks noChangeArrowheads="1"/>
          </p:cNvSpPr>
          <p:nvPr/>
        </p:nvSpPr>
        <p:spPr bwMode="auto">
          <a:xfrm>
            <a:off x="1046163" y="899382"/>
            <a:ext cx="7796212"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eaLnBrk="0" hangingPunct="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eaLnBrk="0" hangingPunct="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eaLnBrk="0" hangingPunct="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eaLnBrk="1" hangingPunct="1">
              <a:lnSpc>
                <a:spcPts val="5200"/>
              </a:lnSpc>
              <a:spcBef>
                <a:spcPct val="0"/>
              </a:spcBef>
              <a:buClrTx/>
              <a:buSzTx/>
              <a:buFont typeface="Arial" charset="0"/>
              <a:buChar char="•"/>
              <a:defRPr/>
            </a:pPr>
            <a:r>
              <a:rPr lang="zh-TW" altLang="en-US" sz="2400" dirty="0" smtClean="0"/>
              <a:t>修正時間：</a:t>
            </a:r>
            <a:r>
              <a:rPr lang="en-US" altLang="zh-TW" sz="2400" dirty="0" smtClean="0">
                <a:solidFill>
                  <a:srgbClr val="C00000"/>
                </a:solidFill>
              </a:rPr>
              <a:t>107</a:t>
            </a:r>
            <a:r>
              <a:rPr lang="zh-TW" altLang="en-US" sz="2400" dirty="0" smtClean="0">
                <a:solidFill>
                  <a:srgbClr val="C00000"/>
                </a:solidFill>
              </a:rPr>
              <a:t>年</a:t>
            </a:r>
            <a:r>
              <a:rPr lang="en-US" altLang="zh-TW" sz="2400" dirty="0" smtClean="0">
                <a:solidFill>
                  <a:srgbClr val="C00000"/>
                </a:solidFill>
              </a:rPr>
              <a:t>2</a:t>
            </a:r>
            <a:r>
              <a:rPr lang="zh-TW" altLang="en-US" sz="2400" dirty="0" smtClean="0">
                <a:solidFill>
                  <a:srgbClr val="C00000"/>
                </a:solidFill>
              </a:rPr>
              <a:t>月</a:t>
            </a:r>
            <a:r>
              <a:rPr lang="en-US" altLang="zh-TW" sz="2400" dirty="0" smtClean="0">
                <a:solidFill>
                  <a:srgbClr val="C00000"/>
                </a:solidFill>
              </a:rPr>
              <a:t>23</a:t>
            </a:r>
            <a:r>
              <a:rPr lang="zh-TW" altLang="en-US" sz="2400" dirty="0" smtClean="0">
                <a:solidFill>
                  <a:srgbClr val="C00000"/>
                </a:solidFill>
              </a:rPr>
              <a:t>日</a:t>
            </a:r>
            <a:endParaRPr lang="en-US" altLang="zh-TW" sz="2400" dirty="0" smtClean="0">
              <a:solidFill>
                <a:srgbClr val="C00000"/>
              </a:solidFill>
            </a:endParaRPr>
          </a:p>
          <a:p>
            <a:pPr eaLnBrk="1" hangingPunct="1">
              <a:lnSpc>
                <a:spcPts val="5200"/>
              </a:lnSpc>
              <a:spcBef>
                <a:spcPct val="0"/>
              </a:spcBef>
              <a:buClrTx/>
              <a:buSzTx/>
              <a:buFont typeface="Arial" charset="0"/>
              <a:buChar char="•"/>
              <a:defRPr/>
            </a:pPr>
            <a:r>
              <a:rPr lang="zh-TW" altLang="en-US" sz="2400" dirty="0" smtClean="0"/>
              <a:t>修正重點：</a:t>
            </a:r>
            <a:r>
              <a:rPr lang="zh-TW" altLang="en-US" sz="2400" dirty="0" smtClean="0">
                <a:solidFill>
                  <a:srgbClr val="C00000"/>
                </a:solidFill>
              </a:rPr>
              <a:t>第</a:t>
            </a:r>
            <a:r>
              <a:rPr lang="en-US" altLang="zh-TW" sz="2400" dirty="0" smtClean="0">
                <a:solidFill>
                  <a:srgbClr val="C00000"/>
                </a:solidFill>
              </a:rPr>
              <a:t>4</a:t>
            </a:r>
            <a:r>
              <a:rPr lang="zh-TW" altLang="en-US" sz="2400" dirty="0" smtClean="0">
                <a:solidFill>
                  <a:srgbClr val="C00000"/>
                </a:solidFill>
              </a:rPr>
              <a:t>條第</a:t>
            </a:r>
            <a:r>
              <a:rPr lang="en-US" altLang="zh-TW" sz="2400" dirty="0" smtClean="0">
                <a:solidFill>
                  <a:srgbClr val="C00000"/>
                </a:solidFill>
              </a:rPr>
              <a:t>1</a:t>
            </a:r>
            <a:r>
              <a:rPr lang="zh-TW" altLang="en-US" sz="2400" dirty="0" smtClean="0">
                <a:solidFill>
                  <a:srgbClr val="C00000"/>
                </a:solidFill>
              </a:rPr>
              <a:t>項第</a:t>
            </a:r>
            <a:r>
              <a:rPr lang="en-US" altLang="zh-TW" sz="2400" dirty="0" smtClean="0">
                <a:solidFill>
                  <a:srgbClr val="C00000"/>
                </a:solidFill>
              </a:rPr>
              <a:t>52</a:t>
            </a:r>
            <a:r>
              <a:rPr lang="zh-TW" altLang="en-US" sz="2400" dirty="0" smtClean="0">
                <a:solidFill>
                  <a:srgbClr val="C00000"/>
                </a:solidFill>
              </a:rPr>
              <a:t>款</a:t>
            </a:r>
            <a:endParaRPr lang="en-US" altLang="zh-TW" sz="2400" dirty="0">
              <a:solidFill>
                <a:srgbClr val="C00000"/>
              </a:solidFill>
            </a:endParaRPr>
          </a:p>
          <a:p>
            <a:pPr marL="0" indent="0" eaLnBrk="1" hangingPunct="1">
              <a:lnSpc>
                <a:spcPts val="2600"/>
              </a:lnSpc>
              <a:spcBef>
                <a:spcPct val="0"/>
              </a:spcBef>
              <a:buClrTx/>
              <a:buSzTx/>
              <a:buNone/>
              <a:defRPr/>
            </a:pPr>
            <a:endParaRPr lang="en-US" altLang="zh-TW" sz="2400" dirty="0" smtClean="0">
              <a:solidFill>
                <a:srgbClr val="C00000"/>
              </a:solidFill>
            </a:endParaRPr>
          </a:p>
          <a:p>
            <a:pPr marL="0" indent="0" eaLnBrk="1" hangingPunct="1">
              <a:lnSpc>
                <a:spcPts val="2600"/>
              </a:lnSpc>
              <a:spcBef>
                <a:spcPct val="0"/>
              </a:spcBef>
              <a:buClrTx/>
              <a:buSzTx/>
              <a:buNone/>
              <a:defRPr/>
            </a:pPr>
            <a:endParaRPr lang="en-US" altLang="zh-TW" sz="2400" dirty="0">
              <a:solidFill>
                <a:srgbClr val="C00000"/>
              </a:solidFill>
            </a:endParaRPr>
          </a:p>
          <a:p>
            <a:pPr marL="0" indent="0" eaLnBrk="1" hangingPunct="1">
              <a:lnSpc>
                <a:spcPts val="2600"/>
              </a:lnSpc>
              <a:spcBef>
                <a:spcPct val="0"/>
              </a:spcBef>
              <a:buClrTx/>
              <a:buSzTx/>
              <a:buNone/>
              <a:defRPr/>
            </a:pPr>
            <a:endParaRPr lang="en-US" altLang="zh-TW" sz="2400" dirty="0">
              <a:solidFill>
                <a:srgbClr val="C00000"/>
              </a:solidFill>
            </a:endParaRPr>
          </a:p>
          <a:p>
            <a:pPr marL="0" indent="0" eaLnBrk="1" hangingPunct="1">
              <a:lnSpc>
                <a:spcPts val="2600"/>
              </a:lnSpc>
              <a:spcBef>
                <a:spcPct val="0"/>
              </a:spcBef>
              <a:buClrTx/>
              <a:buSzTx/>
              <a:buNone/>
              <a:defRPr/>
            </a:pPr>
            <a:r>
              <a:rPr lang="zh-TW" altLang="en-US" sz="2400" dirty="0">
                <a:solidFill>
                  <a:srgbClr val="C00000"/>
                </a:solidFill>
              </a:rPr>
              <a:t> </a:t>
            </a:r>
            <a:endParaRPr lang="en-US" altLang="zh-TW" sz="2400" dirty="0" smtClean="0">
              <a:solidFill>
                <a:srgbClr val="C00000"/>
              </a:solidFill>
            </a:endParaRPr>
          </a:p>
          <a:p>
            <a:pPr marL="0" indent="0" eaLnBrk="1" hangingPunct="1">
              <a:lnSpc>
                <a:spcPts val="2600"/>
              </a:lnSpc>
              <a:spcBef>
                <a:spcPct val="0"/>
              </a:spcBef>
              <a:buClrTx/>
              <a:buSzTx/>
              <a:buNone/>
              <a:defRPr/>
            </a:pPr>
            <a:endParaRPr lang="en-US" altLang="zh-TW" sz="2400" dirty="0" smtClean="0">
              <a:solidFill>
                <a:srgbClr val="C00000"/>
              </a:solidFill>
            </a:endParaRPr>
          </a:p>
        </p:txBody>
      </p:sp>
      <p:sp>
        <p:nvSpPr>
          <p:cNvPr id="2" name="標題 1"/>
          <p:cNvSpPr>
            <a:spLocks noGrp="1"/>
          </p:cNvSpPr>
          <p:nvPr>
            <p:ph type="title"/>
          </p:nvPr>
        </p:nvSpPr>
        <p:spPr>
          <a:xfrm>
            <a:off x="1312590" y="86619"/>
            <a:ext cx="7313364" cy="1138138"/>
          </a:xfrm>
        </p:spPr>
        <p:txBody>
          <a:bodyPr>
            <a:normAutofit/>
          </a:bodyPr>
          <a:lstStyle/>
          <a:p>
            <a:pPr>
              <a:defRPr/>
            </a:pPr>
            <a:r>
              <a:rPr lang="zh-TW" altLang="en-US" sz="4000" b="1" dirty="0">
                <a:solidFill>
                  <a:schemeClr val="accent5">
                    <a:lumMod val="75000"/>
                  </a:schemeClr>
                </a:solidFill>
              </a:rPr>
              <a:t>壹</a:t>
            </a:r>
            <a:r>
              <a:rPr lang="zh-TW" altLang="en-US" sz="4000" b="1" dirty="0" smtClean="0">
                <a:solidFill>
                  <a:schemeClr val="accent5">
                    <a:lumMod val="75000"/>
                  </a:schemeClr>
                </a:solidFill>
              </a:rPr>
              <a:t>、</a:t>
            </a:r>
            <a:r>
              <a:rPr lang="zh-TW" altLang="en-US" sz="4000" b="1" dirty="0">
                <a:solidFill>
                  <a:schemeClr val="accent5">
                    <a:lumMod val="75000"/>
                  </a:schemeClr>
                </a:solidFill>
                <a:effectLst>
                  <a:outerShdw blurRad="38100" dist="38100" dir="2700000" algn="tl">
                    <a:srgbClr val="C0C0C0"/>
                  </a:outerShdw>
                </a:effectLst>
              </a:rPr>
              <a:t>處理程序</a:t>
            </a:r>
            <a:r>
              <a:rPr lang="zh-TW" altLang="en-US" sz="4000" b="1" dirty="0" smtClean="0">
                <a:solidFill>
                  <a:schemeClr val="accent5">
                    <a:lumMod val="75000"/>
                  </a:schemeClr>
                </a:solidFill>
              </a:rPr>
              <a:t>近期</a:t>
            </a:r>
            <a:r>
              <a:rPr lang="zh-TW" altLang="en-US" sz="4000" b="1" dirty="0">
                <a:solidFill>
                  <a:schemeClr val="accent5">
                    <a:lumMod val="75000"/>
                  </a:schemeClr>
                </a:solidFill>
              </a:rPr>
              <a:t>修正</a:t>
            </a:r>
            <a:r>
              <a:rPr lang="zh-TW" altLang="en-US" sz="4000" b="1" dirty="0" smtClean="0">
                <a:solidFill>
                  <a:schemeClr val="accent5">
                    <a:lumMod val="75000"/>
                  </a:schemeClr>
                </a:solidFill>
              </a:rPr>
              <a:t>重點</a:t>
            </a:r>
            <a:r>
              <a:rPr lang="en-US" altLang="zh-TW" sz="4000" b="1" dirty="0">
                <a:solidFill>
                  <a:schemeClr val="accent5">
                    <a:lumMod val="75000"/>
                  </a:schemeClr>
                </a:solidFill>
              </a:rPr>
              <a:t>-</a:t>
            </a:r>
            <a:r>
              <a:rPr lang="zh-TW" altLang="en-US" sz="4000" b="1" dirty="0">
                <a:solidFill>
                  <a:schemeClr val="accent5">
                    <a:lumMod val="75000"/>
                  </a:schemeClr>
                </a:solidFill>
              </a:rPr>
              <a:t>續</a:t>
            </a:r>
            <a:endParaRPr lang="zh-TW" altLang="en-US" sz="4000" dirty="0">
              <a:solidFill>
                <a:schemeClr val="accent5">
                  <a:lumMod val="75000"/>
                </a:schemeClr>
              </a:solidFill>
            </a:endParaRPr>
          </a:p>
        </p:txBody>
      </p:sp>
      <p:sp>
        <p:nvSpPr>
          <p:cNvPr id="3" name="投影片編號版面配置區 2"/>
          <p:cNvSpPr>
            <a:spLocks noGrp="1"/>
          </p:cNvSpPr>
          <p:nvPr>
            <p:ph type="sldNum" sz="quarter" idx="12"/>
          </p:nvPr>
        </p:nvSpPr>
        <p:spPr/>
        <p:txBody>
          <a:bodyPr/>
          <a:lstStyle/>
          <a:p>
            <a:fld id="{29F39A8C-DE82-43CB-ABAC-90BE8573EF11}" type="slidenum">
              <a:rPr lang="zh-TW" altLang="en-US" smtClean="0"/>
              <a:pPr/>
              <a:t>5</a:t>
            </a:fld>
            <a:endParaRPr lang="en-US" altLang="zh-TW"/>
          </a:p>
        </p:txBody>
      </p:sp>
      <p:sp>
        <p:nvSpPr>
          <p:cNvPr id="8" name="圓角矩形 7"/>
          <p:cNvSpPr/>
          <p:nvPr/>
        </p:nvSpPr>
        <p:spPr>
          <a:xfrm>
            <a:off x="1067520" y="2400667"/>
            <a:ext cx="7888286" cy="1803970"/>
          </a:xfrm>
          <a:prstGeom prst="roundRect">
            <a:avLst/>
          </a:prstGeom>
          <a:solidFill>
            <a:schemeClr val="accent6">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r>
              <a:rPr lang="zh-TW" altLang="en-US" sz="2400" u="sng" dirty="0">
                <a:solidFill>
                  <a:srgbClr val="000099"/>
                </a:solidFill>
                <a:latin typeface="標楷體" panose="03000509000000000000" pitchFamily="65" charset="-120"/>
                <a:ea typeface="標楷體" panose="03000509000000000000" pitchFamily="65" charset="-120"/>
              </a:rPr>
              <a:t>符合本中心業務規則第八條之二規定之重要</a:t>
            </a:r>
            <a:r>
              <a:rPr lang="zh-TW" altLang="en-US" sz="2400" u="sng" dirty="0" smtClean="0">
                <a:solidFill>
                  <a:srgbClr val="000099"/>
                </a:solidFill>
                <a:latin typeface="標楷體" panose="03000509000000000000" pitchFamily="65" charset="-120"/>
                <a:ea typeface="標楷體" panose="03000509000000000000" pitchFamily="65" charset="-120"/>
              </a:rPr>
              <a:t>子公司，於</a:t>
            </a:r>
            <a:r>
              <a:rPr lang="zh-TW" altLang="en-US" sz="2400" u="sng" dirty="0">
                <a:solidFill>
                  <a:srgbClr val="000099"/>
                </a:solidFill>
                <a:latin typeface="標楷體" panose="03000509000000000000" pitchFamily="65" charset="-120"/>
                <a:ea typeface="標楷體" panose="03000509000000000000" pitchFamily="65" charset="-120"/>
              </a:rPr>
              <a:t>海外證券市場申請掛牌交易有下列情事之一者：</a:t>
            </a:r>
          </a:p>
          <a:p>
            <a:r>
              <a:rPr lang="en-US" altLang="zh-TW" sz="2400" u="sng" dirty="0">
                <a:solidFill>
                  <a:srgbClr val="000099"/>
                </a:solidFill>
                <a:latin typeface="標楷體" panose="03000509000000000000" pitchFamily="65" charset="-120"/>
                <a:ea typeface="標楷體" panose="03000509000000000000" pitchFamily="65" charset="-120"/>
              </a:rPr>
              <a:t>(</a:t>
            </a:r>
            <a:r>
              <a:rPr lang="zh-TW" altLang="en-US" sz="2400" u="sng" dirty="0">
                <a:solidFill>
                  <a:srgbClr val="000099"/>
                </a:solidFill>
                <a:latin typeface="標楷體" panose="03000509000000000000" pitchFamily="65" charset="-120"/>
                <a:ea typeface="標楷體" panose="03000509000000000000" pitchFamily="65" charset="-120"/>
              </a:rPr>
              <a:t>一</a:t>
            </a:r>
            <a:r>
              <a:rPr lang="en-US" altLang="zh-TW" sz="2400" u="sng" dirty="0">
                <a:solidFill>
                  <a:srgbClr val="000099"/>
                </a:solidFill>
                <a:latin typeface="標楷體" panose="03000509000000000000" pitchFamily="65" charset="-120"/>
                <a:ea typeface="標楷體" panose="03000509000000000000" pitchFamily="65" charset="-120"/>
              </a:rPr>
              <a:t>)</a:t>
            </a:r>
            <a:r>
              <a:rPr lang="zh-TW" altLang="en-US" sz="2400" u="sng" dirty="0">
                <a:solidFill>
                  <a:srgbClr val="000099"/>
                </a:solidFill>
                <a:latin typeface="標楷體" panose="03000509000000000000" pitchFamily="65" charset="-120"/>
                <a:ea typeface="標楷體" panose="03000509000000000000" pitchFamily="65" charset="-120"/>
              </a:rPr>
              <a:t>送件申請掛牌交易；</a:t>
            </a:r>
          </a:p>
          <a:p>
            <a:r>
              <a:rPr lang="en-US" altLang="zh-TW" sz="2400" u="sng" dirty="0">
                <a:solidFill>
                  <a:srgbClr val="000099"/>
                </a:solidFill>
                <a:latin typeface="標楷體" panose="03000509000000000000" pitchFamily="65" charset="-120"/>
                <a:ea typeface="標楷體" panose="03000509000000000000" pitchFamily="65" charset="-120"/>
              </a:rPr>
              <a:t>(</a:t>
            </a:r>
            <a:r>
              <a:rPr lang="zh-TW" altLang="en-US" sz="2400" u="sng" dirty="0">
                <a:solidFill>
                  <a:srgbClr val="000099"/>
                </a:solidFill>
                <a:latin typeface="標楷體" panose="03000509000000000000" pitchFamily="65" charset="-120"/>
                <a:ea typeface="標楷體" panose="03000509000000000000" pitchFamily="65" charset="-120"/>
              </a:rPr>
              <a:t>二</a:t>
            </a:r>
            <a:r>
              <a:rPr lang="en-US" altLang="zh-TW" sz="2400" u="sng" dirty="0">
                <a:solidFill>
                  <a:srgbClr val="000099"/>
                </a:solidFill>
                <a:latin typeface="標楷體" panose="03000509000000000000" pitchFamily="65" charset="-120"/>
                <a:ea typeface="標楷體" panose="03000509000000000000" pitchFamily="65" charset="-120"/>
              </a:rPr>
              <a:t>)</a:t>
            </a:r>
            <a:r>
              <a:rPr lang="zh-TW" altLang="en-US" sz="2400" u="sng" dirty="0">
                <a:solidFill>
                  <a:srgbClr val="000099"/>
                </a:solidFill>
                <a:latin typeface="標楷體" panose="03000509000000000000" pitchFamily="65" charset="-120"/>
                <a:ea typeface="標楷體" panose="03000509000000000000" pitchFamily="65" charset="-120"/>
              </a:rPr>
              <a:t>知悉前目審查結果</a:t>
            </a:r>
            <a:r>
              <a:rPr lang="zh-TW" altLang="en-US" sz="2400" u="sng" dirty="0" smtClean="0">
                <a:solidFill>
                  <a:srgbClr val="000099"/>
                </a:solidFill>
                <a:latin typeface="標楷體" panose="03000509000000000000" pitchFamily="65" charset="-120"/>
                <a:ea typeface="標楷體" panose="03000509000000000000" pitchFamily="65" charset="-120"/>
              </a:rPr>
              <a:t>。 </a:t>
            </a:r>
            <a:endParaRPr lang="zh-TW" altLang="en-US" sz="2400" u="sng" dirty="0">
              <a:solidFill>
                <a:srgbClr val="000099"/>
              </a:solidFill>
              <a:latin typeface="標楷體" pitchFamily="65" charset="-120"/>
              <a:ea typeface="標楷體" pitchFamily="65" charset="-120"/>
            </a:endParaRPr>
          </a:p>
        </p:txBody>
      </p:sp>
      <p:sp>
        <p:nvSpPr>
          <p:cNvPr id="9" name="雲朵形 8"/>
          <p:cNvSpPr/>
          <p:nvPr/>
        </p:nvSpPr>
        <p:spPr>
          <a:xfrm>
            <a:off x="1440880" y="4300487"/>
            <a:ext cx="7056784" cy="1909212"/>
          </a:xfrm>
          <a:prstGeom prst="cloud">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endParaRPr lang="zh-TW" altLang="en-US" b="1" dirty="0">
              <a:solidFill>
                <a:schemeClr val="tx1"/>
              </a:solidFill>
              <a:latin typeface="標楷體" panose="03000509000000000000" pitchFamily="65" charset="-120"/>
              <a:ea typeface="標楷體" panose="03000509000000000000" pitchFamily="65" charset="-120"/>
            </a:endParaRPr>
          </a:p>
        </p:txBody>
      </p:sp>
      <p:sp>
        <p:nvSpPr>
          <p:cNvPr id="10" name="文字方塊 15"/>
          <p:cNvSpPr txBox="1">
            <a:spLocks noChangeArrowheads="1"/>
          </p:cNvSpPr>
          <p:nvPr/>
        </p:nvSpPr>
        <p:spPr bwMode="auto">
          <a:xfrm>
            <a:off x="2267744" y="4660614"/>
            <a:ext cx="60859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buNone/>
            </a:pPr>
            <a:r>
              <a:rPr lang="zh-TW" altLang="zh-TW" sz="2000" dirty="0" smtClean="0"/>
              <a:t>配合</a:t>
            </a:r>
            <a:r>
              <a:rPr lang="zh-TW" altLang="en-US" sz="2000" dirty="0" smtClean="0"/>
              <a:t>本</a:t>
            </a:r>
            <a:r>
              <a:rPr lang="zh-TW" altLang="en-US" sz="2000" dirty="0"/>
              <a:t>中心業務規則</a:t>
            </a:r>
            <a:r>
              <a:rPr lang="zh-TW" altLang="en-US" sz="2000" dirty="0" smtClean="0"/>
              <a:t>第</a:t>
            </a:r>
            <a:r>
              <a:rPr lang="en-US" altLang="zh-TW" sz="2000" dirty="0" smtClean="0"/>
              <a:t>8</a:t>
            </a:r>
            <a:r>
              <a:rPr lang="zh-TW" altLang="en-US" sz="2000" dirty="0" smtClean="0"/>
              <a:t>條之</a:t>
            </a:r>
            <a:r>
              <a:rPr lang="en-US" altLang="zh-TW" sz="2000" dirty="0" smtClean="0"/>
              <a:t>2</a:t>
            </a:r>
            <a:r>
              <a:rPr lang="zh-TW" altLang="en-US" sz="2000" dirty="0" smtClean="0"/>
              <a:t>之增訂，且考量前揭事項</a:t>
            </a:r>
            <a:r>
              <a:rPr lang="zh-TW" altLang="en-US" sz="2000" dirty="0"/>
              <a:t>，對上櫃公司股東權益或證券價格有重大</a:t>
            </a:r>
            <a:r>
              <a:rPr lang="zh-TW" altLang="en-US" sz="2000" dirty="0" smtClean="0"/>
              <a:t>影響</a:t>
            </a:r>
            <a:r>
              <a:rPr lang="zh-TW" altLang="en-US" sz="2000" dirty="0"/>
              <a:t>，</a:t>
            </a:r>
            <a:r>
              <a:rPr lang="zh-TW" altLang="en-US" sz="2000" dirty="0" smtClean="0"/>
              <a:t>為</a:t>
            </a:r>
            <a:r>
              <a:rPr lang="zh-TW" altLang="en-US" sz="2000" dirty="0"/>
              <a:t>提升市場資訊透明度，爰</a:t>
            </a:r>
            <a:r>
              <a:rPr lang="zh-TW" altLang="en-US" sz="2000" dirty="0" smtClean="0"/>
              <a:t>增訂第</a:t>
            </a:r>
            <a:r>
              <a:rPr lang="en-US" altLang="zh-TW" sz="2000" dirty="0" smtClean="0"/>
              <a:t>52</a:t>
            </a:r>
            <a:r>
              <a:rPr lang="zh-TW" altLang="en-US" sz="2000" dirty="0" smtClean="0"/>
              <a:t>款重大訊息。</a:t>
            </a:r>
            <a:endParaRPr lang="zh-TW" altLang="en-US" sz="2000" dirty="0"/>
          </a:p>
        </p:txBody>
      </p:sp>
    </p:spTree>
    <p:extLst>
      <p:ext uri="{BB962C8B-B14F-4D97-AF65-F5344CB8AC3E}">
        <p14:creationId xmlns:p14="http://schemas.microsoft.com/office/powerpoint/2010/main" val="10533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p:cNvSpPr>
          <p:nvPr>
            <p:ph type="title"/>
          </p:nvPr>
        </p:nvSpPr>
        <p:spPr bwMode="auto">
          <a:xfrm>
            <a:off x="1258888" y="-90488"/>
            <a:ext cx="7499350" cy="1143001"/>
          </a:xfr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normAutofit/>
          </a:bodyPr>
          <a:lstStyle/>
          <a:p>
            <a:pPr algn="ctr"/>
            <a:r>
              <a:rPr lang="zh-TW" altLang="en-US" sz="4000" b="1" dirty="0" smtClean="0">
                <a:solidFill>
                  <a:schemeClr val="accent5">
                    <a:lumMod val="75000"/>
                  </a:schemeClr>
                </a:solidFill>
                <a:effectLst/>
              </a:rPr>
              <a:t>一、發布重大訊息常見缺失</a:t>
            </a:r>
            <a:endParaRPr lang="en-US" altLang="zh-TW" sz="4000" b="1" dirty="0" smtClean="0">
              <a:solidFill>
                <a:schemeClr val="accent5">
                  <a:lumMod val="75000"/>
                </a:schemeClr>
              </a:solidFill>
              <a:effectLst/>
            </a:endParaRPr>
          </a:p>
        </p:txBody>
      </p:sp>
      <p:sp>
        <p:nvSpPr>
          <p:cNvPr id="34819"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fld id="{E4A55847-3570-4B12-BEB1-F36C873AAEE3}"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50</a:t>
            </a:fld>
            <a:endParaRPr lang="en-US" altLang="zh-TW" sz="1400">
              <a:solidFill>
                <a:srgbClr val="800080"/>
              </a:solidFill>
              <a:latin typeface="Arial" panose="020B0604020202020204" pitchFamily="34" charset="0"/>
              <a:ea typeface="新細明體" panose="02020500000000000000" pitchFamily="18" charset="-120"/>
            </a:endParaRPr>
          </a:p>
        </p:txBody>
      </p:sp>
      <p:graphicFrame>
        <p:nvGraphicFramePr>
          <p:cNvPr id="5" name="內容版面配置區 6"/>
          <p:cNvGraphicFramePr>
            <a:graphicFrameLocks noGrp="1"/>
          </p:cNvGraphicFramePr>
          <p:nvPr>
            <p:ph idx="1"/>
            <p:extLst>
              <p:ext uri="{D42A27DB-BD31-4B8C-83A1-F6EECF244321}">
                <p14:modId xmlns:p14="http://schemas.microsoft.com/office/powerpoint/2010/main" val="3390934700"/>
              </p:ext>
            </p:extLst>
          </p:nvPr>
        </p:nvGraphicFramePr>
        <p:xfrm>
          <a:off x="944216" y="836713"/>
          <a:ext cx="8020272" cy="5945086"/>
        </p:xfrm>
        <a:graphic>
          <a:graphicData uri="http://schemas.openxmlformats.org/drawingml/2006/table">
            <a:tbl>
              <a:tblPr firstRow="1" bandRow="1">
                <a:tableStyleId>{5C22544A-7EE6-4342-B048-85BDC9FD1C3A}</a:tableStyleId>
              </a:tblPr>
              <a:tblGrid>
                <a:gridCol w="8020272"/>
              </a:tblGrid>
              <a:tr h="5623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600" b="1" kern="1200" dirty="0" smtClean="0">
                          <a:solidFill>
                            <a:schemeClr val="bg1"/>
                          </a:solidFill>
                          <a:latin typeface="標楷體" pitchFamily="65" charset="-120"/>
                          <a:ea typeface="標楷體" pitchFamily="65" charset="-120"/>
                          <a:cs typeface="+mn-cs"/>
                        </a:rPr>
                        <a:t>常見違規案例</a:t>
                      </a:r>
                    </a:p>
                  </a:txBody>
                  <a:tcPr marL="91448" marR="91448" marT="45724" marB="45724"/>
                </a:tc>
              </a:tr>
              <a:tr h="1762578">
                <a:tc>
                  <a:txBody>
                    <a:bodyPr/>
                    <a:lstStyle/>
                    <a:p>
                      <a:pPr marL="1651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TW" sz="2400" kern="1200" dirty="0" smtClean="0">
                          <a:solidFill>
                            <a:srgbClr val="000099"/>
                          </a:solidFill>
                          <a:latin typeface="標楷體" pitchFamily="65" charset="-120"/>
                          <a:ea typeface="標楷體" pitchFamily="65" charset="-120"/>
                          <a:cs typeface="+mn-cs"/>
                        </a:rPr>
                        <a:t>1.</a:t>
                      </a:r>
                      <a:r>
                        <a:rPr kumimoji="0" lang="zh-TW" altLang="en-US" sz="2400" kern="1200" dirty="0" smtClean="0">
                          <a:solidFill>
                            <a:srgbClr val="000099"/>
                          </a:solidFill>
                          <a:latin typeface="標楷體" pitchFamily="65" charset="-120"/>
                          <a:ea typeface="標楷體" pitchFamily="65" charset="-120"/>
                          <a:cs typeface="+mn-cs"/>
                        </a:rPr>
                        <a:t>董事會決議取得或處分資產，且</a:t>
                      </a:r>
                      <a:r>
                        <a:rPr kumimoji="0" lang="zh-TW" altLang="en-US" sz="2400" u="sng" kern="1200" dirty="0" smtClean="0">
                          <a:solidFill>
                            <a:srgbClr val="FF0000"/>
                          </a:solidFill>
                          <a:latin typeface="標楷體" pitchFamily="65" charset="-120"/>
                          <a:ea typeface="標楷體" pitchFamily="65" charset="-120"/>
                          <a:cs typeface="+mn-cs"/>
                        </a:rPr>
                        <a:t>交易對象</a:t>
                      </a:r>
                      <a:r>
                        <a:rPr kumimoji="0" lang="zh-TW" altLang="en-US" sz="2400" kern="1200" dirty="0" smtClean="0">
                          <a:solidFill>
                            <a:srgbClr val="000099"/>
                          </a:solidFill>
                          <a:latin typeface="標楷體" pitchFamily="65" charset="-120"/>
                          <a:ea typeface="標楷體" pitchFamily="65" charset="-120"/>
                          <a:cs typeface="+mn-cs"/>
                        </a:rPr>
                        <a:t>及</a:t>
                      </a:r>
                      <a:r>
                        <a:rPr kumimoji="0" lang="zh-TW" altLang="en-US" sz="2400" u="sng" kern="1200" dirty="0" smtClean="0">
                          <a:solidFill>
                            <a:srgbClr val="FF0000"/>
                          </a:solidFill>
                          <a:latin typeface="標楷體" pitchFamily="65" charset="-120"/>
                          <a:ea typeface="標楷體" pitchFamily="65" charset="-120"/>
                          <a:cs typeface="+mn-cs"/>
                        </a:rPr>
                        <a:t>金額</a:t>
                      </a:r>
                      <a:r>
                        <a:rPr kumimoji="0" lang="en-US" altLang="zh-TW" sz="2400" u="sng" kern="1200" dirty="0" smtClean="0">
                          <a:solidFill>
                            <a:srgbClr val="FF0000"/>
                          </a:solidFill>
                          <a:latin typeface="標楷體" pitchFamily="65" charset="-120"/>
                          <a:ea typeface="標楷體" pitchFamily="65" charset="-120"/>
                          <a:cs typeface="+mn-cs"/>
                        </a:rPr>
                        <a:t>(</a:t>
                      </a:r>
                      <a:r>
                        <a:rPr kumimoji="0" lang="zh-TW" altLang="en-US" sz="2400" u="sng" kern="1200" dirty="0" smtClean="0">
                          <a:solidFill>
                            <a:srgbClr val="FF0000"/>
                          </a:solidFill>
                          <a:latin typeface="標楷體" pitchFamily="65" charset="-120"/>
                          <a:ea typeface="標楷體" pitchFamily="65" charset="-120"/>
                          <a:cs typeface="+mn-cs"/>
                        </a:rPr>
                        <a:t>或金</a:t>
                      </a:r>
                      <a:endParaRPr kumimoji="0" lang="en-US" altLang="zh-TW" sz="2400" u="sng" kern="1200" dirty="0" smtClean="0">
                        <a:solidFill>
                          <a:srgbClr val="FF0000"/>
                        </a:solidFill>
                        <a:latin typeface="標楷體" pitchFamily="65" charset="-120"/>
                        <a:ea typeface="標楷體" pitchFamily="65" charset="-120"/>
                        <a:cs typeface="+mn-cs"/>
                      </a:endParaRPr>
                    </a:p>
                    <a:p>
                      <a:pPr marL="1651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zh-TW" altLang="en-US" sz="2400" u="none" kern="1200" dirty="0" smtClean="0">
                          <a:solidFill>
                            <a:srgbClr val="FF0000"/>
                          </a:solidFill>
                          <a:latin typeface="標楷體" pitchFamily="65" charset="-120"/>
                          <a:ea typeface="標楷體" pitchFamily="65" charset="-120"/>
                          <a:cs typeface="+mn-cs"/>
                        </a:rPr>
                        <a:t>  </a:t>
                      </a:r>
                      <a:r>
                        <a:rPr kumimoji="0" lang="zh-TW" altLang="en-US" sz="2400" u="sng" kern="1200" dirty="0" smtClean="0">
                          <a:solidFill>
                            <a:srgbClr val="FF0000"/>
                          </a:solidFill>
                          <a:latin typeface="標楷體" pitchFamily="65" charset="-120"/>
                          <a:ea typeface="標楷體" pitchFamily="65" charset="-120"/>
                          <a:cs typeface="+mn-cs"/>
                        </a:rPr>
                        <a:t>額區間</a:t>
                      </a:r>
                      <a:r>
                        <a:rPr kumimoji="0" lang="en-US" altLang="zh-TW" sz="2400" u="sng" kern="1200" dirty="0" smtClean="0">
                          <a:solidFill>
                            <a:srgbClr val="FF0000"/>
                          </a:solidFill>
                          <a:latin typeface="標楷體" pitchFamily="65" charset="-120"/>
                          <a:ea typeface="標楷體" pitchFamily="65" charset="-120"/>
                          <a:cs typeface="+mn-cs"/>
                        </a:rPr>
                        <a:t>)</a:t>
                      </a:r>
                      <a:r>
                        <a:rPr kumimoji="0" lang="zh-TW" altLang="en-US" sz="2400" u="sng" kern="1200" dirty="0" smtClean="0">
                          <a:solidFill>
                            <a:srgbClr val="FF0000"/>
                          </a:solidFill>
                          <a:latin typeface="標楷體" pitchFamily="65" charset="-120"/>
                          <a:ea typeface="標楷體" pitchFamily="65" charset="-120"/>
                          <a:cs typeface="+mn-cs"/>
                        </a:rPr>
                        <a:t>確定</a:t>
                      </a:r>
                      <a:r>
                        <a:rPr kumimoji="0" lang="zh-TW" altLang="en-US" sz="2400" kern="1200" dirty="0" smtClean="0">
                          <a:solidFill>
                            <a:srgbClr val="000099"/>
                          </a:solidFill>
                          <a:latin typeface="標楷體" pitchFamily="65" charset="-120"/>
                          <a:ea typeface="標楷體" pitchFamily="65" charset="-120"/>
                          <a:cs typeface="+mn-cs"/>
                        </a:rPr>
                        <a:t>，未於事實發生日起次一營業日交易時間</a:t>
                      </a:r>
                      <a:endParaRPr kumimoji="0" lang="en-US" altLang="zh-TW" sz="2400" kern="1200" dirty="0" smtClean="0">
                        <a:solidFill>
                          <a:srgbClr val="000099"/>
                        </a:solidFill>
                        <a:latin typeface="標楷體" pitchFamily="65" charset="-120"/>
                        <a:ea typeface="標楷體" pitchFamily="65" charset="-120"/>
                        <a:cs typeface="+mn-cs"/>
                      </a:endParaRPr>
                    </a:p>
                    <a:p>
                      <a:pPr marL="1651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zh-TW" altLang="en-US" sz="2400" kern="1200" dirty="0" smtClean="0">
                          <a:solidFill>
                            <a:srgbClr val="000099"/>
                          </a:solidFill>
                          <a:latin typeface="標楷體" pitchFamily="65" charset="-120"/>
                          <a:ea typeface="標楷體" pitchFamily="65" charset="-120"/>
                          <a:cs typeface="+mn-cs"/>
                        </a:rPr>
                        <a:t>  開始前</a:t>
                      </a:r>
                      <a:r>
                        <a:rPr kumimoji="0" lang="en-US" altLang="zh-TW" sz="2400" kern="1200" dirty="0" smtClean="0">
                          <a:solidFill>
                            <a:srgbClr val="000099"/>
                          </a:solidFill>
                          <a:latin typeface="標楷體" pitchFamily="65" charset="-120"/>
                          <a:ea typeface="標楷體" pitchFamily="65" charset="-120"/>
                          <a:cs typeface="+mn-cs"/>
                        </a:rPr>
                        <a:t>2</a:t>
                      </a:r>
                      <a:r>
                        <a:rPr kumimoji="0" lang="zh-TW" altLang="en-US" sz="2400" kern="1200" dirty="0" smtClean="0">
                          <a:solidFill>
                            <a:srgbClr val="000099"/>
                          </a:solidFill>
                          <a:latin typeface="標楷體" pitchFamily="65" charset="-120"/>
                          <a:ea typeface="標楷體" pitchFamily="65" charset="-120"/>
                          <a:cs typeface="+mn-cs"/>
                        </a:rPr>
                        <a:t>小時辦理公告並轉發布重大訊息。</a:t>
                      </a:r>
                      <a:endParaRPr kumimoji="0" lang="en-US" altLang="zh-TW" sz="2400" kern="1200" dirty="0" smtClean="0">
                        <a:solidFill>
                          <a:srgbClr val="000099"/>
                        </a:solidFill>
                        <a:latin typeface="標楷體" pitchFamily="65" charset="-120"/>
                        <a:ea typeface="標楷體" pitchFamily="65" charset="-120"/>
                        <a:cs typeface="+mn-cs"/>
                      </a:endParaRPr>
                    </a:p>
                  </a:txBody>
                  <a:tcPr marL="91448" marR="91448" marT="45724" marB="45724" anchor="ctr"/>
                </a:tc>
              </a:tr>
              <a:tr h="3620147">
                <a:tc>
                  <a:txBody>
                    <a:bodyPr/>
                    <a:lstStyle/>
                    <a:p>
                      <a:pPr marL="1651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TW" sz="2400" kern="1200" dirty="0" smtClean="0">
                          <a:solidFill>
                            <a:srgbClr val="000099"/>
                          </a:solidFill>
                          <a:latin typeface="標楷體" pitchFamily="65" charset="-120"/>
                          <a:ea typeface="標楷體" pitchFamily="65" charset="-120"/>
                          <a:cs typeface="+mn-cs"/>
                        </a:rPr>
                        <a:t>2.</a:t>
                      </a:r>
                      <a:r>
                        <a:rPr kumimoji="0" lang="zh-TW" altLang="en-US" sz="2400" kern="1200" dirty="0" smtClean="0">
                          <a:solidFill>
                            <a:srgbClr val="000099"/>
                          </a:solidFill>
                          <a:latin typeface="標楷體" pitchFamily="65" charset="-120"/>
                          <a:ea typeface="標楷體" pitchFamily="65" charset="-120"/>
                          <a:cs typeface="+mn-cs"/>
                        </a:rPr>
                        <a:t>公司或子公司取得與處分資產金額已達「公開發行公</a:t>
                      </a:r>
                      <a:endParaRPr kumimoji="0" lang="en-US" altLang="zh-TW" sz="2400" kern="1200" dirty="0" smtClean="0">
                        <a:solidFill>
                          <a:srgbClr val="000099"/>
                        </a:solidFill>
                        <a:latin typeface="標楷體" pitchFamily="65" charset="-120"/>
                        <a:ea typeface="標楷體" pitchFamily="65" charset="-120"/>
                        <a:cs typeface="+mn-cs"/>
                      </a:endParaRPr>
                    </a:p>
                    <a:p>
                      <a:pPr marL="1651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zh-TW" altLang="en-US" sz="2400" kern="1200" dirty="0" smtClean="0">
                          <a:solidFill>
                            <a:srgbClr val="000099"/>
                          </a:solidFill>
                          <a:latin typeface="標楷體" pitchFamily="65" charset="-120"/>
                          <a:ea typeface="標楷體" pitchFamily="65" charset="-120"/>
                          <a:cs typeface="+mn-cs"/>
                        </a:rPr>
                        <a:t>  司取得或處分資產處理準則 」第</a:t>
                      </a:r>
                      <a:r>
                        <a:rPr kumimoji="0" lang="en-US" altLang="zh-TW" sz="2400" kern="1200" dirty="0" smtClean="0">
                          <a:solidFill>
                            <a:srgbClr val="000099"/>
                          </a:solidFill>
                          <a:latin typeface="標楷體" pitchFamily="65" charset="-120"/>
                          <a:ea typeface="標楷體" pitchFamily="65" charset="-120"/>
                          <a:cs typeface="+mn-cs"/>
                        </a:rPr>
                        <a:t>30</a:t>
                      </a:r>
                      <a:r>
                        <a:rPr kumimoji="0" lang="zh-TW" altLang="en-US" sz="2400" kern="1200" dirty="0" smtClean="0">
                          <a:solidFill>
                            <a:srgbClr val="000099"/>
                          </a:solidFill>
                          <a:latin typeface="標楷體" pitchFamily="65" charset="-120"/>
                          <a:ea typeface="標楷體" pitchFamily="65" charset="-120"/>
                          <a:cs typeface="+mn-cs"/>
                        </a:rPr>
                        <a:t>條及第</a:t>
                      </a:r>
                      <a:r>
                        <a:rPr kumimoji="0" lang="en-US" altLang="zh-TW" sz="2400" kern="1200" dirty="0" smtClean="0">
                          <a:solidFill>
                            <a:srgbClr val="000099"/>
                          </a:solidFill>
                          <a:latin typeface="標楷體" pitchFamily="65" charset="-120"/>
                          <a:ea typeface="標楷體" pitchFamily="65" charset="-120"/>
                          <a:cs typeface="+mn-cs"/>
                        </a:rPr>
                        <a:t>31</a:t>
                      </a:r>
                      <a:r>
                        <a:rPr kumimoji="0" lang="zh-TW" altLang="en-US" sz="2400" kern="1200" dirty="0" smtClean="0">
                          <a:solidFill>
                            <a:srgbClr val="000099"/>
                          </a:solidFill>
                          <a:latin typeface="標楷體" pitchFamily="65" charset="-120"/>
                          <a:ea typeface="標楷體" pitchFamily="65" charset="-120"/>
                          <a:cs typeface="+mn-cs"/>
                        </a:rPr>
                        <a:t>條之公告</a:t>
                      </a:r>
                      <a:endParaRPr kumimoji="0" lang="en-US" altLang="zh-TW" sz="2400" kern="1200" dirty="0" smtClean="0">
                        <a:solidFill>
                          <a:srgbClr val="000099"/>
                        </a:solidFill>
                        <a:latin typeface="標楷體" pitchFamily="65" charset="-120"/>
                        <a:ea typeface="標楷體" pitchFamily="65" charset="-120"/>
                        <a:cs typeface="+mn-cs"/>
                      </a:endParaRPr>
                    </a:p>
                    <a:p>
                      <a:pPr marL="1651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zh-TW" altLang="en-US" sz="2400" kern="1200" dirty="0" smtClean="0">
                          <a:solidFill>
                            <a:srgbClr val="000099"/>
                          </a:solidFill>
                          <a:latin typeface="標楷體" pitchFamily="65" charset="-120"/>
                          <a:ea typeface="標楷體" pitchFamily="65" charset="-120"/>
                          <a:cs typeface="+mn-cs"/>
                        </a:rPr>
                        <a:t>  標準，</a:t>
                      </a:r>
                      <a:r>
                        <a:rPr kumimoji="0" lang="zh-TW" altLang="en-US" sz="2400" u="sng" kern="1200" dirty="0" smtClean="0">
                          <a:solidFill>
                            <a:srgbClr val="000099"/>
                          </a:solidFill>
                          <a:latin typeface="標楷體" pitchFamily="65" charset="-120"/>
                          <a:ea typeface="標楷體" pitchFamily="65" charset="-120"/>
                          <a:cs typeface="+mn-cs"/>
                        </a:rPr>
                        <a:t>未於事實發生日起次一營業日交易時間開始前</a:t>
                      </a:r>
                      <a:r>
                        <a:rPr kumimoji="0" lang="en-US" altLang="zh-TW" sz="2400" u="sng" kern="1200" dirty="0" smtClean="0">
                          <a:solidFill>
                            <a:srgbClr val="000099"/>
                          </a:solidFill>
                          <a:latin typeface="標楷體" pitchFamily="65" charset="-120"/>
                          <a:ea typeface="標楷體" pitchFamily="65" charset="-120"/>
                          <a:cs typeface="+mn-cs"/>
                        </a:rPr>
                        <a:t>2</a:t>
                      </a:r>
                    </a:p>
                    <a:p>
                      <a:pPr marL="1651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zh-TW" altLang="en-US" sz="2400" u="none" kern="1200" dirty="0" smtClean="0">
                          <a:solidFill>
                            <a:srgbClr val="000099"/>
                          </a:solidFill>
                          <a:latin typeface="標楷體" pitchFamily="65" charset="-120"/>
                          <a:ea typeface="標楷體" pitchFamily="65" charset="-120"/>
                          <a:cs typeface="+mn-cs"/>
                        </a:rPr>
                        <a:t>  </a:t>
                      </a:r>
                      <a:r>
                        <a:rPr kumimoji="0" lang="zh-TW" altLang="en-US" sz="2400" u="sng" kern="1200" dirty="0" smtClean="0">
                          <a:solidFill>
                            <a:srgbClr val="000099"/>
                          </a:solidFill>
                          <a:latin typeface="標楷體" pitchFamily="65" charset="-120"/>
                          <a:ea typeface="標楷體" pitchFamily="65" charset="-120"/>
                          <a:cs typeface="+mn-cs"/>
                        </a:rPr>
                        <a:t>小時辦理公告</a:t>
                      </a:r>
                      <a:r>
                        <a:rPr kumimoji="0" lang="zh-TW" altLang="en-US" sz="2400" kern="1200" dirty="0" smtClean="0">
                          <a:solidFill>
                            <a:srgbClr val="000099"/>
                          </a:solidFill>
                          <a:latin typeface="標楷體" pitchFamily="65" charset="-120"/>
                          <a:ea typeface="標楷體" pitchFamily="65" charset="-120"/>
                          <a:cs typeface="+mn-cs"/>
                        </a:rPr>
                        <a:t>，並轉發重大訊息。</a:t>
                      </a:r>
                      <a:r>
                        <a:rPr kumimoji="0" lang="en-US" altLang="zh-TW" sz="2400" kern="1200" dirty="0" smtClean="0">
                          <a:solidFill>
                            <a:srgbClr val="FF0000"/>
                          </a:solidFill>
                          <a:latin typeface="標楷體" pitchFamily="65" charset="-120"/>
                          <a:ea typeface="標楷體" pitchFamily="65" charset="-120"/>
                          <a:cs typeface="+mn-cs"/>
                        </a:rPr>
                        <a:t>(</a:t>
                      </a:r>
                      <a:r>
                        <a:rPr kumimoji="0" lang="zh-TW" altLang="en-US" sz="2400" kern="1200" dirty="0" smtClean="0">
                          <a:solidFill>
                            <a:srgbClr val="FF0000"/>
                          </a:solidFill>
                          <a:latin typeface="標楷體" pitchFamily="65" charset="-120"/>
                          <a:ea typeface="標楷體" pitchFamily="65" charset="-120"/>
                          <a:cs typeface="+mn-cs"/>
                        </a:rPr>
                        <a:t>取處處理準則規定</a:t>
                      </a:r>
                      <a:endParaRPr kumimoji="0" lang="en-US" altLang="zh-TW" sz="2400" kern="1200" dirty="0" smtClean="0">
                        <a:solidFill>
                          <a:srgbClr val="FF0000"/>
                        </a:solidFill>
                        <a:latin typeface="標楷體" pitchFamily="65" charset="-120"/>
                        <a:ea typeface="標楷體" pitchFamily="65" charset="-120"/>
                        <a:cs typeface="+mn-cs"/>
                      </a:endParaRPr>
                    </a:p>
                    <a:p>
                      <a:pPr marL="1651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zh-TW" altLang="en-US" sz="2400" kern="1200" dirty="0" smtClean="0">
                          <a:solidFill>
                            <a:srgbClr val="FF0000"/>
                          </a:solidFill>
                          <a:latin typeface="標楷體" pitchFamily="65" charset="-120"/>
                          <a:ea typeface="標楷體" pitchFamily="65" charset="-120"/>
                          <a:cs typeface="+mn-cs"/>
                        </a:rPr>
                        <a:t>  事實發生日之即日起算二日內公告</a:t>
                      </a:r>
                      <a:r>
                        <a:rPr kumimoji="0" lang="en-US" altLang="zh-TW" sz="2400" kern="1200" dirty="0" smtClean="0">
                          <a:solidFill>
                            <a:srgbClr val="FF0000"/>
                          </a:solidFill>
                          <a:latin typeface="標楷體" pitchFamily="65" charset="-120"/>
                          <a:ea typeface="標楷體" pitchFamily="65" charset="-120"/>
                          <a:cs typeface="+mn-cs"/>
                        </a:rPr>
                        <a:t>)</a:t>
                      </a:r>
                    </a:p>
                    <a:p>
                      <a:pPr marL="1651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zh-TW" altLang="en-US" sz="2000" kern="1200" dirty="0" smtClean="0">
                          <a:solidFill>
                            <a:srgbClr val="FF0000"/>
                          </a:solidFill>
                          <a:latin typeface="標楷體" pitchFamily="65" charset="-120"/>
                          <a:ea typeface="標楷體" pitchFamily="65" charset="-120"/>
                          <a:cs typeface="+mn-cs"/>
                        </a:rPr>
                        <a:t>  ◆常犯錯誤：</a:t>
                      </a:r>
                      <a:endParaRPr kumimoji="0" lang="en-US" altLang="zh-TW" sz="2000" kern="1200" dirty="0" smtClean="0">
                        <a:solidFill>
                          <a:srgbClr val="FF0000"/>
                        </a:solidFill>
                        <a:latin typeface="標楷體" pitchFamily="65" charset="-120"/>
                        <a:ea typeface="標楷體" pitchFamily="65" charset="-120"/>
                        <a:cs typeface="+mn-cs"/>
                      </a:endParaRPr>
                    </a:p>
                    <a:p>
                      <a:pPr marL="1651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zh-TW" altLang="en-US" sz="2000" kern="1200" dirty="0" smtClean="0">
                          <a:solidFill>
                            <a:srgbClr val="FF0000"/>
                          </a:solidFill>
                          <a:latin typeface="標楷體" pitchFamily="65" charset="-120"/>
                          <a:ea typeface="標楷體" pitchFamily="65" charset="-120"/>
                          <a:cs typeface="+mn-cs"/>
                        </a:rPr>
                        <a:t>  </a:t>
                      </a:r>
                      <a:r>
                        <a:rPr kumimoji="0" lang="en-US" altLang="zh-TW" sz="2000" kern="1200" dirty="0" smtClean="0">
                          <a:solidFill>
                            <a:srgbClr val="FF0000"/>
                          </a:solidFill>
                          <a:latin typeface="標楷體" pitchFamily="65" charset="-120"/>
                          <a:ea typeface="標楷體" pitchFamily="65" charset="-120"/>
                          <a:cs typeface="+mn-cs"/>
                        </a:rPr>
                        <a:t>A.</a:t>
                      </a:r>
                      <a:r>
                        <a:rPr kumimoji="0" lang="zh-TW" altLang="en-US" sz="2000" kern="1200" dirty="0" smtClean="0">
                          <a:solidFill>
                            <a:srgbClr val="FF0000"/>
                          </a:solidFill>
                          <a:latin typeface="標楷體" pitchFamily="65" charset="-120"/>
                          <a:ea typeface="標楷體" pitchFamily="65" charset="-120"/>
                          <a:cs typeface="+mn-cs"/>
                        </a:rPr>
                        <a:t>向關係人取得</a:t>
                      </a:r>
                      <a:r>
                        <a:rPr kumimoji="0" lang="en-US" altLang="zh-TW" sz="2000" kern="1200" dirty="0" smtClean="0">
                          <a:solidFill>
                            <a:srgbClr val="FF0000"/>
                          </a:solidFill>
                          <a:latin typeface="標楷體" pitchFamily="65" charset="-120"/>
                          <a:ea typeface="標楷體" pitchFamily="65" charset="-120"/>
                          <a:cs typeface="+mn-cs"/>
                        </a:rPr>
                        <a:t>/</a:t>
                      </a:r>
                      <a:r>
                        <a:rPr kumimoji="0" lang="zh-TW" altLang="en-US" sz="2000" kern="1200" dirty="0" smtClean="0">
                          <a:solidFill>
                            <a:srgbClr val="FF0000"/>
                          </a:solidFill>
                          <a:latin typeface="標楷體" pitchFamily="65" charset="-120"/>
                          <a:ea typeface="標楷體" pitchFamily="65" charset="-120"/>
                          <a:cs typeface="+mn-cs"/>
                        </a:rPr>
                        <a:t>處分不動產，因金額小而漏申報。</a:t>
                      </a:r>
                      <a:endParaRPr kumimoji="0" lang="en-US" altLang="zh-TW" sz="2000" kern="1200" dirty="0" smtClean="0">
                        <a:solidFill>
                          <a:srgbClr val="FF0000"/>
                        </a:solidFill>
                        <a:latin typeface="標楷體" pitchFamily="65" charset="-120"/>
                        <a:ea typeface="標楷體" pitchFamily="65" charset="-120"/>
                        <a:cs typeface="+mn-cs"/>
                      </a:endParaRPr>
                    </a:p>
                    <a:p>
                      <a:pPr marL="1651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zh-TW" altLang="en-US" sz="2000" kern="1200" dirty="0" smtClean="0">
                          <a:solidFill>
                            <a:srgbClr val="FF0000"/>
                          </a:solidFill>
                          <a:latin typeface="標楷體" pitchFamily="65" charset="-120"/>
                          <a:ea typeface="標楷體" pitchFamily="65" charset="-120"/>
                          <a:cs typeface="+mn-cs"/>
                        </a:rPr>
                        <a:t>  </a:t>
                      </a:r>
                      <a:r>
                        <a:rPr kumimoji="0" lang="en-US" altLang="zh-TW" sz="2000" kern="1200" dirty="0" smtClean="0">
                          <a:solidFill>
                            <a:srgbClr val="FF0000"/>
                          </a:solidFill>
                          <a:latin typeface="標楷體" pitchFamily="65" charset="-120"/>
                          <a:ea typeface="標楷體" pitchFamily="65" charset="-120"/>
                          <a:cs typeface="+mn-cs"/>
                        </a:rPr>
                        <a:t>B.</a:t>
                      </a:r>
                      <a:r>
                        <a:rPr kumimoji="0" lang="zh-TW" altLang="en-US" sz="2000" kern="1200" dirty="0" smtClean="0">
                          <a:solidFill>
                            <a:srgbClr val="FF0000"/>
                          </a:solidFill>
                          <a:latin typeface="標楷體" pitchFamily="65" charset="-120"/>
                          <a:ea typeface="標楷體" pitchFamily="65" charset="-120"/>
                          <a:cs typeface="+mn-cs"/>
                        </a:rPr>
                        <a:t>一年內累積買或累積賣同一標的之有價證券，於達到實收資</a:t>
                      </a:r>
                      <a:endParaRPr kumimoji="0" lang="en-US" altLang="zh-TW" sz="2000" kern="1200" dirty="0" smtClean="0">
                        <a:solidFill>
                          <a:srgbClr val="FF0000"/>
                        </a:solidFill>
                        <a:latin typeface="標楷體" pitchFamily="65" charset="-120"/>
                        <a:ea typeface="標楷體" pitchFamily="65" charset="-120"/>
                        <a:cs typeface="+mn-cs"/>
                      </a:endParaRPr>
                    </a:p>
                    <a:p>
                      <a:pPr marL="1651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zh-TW" altLang="en-US" sz="2000" kern="1200" dirty="0" smtClean="0">
                          <a:solidFill>
                            <a:srgbClr val="FF0000"/>
                          </a:solidFill>
                          <a:latin typeface="標楷體" pitchFamily="65" charset="-120"/>
                          <a:ea typeface="標楷體" pitchFamily="65" charset="-120"/>
                          <a:cs typeface="+mn-cs"/>
                        </a:rPr>
                        <a:t>    本額</a:t>
                      </a:r>
                      <a:r>
                        <a:rPr kumimoji="0" lang="en-US" altLang="zh-TW" sz="2000" kern="1200" dirty="0" smtClean="0">
                          <a:solidFill>
                            <a:srgbClr val="FF0000"/>
                          </a:solidFill>
                          <a:latin typeface="標楷體" pitchFamily="65" charset="-120"/>
                          <a:ea typeface="標楷體" pitchFamily="65" charset="-120"/>
                          <a:cs typeface="+mn-cs"/>
                        </a:rPr>
                        <a:t>20%</a:t>
                      </a:r>
                      <a:r>
                        <a:rPr kumimoji="0" lang="zh-TW" altLang="en-US" sz="2000" kern="1200" dirty="0" smtClean="0">
                          <a:solidFill>
                            <a:srgbClr val="FF0000"/>
                          </a:solidFill>
                          <a:latin typeface="標楷體" pitchFamily="65" charset="-120"/>
                          <a:ea typeface="標楷體" pitchFamily="65" charset="-120"/>
                          <a:cs typeface="+mn-cs"/>
                        </a:rPr>
                        <a:t>或</a:t>
                      </a:r>
                      <a:r>
                        <a:rPr kumimoji="0" lang="en-US" altLang="zh-TW" sz="2000" kern="1200" dirty="0" smtClean="0">
                          <a:solidFill>
                            <a:srgbClr val="FF0000"/>
                          </a:solidFill>
                          <a:latin typeface="標楷體" pitchFamily="65" charset="-120"/>
                          <a:ea typeface="標楷體" pitchFamily="65" charset="-120"/>
                          <a:cs typeface="+mn-cs"/>
                        </a:rPr>
                        <a:t>3</a:t>
                      </a:r>
                      <a:r>
                        <a:rPr kumimoji="0" lang="zh-TW" altLang="en-US" sz="2000" kern="1200" dirty="0" smtClean="0">
                          <a:solidFill>
                            <a:srgbClr val="FF0000"/>
                          </a:solidFill>
                          <a:latin typeface="標楷體" pitchFamily="65" charset="-120"/>
                          <a:ea typeface="標楷體" pitchFamily="65" charset="-120"/>
                          <a:cs typeface="+mn-cs"/>
                        </a:rPr>
                        <a:t>億元時未申報。</a:t>
                      </a:r>
                      <a:endParaRPr kumimoji="0" lang="en-US" altLang="zh-TW" sz="2000" kern="1200" dirty="0" smtClean="0">
                        <a:solidFill>
                          <a:srgbClr val="FF0000"/>
                        </a:solidFill>
                        <a:latin typeface="標楷體" pitchFamily="65" charset="-120"/>
                        <a:ea typeface="標楷體" pitchFamily="65" charset="-120"/>
                        <a:cs typeface="+mn-cs"/>
                      </a:endParaRPr>
                    </a:p>
                  </a:txBody>
                  <a:tcPr marL="91448" marR="91448" marT="45724" marB="45724" anchor="ctr"/>
                </a:tc>
              </a:tr>
            </a:tbl>
          </a:graphicData>
        </a:graphic>
      </p:graphicFrame>
    </p:spTree>
    <p:extLst>
      <p:ext uri="{BB962C8B-B14F-4D97-AF65-F5344CB8AC3E}">
        <p14:creationId xmlns:p14="http://schemas.microsoft.com/office/powerpoint/2010/main" val="1274942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p:cNvSpPr>
          <p:nvPr>
            <p:ph type="title"/>
          </p:nvPr>
        </p:nvSpPr>
        <p:spPr bwMode="auto">
          <a:xfrm>
            <a:off x="1258888" y="-17463"/>
            <a:ext cx="7499350" cy="1143001"/>
          </a:xfr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normAutofit/>
          </a:bodyPr>
          <a:lstStyle/>
          <a:p>
            <a:pPr algn="ctr"/>
            <a:r>
              <a:rPr lang="zh-TW" altLang="en-US" sz="4000" b="1" dirty="0">
                <a:solidFill>
                  <a:schemeClr val="accent5">
                    <a:lumMod val="75000"/>
                  </a:schemeClr>
                </a:solidFill>
                <a:effectLst/>
              </a:rPr>
              <a:t>一、重大訊息常見</a:t>
            </a:r>
            <a:r>
              <a:rPr lang="zh-TW" altLang="en-US" sz="4000" b="1" dirty="0" smtClean="0">
                <a:solidFill>
                  <a:schemeClr val="accent5">
                    <a:lumMod val="75000"/>
                  </a:schemeClr>
                </a:solidFill>
                <a:effectLst/>
              </a:rPr>
              <a:t>缺失</a:t>
            </a:r>
            <a:r>
              <a:rPr lang="en-US" altLang="zh-TW" sz="4000" b="1" dirty="0" smtClean="0">
                <a:solidFill>
                  <a:schemeClr val="accent5">
                    <a:lumMod val="75000"/>
                  </a:schemeClr>
                </a:solidFill>
                <a:effectLst/>
              </a:rPr>
              <a:t>-</a:t>
            </a:r>
            <a:r>
              <a:rPr lang="zh-TW" altLang="en-US" sz="4000" b="1" dirty="0" smtClean="0">
                <a:solidFill>
                  <a:schemeClr val="accent5">
                    <a:lumMod val="75000"/>
                  </a:schemeClr>
                </a:solidFill>
                <a:effectLst/>
              </a:rPr>
              <a:t>續</a:t>
            </a:r>
            <a:endParaRPr lang="en-US" altLang="zh-TW" sz="4000" b="1" dirty="0" smtClean="0">
              <a:solidFill>
                <a:schemeClr val="accent5">
                  <a:lumMod val="75000"/>
                </a:schemeClr>
              </a:solidFill>
              <a:effectLst/>
            </a:endParaRPr>
          </a:p>
        </p:txBody>
      </p:sp>
      <p:sp>
        <p:nvSpPr>
          <p:cNvPr id="35843"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fld id="{7F461BE7-E3E4-435A-9AE4-13A52CCA1330}"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51</a:t>
            </a:fld>
            <a:endParaRPr lang="en-US" altLang="zh-TW" sz="1400">
              <a:solidFill>
                <a:srgbClr val="800080"/>
              </a:solidFill>
              <a:latin typeface="Arial" panose="020B0604020202020204" pitchFamily="34" charset="0"/>
              <a:ea typeface="新細明體" panose="02020500000000000000" pitchFamily="18" charset="-120"/>
            </a:endParaRPr>
          </a:p>
        </p:txBody>
      </p:sp>
      <p:graphicFrame>
        <p:nvGraphicFramePr>
          <p:cNvPr id="5" name="內容版面配置區 6"/>
          <p:cNvGraphicFramePr>
            <a:graphicFrameLocks noGrp="1"/>
          </p:cNvGraphicFramePr>
          <p:nvPr>
            <p:ph idx="1"/>
            <p:extLst>
              <p:ext uri="{D42A27DB-BD31-4B8C-83A1-F6EECF244321}">
                <p14:modId xmlns:p14="http://schemas.microsoft.com/office/powerpoint/2010/main" val="206158305"/>
              </p:ext>
            </p:extLst>
          </p:nvPr>
        </p:nvGraphicFramePr>
        <p:xfrm>
          <a:off x="1010247" y="1412821"/>
          <a:ext cx="7777360" cy="4608467"/>
        </p:xfrm>
        <a:graphic>
          <a:graphicData uri="http://schemas.openxmlformats.org/drawingml/2006/table">
            <a:tbl>
              <a:tblPr firstRow="1" bandRow="1">
                <a:tableStyleId>{5C22544A-7EE6-4342-B048-85BDC9FD1C3A}</a:tableStyleId>
              </a:tblPr>
              <a:tblGrid>
                <a:gridCol w="7777360"/>
              </a:tblGrid>
              <a:tr h="506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600" b="1" kern="1200" dirty="0" smtClean="0">
                          <a:solidFill>
                            <a:schemeClr val="bg1"/>
                          </a:solidFill>
                          <a:latin typeface="標楷體" pitchFamily="65" charset="-120"/>
                          <a:ea typeface="標楷體" pitchFamily="65" charset="-120"/>
                          <a:cs typeface="+mn-cs"/>
                        </a:rPr>
                        <a:t>常見違規案例</a:t>
                      </a:r>
                    </a:p>
                  </a:txBody>
                  <a:tcPr marL="91448" marR="91448" marT="45726" marB="45726"/>
                </a:tc>
              </a:tr>
              <a:tr h="2486240">
                <a:tc>
                  <a:txBody>
                    <a:bodyPr/>
                    <a:lstStyle/>
                    <a:p>
                      <a:pPr marL="1651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TW" sz="2400" kern="1200" dirty="0" smtClean="0">
                          <a:solidFill>
                            <a:srgbClr val="000099"/>
                          </a:solidFill>
                          <a:latin typeface="標楷體" pitchFamily="65" charset="-120"/>
                          <a:ea typeface="標楷體" pitchFamily="65" charset="-120"/>
                          <a:cs typeface="+mn-cs"/>
                        </a:rPr>
                        <a:t>3.</a:t>
                      </a:r>
                      <a:r>
                        <a:rPr kumimoji="0" lang="zh-TW" altLang="en-US" sz="2400" kern="1200" dirty="0" smtClean="0">
                          <a:solidFill>
                            <a:srgbClr val="000099"/>
                          </a:solidFill>
                          <a:latin typeface="標楷體" pitchFamily="65" charset="-120"/>
                          <a:ea typeface="標楷體" pitchFamily="65" charset="-120"/>
                          <a:cs typeface="+mn-cs"/>
                        </a:rPr>
                        <a:t>公司或子公司資金貸與他人或為他人背書保證金額已</a:t>
                      </a:r>
                      <a:endParaRPr kumimoji="0" lang="en-US" altLang="zh-TW" sz="2400" kern="1200" dirty="0" smtClean="0">
                        <a:solidFill>
                          <a:srgbClr val="000099"/>
                        </a:solidFill>
                        <a:latin typeface="標楷體" pitchFamily="65" charset="-120"/>
                        <a:ea typeface="標楷體" pitchFamily="65" charset="-120"/>
                        <a:cs typeface="+mn-cs"/>
                      </a:endParaRPr>
                    </a:p>
                    <a:p>
                      <a:pPr marL="1651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zh-TW" altLang="en-US" sz="2400" kern="1200" dirty="0" smtClean="0">
                          <a:solidFill>
                            <a:srgbClr val="000099"/>
                          </a:solidFill>
                          <a:latin typeface="標楷體" pitchFamily="65" charset="-120"/>
                          <a:ea typeface="標楷體" pitchFamily="65" charset="-120"/>
                          <a:cs typeface="+mn-cs"/>
                        </a:rPr>
                        <a:t>  達「公開發行公司資金貸與及背書保證處理準則」第</a:t>
                      </a:r>
                      <a:endParaRPr kumimoji="0" lang="en-US" altLang="zh-TW" sz="2400" kern="1200" dirty="0" smtClean="0">
                        <a:solidFill>
                          <a:srgbClr val="000099"/>
                        </a:solidFill>
                        <a:latin typeface="標楷體" pitchFamily="65" charset="-120"/>
                        <a:ea typeface="標楷體" pitchFamily="65" charset="-120"/>
                        <a:cs typeface="+mn-cs"/>
                      </a:endParaRPr>
                    </a:p>
                    <a:p>
                      <a:pPr marL="1651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zh-TW" altLang="en-US" sz="2400" kern="1200" dirty="0" smtClean="0">
                          <a:solidFill>
                            <a:srgbClr val="000099"/>
                          </a:solidFill>
                          <a:latin typeface="標楷體" pitchFamily="65" charset="-120"/>
                          <a:ea typeface="標楷體" pitchFamily="65" charset="-120"/>
                          <a:cs typeface="+mn-cs"/>
                        </a:rPr>
                        <a:t>  </a:t>
                      </a:r>
                      <a:r>
                        <a:rPr kumimoji="0" lang="en-US" altLang="zh-TW" sz="2400" kern="1200" dirty="0" smtClean="0">
                          <a:solidFill>
                            <a:srgbClr val="000099"/>
                          </a:solidFill>
                          <a:latin typeface="標楷體" pitchFamily="65" charset="-120"/>
                          <a:ea typeface="標楷體" pitchFamily="65" charset="-120"/>
                          <a:cs typeface="+mn-cs"/>
                        </a:rPr>
                        <a:t>22</a:t>
                      </a:r>
                      <a:r>
                        <a:rPr kumimoji="0" lang="zh-TW" altLang="en-US" sz="2400" kern="1200" dirty="0" smtClean="0">
                          <a:solidFill>
                            <a:srgbClr val="000099"/>
                          </a:solidFill>
                          <a:latin typeface="標楷體" pitchFamily="65" charset="-120"/>
                          <a:ea typeface="標楷體" pitchFamily="65" charset="-120"/>
                          <a:cs typeface="+mn-cs"/>
                        </a:rPr>
                        <a:t>條及第</a:t>
                      </a:r>
                      <a:r>
                        <a:rPr kumimoji="0" lang="en-US" altLang="zh-TW" sz="2400" kern="1200" dirty="0" smtClean="0">
                          <a:solidFill>
                            <a:srgbClr val="000099"/>
                          </a:solidFill>
                          <a:latin typeface="標楷體" pitchFamily="65" charset="-120"/>
                          <a:ea typeface="標楷體" pitchFamily="65" charset="-120"/>
                          <a:cs typeface="+mn-cs"/>
                        </a:rPr>
                        <a:t>25</a:t>
                      </a:r>
                      <a:r>
                        <a:rPr kumimoji="0" lang="zh-TW" altLang="en-US" sz="2400" kern="1200" dirty="0" smtClean="0">
                          <a:solidFill>
                            <a:srgbClr val="000099"/>
                          </a:solidFill>
                          <a:latin typeface="標楷體" pitchFamily="65" charset="-120"/>
                          <a:ea typeface="標楷體" pitchFamily="65" charset="-120"/>
                          <a:cs typeface="+mn-cs"/>
                        </a:rPr>
                        <a:t>條之公告標準，</a:t>
                      </a:r>
                      <a:r>
                        <a:rPr kumimoji="0" lang="zh-TW" altLang="en-US" sz="2400" u="sng" kern="1200" dirty="0" smtClean="0">
                          <a:solidFill>
                            <a:srgbClr val="000099"/>
                          </a:solidFill>
                          <a:latin typeface="標楷體" pitchFamily="65" charset="-120"/>
                          <a:ea typeface="標楷體" pitchFamily="65" charset="-120"/>
                          <a:cs typeface="+mn-cs"/>
                        </a:rPr>
                        <a:t>未於事實發生日起次一營</a:t>
                      </a:r>
                      <a:endParaRPr kumimoji="0" lang="en-US" altLang="zh-TW" sz="2400" u="sng" kern="1200" dirty="0" smtClean="0">
                        <a:solidFill>
                          <a:srgbClr val="000099"/>
                        </a:solidFill>
                        <a:latin typeface="標楷體" pitchFamily="65" charset="-120"/>
                        <a:ea typeface="標楷體" pitchFamily="65" charset="-120"/>
                        <a:cs typeface="+mn-cs"/>
                      </a:endParaRPr>
                    </a:p>
                    <a:p>
                      <a:pPr marL="1651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zh-TW" altLang="en-US" sz="2400" u="none" kern="1200" dirty="0" smtClean="0">
                          <a:solidFill>
                            <a:srgbClr val="000099"/>
                          </a:solidFill>
                          <a:latin typeface="標楷體" pitchFamily="65" charset="-120"/>
                          <a:ea typeface="標楷體" pitchFamily="65" charset="-120"/>
                          <a:cs typeface="+mn-cs"/>
                        </a:rPr>
                        <a:t>  </a:t>
                      </a:r>
                      <a:r>
                        <a:rPr kumimoji="0" lang="zh-TW" altLang="en-US" sz="2400" u="sng" kern="1200" dirty="0" smtClean="0">
                          <a:solidFill>
                            <a:srgbClr val="000099"/>
                          </a:solidFill>
                          <a:latin typeface="標楷體" pitchFamily="65" charset="-120"/>
                          <a:ea typeface="標楷體" pitchFamily="65" charset="-120"/>
                          <a:cs typeface="+mn-cs"/>
                        </a:rPr>
                        <a:t>業日交易時間開始前</a:t>
                      </a:r>
                      <a:r>
                        <a:rPr kumimoji="0" lang="en-US" altLang="zh-TW" sz="2400" u="sng" kern="1200" dirty="0" smtClean="0">
                          <a:solidFill>
                            <a:srgbClr val="000099"/>
                          </a:solidFill>
                          <a:latin typeface="標楷體" pitchFamily="65" charset="-120"/>
                          <a:ea typeface="標楷體" pitchFamily="65" charset="-120"/>
                          <a:cs typeface="+mn-cs"/>
                        </a:rPr>
                        <a:t>2</a:t>
                      </a:r>
                      <a:r>
                        <a:rPr kumimoji="0" lang="zh-TW" altLang="en-US" sz="2400" u="sng" kern="1200" dirty="0" smtClean="0">
                          <a:solidFill>
                            <a:srgbClr val="000099"/>
                          </a:solidFill>
                          <a:latin typeface="標楷體" pitchFamily="65" charset="-120"/>
                          <a:ea typeface="標楷體" pitchFamily="65" charset="-120"/>
                          <a:cs typeface="+mn-cs"/>
                        </a:rPr>
                        <a:t>小時</a:t>
                      </a:r>
                      <a:r>
                        <a:rPr kumimoji="0" lang="zh-TW" altLang="en-US" sz="2400" kern="1200" dirty="0" smtClean="0">
                          <a:solidFill>
                            <a:srgbClr val="000099"/>
                          </a:solidFill>
                          <a:latin typeface="標楷體" pitchFamily="65" charset="-120"/>
                          <a:ea typeface="標楷體" pitchFamily="65" charset="-120"/>
                          <a:cs typeface="+mn-cs"/>
                        </a:rPr>
                        <a:t>辦理公告，並轉發重大訊</a:t>
                      </a:r>
                      <a:endParaRPr kumimoji="0" lang="en-US" altLang="zh-TW" sz="2400" kern="1200" dirty="0" smtClean="0">
                        <a:solidFill>
                          <a:srgbClr val="000099"/>
                        </a:solidFill>
                        <a:latin typeface="標楷體" pitchFamily="65" charset="-120"/>
                        <a:ea typeface="標楷體" pitchFamily="65" charset="-120"/>
                        <a:cs typeface="+mn-cs"/>
                      </a:endParaRPr>
                    </a:p>
                    <a:p>
                      <a:pPr marL="1651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zh-TW" altLang="en-US" sz="2400" kern="1200" dirty="0" smtClean="0">
                          <a:solidFill>
                            <a:srgbClr val="000099"/>
                          </a:solidFill>
                          <a:latin typeface="標楷體" pitchFamily="65" charset="-120"/>
                          <a:ea typeface="標楷體" pitchFamily="65" charset="-120"/>
                          <a:cs typeface="+mn-cs"/>
                        </a:rPr>
                        <a:t>  息。</a:t>
                      </a:r>
                      <a:r>
                        <a:rPr kumimoji="0" lang="en-US" altLang="zh-TW" sz="2400" kern="1200" dirty="0" smtClean="0">
                          <a:solidFill>
                            <a:srgbClr val="FF0000"/>
                          </a:solidFill>
                          <a:latin typeface="標楷體" pitchFamily="65" charset="-120"/>
                          <a:ea typeface="標楷體" pitchFamily="65" charset="-120"/>
                          <a:cs typeface="+mn-cs"/>
                        </a:rPr>
                        <a:t>(</a:t>
                      </a:r>
                      <a:r>
                        <a:rPr kumimoji="0" lang="zh-TW" altLang="en-US" sz="2400" kern="1200" dirty="0" smtClean="0">
                          <a:solidFill>
                            <a:srgbClr val="FF0000"/>
                          </a:solidFill>
                          <a:latin typeface="標楷體" pitchFamily="65" charset="-120"/>
                          <a:ea typeface="標楷體" pitchFamily="65" charset="-120"/>
                          <a:cs typeface="+mn-cs"/>
                        </a:rPr>
                        <a:t>資貸背保處理準則規定事實發生日之即日起算</a:t>
                      </a:r>
                      <a:endParaRPr kumimoji="0" lang="en-US" altLang="zh-TW" sz="2400" kern="1200" dirty="0" smtClean="0">
                        <a:solidFill>
                          <a:srgbClr val="FF0000"/>
                        </a:solidFill>
                        <a:latin typeface="標楷體" pitchFamily="65" charset="-120"/>
                        <a:ea typeface="標楷體" pitchFamily="65" charset="-120"/>
                        <a:cs typeface="+mn-cs"/>
                      </a:endParaRPr>
                    </a:p>
                    <a:p>
                      <a:pPr marL="1651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zh-TW" altLang="en-US" sz="2400" kern="1200" dirty="0" smtClean="0">
                          <a:solidFill>
                            <a:srgbClr val="FF0000"/>
                          </a:solidFill>
                          <a:latin typeface="標楷體" pitchFamily="65" charset="-120"/>
                          <a:ea typeface="標楷體" pitchFamily="65" charset="-120"/>
                          <a:cs typeface="+mn-cs"/>
                        </a:rPr>
                        <a:t>  二日內公告</a:t>
                      </a:r>
                      <a:r>
                        <a:rPr kumimoji="0" lang="en-US" altLang="zh-TW" sz="2400" kern="1200" dirty="0" smtClean="0">
                          <a:solidFill>
                            <a:srgbClr val="FF0000"/>
                          </a:solidFill>
                          <a:latin typeface="標楷體" pitchFamily="65" charset="-120"/>
                          <a:ea typeface="標楷體" pitchFamily="65" charset="-120"/>
                          <a:cs typeface="+mn-cs"/>
                        </a:rPr>
                        <a:t>)</a:t>
                      </a:r>
                    </a:p>
                  </a:txBody>
                  <a:tcPr marL="91448" marR="91448" marT="45726" marB="45726"/>
                </a:tc>
              </a:tr>
              <a:tr h="1615378">
                <a:tc>
                  <a:txBody>
                    <a:bodyPr/>
                    <a:lstStyle/>
                    <a:p>
                      <a:pPr marL="1651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TW" sz="2400" kern="1200" dirty="0" smtClean="0">
                          <a:solidFill>
                            <a:srgbClr val="000099"/>
                          </a:solidFill>
                          <a:latin typeface="標楷體" pitchFamily="65" charset="-120"/>
                          <a:ea typeface="標楷體" pitchFamily="65" charset="-120"/>
                          <a:cs typeface="+mn-cs"/>
                        </a:rPr>
                        <a:t>4.</a:t>
                      </a:r>
                      <a:r>
                        <a:rPr kumimoji="0" lang="zh-TW" altLang="en-US" sz="2400" kern="1200" dirty="0" smtClean="0">
                          <a:solidFill>
                            <a:srgbClr val="000099"/>
                          </a:solidFill>
                          <a:latin typeface="標楷體" pitchFamily="65" charset="-120"/>
                          <a:ea typeface="標楷體" pitchFamily="65" charset="-120"/>
                          <a:cs typeface="+mn-cs"/>
                        </a:rPr>
                        <a:t>檢調單位至公司進行搜索調查，應儘快以第</a:t>
                      </a:r>
                      <a:r>
                        <a:rPr kumimoji="0" lang="en-US" altLang="zh-TW" sz="2400" kern="1200" dirty="0" smtClean="0">
                          <a:solidFill>
                            <a:srgbClr val="000099"/>
                          </a:solidFill>
                          <a:latin typeface="標楷體" pitchFamily="65" charset="-120"/>
                          <a:ea typeface="標楷體" pitchFamily="65" charset="-120"/>
                          <a:cs typeface="+mn-cs"/>
                        </a:rPr>
                        <a:t>53</a:t>
                      </a:r>
                      <a:r>
                        <a:rPr kumimoji="0" lang="zh-TW" altLang="en-US" sz="2400" kern="1200" dirty="0" smtClean="0">
                          <a:solidFill>
                            <a:srgbClr val="000099"/>
                          </a:solidFill>
                          <a:latin typeface="標楷體" pitchFamily="65" charset="-120"/>
                          <a:ea typeface="標楷體" pitchFamily="65" charset="-120"/>
                          <a:cs typeface="+mn-cs"/>
                        </a:rPr>
                        <a:t>款發布重大訊息，內容說明</a:t>
                      </a:r>
                      <a:r>
                        <a:rPr kumimoji="0" lang="zh-TW" altLang="en-US" sz="2400" kern="1200" dirty="0" smtClean="0">
                          <a:solidFill>
                            <a:srgbClr val="FF0000"/>
                          </a:solidFill>
                          <a:latin typeface="標楷體" pitchFamily="65" charset="-120"/>
                          <a:ea typeface="標楷體" pitchFamily="65" charset="-120"/>
                          <a:cs typeface="+mn-cs"/>
                        </a:rPr>
                        <a:t>搜索日期、檢調搜索理由、對公司財務業務之影響</a:t>
                      </a:r>
                      <a:r>
                        <a:rPr kumimoji="0" lang="zh-TW" altLang="en-US" sz="2400" kern="1200" dirty="0" smtClean="0">
                          <a:solidFill>
                            <a:srgbClr val="000099"/>
                          </a:solidFill>
                          <a:latin typeface="標楷體" pitchFamily="65" charset="-120"/>
                          <a:ea typeface="標楷體" pitchFamily="65" charset="-120"/>
                          <a:cs typeface="+mn-cs"/>
                        </a:rPr>
                        <a:t>，倘有</a:t>
                      </a:r>
                      <a:r>
                        <a:rPr kumimoji="0" lang="zh-TW" altLang="en-US" sz="2400" kern="1200" dirty="0" smtClean="0">
                          <a:solidFill>
                            <a:srgbClr val="FF0000"/>
                          </a:solidFill>
                          <a:latin typeface="標楷體" pitchFamily="65" charset="-120"/>
                          <a:ea typeface="標楷體" pitchFamily="65" charset="-120"/>
                          <a:cs typeface="+mn-cs"/>
                        </a:rPr>
                        <a:t>人員被約談甚至聲請羈押禁見</a:t>
                      </a:r>
                      <a:r>
                        <a:rPr kumimoji="0" lang="zh-TW" altLang="en-US" sz="2400" kern="1200" dirty="0" smtClean="0">
                          <a:solidFill>
                            <a:srgbClr val="000099"/>
                          </a:solidFill>
                          <a:latin typeface="標楷體" pitchFamily="65" charset="-120"/>
                          <a:ea typeface="標楷體" pitchFamily="65" charset="-120"/>
                          <a:cs typeface="+mn-cs"/>
                        </a:rPr>
                        <a:t>，應一併說明。後續若有重大發展，應補充說明。</a:t>
                      </a:r>
                      <a:endParaRPr kumimoji="0" lang="en-US" altLang="zh-TW" sz="2400" kern="1200" dirty="0" smtClean="0">
                        <a:solidFill>
                          <a:srgbClr val="FF0000"/>
                        </a:solidFill>
                        <a:latin typeface="標楷體" pitchFamily="65" charset="-120"/>
                        <a:ea typeface="標楷體" pitchFamily="65" charset="-120"/>
                        <a:cs typeface="+mn-cs"/>
                      </a:endParaRPr>
                    </a:p>
                  </a:txBody>
                  <a:tcPr marL="91448" marR="91448" marT="45726" marB="45726"/>
                </a:tc>
              </a:tr>
            </a:tbl>
          </a:graphicData>
        </a:graphic>
      </p:graphicFrame>
    </p:spTree>
    <p:extLst>
      <p:ext uri="{BB962C8B-B14F-4D97-AF65-F5344CB8AC3E}">
        <p14:creationId xmlns:p14="http://schemas.microsoft.com/office/powerpoint/2010/main" val="3617203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p:cNvSpPr>
          <p:nvPr>
            <p:ph type="title"/>
          </p:nvPr>
        </p:nvSpPr>
        <p:spPr bwMode="auto">
          <a:xfrm>
            <a:off x="1258888" y="-17463"/>
            <a:ext cx="7499350" cy="1143001"/>
          </a:xfr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normAutofit/>
          </a:bodyPr>
          <a:lstStyle/>
          <a:p>
            <a:pPr algn="ctr"/>
            <a:r>
              <a:rPr lang="zh-TW" altLang="en-US" sz="4000" b="1" dirty="0">
                <a:solidFill>
                  <a:schemeClr val="accent5">
                    <a:lumMod val="75000"/>
                  </a:schemeClr>
                </a:solidFill>
                <a:effectLst/>
              </a:rPr>
              <a:t>一、發布重大訊息常見</a:t>
            </a:r>
            <a:r>
              <a:rPr lang="zh-TW" altLang="en-US" sz="4000" b="1" dirty="0" smtClean="0">
                <a:solidFill>
                  <a:schemeClr val="accent5">
                    <a:lumMod val="75000"/>
                  </a:schemeClr>
                </a:solidFill>
                <a:effectLst/>
              </a:rPr>
              <a:t>缺失</a:t>
            </a:r>
            <a:r>
              <a:rPr lang="en-US" altLang="zh-TW" sz="4000" b="1" dirty="0" smtClean="0">
                <a:solidFill>
                  <a:schemeClr val="accent5">
                    <a:lumMod val="75000"/>
                  </a:schemeClr>
                </a:solidFill>
                <a:effectLst/>
              </a:rPr>
              <a:t>-</a:t>
            </a:r>
            <a:r>
              <a:rPr lang="zh-TW" altLang="en-US" sz="4000" b="1" dirty="0" smtClean="0">
                <a:solidFill>
                  <a:schemeClr val="accent5">
                    <a:lumMod val="75000"/>
                  </a:schemeClr>
                </a:solidFill>
                <a:effectLst/>
              </a:rPr>
              <a:t>續</a:t>
            </a:r>
            <a:endParaRPr lang="en-US" altLang="zh-TW" sz="4000" b="1" dirty="0" smtClean="0">
              <a:solidFill>
                <a:schemeClr val="accent5">
                  <a:lumMod val="75000"/>
                </a:schemeClr>
              </a:solidFill>
              <a:effectLst/>
            </a:endParaRPr>
          </a:p>
        </p:txBody>
      </p:sp>
      <p:sp>
        <p:nvSpPr>
          <p:cNvPr id="35843"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fld id="{7F461BE7-E3E4-435A-9AE4-13A52CCA1330}"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52</a:t>
            </a:fld>
            <a:endParaRPr lang="en-US" altLang="zh-TW" sz="1400">
              <a:solidFill>
                <a:srgbClr val="800080"/>
              </a:solidFill>
              <a:latin typeface="Arial" panose="020B0604020202020204" pitchFamily="34" charset="0"/>
              <a:ea typeface="新細明體" panose="02020500000000000000" pitchFamily="18" charset="-120"/>
            </a:endParaRPr>
          </a:p>
        </p:txBody>
      </p:sp>
      <p:graphicFrame>
        <p:nvGraphicFramePr>
          <p:cNvPr id="5" name="內容版面配置區 6"/>
          <p:cNvGraphicFramePr>
            <a:graphicFrameLocks noGrp="1"/>
          </p:cNvGraphicFramePr>
          <p:nvPr>
            <p:ph idx="1"/>
            <p:extLst>
              <p:ext uri="{D42A27DB-BD31-4B8C-83A1-F6EECF244321}">
                <p14:modId xmlns:p14="http://schemas.microsoft.com/office/powerpoint/2010/main" val="2761104121"/>
              </p:ext>
            </p:extLst>
          </p:nvPr>
        </p:nvGraphicFramePr>
        <p:xfrm>
          <a:off x="980878" y="1340768"/>
          <a:ext cx="7777360" cy="4680520"/>
        </p:xfrm>
        <a:graphic>
          <a:graphicData uri="http://schemas.openxmlformats.org/drawingml/2006/table">
            <a:tbl>
              <a:tblPr firstRow="1" bandRow="1">
                <a:tableStyleId>{5C22544A-7EE6-4342-B048-85BDC9FD1C3A}</a:tableStyleId>
              </a:tblPr>
              <a:tblGrid>
                <a:gridCol w="7777360"/>
              </a:tblGrid>
              <a:tr h="7474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600" b="1" kern="1200" dirty="0" smtClean="0">
                          <a:solidFill>
                            <a:schemeClr val="bg1"/>
                          </a:solidFill>
                          <a:latin typeface="標楷體" pitchFamily="65" charset="-120"/>
                          <a:ea typeface="標楷體" pitchFamily="65" charset="-120"/>
                          <a:cs typeface="+mn-cs"/>
                        </a:rPr>
                        <a:t>常見違規案例</a:t>
                      </a:r>
                    </a:p>
                  </a:txBody>
                  <a:tcPr marL="91448" marR="91448" marT="45726" marB="45726"/>
                </a:tc>
              </a:tr>
              <a:tr h="1893463">
                <a:tc>
                  <a:txBody>
                    <a:bodyPr/>
                    <a:lstStyle/>
                    <a:p>
                      <a:pPr marL="1651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TW" sz="2400" kern="1200" dirty="0" smtClean="0">
                          <a:solidFill>
                            <a:srgbClr val="000099"/>
                          </a:solidFill>
                          <a:latin typeface="標楷體" pitchFamily="65" charset="-120"/>
                          <a:ea typeface="標楷體" pitchFamily="65" charset="-120"/>
                          <a:cs typeface="+mn-cs"/>
                        </a:rPr>
                        <a:t>5.</a:t>
                      </a:r>
                      <a:r>
                        <a:rPr kumimoji="0" lang="zh-TW" altLang="en-US" sz="2400" kern="1200" dirty="0" smtClean="0">
                          <a:solidFill>
                            <a:srgbClr val="000099"/>
                          </a:solidFill>
                          <a:latin typeface="標楷體" pitchFamily="65" charset="-120"/>
                          <a:ea typeface="標楷體" pitchFamily="65" charset="-120"/>
                          <a:cs typeface="+mn-cs"/>
                        </a:rPr>
                        <a:t>薪資報酬委員會、審計委員會成員於</a:t>
                      </a:r>
                      <a:r>
                        <a:rPr kumimoji="0" lang="zh-TW" altLang="en-US" sz="2400" u="sng" kern="1200" dirty="0" smtClean="0">
                          <a:solidFill>
                            <a:srgbClr val="FF0000"/>
                          </a:solidFill>
                          <a:latin typeface="標楷體" pitchFamily="65" charset="-120"/>
                          <a:ea typeface="標楷體" pitchFamily="65" charset="-120"/>
                          <a:cs typeface="+mn-cs"/>
                        </a:rPr>
                        <a:t>委</a:t>
                      </a:r>
                      <a:r>
                        <a:rPr kumimoji="0" lang="en-US" altLang="zh-TW" sz="2400" u="sng" kern="1200" dirty="0" smtClean="0">
                          <a:solidFill>
                            <a:srgbClr val="FF0000"/>
                          </a:solidFill>
                          <a:latin typeface="標楷體" pitchFamily="65" charset="-120"/>
                          <a:ea typeface="標楷體" pitchFamily="65" charset="-120"/>
                          <a:cs typeface="+mn-cs"/>
                        </a:rPr>
                        <a:t>(</a:t>
                      </a:r>
                      <a:r>
                        <a:rPr kumimoji="0" lang="zh-TW" altLang="en-US" sz="2400" u="sng" kern="1200" dirty="0" smtClean="0">
                          <a:solidFill>
                            <a:srgbClr val="FF0000"/>
                          </a:solidFill>
                          <a:latin typeface="標楷體" pitchFamily="65" charset="-120"/>
                          <a:ea typeface="標楷體" pitchFamily="65" charset="-120"/>
                          <a:cs typeface="+mn-cs"/>
                        </a:rPr>
                        <a:t>選</a:t>
                      </a:r>
                      <a:r>
                        <a:rPr kumimoji="0" lang="en-US" altLang="zh-TW" sz="2400" u="sng" kern="1200" dirty="0" smtClean="0">
                          <a:solidFill>
                            <a:srgbClr val="FF0000"/>
                          </a:solidFill>
                          <a:latin typeface="標楷體" pitchFamily="65" charset="-120"/>
                          <a:ea typeface="標楷體" pitchFamily="65" charset="-120"/>
                          <a:cs typeface="+mn-cs"/>
                        </a:rPr>
                        <a:t>)</a:t>
                      </a:r>
                      <a:r>
                        <a:rPr kumimoji="0" lang="zh-TW" altLang="en-US" sz="2400" u="sng" kern="1200" dirty="0" smtClean="0">
                          <a:solidFill>
                            <a:srgbClr val="FF0000"/>
                          </a:solidFill>
                          <a:latin typeface="標楷體" pitchFamily="65" charset="-120"/>
                          <a:ea typeface="標楷體" pitchFamily="65" charset="-120"/>
                          <a:cs typeface="+mn-cs"/>
                        </a:rPr>
                        <a:t>任</a:t>
                      </a:r>
                      <a:r>
                        <a:rPr kumimoji="0" lang="zh-TW" altLang="en-US" sz="2400" kern="1200" dirty="0" smtClean="0">
                          <a:solidFill>
                            <a:srgbClr val="000099"/>
                          </a:solidFill>
                          <a:latin typeface="標楷體" pitchFamily="65" charset="-120"/>
                          <a:ea typeface="標楷體" pitchFamily="65" charset="-120"/>
                          <a:cs typeface="+mn-cs"/>
                        </a:rPr>
                        <a:t>或發生</a:t>
                      </a:r>
                      <a:endParaRPr kumimoji="0" lang="en-US" altLang="zh-TW" sz="2400" kern="1200" dirty="0" smtClean="0">
                        <a:solidFill>
                          <a:srgbClr val="000099"/>
                        </a:solidFill>
                        <a:latin typeface="標楷體" pitchFamily="65" charset="-120"/>
                        <a:ea typeface="標楷體" pitchFamily="65" charset="-120"/>
                        <a:cs typeface="+mn-cs"/>
                      </a:endParaRPr>
                    </a:p>
                    <a:p>
                      <a:pPr marL="1651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zh-TW" altLang="en-US" sz="2400" kern="1200" dirty="0" smtClean="0">
                          <a:solidFill>
                            <a:srgbClr val="000099"/>
                          </a:solidFill>
                          <a:latin typeface="標楷體" pitchFamily="65" charset="-120"/>
                          <a:ea typeface="標楷體" pitchFamily="65" charset="-120"/>
                          <a:cs typeface="+mn-cs"/>
                        </a:rPr>
                        <a:t>  變動</a:t>
                      </a:r>
                      <a:r>
                        <a:rPr kumimoji="0" lang="en-US" altLang="zh-TW" sz="2400" kern="1200" dirty="0" smtClean="0">
                          <a:solidFill>
                            <a:srgbClr val="000099"/>
                          </a:solidFill>
                          <a:latin typeface="標楷體" pitchFamily="65" charset="-120"/>
                          <a:ea typeface="標楷體" pitchFamily="65" charset="-120"/>
                          <a:cs typeface="+mn-cs"/>
                        </a:rPr>
                        <a:t>(</a:t>
                      </a:r>
                      <a:r>
                        <a:rPr kumimoji="0" lang="zh-TW" altLang="en-US" sz="2400" u="sng" kern="1200" dirty="0" smtClean="0">
                          <a:solidFill>
                            <a:srgbClr val="FF0000"/>
                          </a:solidFill>
                          <a:latin typeface="標楷體" pitchFamily="65" charset="-120"/>
                          <a:ea typeface="標楷體" pitchFamily="65" charset="-120"/>
                          <a:cs typeface="+mn-cs"/>
                        </a:rPr>
                        <a:t>收到辭職信等孰前時點</a:t>
                      </a:r>
                      <a:r>
                        <a:rPr kumimoji="0" lang="en-US" altLang="zh-TW" sz="2400" kern="1200" dirty="0" smtClean="0">
                          <a:solidFill>
                            <a:srgbClr val="000099"/>
                          </a:solidFill>
                          <a:latin typeface="標楷體" pitchFamily="65" charset="-120"/>
                          <a:ea typeface="標楷體" pitchFamily="65" charset="-120"/>
                          <a:cs typeface="+mn-cs"/>
                        </a:rPr>
                        <a:t>)</a:t>
                      </a:r>
                      <a:r>
                        <a:rPr kumimoji="0" lang="zh-TW" altLang="en-US" sz="2400" kern="1200" dirty="0" smtClean="0">
                          <a:solidFill>
                            <a:srgbClr val="000099"/>
                          </a:solidFill>
                          <a:latin typeface="標楷體" pitchFamily="65" charset="-120"/>
                          <a:ea typeface="標楷體" pitchFamily="65" charset="-120"/>
                          <a:cs typeface="+mn-cs"/>
                        </a:rPr>
                        <a:t>，未於事實發生日之次</a:t>
                      </a:r>
                      <a:endParaRPr kumimoji="0" lang="en-US" altLang="zh-TW" sz="2400" kern="1200" dirty="0" smtClean="0">
                        <a:solidFill>
                          <a:srgbClr val="000099"/>
                        </a:solidFill>
                        <a:latin typeface="標楷體" pitchFamily="65" charset="-120"/>
                        <a:ea typeface="標楷體" pitchFamily="65" charset="-120"/>
                        <a:cs typeface="+mn-cs"/>
                      </a:endParaRPr>
                    </a:p>
                    <a:p>
                      <a:pPr marL="1651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zh-TW" altLang="en-US" sz="2400" kern="1200" dirty="0" smtClean="0">
                          <a:solidFill>
                            <a:srgbClr val="000099"/>
                          </a:solidFill>
                          <a:latin typeface="標楷體" pitchFamily="65" charset="-120"/>
                          <a:ea typeface="標楷體" pitchFamily="65" charset="-120"/>
                          <a:cs typeface="+mn-cs"/>
                        </a:rPr>
                        <a:t>  一營業日交易時間開始前</a:t>
                      </a:r>
                      <a:r>
                        <a:rPr kumimoji="0" lang="en-US" altLang="zh-TW" sz="2400" kern="1200" dirty="0" smtClean="0">
                          <a:solidFill>
                            <a:srgbClr val="000099"/>
                          </a:solidFill>
                          <a:latin typeface="標楷體" pitchFamily="65" charset="-120"/>
                          <a:ea typeface="標楷體" pitchFamily="65" charset="-120"/>
                          <a:cs typeface="+mn-cs"/>
                        </a:rPr>
                        <a:t>2</a:t>
                      </a:r>
                      <a:r>
                        <a:rPr kumimoji="0" lang="zh-TW" altLang="en-US" sz="2400" kern="1200" dirty="0" smtClean="0">
                          <a:solidFill>
                            <a:srgbClr val="000099"/>
                          </a:solidFill>
                          <a:latin typeface="標楷體" pitchFamily="65" charset="-120"/>
                          <a:ea typeface="標楷體" pitchFamily="65" charset="-120"/>
                          <a:cs typeface="+mn-cs"/>
                        </a:rPr>
                        <a:t>小時發布重大訊息</a:t>
                      </a:r>
                      <a:r>
                        <a:rPr kumimoji="0" lang="zh-TW" altLang="zh-TW" sz="2400" kern="1200" dirty="0" smtClean="0">
                          <a:solidFill>
                            <a:srgbClr val="000099"/>
                          </a:solidFill>
                          <a:latin typeface="標楷體" pitchFamily="65" charset="-120"/>
                          <a:ea typeface="標楷體" pitchFamily="65" charset="-120"/>
                          <a:cs typeface="+mn-cs"/>
                        </a:rPr>
                        <a:t>。</a:t>
                      </a:r>
                      <a:endParaRPr kumimoji="0" lang="zh-TW" altLang="en-US" sz="2400" kern="1200" dirty="0" smtClean="0">
                        <a:solidFill>
                          <a:srgbClr val="000099"/>
                        </a:solidFill>
                        <a:latin typeface="標楷體" pitchFamily="65" charset="-120"/>
                        <a:ea typeface="標楷體" pitchFamily="65" charset="-120"/>
                        <a:cs typeface="+mn-cs"/>
                      </a:endParaRPr>
                    </a:p>
                    <a:p>
                      <a:pPr marL="16510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altLang="zh-TW" sz="2400" kern="1200" dirty="0" smtClean="0">
                        <a:solidFill>
                          <a:srgbClr val="FF0000"/>
                        </a:solidFill>
                        <a:latin typeface="標楷體" pitchFamily="65" charset="-120"/>
                        <a:ea typeface="標楷體" pitchFamily="65" charset="-120"/>
                        <a:cs typeface="+mn-cs"/>
                      </a:endParaRPr>
                    </a:p>
                  </a:txBody>
                  <a:tcPr marL="91448" marR="91448" marT="45726" marB="45726" anchor="ctr"/>
                </a:tc>
              </a:tr>
              <a:tr h="2039642">
                <a:tc>
                  <a:txBody>
                    <a:bodyPr/>
                    <a:lstStyle/>
                    <a:p>
                      <a:pPr marL="1651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TW" sz="2400" kern="1200" dirty="0" smtClean="0">
                          <a:solidFill>
                            <a:srgbClr val="000099"/>
                          </a:solidFill>
                          <a:latin typeface="標楷體" pitchFamily="65" charset="-120"/>
                          <a:ea typeface="標楷體" pitchFamily="65" charset="-120"/>
                          <a:cs typeface="+mn-cs"/>
                        </a:rPr>
                        <a:t>6.</a:t>
                      </a:r>
                      <a:r>
                        <a:rPr kumimoji="0" lang="zh-TW" altLang="en-US" sz="2400" kern="1200" dirty="0" smtClean="0">
                          <a:solidFill>
                            <a:srgbClr val="000099"/>
                          </a:solidFill>
                          <a:latin typeface="標楷體" pitchFamily="65" charset="-120"/>
                          <a:ea typeface="標楷體" pitchFamily="65" charset="-120"/>
                          <a:cs typeface="+mn-cs"/>
                        </a:rPr>
                        <a:t>公司董事會決議</a:t>
                      </a:r>
                      <a:r>
                        <a:rPr kumimoji="0" lang="zh-TW" altLang="en-US" sz="2400" u="sng" kern="1200" dirty="0" smtClean="0">
                          <a:solidFill>
                            <a:srgbClr val="FF0000"/>
                          </a:solidFill>
                          <a:latin typeface="標楷體" pitchFamily="65" charset="-120"/>
                          <a:ea typeface="標楷體" pitchFamily="65" charset="-120"/>
                          <a:cs typeface="+mn-cs"/>
                        </a:rPr>
                        <a:t>減資彌補虧損</a:t>
                      </a:r>
                      <a:r>
                        <a:rPr kumimoji="0" lang="en-US" altLang="zh-TW" sz="2400" kern="1200" dirty="0" smtClean="0">
                          <a:solidFill>
                            <a:srgbClr val="FF0000"/>
                          </a:solidFill>
                          <a:latin typeface="標楷體" pitchFamily="65" charset="-120"/>
                          <a:ea typeface="標楷體" pitchFamily="65" charset="-120"/>
                          <a:cs typeface="+mn-cs"/>
                        </a:rPr>
                        <a:t>(§11#7)</a:t>
                      </a:r>
                      <a:r>
                        <a:rPr kumimoji="0" lang="zh-TW" altLang="en-US" sz="2400" kern="1200" dirty="0" smtClean="0">
                          <a:solidFill>
                            <a:srgbClr val="FF0000"/>
                          </a:solidFill>
                          <a:latin typeface="標楷體" pitchFamily="65" charset="-120"/>
                          <a:ea typeface="標楷體" pitchFamily="65" charset="-120"/>
                          <a:cs typeface="+mn-cs"/>
                        </a:rPr>
                        <a:t>，</a:t>
                      </a:r>
                      <a:r>
                        <a:rPr kumimoji="0" lang="zh-TW" altLang="en-US" sz="2400" kern="1200" dirty="0" smtClean="0">
                          <a:solidFill>
                            <a:srgbClr val="000099"/>
                          </a:solidFill>
                          <a:latin typeface="標楷體" pitchFamily="65" charset="-120"/>
                          <a:ea typeface="標楷體" pitchFamily="65" charset="-120"/>
                          <a:cs typeface="+mn-cs"/>
                        </a:rPr>
                        <a:t>或</a:t>
                      </a:r>
                      <a:r>
                        <a:rPr kumimoji="0" lang="zh-TW" altLang="en-US" sz="2400" u="sng" kern="1200" dirty="0" smtClean="0">
                          <a:solidFill>
                            <a:srgbClr val="FF0000"/>
                          </a:solidFill>
                          <a:latin typeface="標楷體" pitchFamily="65" charset="-120"/>
                          <a:ea typeface="標楷體" pitchFamily="65" charset="-120"/>
                          <a:cs typeface="+mn-cs"/>
                        </a:rPr>
                        <a:t>向關係人</a:t>
                      </a:r>
                      <a:endParaRPr kumimoji="0" lang="en-US" altLang="zh-TW" sz="2400" u="sng" kern="1200" dirty="0" smtClean="0">
                        <a:solidFill>
                          <a:srgbClr val="FF0000"/>
                        </a:solidFill>
                        <a:latin typeface="標楷體" pitchFamily="65" charset="-120"/>
                        <a:ea typeface="標楷體" pitchFamily="65" charset="-120"/>
                        <a:cs typeface="+mn-cs"/>
                      </a:endParaRPr>
                    </a:p>
                    <a:p>
                      <a:pPr marL="1651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zh-TW" altLang="en-US" sz="2400" u="none" kern="1200" dirty="0" smtClean="0">
                          <a:solidFill>
                            <a:srgbClr val="FF0000"/>
                          </a:solidFill>
                          <a:latin typeface="標楷體" pitchFamily="65" charset="-120"/>
                          <a:ea typeface="標楷體" pitchFamily="65" charset="-120"/>
                          <a:cs typeface="+mn-cs"/>
                        </a:rPr>
                        <a:t>  </a:t>
                      </a:r>
                      <a:r>
                        <a:rPr kumimoji="0" lang="zh-TW" altLang="en-US" sz="2400" u="sng" kern="1200" dirty="0" smtClean="0">
                          <a:solidFill>
                            <a:srgbClr val="FF0000"/>
                          </a:solidFill>
                          <a:latin typeface="標楷體" pitchFamily="65" charset="-120"/>
                          <a:ea typeface="標楷體" pitchFamily="65" charset="-120"/>
                          <a:cs typeface="+mn-cs"/>
                        </a:rPr>
                        <a:t>取得</a:t>
                      </a:r>
                      <a:r>
                        <a:rPr kumimoji="0" lang="en-US" altLang="zh-TW" sz="2400" u="sng" kern="1200" dirty="0" smtClean="0">
                          <a:solidFill>
                            <a:srgbClr val="FF0000"/>
                          </a:solidFill>
                          <a:latin typeface="標楷體" pitchFamily="65" charset="-120"/>
                          <a:ea typeface="標楷體" pitchFamily="65" charset="-120"/>
                          <a:cs typeface="+mn-cs"/>
                        </a:rPr>
                        <a:t>/</a:t>
                      </a:r>
                      <a:r>
                        <a:rPr kumimoji="0" lang="zh-TW" altLang="en-US" sz="2400" u="sng" kern="1200" dirty="0" smtClean="0">
                          <a:solidFill>
                            <a:srgbClr val="FF0000"/>
                          </a:solidFill>
                          <a:latin typeface="標楷體" pitchFamily="65" charset="-120"/>
                          <a:ea typeface="標楷體" pitchFamily="65" charset="-120"/>
                          <a:cs typeface="+mn-cs"/>
                        </a:rPr>
                        <a:t>處分不動產</a:t>
                      </a:r>
                      <a:r>
                        <a:rPr kumimoji="0" lang="en-US" altLang="zh-TW" sz="2400" kern="1200" dirty="0" smtClean="0">
                          <a:solidFill>
                            <a:srgbClr val="FF0000"/>
                          </a:solidFill>
                          <a:latin typeface="標楷體" pitchFamily="65" charset="-120"/>
                          <a:ea typeface="標楷體" pitchFamily="65" charset="-120"/>
                          <a:cs typeface="+mn-cs"/>
                        </a:rPr>
                        <a:t>(§11#8)</a:t>
                      </a:r>
                      <a:r>
                        <a:rPr kumimoji="0" lang="zh-TW" altLang="en-US" sz="2400" kern="1200" dirty="0" smtClean="0">
                          <a:solidFill>
                            <a:srgbClr val="FF0000"/>
                          </a:solidFill>
                          <a:latin typeface="標楷體" pitchFamily="65" charset="-120"/>
                          <a:ea typeface="標楷體" pitchFamily="65" charset="-120"/>
                          <a:cs typeface="+mn-cs"/>
                        </a:rPr>
                        <a:t>，</a:t>
                      </a:r>
                      <a:r>
                        <a:rPr kumimoji="0" lang="zh-TW" altLang="en-US" sz="2400" kern="1200" dirty="0" smtClean="0">
                          <a:solidFill>
                            <a:srgbClr val="000099"/>
                          </a:solidFill>
                          <a:latin typeface="標楷體" pitchFamily="65" charset="-120"/>
                          <a:ea typeface="標楷體" pitchFamily="65" charset="-120"/>
                          <a:cs typeface="+mn-cs"/>
                        </a:rPr>
                        <a:t>因金額小而</a:t>
                      </a:r>
                      <a:r>
                        <a:rPr kumimoji="0" lang="zh-TW" altLang="en-US" sz="2400" u="sng" kern="1200" dirty="0" smtClean="0">
                          <a:solidFill>
                            <a:srgbClr val="FF0000"/>
                          </a:solidFill>
                          <a:latin typeface="標楷體" pitchFamily="65" charset="-120"/>
                          <a:ea typeface="標楷體" pitchFamily="65" charset="-120"/>
                          <a:cs typeface="+mn-cs"/>
                        </a:rPr>
                        <a:t>未至本中心召</a:t>
                      </a:r>
                      <a:endParaRPr kumimoji="0" lang="en-US" altLang="zh-TW" sz="2400" u="sng" kern="1200" dirty="0" smtClean="0">
                        <a:solidFill>
                          <a:srgbClr val="FF0000"/>
                        </a:solidFill>
                        <a:latin typeface="標楷體" pitchFamily="65" charset="-120"/>
                        <a:ea typeface="標楷體" pitchFamily="65" charset="-120"/>
                        <a:cs typeface="+mn-cs"/>
                      </a:endParaRPr>
                    </a:p>
                    <a:p>
                      <a:pPr marL="1651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zh-TW" altLang="en-US" sz="2400" u="none" kern="1200" dirty="0" smtClean="0">
                          <a:solidFill>
                            <a:srgbClr val="FF0000"/>
                          </a:solidFill>
                          <a:latin typeface="標楷體" pitchFamily="65" charset="-120"/>
                          <a:ea typeface="標楷體" pitchFamily="65" charset="-120"/>
                          <a:cs typeface="+mn-cs"/>
                        </a:rPr>
                        <a:t>  </a:t>
                      </a:r>
                      <a:r>
                        <a:rPr kumimoji="0" lang="zh-TW" altLang="en-US" sz="2400" u="sng" kern="1200" dirty="0" smtClean="0">
                          <a:solidFill>
                            <a:srgbClr val="FF0000"/>
                          </a:solidFill>
                          <a:latin typeface="標楷體" pitchFamily="65" charset="-120"/>
                          <a:ea typeface="標楷體" pitchFamily="65" charset="-120"/>
                          <a:cs typeface="+mn-cs"/>
                        </a:rPr>
                        <a:t>開</a:t>
                      </a:r>
                      <a:r>
                        <a:rPr kumimoji="0" lang="zh-TW" altLang="en-US" sz="2400" b="1" u="sng" kern="1200" dirty="0" smtClean="0">
                          <a:solidFill>
                            <a:srgbClr val="FF0000"/>
                          </a:solidFill>
                          <a:latin typeface="標楷體" pitchFamily="65" charset="-120"/>
                          <a:ea typeface="標楷體" pitchFamily="65" charset="-120"/>
                          <a:cs typeface="+mn-cs"/>
                        </a:rPr>
                        <a:t>重大訊息說明記者會</a:t>
                      </a:r>
                      <a:r>
                        <a:rPr kumimoji="0" lang="zh-TW" altLang="zh-TW" sz="2400" u="none" kern="1200" dirty="0" smtClean="0">
                          <a:solidFill>
                            <a:srgbClr val="FF0000"/>
                          </a:solidFill>
                          <a:latin typeface="標楷體" pitchFamily="65" charset="-120"/>
                          <a:ea typeface="標楷體" pitchFamily="65" charset="-120"/>
                          <a:cs typeface="+mn-cs"/>
                        </a:rPr>
                        <a:t>。</a:t>
                      </a:r>
                      <a:endParaRPr kumimoji="0" lang="en-US" altLang="zh-TW" sz="2400" u="none" kern="1200" dirty="0" smtClean="0">
                        <a:solidFill>
                          <a:srgbClr val="FF0000"/>
                        </a:solidFill>
                        <a:latin typeface="標楷體" pitchFamily="65" charset="-120"/>
                        <a:ea typeface="標楷體" pitchFamily="65" charset="-120"/>
                        <a:cs typeface="+mn-cs"/>
                      </a:endParaRPr>
                    </a:p>
                  </a:txBody>
                  <a:tcPr marL="91448" marR="91448" marT="45726" marB="45726" anchor="ctr"/>
                </a:tc>
              </a:tr>
            </a:tbl>
          </a:graphicData>
        </a:graphic>
      </p:graphicFrame>
    </p:spTree>
    <p:extLst>
      <p:ext uri="{BB962C8B-B14F-4D97-AF65-F5344CB8AC3E}">
        <p14:creationId xmlns:p14="http://schemas.microsoft.com/office/powerpoint/2010/main" val="3135362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p:cNvSpPr>
          <p:nvPr>
            <p:ph type="title"/>
          </p:nvPr>
        </p:nvSpPr>
        <p:spPr bwMode="auto">
          <a:xfrm>
            <a:off x="755575" y="-17463"/>
            <a:ext cx="8315399" cy="1143001"/>
          </a:xfr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normAutofit/>
          </a:bodyPr>
          <a:lstStyle/>
          <a:p>
            <a:pPr algn="ctr"/>
            <a:r>
              <a:rPr lang="zh-TW" altLang="en-US" sz="4000" b="1" dirty="0">
                <a:solidFill>
                  <a:schemeClr val="accent5">
                    <a:lumMod val="75000"/>
                  </a:schemeClr>
                </a:solidFill>
                <a:effectLst/>
              </a:rPr>
              <a:t>二、重大</a:t>
            </a:r>
            <a:r>
              <a:rPr lang="zh-TW" altLang="en-US" sz="4000" b="1" dirty="0" smtClean="0">
                <a:solidFill>
                  <a:schemeClr val="accent5">
                    <a:lumMod val="75000"/>
                  </a:schemeClr>
                </a:solidFill>
                <a:effectLst/>
              </a:rPr>
              <a:t>訊息回應</a:t>
            </a:r>
            <a:r>
              <a:rPr lang="en-US" altLang="zh-TW" sz="4000" b="1" dirty="0" smtClean="0">
                <a:solidFill>
                  <a:schemeClr val="accent5">
                    <a:lumMod val="75000"/>
                  </a:schemeClr>
                </a:solidFill>
                <a:effectLst/>
              </a:rPr>
              <a:t>(</a:t>
            </a:r>
            <a:r>
              <a:rPr lang="zh-TW" altLang="en-US" sz="4000" b="1" dirty="0" smtClean="0">
                <a:solidFill>
                  <a:schemeClr val="accent5">
                    <a:lumMod val="75000"/>
                  </a:schemeClr>
                </a:solidFill>
                <a:effectLst/>
              </a:rPr>
              <a:t>澄清</a:t>
            </a:r>
            <a:r>
              <a:rPr lang="en-US" altLang="zh-TW" sz="4000" b="1" dirty="0" smtClean="0">
                <a:solidFill>
                  <a:schemeClr val="accent5">
                    <a:lumMod val="75000"/>
                  </a:schemeClr>
                </a:solidFill>
                <a:effectLst/>
              </a:rPr>
              <a:t>)</a:t>
            </a:r>
            <a:r>
              <a:rPr lang="zh-TW" altLang="en-US" sz="4000" b="1" dirty="0" smtClean="0">
                <a:solidFill>
                  <a:schemeClr val="accent5">
                    <a:lumMod val="75000"/>
                  </a:schemeClr>
                </a:solidFill>
                <a:effectLst/>
              </a:rPr>
              <a:t>媒體報導</a:t>
            </a:r>
            <a:endParaRPr lang="en-US" altLang="zh-TW" sz="4000" b="1" dirty="0" smtClean="0">
              <a:solidFill>
                <a:schemeClr val="accent5">
                  <a:lumMod val="75000"/>
                </a:schemeClr>
              </a:solidFill>
              <a:effectLst/>
            </a:endParaRPr>
          </a:p>
        </p:txBody>
      </p:sp>
      <p:sp>
        <p:nvSpPr>
          <p:cNvPr id="35843"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fld id="{7F461BE7-E3E4-435A-9AE4-13A52CCA1330}"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53</a:t>
            </a:fld>
            <a:endParaRPr lang="en-US" altLang="zh-TW" sz="1400">
              <a:solidFill>
                <a:srgbClr val="800080"/>
              </a:solidFill>
              <a:latin typeface="Arial" panose="020B0604020202020204" pitchFamily="34" charset="0"/>
              <a:ea typeface="新細明體" panose="02020500000000000000" pitchFamily="18" charset="-120"/>
            </a:endParaRPr>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222753764"/>
              </p:ext>
            </p:extLst>
          </p:nvPr>
        </p:nvGraphicFramePr>
        <p:xfrm>
          <a:off x="1259632" y="2330895"/>
          <a:ext cx="7499350" cy="4122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矩形 8"/>
          <p:cNvSpPr/>
          <p:nvPr/>
        </p:nvSpPr>
        <p:spPr>
          <a:xfrm>
            <a:off x="1259632" y="1484784"/>
            <a:ext cx="676875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dirty="0">
                <a:latin typeface="標楷體" panose="03000509000000000000" pitchFamily="65" charset="-120"/>
                <a:ea typeface="標楷體" panose="03000509000000000000" pitchFamily="65" charset="-120"/>
              </a:rPr>
              <a:t>1</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報導</a:t>
            </a:r>
            <a:r>
              <a:rPr lang="zh-TW" altLang="en-US" sz="2800" dirty="0">
                <a:latin typeface="標楷體" panose="03000509000000000000" pitchFamily="65" charset="-120"/>
                <a:ea typeface="標楷體" panose="03000509000000000000" pitchFamily="65" charset="-120"/>
              </a:rPr>
              <a:t>預測性營收、獲利</a:t>
            </a:r>
            <a:r>
              <a:rPr lang="zh-TW" altLang="en-US" sz="2800" dirty="0" smtClean="0">
                <a:latin typeface="標楷體" panose="03000509000000000000" pitchFamily="65" charset="-120"/>
                <a:ea typeface="標楷體" panose="03000509000000000000" pitchFamily="65" charset="-120"/>
              </a:rPr>
              <a:t>數字</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517215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p:cNvSpPr>
          <p:nvPr>
            <p:ph type="title"/>
          </p:nvPr>
        </p:nvSpPr>
        <p:spPr bwMode="auto">
          <a:xfrm>
            <a:off x="755575" y="-17463"/>
            <a:ext cx="8315399" cy="1143001"/>
          </a:xfr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normAutofit fontScale="90000"/>
          </a:bodyPr>
          <a:lstStyle/>
          <a:p>
            <a:pPr algn="ctr"/>
            <a:r>
              <a:rPr lang="zh-TW" altLang="en-US" sz="4000" b="1" dirty="0">
                <a:solidFill>
                  <a:schemeClr val="accent5">
                    <a:lumMod val="75000"/>
                  </a:schemeClr>
                </a:solidFill>
                <a:effectLst/>
              </a:rPr>
              <a:t>二、重大</a:t>
            </a:r>
            <a:r>
              <a:rPr lang="zh-TW" altLang="en-US" sz="4000" b="1" dirty="0" smtClean="0">
                <a:solidFill>
                  <a:schemeClr val="accent5">
                    <a:lumMod val="75000"/>
                  </a:schemeClr>
                </a:solidFill>
                <a:effectLst/>
              </a:rPr>
              <a:t>訊息回應</a:t>
            </a:r>
            <a:r>
              <a:rPr lang="en-US" altLang="zh-TW" sz="4000" b="1" dirty="0" smtClean="0">
                <a:solidFill>
                  <a:schemeClr val="accent5">
                    <a:lumMod val="75000"/>
                  </a:schemeClr>
                </a:solidFill>
                <a:effectLst/>
              </a:rPr>
              <a:t>(</a:t>
            </a:r>
            <a:r>
              <a:rPr lang="zh-TW" altLang="en-US" sz="4000" b="1" dirty="0" smtClean="0">
                <a:solidFill>
                  <a:schemeClr val="accent5">
                    <a:lumMod val="75000"/>
                  </a:schemeClr>
                </a:solidFill>
                <a:effectLst/>
              </a:rPr>
              <a:t>澄清</a:t>
            </a:r>
            <a:r>
              <a:rPr lang="en-US" altLang="zh-TW" sz="4000" b="1" dirty="0" smtClean="0">
                <a:solidFill>
                  <a:schemeClr val="accent5">
                    <a:lumMod val="75000"/>
                  </a:schemeClr>
                </a:solidFill>
                <a:effectLst/>
              </a:rPr>
              <a:t>)</a:t>
            </a:r>
            <a:r>
              <a:rPr lang="zh-TW" altLang="en-US" sz="4000" b="1" dirty="0" smtClean="0">
                <a:solidFill>
                  <a:schemeClr val="accent5">
                    <a:lumMod val="75000"/>
                  </a:schemeClr>
                </a:solidFill>
                <a:effectLst/>
              </a:rPr>
              <a:t>媒體報導</a:t>
            </a:r>
            <a:r>
              <a:rPr lang="en-US" altLang="zh-TW" sz="4000" b="1" dirty="0" smtClean="0">
                <a:solidFill>
                  <a:schemeClr val="accent5">
                    <a:lumMod val="75000"/>
                  </a:schemeClr>
                </a:solidFill>
                <a:effectLst/>
              </a:rPr>
              <a:t>-</a:t>
            </a:r>
            <a:r>
              <a:rPr lang="zh-TW" altLang="en-US" sz="4000" b="1" dirty="0" smtClean="0">
                <a:solidFill>
                  <a:schemeClr val="accent5">
                    <a:lumMod val="75000"/>
                  </a:schemeClr>
                </a:solidFill>
                <a:effectLst/>
              </a:rPr>
              <a:t>續</a:t>
            </a:r>
            <a:endParaRPr lang="en-US" altLang="zh-TW" sz="4000" b="1" dirty="0" smtClean="0">
              <a:solidFill>
                <a:schemeClr val="accent5">
                  <a:lumMod val="75000"/>
                </a:schemeClr>
              </a:solidFill>
              <a:effectLst/>
            </a:endParaRPr>
          </a:p>
        </p:txBody>
      </p:sp>
      <p:sp>
        <p:nvSpPr>
          <p:cNvPr id="35843"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fld id="{7F461BE7-E3E4-435A-9AE4-13A52CCA1330}"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54</a:t>
            </a:fld>
            <a:endParaRPr lang="en-US" altLang="zh-TW" sz="1400">
              <a:solidFill>
                <a:srgbClr val="800080"/>
              </a:solidFill>
              <a:latin typeface="Arial" panose="020B0604020202020204" pitchFamily="34" charset="0"/>
              <a:ea typeface="新細明體" panose="02020500000000000000" pitchFamily="18" charset="-120"/>
            </a:endParaRPr>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1045049057"/>
              </p:ext>
            </p:extLst>
          </p:nvPr>
        </p:nvGraphicFramePr>
        <p:xfrm>
          <a:off x="1259632" y="2330895"/>
          <a:ext cx="7499350" cy="4122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矩形 8"/>
          <p:cNvSpPr/>
          <p:nvPr/>
        </p:nvSpPr>
        <p:spPr>
          <a:xfrm>
            <a:off x="1259632" y="1484784"/>
            <a:ext cx="676875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dirty="0" smtClean="0">
                <a:latin typeface="標楷體" panose="03000509000000000000" pitchFamily="65" charset="-120"/>
                <a:ea typeface="標楷體" panose="03000509000000000000" pitchFamily="65" charset="-120"/>
              </a:rPr>
              <a:t>2.</a:t>
            </a:r>
            <a:r>
              <a:rPr lang="zh-TW" altLang="en-US" sz="2800" dirty="0" smtClean="0">
                <a:latin typeface="標楷體" panose="03000509000000000000" pitchFamily="65" charset="-120"/>
                <a:ea typeface="標楷體" panose="03000509000000000000" pitchFamily="65" charset="-120"/>
              </a:rPr>
              <a:t> 報導接獲訂單</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65899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p:cNvSpPr>
          <p:nvPr>
            <p:ph type="title"/>
          </p:nvPr>
        </p:nvSpPr>
        <p:spPr bwMode="auto">
          <a:xfrm>
            <a:off x="755575" y="-17463"/>
            <a:ext cx="8315399" cy="1143001"/>
          </a:xfr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normAutofit fontScale="90000"/>
          </a:bodyPr>
          <a:lstStyle/>
          <a:p>
            <a:pPr algn="ctr"/>
            <a:r>
              <a:rPr lang="zh-TW" altLang="en-US" sz="4000" b="1" dirty="0">
                <a:solidFill>
                  <a:schemeClr val="accent5">
                    <a:lumMod val="75000"/>
                  </a:schemeClr>
                </a:solidFill>
                <a:effectLst/>
              </a:rPr>
              <a:t>二、重大</a:t>
            </a:r>
            <a:r>
              <a:rPr lang="zh-TW" altLang="en-US" sz="4000" b="1" dirty="0" smtClean="0">
                <a:solidFill>
                  <a:schemeClr val="accent5">
                    <a:lumMod val="75000"/>
                  </a:schemeClr>
                </a:solidFill>
                <a:effectLst/>
              </a:rPr>
              <a:t>訊息回應</a:t>
            </a:r>
            <a:r>
              <a:rPr lang="en-US" altLang="zh-TW" sz="4000" b="1" dirty="0" smtClean="0">
                <a:solidFill>
                  <a:schemeClr val="accent5">
                    <a:lumMod val="75000"/>
                  </a:schemeClr>
                </a:solidFill>
                <a:effectLst/>
              </a:rPr>
              <a:t>(</a:t>
            </a:r>
            <a:r>
              <a:rPr lang="zh-TW" altLang="en-US" sz="4000" b="1" dirty="0" smtClean="0">
                <a:solidFill>
                  <a:schemeClr val="accent5">
                    <a:lumMod val="75000"/>
                  </a:schemeClr>
                </a:solidFill>
                <a:effectLst/>
              </a:rPr>
              <a:t>澄清</a:t>
            </a:r>
            <a:r>
              <a:rPr lang="en-US" altLang="zh-TW" sz="4000" b="1" dirty="0" smtClean="0">
                <a:solidFill>
                  <a:schemeClr val="accent5">
                    <a:lumMod val="75000"/>
                  </a:schemeClr>
                </a:solidFill>
                <a:effectLst/>
              </a:rPr>
              <a:t>)</a:t>
            </a:r>
            <a:r>
              <a:rPr lang="zh-TW" altLang="en-US" sz="4000" b="1" dirty="0" smtClean="0">
                <a:solidFill>
                  <a:schemeClr val="accent5">
                    <a:lumMod val="75000"/>
                  </a:schemeClr>
                </a:solidFill>
                <a:effectLst/>
              </a:rPr>
              <a:t>媒體報導</a:t>
            </a:r>
            <a:r>
              <a:rPr lang="en-US" altLang="zh-TW" sz="4000" b="1" dirty="0">
                <a:solidFill>
                  <a:schemeClr val="accent5">
                    <a:lumMod val="75000"/>
                  </a:schemeClr>
                </a:solidFill>
                <a:effectLst/>
              </a:rPr>
              <a:t>-</a:t>
            </a:r>
            <a:r>
              <a:rPr lang="zh-TW" altLang="en-US" sz="4000" b="1" dirty="0">
                <a:solidFill>
                  <a:schemeClr val="accent5">
                    <a:lumMod val="75000"/>
                  </a:schemeClr>
                </a:solidFill>
                <a:effectLst/>
              </a:rPr>
              <a:t>續</a:t>
            </a:r>
            <a:endParaRPr lang="en-US" altLang="zh-TW" sz="4000" b="1" dirty="0" smtClean="0">
              <a:solidFill>
                <a:schemeClr val="accent5">
                  <a:lumMod val="75000"/>
                </a:schemeClr>
              </a:solidFill>
              <a:effectLst/>
            </a:endParaRPr>
          </a:p>
        </p:txBody>
      </p:sp>
      <p:sp>
        <p:nvSpPr>
          <p:cNvPr id="35843"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fld id="{7F461BE7-E3E4-435A-9AE4-13A52CCA1330}"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55</a:t>
            </a:fld>
            <a:endParaRPr lang="en-US" altLang="zh-TW" sz="1400">
              <a:solidFill>
                <a:srgbClr val="800080"/>
              </a:solidFill>
              <a:latin typeface="Arial" panose="020B0604020202020204" pitchFamily="34" charset="0"/>
              <a:ea typeface="新細明體" panose="02020500000000000000" pitchFamily="18" charset="-120"/>
            </a:endParaRPr>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1476131704"/>
              </p:ext>
            </p:extLst>
          </p:nvPr>
        </p:nvGraphicFramePr>
        <p:xfrm>
          <a:off x="1259632" y="2330895"/>
          <a:ext cx="7499350" cy="4122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矩形 8"/>
          <p:cNvSpPr/>
          <p:nvPr/>
        </p:nvSpPr>
        <p:spPr>
          <a:xfrm>
            <a:off x="1259632" y="1484784"/>
            <a:ext cx="676875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dirty="0" smtClean="0">
                <a:latin typeface="標楷體" panose="03000509000000000000" pitchFamily="65" charset="-120"/>
                <a:ea typeface="標楷體" panose="03000509000000000000" pitchFamily="65" charset="-120"/>
              </a:rPr>
              <a:t>3.</a:t>
            </a:r>
            <a:r>
              <a:rPr lang="zh-TW" altLang="en-US" sz="2800" dirty="0" smtClean="0">
                <a:latin typeface="標楷體" panose="03000509000000000000" pitchFamily="65" charset="-120"/>
                <a:ea typeface="標楷體" panose="03000509000000000000" pitchFamily="65" charset="-120"/>
              </a:rPr>
              <a:t>報導取得授權金等營運現況</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956086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p:cNvSpPr>
          <p:nvPr>
            <p:ph type="title"/>
          </p:nvPr>
        </p:nvSpPr>
        <p:spPr bwMode="auto">
          <a:xfrm>
            <a:off x="755575" y="-17463"/>
            <a:ext cx="8315399" cy="1143001"/>
          </a:xfr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normAutofit fontScale="90000"/>
          </a:bodyPr>
          <a:lstStyle/>
          <a:p>
            <a:pPr algn="ctr"/>
            <a:r>
              <a:rPr lang="zh-TW" altLang="en-US" sz="4000" b="1" dirty="0">
                <a:solidFill>
                  <a:schemeClr val="accent5">
                    <a:lumMod val="75000"/>
                  </a:schemeClr>
                </a:solidFill>
                <a:effectLst/>
              </a:rPr>
              <a:t>二、重大</a:t>
            </a:r>
            <a:r>
              <a:rPr lang="zh-TW" altLang="en-US" sz="4000" b="1" dirty="0" smtClean="0">
                <a:solidFill>
                  <a:schemeClr val="accent5">
                    <a:lumMod val="75000"/>
                  </a:schemeClr>
                </a:solidFill>
                <a:effectLst/>
              </a:rPr>
              <a:t>訊息回應</a:t>
            </a:r>
            <a:r>
              <a:rPr lang="en-US" altLang="zh-TW" sz="4000" b="1" dirty="0" smtClean="0">
                <a:solidFill>
                  <a:schemeClr val="accent5">
                    <a:lumMod val="75000"/>
                  </a:schemeClr>
                </a:solidFill>
                <a:effectLst/>
              </a:rPr>
              <a:t>(</a:t>
            </a:r>
            <a:r>
              <a:rPr lang="zh-TW" altLang="en-US" sz="4000" b="1" dirty="0" smtClean="0">
                <a:solidFill>
                  <a:schemeClr val="accent5">
                    <a:lumMod val="75000"/>
                  </a:schemeClr>
                </a:solidFill>
                <a:effectLst/>
              </a:rPr>
              <a:t>澄清</a:t>
            </a:r>
            <a:r>
              <a:rPr lang="en-US" altLang="zh-TW" sz="4000" b="1" dirty="0" smtClean="0">
                <a:solidFill>
                  <a:schemeClr val="accent5">
                    <a:lumMod val="75000"/>
                  </a:schemeClr>
                </a:solidFill>
                <a:effectLst/>
              </a:rPr>
              <a:t>)</a:t>
            </a:r>
            <a:r>
              <a:rPr lang="zh-TW" altLang="en-US" sz="4000" b="1" dirty="0" smtClean="0">
                <a:solidFill>
                  <a:schemeClr val="accent5">
                    <a:lumMod val="75000"/>
                  </a:schemeClr>
                </a:solidFill>
                <a:effectLst/>
              </a:rPr>
              <a:t>媒體報導</a:t>
            </a:r>
            <a:r>
              <a:rPr lang="en-US" altLang="zh-TW" sz="4000" b="1" dirty="0">
                <a:solidFill>
                  <a:schemeClr val="accent5">
                    <a:lumMod val="75000"/>
                  </a:schemeClr>
                </a:solidFill>
                <a:effectLst/>
              </a:rPr>
              <a:t>-</a:t>
            </a:r>
            <a:r>
              <a:rPr lang="zh-TW" altLang="en-US" sz="4000" b="1" dirty="0">
                <a:solidFill>
                  <a:schemeClr val="accent5">
                    <a:lumMod val="75000"/>
                  </a:schemeClr>
                </a:solidFill>
                <a:effectLst/>
              </a:rPr>
              <a:t>續</a:t>
            </a:r>
            <a:endParaRPr lang="en-US" altLang="zh-TW" sz="4000" b="1" dirty="0" smtClean="0">
              <a:solidFill>
                <a:schemeClr val="accent5">
                  <a:lumMod val="75000"/>
                </a:schemeClr>
              </a:solidFill>
              <a:effectLst/>
            </a:endParaRPr>
          </a:p>
        </p:txBody>
      </p:sp>
      <p:sp>
        <p:nvSpPr>
          <p:cNvPr id="35843"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fld id="{7F461BE7-E3E4-435A-9AE4-13A52CCA1330}"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56</a:t>
            </a:fld>
            <a:endParaRPr lang="en-US" altLang="zh-TW" sz="1400">
              <a:solidFill>
                <a:srgbClr val="800080"/>
              </a:solidFill>
              <a:latin typeface="Arial" panose="020B0604020202020204" pitchFamily="34" charset="0"/>
              <a:ea typeface="新細明體" panose="02020500000000000000" pitchFamily="18" charset="-120"/>
            </a:endParaRPr>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4139100767"/>
              </p:ext>
            </p:extLst>
          </p:nvPr>
        </p:nvGraphicFramePr>
        <p:xfrm>
          <a:off x="1259632" y="2330895"/>
          <a:ext cx="7499350" cy="4122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矩形 8"/>
          <p:cNvSpPr/>
          <p:nvPr/>
        </p:nvSpPr>
        <p:spPr>
          <a:xfrm>
            <a:off x="1259632" y="1484784"/>
            <a:ext cx="676875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dirty="0" smtClean="0">
                <a:latin typeface="標楷體" panose="03000509000000000000" pitchFamily="65" charset="-120"/>
                <a:ea typeface="標楷體" panose="03000509000000000000" pitchFamily="65" charset="-120"/>
              </a:rPr>
              <a:t>4.</a:t>
            </a:r>
            <a:r>
              <a:rPr lang="zh-TW" altLang="en-US" sz="2800" dirty="0" smtClean="0">
                <a:latin typeface="標楷體" panose="03000509000000000000" pitchFamily="65" charset="-120"/>
                <a:ea typeface="標楷體" panose="03000509000000000000" pitchFamily="65" charset="-120"/>
              </a:rPr>
              <a:t>報導建案相關資訊</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313214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p:cNvSpPr>
          <p:nvPr>
            <p:ph type="title"/>
          </p:nvPr>
        </p:nvSpPr>
        <p:spPr bwMode="auto">
          <a:xfrm>
            <a:off x="755575" y="-17463"/>
            <a:ext cx="8315399" cy="1143001"/>
          </a:xfr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normAutofit fontScale="90000"/>
          </a:bodyPr>
          <a:lstStyle/>
          <a:p>
            <a:pPr algn="ctr"/>
            <a:r>
              <a:rPr lang="zh-TW" altLang="en-US" sz="4000" b="1" dirty="0">
                <a:solidFill>
                  <a:schemeClr val="accent5">
                    <a:lumMod val="75000"/>
                  </a:schemeClr>
                </a:solidFill>
                <a:effectLst/>
              </a:rPr>
              <a:t>二、重大</a:t>
            </a:r>
            <a:r>
              <a:rPr lang="zh-TW" altLang="en-US" sz="4000" b="1" dirty="0" smtClean="0">
                <a:solidFill>
                  <a:schemeClr val="accent5">
                    <a:lumMod val="75000"/>
                  </a:schemeClr>
                </a:solidFill>
                <a:effectLst/>
              </a:rPr>
              <a:t>訊息回應</a:t>
            </a:r>
            <a:r>
              <a:rPr lang="en-US" altLang="zh-TW" sz="4000" b="1" dirty="0" smtClean="0">
                <a:solidFill>
                  <a:schemeClr val="accent5">
                    <a:lumMod val="75000"/>
                  </a:schemeClr>
                </a:solidFill>
                <a:effectLst/>
              </a:rPr>
              <a:t>(</a:t>
            </a:r>
            <a:r>
              <a:rPr lang="zh-TW" altLang="en-US" sz="4000" b="1" dirty="0" smtClean="0">
                <a:solidFill>
                  <a:schemeClr val="accent5">
                    <a:lumMod val="75000"/>
                  </a:schemeClr>
                </a:solidFill>
                <a:effectLst/>
              </a:rPr>
              <a:t>澄清</a:t>
            </a:r>
            <a:r>
              <a:rPr lang="en-US" altLang="zh-TW" sz="4000" b="1" dirty="0" smtClean="0">
                <a:solidFill>
                  <a:schemeClr val="accent5">
                    <a:lumMod val="75000"/>
                  </a:schemeClr>
                </a:solidFill>
                <a:effectLst/>
              </a:rPr>
              <a:t>)</a:t>
            </a:r>
            <a:r>
              <a:rPr lang="zh-TW" altLang="en-US" sz="4000" b="1" dirty="0" smtClean="0">
                <a:solidFill>
                  <a:schemeClr val="accent5">
                    <a:lumMod val="75000"/>
                  </a:schemeClr>
                </a:solidFill>
                <a:effectLst/>
              </a:rPr>
              <a:t>媒體報導</a:t>
            </a:r>
            <a:r>
              <a:rPr lang="en-US" altLang="zh-TW" sz="4000" b="1" dirty="0">
                <a:solidFill>
                  <a:schemeClr val="accent5">
                    <a:lumMod val="75000"/>
                  </a:schemeClr>
                </a:solidFill>
                <a:effectLst/>
              </a:rPr>
              <a:t>-</a:t>
            </a:r>
            <a:r>
              <a:rPr lang="zh-TW" altLang="en-US" sz="4000" b="1" dirty="0">
                <a:solidFill>
                  <a:schemeClr val="accent5">
                    <a:lumMod val="75000"/>
                  </a:schemeClr>
                </a:solidFill>
                <a:effectLst/>
              </a:rPr>
              <a:t>續</a:t>
            </a:r>
            <a:endParaRPr lang="en-US" altLang="zh-TW" sz="4000" b="1" dirty="0" smtClean="0">
              <a:solidFill>
                <a:schemeClr val="accent5">
                  <a:lumMod val="75000"/>
                </a:schemeClr>
              </a:solidFill>
              <a:effectLst/>
            </a:endParaRPr>
          </a:p>
        </p:txBody>
      </p:sp>
      <p:sp>
        <p:nvSpPr>
          <p:cNvPr id="35843"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fld id="{7F461BE7-E3E4-435A-9AE4-13A52CCA1330}"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57</a:t>
            </a:fld>
            <a:endParaRPr lang="en-US" altLang="zh-TW" sz="1400">
              <a:solidFill>
                <a:srgbClr val="800080"/>
              </a:solidFill>
              <a:latin typeface="Arial" panose="020B0604020202020204" pitchFamily="34" charset="0"/>
              <a:ea typeface="新細明體" panose="02020500000000000000" pitchFamily="18" charset="-120"/>
            </a:endParaRPr>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2615517661"/>
              </p:ext>
            </p:extLst>
          </p:nvPr>
        </p:nvGraphicFramePr>
        <p:xfrm>
          <a:off x="1259632" y="2204865"/>
          <a:ext cx="749935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矩形 8"/>
          <p:cNvSpPr/>
          <p:nvPr/>
        </p:nvSpPr>
        <p:spPr>
          <a:xfrm>
            <a:off x="1259632" y="1484784"/>
            <a:ext cx="676875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dirty="0">
                <a:latin typeface="標楷體" panose="03000509000000000000" pitchFamily="65" charset="-120"/>
                <a:ea typeface="標楷體" panose="03000509000000000000" pitchFamily="65" charset="-120"/>
              </a:rPr>
              <a:t>5</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報導未經董事會通過的重要議案</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126302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p:cNvSpPr>
          <p:nvPr>
            <p:ph type="title"/>
          </p:nvPr>
        </p:nvSpPr>
        <p:spPr bwMode="auto">
          <a:xfrm>
            <a:off x="1403350" y="0"/>
            <a:ext cx="7499350" cy="908050"/>
          </a:xfr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normAutofit/>
          </a:bodyPr>
          <a:lstStyle/>
          <a:p>
            <a:pPr algn="ctr"/>
            <a:r>
              <a:rPr lang="zh-TW" altLang="en-US" sz="4000" b="1" dirty="0">
                <a:solidFill>
                  <a:schemeClr val="accent5">
                    <a:lumMod val="75000"/>
                  </a:schemeClr>
                </a:solidFill>
                <a:effectLst/>
              </a:rPr>
              <a:t>三</a:t>
            </a:r>
            <a:r>
              <a:rPr lang="zh-TW" altLang="en-US" sz="4000" b="1" dirty="0" smtClean="0">
                <a:solidFill>
                  <a:schemeClr val="accent5">
                    <a:lumMod val="75000"/>
                  </a:schemeClr>
                </a:solidFill>
                <a:effectLst/>
              </a:rPr>
              <a:t>、重大訊息申報常見問題</a:t>
            </a:r>
            <a:endParaRPr lang="en-US" altLang="zh-TW" sz="4000" b="1" dirty="0" smtClean="0">
              <a:solidFill>
                <a:schemeClr val="accent5">
                  <a:lumMod val="75000"/>
                </a:schemeClr>
              </a:solidFill>
              <a:effectLst/>
            </a:endParaRPr>
          </a:p>
        </p:txBody>
      </p:sp>
      <p:sp>
        <p:nvSpPr>
          <p:cNvPr id="37891"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fld id="{9D20FAE3-456A-45F7-A075-56DCC6D4091A}"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58</a:t>
            </a:fld>
            <a:endParaRPr lang="en-US" altLang="zh-TW" sz="1400">
              <a:solidFill>
                <a:srgbClr val="800080"/>
              </a:solidFill>
              <a:latin typeface="Arial" panose="020B0604020202020204" pitchFamily="34" charset="0"/>
              <a:ea typeface="新細明體" panose="02020500000000000000" pitchFamily="18" charset="-120"/>
            </a:endParaRPr>
          </a:p>
        </p:txBody>
      </p:sp>
      <p:sp>
        <p:nvSpPr>
          <p:cNvPr id="37892" name="文字方塊 16"/>
          <p:cNvSpPr txBox="1">
            <a:spLocks noChangeArrowheads="1"/>
          </p:cNvSpPr>
          <p:nvPr/>
        </p:nvSpPr>
        <p:spPr bwMode="auto">
          <a:xfrm>
            <a:off x="1033165" y="854075"/>
            <a:ext cx="38893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en-US" altLang="zh-TW" dirty="0" smtClean="0">
                <a:latin typeface="新細明體" panose="02020500000000000000" pitchFamily="18" charset="-120"/>
                <a:ea typeface="新細明體" panose="02020500000000000000" pitchFamily="18" charset="-120"/>
              </a:rPr>
              <a:t>1.</a:t>
            </a:r>
            <a:r>
              <a:rPr lang="zh-TW" altLang="en-US" dirty="0" smtClean="0"/>
              <a:t>第</a:t>
            </a:r>
            <a:r>
              <a:rPr lang="en-US" altLang="zh-TW" dirty="0"/>
              <a:t>X</a:t>
            </a:r>
            <a:r>
              <a:rPr lang="zh-TW" altLang="en-US" dirty="0"/>
              <a:t>項內容遺失</a:t>
            </a:r>
          </a:p>
        </p:txBody>
      </p:sp>
      <p:pic>
        <p:nvPicPr>
          <p:cNvPr id="37893" name="圖片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484784"/>
            <a:ext cx="6553200" cy="252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圖片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4292600"/>
            <a:ext cx="540067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AutoShape 2"/>
          <p:cNvSpPr>
            <a:spLocks noChangeArrowheads="1"/>
          </p:cNvSpPr>
          <p:nvPr/>
        </p:nvSpPr>
        <p:spPr bwMode="auto">
          <a:xfrm>
            <a:off x="2916238" y="5876925"/>
            <a:ext cx="1655762" cy="647700"/>
          </a:xfrm>
          <a:prstGeom prst="wedgeEllipseCallout">
            <a:avLst>
              <a:gd name="adj1" fmla="val -108991"/>
              <a:gd name="adj2" fmla="val -100912"/>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zh-TW" altLang="en-US" sz="2000"/>
              <a:t>前面加</a:t>
            </a:r>
            <a:r>
              <a:rPr lang="en-US" altLang="zh-TW" sz="2000"/>
              <a:t>@</a:t>
            </a:r>
            <a:endParaRPr lang="zh-TW" altLang="zh-TW" sz="2000"/>
          </a:p>
        </p:txBody>
      </p:sp>
      <p:sp>
        <p:nvSpPr>
          <p:cNvPr id="37896" name="AutoShape 2"/>
          <p:cNvSpPr>
            <a:spLocks noChangeArrowheads="1"/>
          </p:cNvSpPr>
          <p:nvPr/>
        </p:nvSpPr>
        <p:spPr bwMode="auto">
          <a:xfrm>
            <a:off x="6948488" y="4149725"/>
            <a:ext cx="1944687" cy="1366838"/>
          </a:xfrm>
          <a:prstGeom prst="wedgeEllipseCallout">
            <a:avLst>
              <a:gd name="adj1" fmla="val -77727"/>
              <a:gd name="adj2" fmla="val -71912"/>
            </a:avLst>
          </a:prstGeom>
          <a:solidFill>
            <a:srgbClr val="D1A375"/>
          </a:solidFill>
          <a:ln w="38100">
            <a:solidFill>
              <a:srgbClr val="F2F2F2"/>
            </a:solidFill>
            <a:miter lim="800000"/>
            <a:headEnd/>
            <a:tailEnd/>
          </a:ln>
          <a:effectLst>
            <a:outerShdw dist="28398" dir="3806097" algn="ctr" rotWithShape="0">
              <a:srgbClr val="974706">
                <a:alpha val="50000"/>
              </a:srgbClr>
            </a:outerShdw>
          </a:effec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zh-TW" altLang="en-US" sz="2000" dirty="0"/>
              <a:t>請記得下載最新格式來輸入</a:t>
            </a:r>
            <a:endParaRPr lang="zh-TW" altLang="zh-TW" sz="2000" dirty="0"/>
          </a:p>
        </p:txBody>
      </p:sp>
      <p:sp>
        <p:nvSpPr>
          <p:cNvPr id="2" name="矩形 1"/>
          <p:cNvSpPr/>
          <p:nvPr/>
        </p:nvSpPr>
        <p:spPr>
          <a:xfrm>
            <a:off x="2123728" y="5016734"/>
            <a:ext cx="4237310" cy="525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0344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nimBg="1"/>
      <p:bldP spid="37896"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endParaRPr lang="zh-TW" altLang="en-US" sz="1400">
              <a:solidFill>
                <a:srgbClr val="800080"/>
              </a:solidFill>
              <a:latin typeface="Arial" panose="020B0604020202020204" pitchFamily="34" charset="0"/>
              <a:ea typeface="新細明體" panose="02020500000000000000" pitchFamily="18" charset="-120"/>
            </a:endParaRPr>
          </a:p>
          <a:p>
            <a:pPr eaLnBrk="1" hangingPunct="1">
              <a:spcBef>
                <a:spcPct val="0"/>
              </a:spcBef>
              <a:buClrTx/>
              <a:buSzTx/>
              <a:buFontTx/>
              <a:buNone/>
            </a:pPr>
            <a:fld id="{3E10E4C4-F401-48FD-82D6-BD2FED79A889}" type="slidenum">
              <a:rPr lang="zh-TW" altLang="en-US" sz="1400">
                <a:solidFill>
                  <a:srgbClr val="800080"/>
                </a:solidFill>
                <a:latin typeface="Arial" panose="020B0604020202020204" pitchFamily="34" charset="0"/>
                <a:ea typeface="新細明體" panose="02020500000000000000" pitchFamily="18" charset="-120"/>
              </a:rPr>
              <a:pPr eaLnBrk="1" hangingPunct="1">
                <a:spcBef>
                  <a:spcPct val="0"/>
                </a:spcBef>
                <a:buClrTx/>
                <a:buSzTx/>
                <a:buFontTx/>
                <a:buNone/>
              </a:pPr>
              <a:t>59</a:t>
            </a:fld>
            <a:endParaRPr lang="zh-TW" altLang="en-US" sz="1400">
              <a:solidFill>
                <a:srgbClr val="800080"/>
              </a:solidFill>
              <a:latin typeface="Arial" panose="020B0604020202020204" pitchFamily="34" charset="0"/>
              <a:ea typeface="新細明體" panose="02020500000000000000" pitchFamily="18" charset="-120"/>
            </a:endParaRPr>
          </a:p>
        </p:txBody>
      </p:sp>
      <p:sp>
        <p:nvSpPr>
          <p:cNvPr id="7" name="標題 1"/>
          <p:cNvSpPr>
            <a:spLocks noGrp="1"/>
          </p:cNvSpPr>
          <p:nvPr>
            <p:ph type="title"/>
          </p:nvPr>
        </p:nvSpPr>
        <p:spPr>
          <a:xfrm>
            <a:off x="1043608" y="415019"/>
            <a:ext cx="8027367" cy="1121601"/>
          </a:xfrm>
        </p:spPr>
        <p:txBody>
          <a:bodyPr>
            <a:normAutofit fontScale="90000"/>
          </a:bodyPr>
          <a:lstStyle/>
          <a:p>
            <a:pPr>
              <a:lnSpc>
                <a:spcPct val="150000"/>
              </a:lnSpc>
              <a:defRPr/>
            </a:pPr>
            <a:r>
              <a:rPr lang="zh-TW" altLang="en-US" sz="4400" b="1" dirty="0">
                <a:solidFill>
                  <a:schemeClr val="accent5">
                    <a:lumMod val="75000"/>
                  </a:schemeClr>
                </a:solidFill>
                <a:effectLst/>
              </a:rPr>
              <a:t>三</a:t>
            </a:r>
            <a:r>
              <a:rPr lang="zh-TW" altLang="en-US" sz="4400" b="1" dirty="0" smtClean="0">
                <a:solidFill>
                  <a:schemeClr val="accent5">
                    <a:lumMod val="75000"/>
                  </a:schemeClr>
                </a:solidFill>
                <a:effectLst/>
              </a:rPr>
              <a:t>、</a:t>
            </a:r>
            <a:r>
              <a:rPr lang="zh-TW" altLang="en-US" sz="4400" b="1" dirty="0">
                <a:solidFill>
                  <a:schemeClr val="accent5">
                    <a:lumMod val="75000"/>
                  </a:schemeClr>
                </a:solidFill>
                <a:effectLst/>
              </a:rPr>
              <a:t>重大訊息申報常見問題</a:t>
            </a:r>
            <a:r>
              <a:rPr lang="en-US" altLang="zh-TW" sz="4400" b="1" dirty="0">
                <a:solidFill>
                  <a:schemeClr val="accent5">
                    <a:lumMod val="75000"/>
                  </a:schemeClr>
                </a:solidFill>
                <a:effectLst/>
              </a:rPr>
              <a:t>-</a:t>
            </a:r>
            <a:r>
              <a:rPr lang="zh-TW" altLang="en-US" sz="4400" b="1" dirty="0">
                <a:solidFill>
                  <a:schemeClr val="accent5">
                    <a:lumMod val="75000"/>
                  </a:schemeClr>
                </a:solidFill>
                <a:effectLst/>
              </a:rPr>
              <a:t>續</a:t>
            </a:r>
            <a:r>
              <a:rPr lang="zh-TW" altLang="en-US" sz="3100" b="1" dirty="0">
                <a:solidFill>
                  <a:schemeClr val="accent5"/>
                </a:solidFill>
              </a:rPr>
              <a:t/>
            </a:r>
            <a:br>
              <a:rPr lang="zh-TW" altLang="en-US" sz="3100" b="1" dirty="0">
                <a:solidFill>
                  <a:schemeClr val="accent5"/>
                </a:solidFill>
              </a:rPr>
            </a:br>
            <a:endParaRPr lang="zh-TW" altLang="en-US" sz="3100" b="1" dirty="0">
              <a:solidFill>
                <a:schemeClr val="accent5"/>
              </a:solidFill>
            </a:endParaRPr>
          </a:p>
        </p:txBody>
      </p:sp>
      <p:sp>
        <p:nvSpPr>
          <p:cNvPr id="2" name="矩形 1"/>
          <p:cNvSpPr/>
          <p:nvPr/>
        </p:nvSpPr>
        <p:spPr>
          <a:xfrm>
            <a:off x="1979712" y="2492023"/>
            <a:ext cx="6429704" cy="2308324"/>
          </a:xfrm>
          <a:prstGeom prst="rect">
            <a:avLst/>
          </a:prstGeom>
        </p:spPr>
        <p:txBody>
          <a:bodyPr wrap="square">
            <a:spAutoFit/>
          </a:bodyPr>
          <a:lstStyle/>
          <a:p>
            <a:r>
              <a:rPr lang="zh-TW" altLang="en-US" sz="2400" dirty="0">
                <a:latin typeface="標楷體" panose="03000509000000000000" pitchFamily="65" charset="-120"/>
                <a:ea typeface="標楷體" panose="03000509000000000000" pitchFamily="65" charset="-120"/>
              </a:rPr>
              <a:t>重要備忘錄、策略聯盟、其他業務合作計畫、互不競爭承諾或</a:t>
            </a:r>
            <a:r>
              <a:rPr lang="zh-TW" altLang="en-US" sz="2400" dirty="0">
                <a:solidFill>
                  <a:srgbClr val="C00000"/>
                </a:solidFill>
                <a:latin typeface="標楷體" panose="03000509000000000000" pitchFamily="65" charset="-120"/>
                <a:ea typeface="標楷體" panose="03000509000000000000" pitchFamily="65" charset="-120"/>
              </a:rPr>
              <a:t>重要</a:t>
            </a:r>
            <a:r>
              <a:rPr lang="zh-TW" altLang="en-US" sz="2400" dirty="0" smtClean="0">
                <a:solidFill>
                  <a:srgbClr val="C00000"/>
                </a:solidFill>
                <a:latin typeface="標楷體" panose="03000509000000000000" pitchFamily="65" charset="-120"/>
                <a:ea typeface="標楷體" panose="03000509000000000000" pitchFamily="65" charset="-120"/>
              </a:rPr>
              <a:t>契約</a:t>
            </a:r>
            <a:r>
              <a:rPr lang="zh-TW" altLang="en-US" sz="2400" dirty="0">
                <a:solidFill>
                  <a:srgbClr val="C00000"/>
                </a:solidFill>
                <a:latin typeface="標楷體" panose="03000509000000000000" pitchFamily="65" charset="-120"/>
                <a:ea typeface="標楷體" panose="03000509000000000000" pitchFamily="65" charset="-120"/>
              </a:rPr>
              <a:t>之簽訂</a:t>
            </a:r>
            <a:r>
              <a:rPr lang="zh-TW" altLang="en-US" sz="2400" dirty="0">
                <a:latin typeface="標楷體" panose="03000509000000000000" pitchFamily="65" charset="-120"/>
                <a:ea typeface="標楷體" panose="03000509000000000000" pitchFamily="65" charset="-120"/>
              </a:rPr>
              <a:t>、變更、終止或解除、改變業務計劃之重要內容，完成新產 品開發或試驗之產品已開發成功且正式進入量產階段，或</a:t>
            </a:r>
            <a:r>
              <a:rPr lang="zh-TW" altLang="en-US" sz="2400" dirty="0">
                <a:solidFill>
                  <a:srgbClr val="C00000"/>
                </a:solidFill>
                <a:latin typeface="標楷體" panose="03000509000000000000" pitchFamily="65" charset="-120"/>
                <a:ea typeface="標楷體" panose="03000509000000000000" pitchFamily="65" charset="-120"/>
              </a:rPr>
              <a:t>新產品、</a:t>
            </a:r>
            <a:r>
              <a:rPr lang="zh-TW" altLang="en-US" sz="2400" dirty="0" smtClean="0">
                <a:solidFill>
                  <a:srgbClr val="C00000"/>
                </a:solidFill>
                <a:latin typeface="標楷體" panose="03000509000000000000" pitchFamily="65" charset="-120"/>
                <a:ea typeface="標楷體" panose="03000509000000000000" pitchFamily="65" charset="-120"/>
              </a:rPr>
              <a:t>新技術</a:t>
            </a:r>
            <a:r>
              <a:rPr lang="zh-TW" altLang="en-US" sz="2400" dirty="0">
                <a:solidFill>
                  <a:srgbClr val="C00000"/>
                </a:solidFill>
                <a:latin typeface="標楷體" panose="03000509000000000000" pitchFamily="65" charset="-120"/>
                <a:ea typeface="標楷體" panose="03000509000000000000" pitchFamily="65" charset="-120"/>
              </a:rPr>
              <a:t>之開發進度有重大進展</a:t>
            </a:r>
            <a:r>
              <a:rPr lang="zh-TW" altLang="en-US" sz="2400" dirty="0">
                <a:latin typeface="標楷體" panose="03000509000000000000" pitchFamily="65" charset="-120"/>
                <a:ea typeface="標楷體" panose="03000509000000000000" pitchFamily="65" charset="-120"/>
              </a:rPr>
              <a:t>，對公司財務或業務有重大影響者。 </a:t>
            </a:r>
          </a:p>
        </p:txBody>
      </p:sp>
      <p:sp>
        <p:nvSpPr>
          <p:cNvPr id="6" name="圓角矩形 5"/>
          <p:cNvSpPr/>
          <p:nvPr/>
        </p:nvSpPr>
        <p:spPr>
          <a:xfrm>
            <a:off x="1897930" y="2044699"/>
            <a:ext cx="6511486" cy="28244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AutoShape 5"/>
          <p:cNvSpPr>
            <a:spLocks noChangeArrowheads="1"/>
          </p:cNvSpPr>
          <p:nvPr/>
        </p:nvSpPr>
        <p:spPr bwMode="auto">
          <a:xfrm>
            <a:off x="2689646" y="1792670"/>
            <a:ext cx="4735289" cy="648072"/>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zh-TW" altLang="en-US" sz="2800" dirty="0" smtClean="0">
                <a:solidFill>
                  <a:schemeClr val="bg1"/>
                </a:solidFill>
                <a:latin typeface="標楷體" panose="03000509000000000000" pitchFamily="65" charset="-120"/>
                <a:ea typeface="標楷體" panose="03000509000000000000" pitchFamily="65" charset="-120"/>
              </a:rPr>
              <a:t>第</a:t>
            </a:r>
            <a:r>
              <a:rPr lang="en-US" altLang="zh-TW" sz="2800" dirty="0" smtClean="0">
                <a:solidFill>
                  <a:schemeClr val="bg1"/>
                </a:solidFill>
                <a:latin typeface="標楷體" panose="03000509000000000000" pitchFamily="65" charset="-120"/>
                <a:ea typeface="標楷體" panose="03000509000000000000" pitchFamily="65" charset="-120"/>
              </a:rPr>
              <a:t>4</a:t>
            </a:r>
            <a:r>
              <a:rPr lang="zh-TW" altLang="en-US" sz="2800" dirty="0" smtClean="0">
                <a:solidFill>
                  <a:schemeClr val="bg1"/>
                </a:solidFill>
                <a:latin typeface="標楷體" panose="03000509000000000000" pitchFamily="65" charset="-120"/>
                <a:ea typeface="標楷體" panose="03000509000000000000" pitchFamily="65" charset="-120"/>
              </a:rPr>
              <a:t>條第</a:t>
            </a:r>
            <a:r>
              <a:rPr lang="en-US" altLang="zh-TW" sz="2800" dirty="0" smtClean="0">
                <a:solidFill>
                  <a:schemeClr val="bg1"/>
                </a:solidFill>
                <a:latin typeface="標楷體" panose="03000509000000000000" pitchFamily="65" charset="-120"/>
                <a:ea typeface="標楷體" panose="03000509000000000000" pitchFamily="65" charset="-120"/>
              </a:rPr>
              <a:t>10</a:t>
            </a:r>
            <a:r>
              <a:rPr lang="zh-TW" altLang="en-US" sz="2800" dirty="0" smtClean="0">
                <a:solidFill>
                  <a:schemeClr val="bg1"/>
                </a:solidFill>
                <a:latin typeface="標楷體" panose="03000509000000000000" pitchFamily="65" charset="-120"/>
                <a:ea typeface="標楷體" panose="03000509000000000000" pitchFamily="65" charset="-120"/>
              </a:rPr>
              <a:t>款</a:t>
            </a:r>
            <a:r>
              <a:rPr lang="en-US" altLang="zh-TW" sz="2800" dirty="0" smtClean="0">
                <a:solidFill>
                  <a:schemeClr val="bg1"/>
                </a:solidFill>
                <a:latin typeface="標楷體" panose="03000509000000000000" pitchFamily="65" charset="-120"/>
                <a:ea typeface="標楷體" panose="03000509000000000000" pitchFamily="65" charset="-120"/>
              </a:rPr>
              <a:t>/</a:t>
            </a:r>
            <a:r>
              <a:rPr lang="zh-TW" altLang="en-US" sz="2800" dirty="0" smtClean="0">
                <a:solidFill>
                  <a:schemeClr val="bg1"/>
                </a:solidFill>
                <a:latin typeface="標楷體" panose="03000509000000000000" pitchFamily="65" charset="-120"/>
                <a:ea typeface="標楷體" panose="03000509000000000000" pitchFamily="65" charset="-120"/>
              </a:rPr>
              <a:t>第</a:t>
            </a:r>
            <a:r>
              <a:rPr lang="en-US" altLang="zh-TW" sz="2800" dirty="0" smtClean="0">
                <a:solidFill>
                  <a:schemeClr val="bg1"/>
                </a:solidFill>
                <a:latin typeface="標楷體" panose="03000509000000000000" pitchFamily="65" charset="-120"/>
                <a:ea typeface="標楷體" panose="03000509000000000000" pitchFamily="65" charset="-120"/>
              </a:rPr>
              <a:t>11</a:t>
            </a:r>
            <a:r>
              <a:rPr lang="zh-TW" altLang="en-US" sz="2800" dirty="0" smtClean="0">
                <a:solidFill>
                  <a:schemeClr val="bg1"/>
                </a:solidFill>
                <a:latin typeface="標楷體" panose="03000509000000000000" pitchFamily="65" charset="-120"/>
                <a:ea typeface="標楷體" panose="03000509000000000000" pitchFamily="65" charset="-120"/>
              </a:rPr>
              <a:t>條第</a:t>
            </a:r>
            <a:r>
              <a:rPr lang="en-US" altLang="zh-TW" sz="2800" dirty="0">
                <a:solidFill>
                  <a:schemeClr val="bg1"/>
                </a:solidFill>
                <a:latin typeface="標楷體" panose="03000509000000000000" pitchFamily="65" charset="-120"/>
                <a:ea typeface="標楷體" panose="03000509000000000000" pitchFamily="65" charset="-120"/>
              </a:rPr>
              <a:t>5</a:t>
            </a:r>
            <a:r>
              <a:rPr lang="zh-TW" altLang="en-US" sz="2800" dirty="0" smtClean="0">
                <a:solidFill>
                  <a:schemeClr val="bg1"/>
                </a:solidFill>
                <a:latin typeface="標楷體" panose="03000509000000000000" pitchFamily="65" charset="-120"/>
                <a:ea typeface="標楷體" panose="03000509000000000000" pitchFamily="65" charset="-120"/>
              </a:rPr>
              <a:t>款</a:t>
            </a:r>
            <a:endParaRPr lang="zh-TW" altLang="en-US" sz="2800" dirty="0">
              <a:solidFill>
                <a:schemeClr val="bg1"/>
              </a:solidFill>
              <a:latin typeface="標楷體" panose="03000509000000000000" pitchFamily="65" charset="-120"/>
              <a:ea typeface="標楷體" panose="03000509000000000000" pitchFamily="65" charset="-120"/>
            </a:endParaRPr>
          </a:p>
        </p:txBody>
      </p:sp>
      <p:sp>
        <p:nvSpPr>
          <p:cNvPr id="11" name="文字方塊 16"/>
          <p:cNvSpPr txBox="1">
            <a:spLocks noChangeArrowheads="1"/>
          </p:cNvSpPr>
          <p:nvPr/>
        </p:nvSpPr>
        <p:spPr bwMode="auto">
          <a:xfrm>
            <a:off x="1187624" y="1084606"/>
            <a:ext cx="64807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en-US" altLang="zh-TW" dirty="0"/>
              <a:t>2</a:t>
            </a:r>
            <a:r>
              <a:rPr lang="en-US" altLang="zh-TW" dirty="0" smtClean="0"/>
              <a:t>.</a:t>
            </a:r>
            <a:r>
              <a:rPr lang="zh-TW" altLang="en-US" dirty="0" smtClean="0"/>
              <a:t>重大訊息</a:t>
            </a:r>
            <a:r>
              <a:rPr lang="en-US" altLang="zh-TW" dirty="0" smtClean="0"/>
              <a:t>/</a:t>
            </a:r>
            <a:r>
              <a:rPr lang="zh-TW" altLang="en-US" dirty="0" smtClean="0"/>
              <a:t>記者會款次之適用</a:t>
            </a:r>
            <a:endParaRPr lang="zh-TW" altLang="en-US" dirty="0"/>
          </a:p>
        </p:txBody>
      </p:sp>
      <p:sp>
        <p:nvSpPr>
          <p:cNvPr id="12" name="文字方塊 15"/>
          <p:cNvSpPr txBox="1">
            <a:spLocks noChangeArrowheads="1"/>
          </p:cNvSpPr>
          <p:nvPr/>
        </p:nvSpPr>
        <p:spPr bwMode="auto">
          <a:xfrm>
            <a:off x="1897929" y="5044424"/>
            <a:ext cx="62024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en-US" altLang="zh-TW" sz="2000" dirty="0">
                <a:solidFill>
                  <a:srgbClr val="C00000"/>
                </a:solidFill>
              </a:rPr>
              <a:t>☆</a:t>
            </a:r>
            <a:r>
              <a:rPr lang="zh-TW" altLang="en-US" sz="2000" dirty="0" smtClean="0">
                <a:solidFill>
                  <a:srgbClr val="C00000"/>
                </a:solidFill>
              </a:rPr>
              <a:t>重要</a:t>
            </a:r>
            <a:r>
              <a:rPr lang="zh-TW" altLang="en-US" sz="2000" dirty="0">
                <a:solidFill>
                  <a:srgbClr val="C00000"/>
                </a:solidFill>
              </a:rPr>
              <a:t>契約之</a:t>
            </a:r>
            <a:r>
              <a:rPr lang="zh-TW" altLang="en-US" sz="2000" dirty="0" smtClean="0">
                <a:solidFill>
                  <a:srgbClr val="C00000"/>
                </a:solidFill>
              </a:rPr>
              <a:t>簽訂包含技術移轉、專利權取得等。</a:t>
            </a:r>
            <a:endParaRPr lang="zh-TW" altLang="en-US" sz="2000" dirty="0">
              <a:solidFill>
                <a:srgbClr val="C00000"/>
              </a:solidFill>
            </a:endParaRPr>
          </a:p>
        </p:txBody>
      </p:sp>
      <p:sp>
        <p:nvSpPr>
          <p:cNvPr id="13" name="文字方塊 15"/>
          <p:cNvSpPr txBox="1">
            <a:spLocks noChangeArrowheads="1"/>
          </p:cNvSpPr>
          <p:nvPr/>
        </p:nvSpPr>
        <p:spPr bwMode="auto">
          <a:xfrm>
            <a:off x="1897929" y="5408691"/>
            <a:ext cx="671584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ClrTx/>
              <a:buSzTx/>
              <a:buFontTx/>
              <a:buNone/>
            </a:pPr>
            <a:r>
              <a:rPr lang="en-US" altLang="zh-TW" sz="2000" dirty="0">
                <a:solidFill>
                  <a:srgbClr val="C00000"/>
                </a:solidFill>
              </a:rPr>
              <a:t>☆</a:t>
            </a:r>
            <a:r>
              <a:rPr lang="zh-TW" altLang="en-US" sz="2000" dirty="0" smtClean="0">
                <a:solidFill>
                  <a:srgbClr val="C00000"/>
                </a:solidFill>
              </a:rPr>
              <a:t>新藥研發各階段或其他重大影響新藥研發之事項，應以</a:t>
            </a:r>
            <a:endParaRPr lang="en-US" altLang="zh-TW" sz="2000" dirty="0" smtClean="0">
              <a:solidFill>
                <a:srgbClr val="C00000"/>
              </a:solidFill>
            </a:endParaRPr>
          </a:p>
          <a:p>
            <a:pPr eaLnBrk="1" hangingPunct="1">
              <a:spcBef>
                <a:spcPct val="0"/>
              </a:spcBef>
              <a:buClrTx/>
              <a:buSzTx/>
              <a:buFontTx/>
              <a:buNone/>
            </a:pPr>
            <a:r>
              <a:rPr lang="zh-TW" altLang="en-US" sz="2000" dirty="0">
                <a:solidFill>
                  <a:srgbClr val="C00000"/>
                </a:solidFill>
              </a:rPr>
              <a:t> </a:t>
            </a:r>
            <a:r>
              <a:rPr lang="zh-TW" altLang="en-US" sz="2000" dirty="0" smtClean="0">
                <a:solidFill>
                  <a:srgbClr val="C00000"/>
                </a:solidFill>
              </a:rPr>
              <a:t> </a:t>
            </a:r>
            <a:r>
              <a:rPr lang="zh-TW" altLang="en-US" sz="2000" u="sng" dirty="0" smtClean="0">
                <a:solidFill>
                  <a:srgbClr val="C00000"/>
                </a:solidFill>
              </a:rPr>
              <a:t>第</a:t>
            </a:r>
            <a:r>
              <a:rPr lang="en-US" altLang="zh-TW" sz="2000" u="sng" dirty="0" smtClean="0">
                <a:solidFill>
                  <a:srgbClr val="C00000"/>
                </a:solidFill>
              </a:rPr>
              <a:t>4</a:t>
            </a:r>
            <a:r>
              <a:rPr lang="zh-TW" altLang="en-US" sz="2000" u="sng" dirty="0" smtClean="0">
                <a:solidFill>
                  <a:srgbClr val="C00000"/>
                </a:solidFill>
              </a:rPr>
              <a:t>條第</a:t>
            </a:r>
            <a:r>
              <a:rPr lang="en-US" altLang="zh-TW" sz="2000" u="sng" dirty="0" smtClean="0">
                <a:solidFill>
                  <a:srgbClr val="C00000"/>
                </a:solidFill>
              </a:rPr>
              <a:t>10</a:t>
            </a:r>
            <a:r>
              <a:rPr lang="zh-TW" altLang="en-US" sz="2000" u="sng" dirty="0" smtClean="0">
                <a:solidFill>
                  <a:srgbClr val="C00000"/>
                </a:solidFill>
              </a:rPr>
              <a:t>款</a:t>
            </a:r>
            <a:r>
              <a:rPr lang="en-US" altLang="zh-TW" sz="2000" u="sng" dirty="0" smtClean="0">
                <a:solidFill>
                  <a:srgbClr val="C00000"/>
                </a:solidFill>
              </a:rPr>
              <a:t>(</a:t>
            </a:r>
            <a:r>
              <a:rPr lang="zh-TW" altLang="en-US" sz="2000" u="sng" dirty="0" smtClean="0">
                <a:solidFill>
                  <a:srgbClr val="C00000"/>
                </a:solidFill>
              </a:rPr>
              <a:t>格式</a:t>
            </a:r>
            <a:r>
              <a:rPr lang="en-US" altLang="zh-TW" sz="2000" u="sng" dirty="0" smtClean="0">
                <a:solidFill>
                  <a:srgbClr val="C00000"/>
                </a:solidFill>
              </a:rPr>
              <a:t>4)</a:t>
            </a:r>
            <a:r>
              <a:rPr lang="zh-TW" altLang="en-US" sz="2000" dirty="0" smtClean="0">
                <a:solidFill>
                  <a:srgbClr val="C00000"/>
                </a:solidFill>
              </a:rPr>
              <a:t>輸入</a:t>
            </a:r>
            <a:r>
              <a:rPr lang="zh-TW" altLang="en-US" sz="2000" u="sng" dirty="0" smtClean="0">
                <a:solidFill>
                  <a:srgbClr val="C00000"/>
                </a:solidFill>
              </a:rPr>
              <a:t>問答集之附件公版內容</a:t>
            </a:r>
            <a:r>
              <a:rPr lang="zh-TW" altLang="en-US" sz="2000" dirty="0" smtClean="0">
                <a:solidFill>
                  <a:srgbClr val="C00000"/>
                </a:solidFill>
              </a:rPr>
              <a:t>，發布</a:t>
            </a:r>
            <a:endParaRPr lang="en-US" altLang="zh-TW" sz="2000" dirty="0" smtClean="0">
              <a:solidFill>
                <a:srgbClr val="C00000"/>
              </a:solidFill>
            </a:endParaRPr>
          </a:p>
          <a:p>
            <a:pPr eaLnBrk="1" hangingPunct="1">
              <a:spcBef>
                <a:spcPct val="0"/>
              </a:spcBef>
              <a:buClrTx/>
              <a:buSzTx/>
              <a:buFontTx/>
              <a:buNone/>
            </a:pPr>
            <a:r>
              <a:rPr lang="zh-TW" altLang="en-US" sz="2000" dirty="0">
                <a:solidFill>
                  <a:srgbClr val="C00000"/>
                </a:solidFill>
              </a:rPr>
              <a:t> </a:t>
            </a:r>
            <a:r>
              <a:rPr lang="zh-TW" altLang="en-US" sz="2000" dirty="0" smtClean="0">
                <a:solidFill>
                  <a:srgbClr val="C00000"/>
                </a:solidFill>
              </a:rPr>
              <a:t> 重大訊息。</a:t>
            </a:r>
            <a:endParaRPr lang="zh-TW" altLang="en-US" sz="2000" dirty="0">
              <a:solidFill>
                <a:srgbClr val="C00000"/>
              </a:solidFill>
            </a:endParaRPr>
          </a:p>
        </p:txBody>
      </p:sp>
    </p:spTree>
    <p:extLst>
      <p:ext uri="{BB962C8B-B14F-4D97-AF65-F5344CB8AC3E}">
        <p14:creationId xmlns:p14="http://schemas.microsoft.com/office/powerpoint/2010/main" val="45190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7" name="矩形 7"/>
          <p:cNvSpPr>
            <a:spLocks noChangeArrowheads="1"/>
          </p:cNvSpPr>
          <p:nvPr/>
        </p:nvSpPr>
        <p:spPr bwMode="auto">
          <a:xfrm>
            <a:off x="1060362" y="1145704"/>
            <a:ext cx="7796212" cy="142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spcBef>
                <a:spcPts val="600"/>
              </a:spcBef>
              <a:buClr>
                <a:schemeClr val="accent1"/>
              </a:buClr>
              <a:buSzPct val="80000"/>
              <a:buFont typeface="Wingdings 2" pitchFamily="18" charset="2"/>
              <a:buChar char=""/>
              <a:defRPr sz="3200">
                <a:solidFill>
                  <a:schemeClr val="tx1"/>
                </a:solidFill>
                <a:latin typeface="標楷體" pitchFamily="65" charset="-120"/>
                <a:ea typeface="標楷體" pitchFamily="65" charset="-120"/>
              </a:defRPr>
            </a:lvl1pPr>
            <a:lvl2pPr marL="742950" indent="-285750" eaLnBrk="0" hangingPunct="0">
              <a:spcBef>
                <a:spcPts val="550"/>
              </a:spcBef>
              <a:buClr>
                <a:schemeClr val="accent1"/>
              </a:buClr>
              <a:buFont typeface="Verdana" pitchFamily="34" charset="0"/>
              <a:buChar char="◦"/>
              <a:defRPr sz="2800">
                <a:solidFill>
                  <a:schemeClr val="tx1"/>
                </a:solidFill>
                <a:latin typeface="標楷體" pitchFamily="65" charset="-120"/>
                <a:ea typeface="標楷體" pitchFamily="65" charset="-120"/>
              </a:defRPr>
            </a:lvl2pPr>
            <a:lvl3pPr marL="1143000" indent="-228600" eaLnBrk="0" hangingPunct="0">
              <a:spcBef>
                <a:spcPct val="20000"/>
              </a:spcBef>
              <a:buClr>
                <a:schemeClr val="accent2"/>
              </a:buClr>
              <a:buFont typeface="Wingdings 2" pitchFamily="18" charset="2"/>
              <a:buChar char=""/>
              <a:defRPr sz="2400">
                <a:solidFill>
                  <a:schemeClr val="tx1"/>
                </a:solidFill>
                <a:latin typeface="標楷體" pitchFamily="65" charset="-120"/>
                <a:ea typeface="標楷體" pitchFamily="65" charset="-120"/>
              </a:defRPr>
            </a:lvl3pPr>
            <a:lvl4pPr marL="1600200" indent="-228600" eaLnBrk="0" hangingPunct="0">
              <a:spcBef>
                <a:spcPct val="20000"/>
              </a:spcBef>
              <a:buClr>
                <a:srgbClr val="C32D2E"/>
              </a:buClr>
              <a:buFont typeface="Wingdings 2" pitchFamily="18" charset="2"/>
              <a:buChar char=""/>
              <a:defRPr sz="2000">
                <a:solidFill>
                  <a:schemeClr val="tx1"/>
                </a:solidFill>
                <a:latin typeface="標楷體" pitchFamily="65" charset="-120"/>
                <a:ea typeface="標楷體" pitchFamily="65" charset="-120"/>
              </a:defRPr>
            </a:lvl4pPr>
            <a:lvl5pPr marL="2057400" indent="-228600" eaLnBrk="0" hangingPunct="0">
              <a:spcBef>
                <a:spcPct val="20000"/>
              </a:spcBef>
              <a:buClr>
                <a:srgbClr val="84AA33"/>
              </a:buClr>
              <a:buFont typeface="Wingdings 2" pitchFamily="18" charset="2"/>
              <a:buChar char=""/>
              <a:defRPr sz="2000">
                <a:solidFill>
                  <a:schemeClr val="tx1"/>
                </a:solidFill>
                <a:latin typeface="標楷體" pitchFamily="65" charset="-120"/>
                <a:ea typeface="標楷體" pitchFamily="65"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標楷體" pitchFamily="65" charset="-120"/>
                <a:ea typeface="標楷體" pitchFamily="65" charset="-120"/>
              </a:defRPr>
            </a:lvl9pPr>
          </a:lstStyle>
          <a:p>
            <a:pPr eaLnBrk="1" hangingPunct="1">
              <a:lnSpc>
                <a:spcPts val="5200"/>
              </a:lnSpc>
              <a:spcBef>
                <a:spcPct val="0"/>
              </a:spcBef>
              <a:buClrTx/>
              <a:buSzTx/>
              <a:buFont typeface="Arial" charset="0"/>
              <a:buChar char="•"/>
              <a:defRPr/>
            </a:pPr>
            <a:r>
              <a:rPr lang="zh-TW" altLang="en-US" sz="2400" dirty="0" smtClean="0"/>
              <a:t>修正時間：</a:t>
            </a:r>
            <a:r>
              <a:rPr lang="en-US" altLang="zh-TW" sz="2400" dirty="0" smtClean="0">
                <a:solidFill>
                  <a:srgbClr val="C00000"/>
                </a:solidFill>
              </a:rPr>
              <a:t>107</a:t>
            </a:r>
            <a:r>
              <a:rPr lang="zh-TW" altLang="en-US" sz="2400" dirty="0" smtClean="0">
                <a:solidFill>
                  <a:srgbClr val="C00000"/>
                </a:solidFill>
              </a:rPr>
              <a:t>年</a:t>
            </a:r>
            <a:r>
              <a:rPr lang="en-US" altLang="zh-TW" sz="2400" dirty="0" smtClean="0">
                <a:solidFill>
                  <a:srgbClr val="C00000"/>
                </a:solidFill>
              </a:rPr>
              <a:t>4</a:t>
            </a:r>
            <a:r>
              <a:rPr lang="zh-TW" altLang="en-US" sz="2400" dirty="0" smtClean="0">
                <a:solidFill>
                  <a:srgbClr val="C00000"/>
                </a:solidFill>
              </a:rPr>
              <a:t>月</a:t>
            </a:r>
            <a:r>
              <a:rPr lang="en-US" altLang="zh-TW" sz="2400" dirty="0" smtClean="0">
                <a:solidFill>
                  <a:srgbClr val="C00000"/>
                </a:solidFill>
              </a:rPr>
              <a:t>23</a:t>
            </a:r>
            <a:r>
              <a:rPr lang="zh-TW" altLang="en-US" sz="2400" dirty="0" smtClean="0">
                <a:solidFill>
                  <a:srgbClr val="C00000"/>
                </a:solidFill>
              </a:rPr>
              <a:t>日</a:t>
            </a:r>
            <a:endParaRPr lang="en-US" altLang="zh-TW" sz="2400" dirty="0" smtClean="0">
              <a:solidFill>
                <a:srgbClr val="C00000"/>
              </a:solidFill>
            </a:endParaRPr>
          </a:p>
          <a:p>
            <a:pPr eaLnBrk="1" hangingPunct="1">
              <a:lnSpc>
                <a:spcPts val="5200"/>
              </a:lnSpc>
              <a:spcBef>
                <a:spcPct val="0"/>
              </a:spcBef>
              <a:buClrTx/>
              <a:buSzTx/>
              <a:buFont typeface="Arial" charset="0"/>
              <a:buChar char="•"/>
              <a:defRPr/>
            </a:pPr>
            <a:r>
              <a:rPr lang="zh-TW" altLang="en-US" sz="2400" dirty="0" smtClean="0"/>
              <a:t>修正重點：</a:t>
            </a:r>
            <a:r>
              <a:rPr lang="zh-TW" altLang="en-US" sz="2400" dirty="0">
                <a:solidFill>
                  <a:srgbClr val="C00000"/>
                </a:solidFill>
              </a:rPr>
              <a:t>第</a:t>
            </a:r>
            <a:r>
              <a:rPr lang="en-US" altLang="zh-TW" sz="2400" dirty="0">
                <a:solidFill>
                  <a:srgbClr val="C00000"/>
                </a:solidFill>
              </a:rPr>
              <a:t>4</a:t>
            </a:r>
            <a:r>
              <a:rPr lang="zh-TW" altLang="en-US" sz="2400" dirty="0">
                <a:solidFill>
                  <a:srgbClr val="C00000"/>
                </a:solidFill>
              </a:rPr>
              <a:t>條第</a:t>
            </a:r>
            <a:r>
              <a:rPr lang="en-US" altLang="zh-TW" sz="2400" dirty="0">
                <a:solidFill>
                  <a:srgbClr val="C00000"/>
                </a:solidFill>
              </a:rPr>
              <a:t>1</a:t>
            </a:r>
            <a:r>
              <a:rPr lang="zh-TW" altLang="en-US" sz="2400" dirty="0">
                <a:solidFill>
                  <a:srgbClr val="C00000"/>
                </a:solidFill>
              </a:rPr>
              <a:t>項</a:t>
            </a:r>
            <a:r>
              <a:rPr lang="zh-TW" altLang="en-US" sz="2400" dirty="0" smtClean="0">
                <a:solidFill>
                  <a:srgbClr val="C00000"/>
                </a:solidFill>
              </a:rPr>
              <a:t>第</a:t>
            </a:r>
            <a:r>
              <a:rPr lang="en-US" altLang="zh-TW" sz="2400" dirty="0" smtClean="0">
                <a:solidFill>
                  <a:srgbClr val="C00000"/>
                </a:solidFill>
              </a:rPr>
              <a:t>30</a:t>
            </a:r>
            <a:r>
              <a:rPr lang="zh-TW" altLang="en-US" sz="2400" dirty="0" smtClean="0">
                <a:solidFill>
                  <a:srgbClr val="C00000"/>
                </a:solidFill>
              </a:rPr>
              <a:t>款</a:t>
            </a:r>
            <a:endParaRPr lang="en-US" altLang="zh-TW" sz="2400" dirty="0">
              <a:solidFill>
                <a:srgbClr val="C00000"/>
              </a:solidFill>
            </a:endParaRPr>
          </a:p>
        </p:txBody>
      </p:sp>
      <p:sp>
        <p:nvSpPr>
          <p:cNvPr id="6" name="標題 1"/>
          <p:cNvSpPr>
            <a:spLocks noGrp="1"/>
          </p:cNvSpPr>
          <p:nvPr>
            <p:ph type="title"/>
          </p:nvPr>
        </p:nvSpPr>
        <p:spPr>
          <a:xfrm>
            <a:off x="1357224" y="0"/>
            <a:ext cx="7499350" cy="1143000"/>
          </a:xfrm>
        </p:spPr>
        <p:txBody>
          <a:bodyPr>
            <a:normAutofit fontScale="90000"/>
          </a:bodyPr>
          <a:lstStyle/>
          <a:p>
            <a:pPr>
              <a:defRPr/>
            </a:pPr>
            <a:r>
              <a:rPr lang="zh-TW" altLang="en-US" sz="4400" b="1" dirty="0">
                <a:solidFill>
                  <a:schemeClr val="accent5">
                    <a:lumMod val="75000"/>
                  </a:schemeClr>
                </a:solidFill>
              </a:rPr>
              <a:t>壹、</a:t>
            </a:r>
            <a:r>
              <a:rPr lang="zh-TW" altLang="en-US" sz="4400" b="1" dirty="0">
                <a:solidFill>
                  <a:schemeClr val="accent5">
                    <a:lumMod val="75000"/>
                  </a:schemeClr>
                </a:solidFill>
                <a:effectLst>
                  <a:outerShdw blurRad="38100" dist="38100" dir="2700000" algn="tl">
                    <a:srgbClr val="C0C0C0"/>
                  </a:outerShdw>
                </a:effectLst>
              </a:rPr>
              <a:t>處理程序</a:t>
            </a:r>
            <a:r>
              <a:rPr lang="zh-TW" altLang="en-US" sz="4400" b="1" dirty="0" smtClean="0">
                <a:solidFill>
                  <a:schemeClr val="accent5">
                    <a:lumMod val="75000"/>
                  </a:schemeClr>
                </a:solidFill>
              </a:rPr>
              <a:t>近期</a:t>
            </a:r>
            <a:r>
              <a:rPr lang="zh-TW" altLang="en-US" sz="4400" b="1" dirty="0">
                <a:solidFill>
                  <a:schemeClr val="accent5">
                    <a:lumMod val="75000"/>
                  </a:schemeClr>
                </a:solidFill>
              </a:rPr>
              <a:t>修正</a:t>
            </a:r>
            <a:r>
              <a:rPr lang="zh-TW" altLang="en-US" sz="4400" b="1" dirty="0" smtClean="0">
                <a:solidFill>
                  <a:schemeClr val="accent5">
                    <a:lumMod val="75000"/>
                  </a:schemeClr>
                </a:solidFill>
              </a:rPr>
              <a:t>重點</a:t>
            </a:r>
            <a:r>
              <a:rPr lang="en-US" altLang="zh-TW" sz="4400" b="1" dirty="0" smtClean="0">
                <a:solidFill>
                  <a:schemeClr val="accent5">
                    <a:lumMod val="75000"/>
                  </a:schemeClr>
                </a:solidFill>
              </a:rPr>
              <a:t>-</a:t>
            </a:r>
            <a:r>
              <a:rPr lang="zh-TW" altLang="en-US" sz="4400" b="1" dirty="0" smtClean="0">
                <a:solidFill>
                  <a:schemeClr val="accent5">
                    <a:lumMod val="75000"/>
                  </a:schemeClr>
                </a:solidFill>
              </a:rPr>
              <a:t>續</a:t>
            </a:r>
            <a:endParaRPr lang="zh-TW" altLang="en-US" dirty="0">
              <a:solidFill>
                <a:schemeClr val="accent5">
                  <a:lumMod val="75000"/>
                </a:schemeClr>
              </a:solidFill>
            </a:endParaRPr>
          </a:p>
        </p:txBody>
      </p:sp>
      <p:sp>
        <p:nvSpPr>
          <p:cNvPr id="5" name="圓角矩形 4"/>
          <p:cNvSpPr/>
          <p:nvPr/>
        </p:nvSpPr>
        <p:spPr>
          <a:xfrm>
            <a:off x="968288" y="2492897"/>
            <a:ext cx="7888286" cy="2232248"/>
          </a:xfrm>
          <a:prstGeom prst="roundRect">
            <a:avLst/>
          </a:prstGeom>
          <a:solidFill>
            <a:schemeClr val="accent6">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r>
              <a:rPr lang="zh-TW" altLang="en-US" sz="2400" dirty="0">
                <a:latin typeface="標楷體" panose="03000509000000000000" pitchFamily="65" charset="-120"/>
                <a:ea typeface="標楷體" panose="03000509000000000000" pitchFamily="65" charset="-120"/>
              </a:rPr>
              <a:t>上櫃</a:t>
            </a:r>
            <a:r>
              <a:rPr lang="zh-TW" altLang="en-US" sz="2400" dirty="0" smtClean="0">
                <a:latin typeface="標楷體" panose="03000509000000000000" pitchFamily="65" charset="-120"/>
                <a:ea typeface="標楷體" panose="03000509000000000000" pitchFamily="65" charset="-120"/>
              </a:rPr>
              <a:t>公司</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公告</a:t>
            </a:r>
            <a:r>
              <a:rPr lang="zh-TW" altLang="en-US" sz="2400" dirty="0">
                <a:latin typeface="標楷體" panose="03000509000000000000" pitchFamily="65" charset="-120"/>
                <a:ea typeface="標楷體" panose="03000509000000000000" pitchFamily="65" charset="-120"/>
              </a:rPr>
              <a:t>申報之財務報告經會計師出具無保留意見以外之查核報告或出</a:t>
            </a:r>
            <a:r>
              <a:rPr lang="zh-TW" altLang="en-US" sz="2400" dirty="0" smtClean="0">
                <a:latin typeface="標楷體" panose="03000509000000000000" pitchFamily="65" charset="-120"/>
                <a:ea typeface="標楷體" panose="03000509000000000000" pitchFamily="65" charset="-120"/>
              </a:rPr>
              <a:t>具</a:t>
            </a:r>
            <a:r>
              <a:rPr lang="zh-TW" altLang="en-US" sz="2400" dirty="0">
                <a:latin typeface="標楷體" panose="03000509000000000000" pitchFamily="65" charset="-120"/>
                <a:ea typeface="標楷體" panose="03000509000000000000" pitchFamily="65" charset="-120"/>
              </a:rPr>
              <a:t>無</a:t>
            </a:r>
            <a:r>
              <a:rPr lang="zh-TW" altLang="en-US" sz="2400" dirty="0" smtClean="0">
                <a:latin typeface="標楷體" panose="03000509000000000000" pitchFamily="65" charset="-120"/>
                <a:ea typeface="標楷體" panose="03000509000000000000" pitchFamily="65" charset="-120"/>
              </a:rPr>
              <a:t>保留</a:t>
            </a:r>
            <a:r>
              <a:rPr lang="zh-TW" altLang="en-US" sz="2400" strike="sngStrike" dirty="0" smtClean="0">
                <a:solidFill>
                  <a:srgbClr val="FF0000"/>
                </a:solidFill>
                <a:latin typeface="標楷體" panose="03000509000000000000" pitchFamily="65" charset="-120"/>
                <a:ea typeface="標楷體" panose="03000509000000000000" pitchFamily="65" charset="-120"/>
              </a:rPr>
              <a:t>意見</a:t>
            </a:r>
            <a:r>
              <a:rPr lang="zh-TW" altLang="en-US" sz="2400" strike="sngStrike" dirty="0">
                <a:solidFill>
                  <a:srgbClr val="FF0000"/>
                </a:solidFill>
                <a:latin typeface="標楷體" panose="03000509000000000000" pitchFamily="65" charset="-120"/>
                <a:ea typeface="標楷體" panose="03000509000000000000" pitchFamily="65" charset="-120"/>
              </a:rPr>
              <a:t>或修正式無保留</a:t>
            </a:r>
            <a:r>
              <a:rPr lang="zh-TW" altLang="en-US" sz="2400" strike="sngStrike" dirty="0" smtClean="0">
                <a:solidFill>
                  <a:srgbClr val="FF0000"/>
                </a:solidFill>
                <a:latin typeface="標楷體" panose="03000509000000000000" pitchFamily="65" charset="-120"/>
                <a:ea typeface="標楷體" panose="03000509000000000000" pitchFamily="65" charset="-120"/>
              </a:rPr>
              <a:t>意見</a:t>
            </a:r>
            <a:r>
              <a:rPr lang="zh-TW" altLang="en-US" sz="2400" u="sng" dirty="0" smtClean="0">
                <a:solidFill>
                  <a:srgbClr val="000099"/>
                </a:solidFill>
                <a:latin typeface="標楷體" panose="03000509000000000000" pitchFamily="65" charset="-120"/>
                <a:ea typeface="標楷體" panose="03000509000000000000" pitchFamily="65" charset="-120"/>
              </a:rPr>
              <a:t>結論</a:t>
            </a:r>
            <a:r>
              <a:rPr lang="zh-TW" altLang="en-US" sz="2400" dirty="0">
                <a:latin typeface="標楷體" panose="03000509000000000000" pitchFamily="65" charset="-120"/>
                <a:ea typeface="標楷體" panose="03000509000000000000" pitchFamily="65" charset="-120"/>
              </a:rPr>
              <a:t>以外之核閱報告者，但依法令規定損失得分年攤</a:t>
            </a:r>
            <a:r>
              <a:rPr lang="zh-TW" altLang="en-US" sz="2400" dirty="0" smtClean="0">
                <a:latin typeface="標楷體" panose="03000509000000000000" pitchFamily="65" charset="-120"/>
                <a:ea typeface="標楷體" panose="03000509000000000000" pitchFamily="65" charset="-120"/>
              </a:rPr>
              <a:t>銷</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經其簽證會計師出</a:t>
            </a:r>
            <a:r>
              <a:rPr lang="zh-TW" altLang="en-US" sz="2400" dirty="0" smtClean="0">
                <a:latin typeface="標楷體" panose="03000509000000000000" pitchFamily="65" charset="-120"/>
                <a:ea typeface="標楷體" panose="03000509000000000000" pitchFamily="65" charset="-120"/>
              </a:rPr>
              <a:t>具保留</a:t>
            </a:r>
            <a:r>
              <a:rPr lang="zh-TW" altLang="en-US" sz="2400" dirty="0">
                <a:latin typeface="標楷體" panose="03000509000000000000" pitchFamily="65" charset="-120"/>
                <a:ea typeface="標楷體" panose="03000509000000000000" pitchFamily="65" charset="-120"/>
              </a:rPr>
              <a:t>意見之查核</a:t>
            </a:r>
            <a:r>
              <a:rPr lang="zh-TW" altLang="en-US" sz="2400" u="sng" dirty="0">
                <a:solidFill>
                  <a:srgbClr val="000099"/>
                </a:solidFill>
                <a:latin typeface="標楷體" panose="03000509000000000000" pitchFamily="65" charset="-120"/>
                <a:ea typeface="標楷體" panose="03000509000000000000" pitchFamily="65" charset="-120"/>
              </a:rPr>
              <a:t>報告</a:t>
            </a:r>
            <a:r>
              <a:rPr lang="zh-TW" altLang="en-US" sz="2400" dirty="0">
                <a:latin typeface="標楷體" panose="03000509000000000000" pitchFamily="65" charset="-120"/>
                <a:ea typeface="標楷體" panose="03000509000000000000" pitchFamily="65" charset="-120"/>
              </a:rPr>
              <a:t>或</a:t>
            </a:r>
            <a:r>
              <a:rPr lang="zh-TW" altLang="en-US" sz="2400" u="sng" dirty="0">
                <a:solidFill>
                  <a:srgbClr val="000099"/>
                </a:solidFill>
                <a:latin typeface="標楷體" panose="03000509000000000000" pitchFamily="65" charset="-120"/>
                <a:ea typeface="標楷體" panose="03000509000000000000" pitchFamily="65" charset="-120"/>
              </a:rPr>
              <a:t>保留結論之</a:t>
            </a:r>
            <a:r>
              <a:rPr lang="zh-TW" altLang="en-US" sz="2400" dirty="0">
                <a:latin typeface="標楷體" panose="03000509000000000000" pitchFamily="65" charset="-120"/>
                <a:ea typeface="標楷體" panose="03000509000000000000" pitchFamily="65" charset="-120"/>
              </a:rPr>
              <a:t>核閱報告者，不在此</a:t>
            </a:r>
            <a:r>
              <a:rPr lang="zh-TW" altLang="en-US" sz="2400" dirty="0" smtClean="0">
                <a:latin typeface="標楷體" panose="03000509000000000000" pitchFamily="65" charset="-120"/>
                <a:ea typeface="標楷體" panose="03000509000000000000" pitchFamily="65" charset="-120"/>
              </a:rPr>
              <a:t>限</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a:t>
            </a:r>
            <a:endParaRPr lang="zh-TW" altLang="en-US" sz="2400" u="sng" dirty="0">
              <a:solidFill>
                <a:srgbClr val="000099"/>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fld id="{29F39A8C-DE82-43CB-ABAC-90BE8573EF11}" type="slidenum">
              <a:rPr lang="zh-TW" altLang="en-US" smtClean="0"/>
              <a:pPr/>
              <a:t>6</a:t>
            </a:fld>
            <a:endParaRPr lang="en-US" altLang="zh-TW"/>
          </a:p>
        </p:txBody>
      </p:sp>
      <p:sp>
        <p:nvSpPr>
          <p:cNvPr id="7" name="雲朵形 6"/>
          <p:cNvSpPr/>
          <p:nvPr/>
        </p:nvSpPr>
        <p:spPr>
          <a:xfrm>
            <a:off x="1760322" y="4804087"/>
            <a:ext cx="6693153" cy="1800199"/>
          </a:xfrm>
          <a:prstGeom prst="cloud">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3" name="矩形 2"/>
          <p:cNvSpPr/>
          <p:nvPr/>
        </p:nvSpPr>
        <p:spPr>
          <a:xfrm>
            <a:off x="2483768" y="5007515"/>
            <a:ext cx="5760640" cy="1323439"/>
          </a:xfrm>
          <a:prstGeom prst="rect">
            <a:avLst/>
          </a:prstGeom>
        </p:spPr>
        <p:txBody>
          <a:bodyPr wrap="square">
            <a:spAutoFit/>
          </a:bodyPr>
          <a:lstStyle/>
          <a:p>
            <a:r>
              <a:rPr lang="zh-TW" altLang="en-US" dirty="0">
                <a:latin typeface="標楷體" panose="03000509000000000000" pitchFamily="65" charset="-120"/>
                <a:ea typeface="標楷體" panose="03000509000000000000" pitchFamily="65" charset="-120"/>
              </a:rPr>
              <a:t>配合審計準則公報第</a:t>
            </a:r>
            <a:r>
              <a:rPr lang="en-US" altLang="zh-TW" dirty="0">
                <a:latin typeface="標楷體" panose="03000509000000000000" pitchFamily="65" charset="-120"/>
                <a:ea typeface="標楷體" panose="03000509000000000000" pitchFamily="65" charset="-120"/>
              </a:rPr>
              <a:t>65</a:t>
            </a:r>
            <a:r>
              <a:rPr lang="zh-TW" altLang="en-US" dirty="0">
                <a:latin typeface="標楷體" panose="03000509000000000000" pitchFamily="65" charset="-120"/>
                <a:ea typeface="標楷體" panose="03000509000000000000" pitchFamily="65" charset="-120"/>
              </a:rPr>
              <a:t>號「財務報表之核閱」發布，係以無保留結論、保留結論、否定結論及無法作成結論等</a:t>
            </a:r>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類表達核閱報告類型，爰酌予修正第 </a:t>
            </a:r>
            <a:r>
              <a:rPr lang="en-US" altLang="zh-TW" dirty="0">
                <a:latin typeface="標楷體" panose="03000509000000000000" pitchFamily="65" charset="-120"/>
                <a:ea typeface="標楷體" panose="03000509000000000000" pitchFamily="65" charset="-120"/>
              </a:rPr>
              <a:t>30 </a:t>
            </a:r>
            <a:r>
              <a:rPr lang="zh-TW" altLang="en-US" dirty="0">
                <a:latin typeface="標楷體" panose="03000509000000000000" pitchFamily="65" charset="-120"/>
                <a:ea typeface="標楷體" panose="03000509000000000000" pitchFamily="65" charset="-120"/>
              </a:rPr>
              <a:t>款文字。</a:t>
            </a:r>
            <a:endParaRPr lang="zh-TW" altLang="en-US" dirty="0"/>
          </a:p>
        </p:txBody>
      </p:sp>
    </p:spTree>
    <p:extLst>
      <p:ext uri="{BB962C8B-B14F-4D97-AF65-F5344CB8AC3E}">
        <p14:creationId xmlns:p14="http://schemas.microsoft.com/office/powerpoint/2010/main" val="285798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644650" y="0"/>
            <a:ext cx="7499350" cy="908050"/>
          </a:xfrm>
        </p:spPr>
        <p:txBody>
          <a:bodyPr vert="horz" wrap="square" lIns="91440" tIns="45720" rIns="91440" bIns="45720" numCol="1" anchorCtr="0" compatLnSpc="1">
            <a:prstTxWarp prst="textNoShape">
              <a:avLst/>
            </a:prstTxWarp>
          </a:bodyPr>
          <a:lstStyle/>
          <a:p>
            <a:pPr algn="ctr"/>
            <a:r>
              <a:rPr lang="zh-TW" altLang="en-US" sz="4000" b="1" dirty="0">
                <a:solidFill>
                  <a:schemeClr val="accent5">
                    <a:lumMod val="75000"/>
                  </a:schemeClr>
                </a:solidFill>
                <a:effectLst/>
              </a:rPr>
              <a:t>四</a:t>
            </a:r>
            <a:r>
              <a:rPr lang="zh-TW" altLang="en-US" sz="4000" b="1" dirty="0" smtClean="0">
                <a:solidFill>
                  <a:schemeClr val="accent5">
                    <a:lumMod val="75000"/>
                  </a:schemeClr>
                </a:solidFill>
                <a:effectLst/>
              </a:rPr>
              <a:t>、他山之石，可以攻錯</a:t>
            </a:r>
          </a:p>
        </p:txBody>
      </p:sp>
      <p:sp>
        <p:nvSpPr>
          <p:cNvPr id="31747" name="內容版面配置區 6"/>
          <p:cNvSpPr>
            <a:spLocks noGrp="1"/>
          </p:cNvSpPr>
          <p:nvPr>
            <p:ph idx="1"/>
          </p:nvPr>
        </p:nvSpPr>
        <p:spPr>
          <a:xfrm>
            <a:off x="1116012" y="822324"/>
            <a:ext cx="7818437" cy="1368425"/>
          </a:xfrm>
        </p:spPr>
        <p:txBody>
          <a:bodyPr/>
          <a:lstStyle/>
          <a:p>
            <a:r>
              <a:rPr lang="zh-TW" altLang="en-US" sz="2200" dirty="0" smtClean="0"/>
              <a:t>查詢路徑：公開資訊觀測站</a:t>
            </a:r>
            <a:r>
              <a:rPr lang="en-US" altLang="zh-TW" sz="2200" dirty="0"/>
              <a:t>(</a:t>
            </a:r>
            <a:r>
              <a:rPr lang="en-US" altLang="zh-TW" sz="2200" dirty="0">
                <a:hlinkClick r:id="rId3"/>
              </a:rPr>
              <a:t>http://mops.twse.com.tw/mops/web/index)</a:t>
            </a:r>
            <a:r>
              <a:rPr lang="en-US" altLang="zh-TW" sz="2200" dirty="0"/>
              <a:t>/</a:t>
            </a:r>
            <a:r>
              <a:rPr lang="zh-TW" altLang="en-US" sz="2200" dirty="0" smtClean="0"/>
              <a:t>投資專區</a:t>
            </a:r>
            <a:r>
              <a:rPr lang="en-US" altLang="zh-TW" sz="2200" dirty="0" smtClean="0"/>
              <a:t>/</a:t>
            </a:r>
            <a:r>
              <a:rPr lang="zh-TW" altLang="en-US" sz="2200" dirty="0" smtClean="0"/>
              <a:t>違反資訊申報、重大訊息及說明記者會規定專區</a:t>
            </a:r>
          </a:p>
        </p:txBody>
      </p:sp>
      <p:pic>
        <p:nvPicPr>
          <p:cNvPr id="3174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733" y="2066152"/>
            <a:ext cx="6264994" cy="4239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投影片編號版面配置區 1"/>
          <p:cNvSpPr>
            <a:spLocks noGrp="1"/>
          </p:cNvSpPr>
          <p:nvPr>
            <p:ph type="sldNum" sz="quarter" idx="12"/>
          </p:nvPr>
        </p:nvSpPr>
        <p:spPr/>
        <p:txBody>
          <a:bodyPr/>
          <a:lstStyle/>
          <a:p>
            <a:fld id="{29F39A8C-DE82-43CB-ABAC-90BE8573EF11}" type="slidenum">
              <a:rPr lang="zh-TW" altLang="en-US" smtClean="0"/>
              <a:pPr/>
              <a:t>60</a:t>
            </a:fld>
            <a:endParaRPr lang="en-US" altLang="zh-TW"/>
          </a:p>
        </p:txBody>
      </p:sp>
      <p:sp>
        <p:nvSpPr>
          <p:cNvPr id="3" name="矩形 2"/>
          <p:cNvSpPr/>
          <p:nvPr/>
        </p:nvSpPr>
        <p:spPr>
          <a:xfrm>
            <a:off x="3167844" y="3781982"/>
            <a:ext cx="28803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2879812" y="5157192"/>
            <a:ext cx="82809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5364088" y="5661248"/>
            <a:ext cx="504056"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1644650" y="0"/>
            <a:ext cx="7499350" cy="908050"/>
          </a:xfrm>
        </p:spPr>
        <p:txBody>
          <a:bodyPr vert="horz" wrap="square" lIns="91440" tIns="45720" rIns="91440" bIns="45720" numCol="1" anchorCtr="0" compatLnSpc="1">
            <a:prstTxWarp prst="textNoShape">
              <a:avLst/>
            </a:prstTxWarp>
          </a:bodyPr>
          <a:lstStyle/>
          <a:p>
            <a:pPr algn="ctr"/>
            <a:r>
              <a:rPr lang="zh-TW" altLang="en-US" sz="4000" b="1" dirty="0">
                <a:solidFill>
                  <a:schemeClr val="accent5">
                    <a:lumMod val="75000"/>
                  </a:schemeClr>
                </a:solidFill>
                <a:effectLst/>
              </a:rPr>
              <a:t>四、他山之石，可以攻</a:t>
            </a:r>
            <a:r>
              <a:rPr lang="zh-TW" altLang="en-US" sz="4000" b="1" dirty="0" smtClean="0">
                <a:solidFill>
                  <a:schemeClr val="accent5">
                    <a:lumMod val="75000"/>
                  </a:schemeClr>
                </a:solidFill>
                <a:effectLst/>
              </a:rPr>
              <a:t>錯</a:t>
            </a:r>
            <a:r>
              <a:rPr lang="en-US" altLang="zh-TW" sz="4000" b="1" dirty="0" smtClean="0">
                <a:solidFill>
                  <a:schemeClr val="accent5">
                    <a:lumMod val="75000"/>
                  </a:schemeClr>
                </a:solidFill>
                <a:effectLst/>
              </a:rPr>
              <a:t>-</a:t>
            </a:r>
            <a:r>
              <a:rPr lang="zh-TW" altLang="en-US" sz="4000" b="1" dirty="0" smtClean="0">
                <a:solidFill>
                  <a:schemeClr val="accent5">
                    <a:lumMod val="75000"/>
                  </a:schemeClr>
                </a:solidFill>
                <a:effectLst/>
              </a:rPr>
              <a:t>續</a:t>
            </a:r>
          </a:p>
        </p:txBody>
      </p:sp>
      <p:sp>
        <p:nvSpPr>
          <p:cNvPr id="32771" name="內容版面配置區 6"/>
          <p:cNvSpPr>
            <a:spLocks noGrp="1"/>
          </p:cNvSpPr>
          <p:nvPr>
            <p:ph idx="1"/>
          </p:nvPr>
        </p:nvSpPr>
        <p:spPr>
          <a:xfrm>
            <a:off x="1116013" y="908050"/>
            <a:ext cx="7818437" cy="1368425"/>
          </a:xfrm>
        </p:spPr>
        <p:txBody>
          <a:bodyPr/>
          <a:lstStyle/>
          <a:p>
            <a:r>
              <a:rPr lang="zh-TW" altLang="en-US" sz="2200" dirty="0" smtClean="0"/>
              <a:t>查詢路徑：公開資訊觀測站</a:t>
            </a:r>
            <a:r>
              <a:rPr lang="en-US" altLang="zh-TW" sz="2200" dirty="0" smtClean="0"/>
              <a:t>(</a:t>
            </a:r>
            <a:r>
              <a:rPr lang="en-US" altLang="zh-TW" sz="2200" dirty="0" smtClean="0">
                <a:hlinkClick r:id="rId3"/>
              </a:rPr>
              <a:t>http://mops.twse.com.tw/mops/web/index)</a:t>
            </a:r>
            <a:r>
              <a:rPr lang="en-US" altLang="zh-TW" sz="2200" dirty="0" smtClean="0"/>
              <a:t>/</a:t>
            </a:r>
            <a:r>
              <a:rPr lang="zh-TW" altLang="en-US" sz="2200" dirty="0" smtClean="0"/>
              <a:t>投資專區</a:t>
            </a:r>
            <a:r>
              <a:rPr lang="en-US" altLang="zh-TW" sz="2200" dirty="0" smtClean="0"/>
              <a:t>/</a:t>
            </a:r>
            <a:r>
              <a:rPr lang="zh-TW" altLang="en-US" sz="2200" dirty="0" smtClean="0"/>
              <a:t>金管會證券期貨局裁罰案件專區</a:t>
            </a:r>
          </a:p>
        </p:txBody>
      </p:sp>
      <p:pic>
        <p:nvPicPr>
          <p:cNvPr id="3277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798" y="2143082"/>
            <a:ext cx="6047953" cy="4132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矩形 16"/>
          <p:cNvSpPr/>
          <p:nvPr/>
        </p:nvSpPr>
        <p:spPr>
          <a:xfrm>
            <a:off x="4965753" y="3869530"/>
            <a:ext cx="215900" cy="87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投影片編號版面配置區 3"/>
          <p:cNvSpPr>
            <a:spLocks noGrp="1"/>
          </p:cNvSpPr>
          <p:nvPr>
            <p:ph type="sldNum" sz="quarter" idx="12"/>
          </p:nvPr>
        </p:nvSpPr>
        <p:spPr/>
        <p:txBody>
          <a:bodyPr/>
          <a:lstStyle/>
          <a:p>
            <a:fld id="{29F39A8C-DE82-43CB-ABAC-90BE8573EF11}" type="slidenum">
              <a:rPr lang="zh-TW" altLang="en-US" smtClean="0"/>
              <a:pPr/>
              <a:t>61</a:t>
            </a:fld>
            <a:endParaRPr lang="en-US" altLang="zh-TW"/>
          </a:p>
        </p:txBody>
      </p:sp>
      <p:sp>
        <p:nvSpPr>
          <p:cNvPr id="16" name="矩形 15"/>
          <p:cNvSpPr/>
          <p:nvPr/>
        </p:nvSpPr>
        <p:spPr>
          <a:xfrm>
            <a:off x="2847533" y="5126419"/>
            <a:ext cx="828092" cy="80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3706392" y="5601642"/>
            <a:ext cx="577576" cy="6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3706392" y="4815627"/>
            <a:ext cx="320855" cy="112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4557475" y="4877680"/>
            <a:ext cx="230549" cy="50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4079740" y="4995364"/>
            <a:ext cx="264440" cy="615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5710155" y="5005115"/>
            <a:ext cx="229997"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p:cNvSpPr/>
          <p:nvPr/>
        </p:nvSpPr>
        <p:spPr>
          <a:xfrm>
            <a:off x="4973044" y="5601554"/>
            <a:ext cx="275441" cy="74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p:cNvSpPr/>
          <p:nvPr/>
        </p:nvSpPr>
        <p:spPr>
          <a:xfrm>
            <a:off x="6228184" y="5616043"/>
            <a:ext cx="25202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flipV="1">
            <a:off x="3706392" y="5765880"/>
            <a:ext cx="49865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p:cNvSpPr>
          <p:nvPr>
            <p:ph type="title"/>
          </p:nvPr>
        </p:nvSpPr>
        <p:spPr bwMode="auto">
          <a:xfrm>
            <a:off x="1343025" y="227747"/>
            <a:ext cx="7499350" cy="693737"/>
          </a:xfr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normAutofit/>
          </a:bodyPr>
          <a:lstStyle/>
          <a:p>
            <a:pPr algn="ctr"/>
            <a:r>
              <a:rPr lang="zh-TW" altLang="en-US" sz="3600" b="1" dirty="0">
                <a:solidFill>
                  <a:schemeClr val="accent5">
                    <a:lumMod val="75000"/>
                  </a:schemeClr>
                </a:solidFill>
                <a:effectLst/>
              </a:rPr>
              <a:t>五</a:t>
            </a:r>
            <a:r>
              <a:rPr lang="zh-TW" altLang="en-US" sz="3600" b="1" dirty="0" smtClean="0">
                <a:solidFill>
                  <a:schemeClr val="accent5">
                    <a:lumMod val="75000"/>
                  </a:schemeClr>
                </a:solidFill>
                <a:effectLst/>
              </a:rPr>
              <a:t>、工欲善其事，必先利其器</a:t>
            </a:r>
            <a:endParaRPr lang="en-US" altLang="zh-TW" sz="3600" b="1" dirty="0" smtClean="0">
              <a:solidFill>
                <a:schemeClr val="accent5">
                  <a:lumMod val="75000"/>
                </a:schemeClr>
              </a:solidFill>
              <a:effectLst/>
            </a:endParaRPr>
          </a:p>
        </p:txBody>
      </p:sp>
      <p:sp>
        <p:nvSpPr>
          <p:cNvPr id="38916" name="內容版面配置區 6"/>
          <p:cNvSpPr>
            <a:spLocks noGrp="1"/>
          </p:cNvSpPr>
          <p:nvPr>
            <p:ph idx="1"/>
          </p:nvPr>
        </p:nvSpPr>
        <p:spPr>
          <a:xfrm>
            <a:off x="574675" y="1340768"/>
            <a:ext cx="8496300" cy="5067468"/>
          </a:xfrm>
        </p:spPr>
        <p:txBody>
          <a:bodyPr/>
          <a:lstStyle/>
          <a:p>
            <a:pPr>
              <a:spcBef>
                <a:spcPts val="1200"/>
              </a:spcBef>
              <a:buFont typeface="Wingdings" panose="05000000000000000000" pitchFamily="2" charset="2"/>
              <a:buChar char="Ø"/>
            </a:pPr>
            <a:r>
              <a:rPr lang="zh-TW" altLang="en-US" sz="2200" dirty="0" smtClean="0"/>
              <a:t>「上（興）櫃公司應辦事項一覽表」請隨時至</a:t>
            </a:r>
            <a:r>
              <a:rPr lang="zh-TW" altLang="en-US" sz="2200" dirty="0" smtClean="0">
                <a:solidFill>
                  <a:srgbClr val="993300"/>
                </a:solidFill>
              </a:rPr>
              <a:t>本中心網站</a:t>
            </a:r>
            <a:r>
              <a:rPr lang="en-US" altLang="zh-TW" sz="2200" dirty="0" smtClean="0"/>
              <a:t>(www.tpex.org.tw)</a:t>
            </a:r>
            <a:r>
              <a:rPr lang="en-US" altLang="zh-TW" sz="2200" dirty="0" smtClean="0">
                <a:solidFill>
                  <a:srgbClr val="993300"/>
                </a:solidFill>
              </a:rPr>
              <a:t> /</a:t>
            </a:r>
            <a:r>
              <a:rPr lang="zh-TW" altLang="en-US" sz="2200" dirty="0" smtClean="0">
                <a:solidFill>
                  <a:srgbClr val="993300"/>
                </a:solidFill>
              </a:rPr>
              <a:t>上興櫃公司</a:t>
            </a:r>
            <a:r>
              <a:rPr lang="en-US" altLang="zh-TW" sz="2200" dirty="0" smtClean="0">
                <a:solidFill>
                  <a:srgbClr val="993300"/>
                </a:solidFill>
              </a:rPr>
              <a:t>/</a:t>
            </a:r>
            <a:r>
              <a:rPr lang="zh-TW" altLang="en-US" sz="2200" dirty="0" smtClean="0">
                <a:solidFill>
                  <a:srgbClr val="993300"/>
                </a:solidFill>
              </a:rPr>
              <a:t>上櫃興櫃公司應辦事項</a:t>
            </a:r>
            <a:r>
              <a:rPr lang="zh-TW" altLang="en-US" sz="2200" dirty="0" smtClean="0"/>
              <a:t>下載。</a:t>
            </a:r>
            <a:endParaRPr lang="en-US" altLang="zh-TW" sz="2200" dirty="0" smtClean="0"/>
          </a:p>
          <a:p>
            <a:pPr>
              <a:spcBef>
                <a:spcPts val="1200"/>
              </a:spcBef>
              <a:buFont typeface="Wingdings" panose="05000000000000000000" pitchFamily="2" charset="2"/>
              <a:buChar char="Ø"/>
            </a:pPr>
            <a:r>
              <a:rPr lang="zh-TW" altLang="en-US" sz="2200" dirty="0" smtClean="0"/>
              <a:t>有關重大訊息、資訊申報及財務預測相關規範請至</a:t>
            </a:r>
            <a:r>
              <a:rPr lang="zh-TW" altLang="en-US" sz="2200" dirty="0" smtClean="0">
                <a:solidFill>
                  <a:srgbClr val="993300"/>
                </a:solidFill>
              </a:rPr>
              <a:t>「證券暨期貨法令判解查詢系統」</a:t>
            </a:r>
            <a:r>
              <a:rPr lang="en-US" altLang="zh-TW" sz="2200" dirty="0" smtClean="0"/>
              <a:t>(www.selaw.com.tw)</a:t>
            </a:r>
            <a:r>
              <a:rPr lang="zh-TW" altLang="en-US" sz="2200" dirty="0" smtClean="0"/>
              <a:t>查詢。</a:t>
            </a:r>
            <a:endParaRPr lang="en-US" altLang="zh-TW" sz="2200" dirty="0" smtClean="0"/>
          </a:p>
          <a:p>
            <a:pPr>
              <a:spcBef>
                <a:spcPts val="1200"/>
              </a:spcBef>
              <a:buFont typeface="Wingdings" panose="05000000000000000000" pitchFamily="2" charset="2"/>
              <a:buChar char="Ø"/>
            </a:pPr>
            <a:r>
              <a:rPr lang="zh-TW" altLang="en-US" sz="2200" dirty="0" smtClean="0"/>
              <a:t>有關「公開發行公司取得或處分資產處理準則」、「公開發行公司資金貸與與背書保證處理準則」</a:t>
            </a:r>
            <a:r>
              <a:rPr lang="en-US" altLang="zh-TW" sz="2200" dirty="0" smtClean="0"/>
              <a:t>…</a:t>
            </a:r>
            <a:r>
              <a:rPr lang="zh-TW" altLang="en-US" sz="2200" dirty="0" smtClean="0"/>
              <a:t>之相關問答集，請至</a:t>
            </a:r>
            <a:r>
              <a:rPr lang="zh-TW" altLang="en-US" sz="2200" dirty="0" smtClean="0">
                <a:solidFill>
                  <a:srgbClr val="993300"/>
                </a:solidFill>
              </a:rPr>
              <a:t>「證期局」</a:t>
            </a:r>
            <a:r>
              <a:rPr lang="zh-TW" altLang="en-US" sz="2200" dirty="0" smtClean="0"/>
              <a:t>網站</a:t>
            </a:r>
            <a:r>
              <a:rPr lang="en-US" altLang="zh-TW" sz="2200" dirty="0" smtClean="0"/>
              <a:t>(www.sfb.gov.tw)</a:t>
            </a:r>
            <a:r>
              <a:rPr lang="zh-TW" altLang="en-US" sz="2200" dirty="0" smtClean="0"/>
              <a:t>下載。</a:t>
            </a:r>
            <a:endParaRPr lang="en-US" altLang="zh-TW" sz="2200" dirty="0" smtClean="0"/>
          </a:p>
          <a:p>
            <a:pPr>
              <a:spcBef>
                <a:spcPts val="1200"/>
              </a:spcBef>
              <a:buFont typeface="Wingdings" panose="05000000000000000000" pitchFamily="2" charset="2"/>
              <a:buChar char="Ø"/>
            </a:pPr>
            <a:r>
              <a:rPr lang="zh-TW" altLang="en-US" sz="2200" dirty="0"/>
              <a:t>公司重大訊息聯繫窗口</a:t>
            </a:r>
            <a:r>
              <a:rPr lang="zh-TW" altLang="en-US" sz="2200" dirty="0" smtClean="0"/>
              <a:t>，</a:t>
            </a:r>
            <a:r>
              <a:rPr lang="zh-TW" altLang="en-US" sz="2200" b="1" dirty="0" smtClean="0">
                <a:solidFill>
                  <a:srgbClr val="FF0000"/>
                </a:solidFill>
              </a:rPr>
              <a:t>落實</a:t>
            </a:r>
            <a:r>
              <a:rPr lang="zh-TW" altLang="en-US" sz="2200" b="1" dirty="0">
                <a:solidFill>
                  <a:srgbClr val="FF0000"/>
                </a:solidFill>
              </a:rPr>
              <a:t>代理人機制</a:t>
            </a:r>
            <a:r>
              <a:rPr lang="zh-TW" altLang="en-US" sz="2200" dirty="0"/>
              <a:t>。</a:t>
            </a:r>
            <a:endParaRPr lang="en-US" altLang="zh-TW" sz="2200" dirty="0"/>
          </a:p>
          <a:p>
            <a:pPr>
              <a:spcBef>
                <a:spcPts val="1200"/>
              </a:spcBef>
              <a:buFont typeface="Wingdings" panose="05000000000000000000" pitchFamily="2" charset="2"/>
              <a:buChar char="Ø"/>
            </a:pPr>
            <a:r>
              <a:rPr lang="zh-TW" altLang="en-US" sz="2200" dirty="0" smtClean="0"/>
              <a:t>公司</a:t>
            </a:r>
            <a:r>
              <a:rPr lang="zh-TW" altLang="en-US" sz="2200" dirty="0"/>
              <a:t>如對重大訊息等相關規定及作業程序有任何問題，歡迎與</a:t>
            </a:r>
            <a:r>
              <a:rPr lang="zh-TW" altLang="en-US" sz="2200" b="1" dirty="0">
                <a:solidFill>
                  <a:srgbClr val="FF0000"/>
                </a:solidFill>
              </a:rPr>
              <a:t>本中心所屬承辦人員</a:t>
            </a:r>
            <a:r>
              <a:rPr lang="zh-TW" altLang="en-US" sz="2200" dirty="0"/>
              <a:t>聯繫</a:t>
            </a:r>
            <a:r>
              <a:rPr lang="zh-TW" altLang="en-US" sz="2200" b="1" dirty="0"/>
              <a:t>。</a:t>
            </a:r>
            <a:endParaRPr lang="en-US" altLang="zh-TW" sz="2200" b="1" dirty="0"/>
          </a:p>
          <a:p>
            <a:pPr>
              <a:spcBef>
                <a:spcPts val="1200"/>
              </a:spcBef>
              <a:buFont typeface="Wingdings" panose="05000000000000000000" pitchFamily="2" charset="2"/>
              <a:buChar char="Ø"/>
            </a:pPr>
            <a:endParaRPr lang="zh-TW" altLang="en-US" sz="2200" b="1" dirty="0" smtClean="0"/>
          </a:p>
        </p:txBody>
      </p:sp>
      <p:sp>
        <p:nvSpPr>
          <p:cNvPr id="2" name="投影片編號版面配置區 1"/>
          <p:cNvSpPr>
            <a:spLocks noGrp="1"/>
          </p:cNvSpPr>
          <p:nvPr>
            <p:ph type="sldNum" sz="quarter" idx="12"/>
          </p:nvPr>
        </p:nvSpPr>
        <p:spPr/>
        <p:txBody>
          <a:bodyPr/>
          <a:lstStyle/>
          <a:p>
            <a:fld id="{29F39A8C-DE82-43CB-ABAC-90BE8573EF11}" type="slidenum">
              <a:rPr lang="zh-TW" altLang="en-US" smtClean="0"/>
              <a:pPr/>
              <a:t>62</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endParaRPr lang="zh-TW" altLang="en-US" smtClean="0">
              <a:effectLst/>
            </a:endParaRPr>
          </a:p>
        </p:txBody>
      </p:sp>
      <p:sp>
        <p:nvSpPr>
          <p:cNvPr id="37892" name="Rectangle 3"/>
          <p:cNvSpPr>
            <a:spLocks noGrp="1"/>
          </p:cNvSpPr>
          <p:nvPr>
            <p:ph type="body" idx="1"/>
          </p:nvPr>
        </p:nvSpPr>
        <p:spPr>
          <a:xfrm>
            <a:off x="1043608" y="692696"/>
            <a:ext cx="7499350" cy="4800600"/>
          </a:xfrm>
        </p:spPr>
        <p:txBody>
          <a:bodyPr/>
          <a:lstStyle/>
          <a:p>
            <a:pPr algn="ctr"/>
            <a:endParaRPr lang="zh-TW" altLang="en-US" sz="4800" dirty="0" smtClean="0"/>
          </a:p>
          <a:p>
            <a:pPr algn="ctr"/>
            <a:endParaRPr lang="zh-TW" altLang="en-US" sz="4800" dirty="0" smtClean="0"/>
          </a:p>
          <a:p>
            <a:pPr algn="ctr">
              <a:buFont typeface="Wingdings 2" panose="05020102010507070707" pitchFamily="18" charset="2"/>
              <a:buNone/>
            </a:pPr>
            <a:r>
              <a:rPr lang="zh-TW" altLang="en-US" sz="4800" dirty="0" smtClean="0">
                <a:solidFill>
                  <a:schemeClr val="bg2">
                    <a:lumMod val="25000"/>
                  </a:schemeClr>
                </a:solidFill>
              </a:rPr>
              <a:t>簡報結束  </a:t>
            </a:r>
            <a:endParaRPr lang="en-US" altLang="zh-TW" sz="4800" dirty="0" smtClean="0">
              <a:solidFill>
                <a:schemeClr val="bg2">
                  <a:lumMod val="25000"/>
                </a:schemeClr>
              </a:solidFill>
            </a:endParaRPr>
          </a:p>
          <a:p>
            <a:pPr algn="ctr">
              <a:buFont typeface="Wingdings 2" panose="05020102010507070707" pitchFamily="18" charset="2"/>
              <a:buNone/>
            </a:pPr>
            <a:r>
              <a:rPr lang="zh-TW" altLang="en-US" sz="4800" dirty="0" smtClean="0">
                <a:solidFill>
                  <a:schemeClr val="bg2">
                    <a:lumMod val="25000"/>
                  </a:schemeClr>
                </a:solidFill>
              </a:rPr>
              <a:t>謝謝指教</a:t>
            </a:r>
          </a:p>
          <a:p>
            <a:endParaRPr lang="zh-TW" altLang="en-US" sz="4800" dirty="0" smtClean="0"/>
          </a:p>
        </p:txBody>
      </p:sp>
      <p:sp>
        <p:nvSpPr>
          <p:cNvPr id="2" name="投影片編號版面配置區 1"/>
          <p:cNvSpPr>
            <a:spLocks noGrp="1"/>
          </p:cNvSpPr>
          <p:nvPr>
            <p:ph type="sldNum" sz="quarter" idx="12"/>
          </p:nvPr>
        </p:nvSpPr>
        <p:spPr/>
        <p:txBody>
          <a:bodyPr/>
          <a:lstStyle/>
          <a:p>
            <a:fld id="{29F39A8C-DE82-43CB-ABAC-90BE8573EF11}" type="slidenum">
              <a:rPr lang="zh-TW" altLang="en-US" smtClean="0"/>
              <a:pPr/>
              <a:t>63</a:t>
            </a:fld>
            <a:endParaRPr lang="en-US" altLang="zh-TW"/>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投影片編號版面配置區 21"/>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hangingPunct="1">
              <a:spcBef>
                <a:spcPct val="0"/>
              </a:spcBef>
              <a:buClrTx/>
              <a:buSzTx/>
              <a:buFontTx/>
              <a:buNone/>
            </a:pPr>
            <a:fld id="{2B5D22CD-1E25-4238-82E2-F86DE9691C55}" type="slidenum">
              <a:rPr kumimoji="0" lang="zh-TW" altLang="en-US" sz="1400" b="1">
                <a:solidFill>
                  <a:srgbClr val="800080"/>
                </a:solidFill>
                <a:latin typeface="Arial" panose="020B0604020202020204" pitchFamily="34" charset="0"/>
                <a:ea typeface="新細明體" panose="02020500000000000000" pitchFamily="18" charset="-120"/>
              </a:rPr>
              <a:pPr algn="ctr" eaLnBrk="1" hangingPunct="1">
                <a:spcBef>
                  <a:spcPct val="0"/>
                </a:spcBef>
                <a:buClrTx/>
                <a:buSzTx/>
                <a:buFontTx/>
                <a:buNone/>
              </a:pPr>
              <a:t>7</a:t>
            </a:fld>
            <a:endParaRPr kumimoji="0" lang="en-US" altLang="zh-TW" sz="1400" b="1">
              <a:solidFill>
                <a:srgbClr val="800080"/>
              </a:solidFill>
              <a:latin typeface="Arial" panose="020B0604020202020204" pitchFamily="34" charset="0"/>
              <a:ea typeface="新細明體" panose="02020500000000000000" pitchFamily="18" charset="-120"/>
            </a:endParaRPr>
          </a:p>
        </p:txBody>
      </p:sp>
      <p:sp>
        <p:nvSpPr>
          <p:cNvPr id="6149" name="投影片編號版面配置區 21"/>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hangingPunct="1">
              <a:spcBef>
                <a:spcPct val="0"/>
              </a:spcBef>
              <a:buClrTx/>
              <a:buSzTx/>
              <a:buFontTx/>
              <a:buNone/>
            </a:pPr>
            <a:fld id="{9451003D-A8C7-4751-BB03-8BA797397C64}" type="slidenum">
              <a:rPr kumimoji="0" lang="zh-TW" altLang="en-US" sz="1400" b="1">
                <a:solidFill>
                  <a:srgbClr val="800080"/>
                </a:solidFill>
                <a:latin typeface="Arial" panose="020B0604020202020204" pitchFamily="34" charset="0"/>
                <a:ea typeface="新細明體" panose="02020500000000000000" pitchFamily="18" charset="-120"/>
              </a:rPr>
              <a:pPr algn="ctr" eaLnBrk="1" hangingPunct="1">
                <a:spcBef>
                  <a:spcPct val="0"/>
                </a:spcBef>
                <a:buClrTx/>
                <a:buSzTx/>
                <a:buFontTx/>
                <a:buNone/>
              </a:pPr>
              <a:t>7</a:t>
            </a:fld>
            <a:endParaRPr kumimoji="0" lang="en-US" altLang="zh-TW" sz="1400" b="1">
              <a:solidFill>
                <a:srgbClr val="800080"/>
              </a:solidFill>
              <a:latin typeface="Arial" panose="020B0604020202020204" pitchFamily="34" charset="0"/>
              <a:ea typeface="新細明體" panose="02020500000000000000" pitchFamily="18" charset="-120"/>
            </a:endParaRPr>
          </a:p>
        </p:txBody>
      </p:sp>
      <p:sp>
        <p:nvSpPr>
          <p:cNvPr id="6150" name="Rectangle 2"/>
          <p:cNvSpPr>
            <a:spLocks noGrp="1"/>
          </p:cNvSpPr>
          <p:nvPr>
            <p:ph type="title"/>
          </p:nvPr>
        </p:nvSpPr>
        <p:spPr bwMode="auto">
          <a:xfrm>
            <a:off x="1258888" y="1125538"/>
            <a:ext cx="7499350" cy="1143000"/>
          </a:xfrm>
        </p:spPr>
        <p:txBody>
          <a:bodyPr vert="horz" wrap="square" lIns="91440" tIns="45720" rIns="91440" bIns="45720" numCol="1" anchorCtr="0" compatLnSpc="1">
            <a:prstTxWarp prst="textNoShape">
              <a:avLst/>
            </a:prstTxWarp>
          </a:bodyPr>
          <a:lstStyle/>
          <a:p>
            <a:pPr algn="ctr"/>
            <a:endParaRPr lang="zh-TW" altLang="en-US" sz="6000" b="1" smtClean="0">
              <a:effectLst/>
            </a:endParaRPr>
          </a:p>
        </p:txBody>
      </p:sp>
      <p:sp>
        <p:nvSpPr>
          <p:cNvPr id="2" name="Rectangle 14"/>
          <p:cNvSpPr>
            <a:spLocks/>
          </p:cNvSpPr>
          <p:nvPr/>
        </p:nvSpPr>
        <p:spPr bwMode="auto">
          <a:xfrm>
            <a:off x="1042988" y="4667250"/>
            <a:ext cx="8029575" cy="1152525"/>
          </a:xfrm>
          <a:prstGeom prst="rect">
            <a:avLst/>
          </a:prstGeom>
          <a:noFill/>
          <a:ln w="9525" algn="ctr">
            <a:noFill/>
            <a:miter lim="800000"/>
            <a:headEnd/>
            <a:tailEnd/>
          </a:ln>
        </p:spPr>
        <p:txBody>
          <a:bodyPr/>
          <a:lstStyle/>
          <a:p>
            <a:pPr marL="982663" indent="-982663" eaLnBrk="0" hangingPunct="0">
              <a:spcBef>
                <a:spcPts val="600"/>
              </a:spcBef>
              <a:buClr>
                <a:schemeClr val="accent1"/>
              </a:buClr>
              <a:buSzPct val="80000"/>
              <a:buFont typeface="Wingdings 2" pitchFamily="18" charset="2"/>
              <a:buNone/>
              <a:defRPr/>
            </a:pPr>
            <a:endParaRPr lang="en-US" altLang="zh-TW" sz="3200" b="1">
              <a:solidFill>
                <a:srgbClr val="000099"/>
              </a:solidFill>
              <a:effectLst>
                <a:outerShdw blurRad="38100" dist="38100" dir="2700000" algn="tl">
                  <a:srgbClr val="C0C0C0"/>
                </a:outerShdw>
              </a:effectLst>
              <a:latin typeface="新細明體" pitchFamily="18" charset="-120"/>
              <a:ea typeface="標楷體" pitchFamily="65" charset="-120"/>
            </a:endParaRPr>
          </a:p>
        </p:txBody>
      </p:sp>
      <p:sp>
        <p:nvSpPr>
          <p:cNvPr id="3080" name="Rectangle 14"/>
          <p:cNvSpPr>
            <a:spLocks/>
          </p:cNvSpPr>
          <p:nvPr/>
        </p:nvSpPr>
        <p:spPr bwMode="auto">
          <a:xfrm>
            <a:off x="1331640" y="3266168"/>
            <a:ext cx="7058025" cy="2016125"/>
          </a:xfrm>
          <a:prstGeom prst="rect">
            <a:avLst/>
          </a:prstGeom>
          <a:noFill/>
          <a:ln w="9525" algn="ctr">
            <a:noFill/>
            <a:miter lim="800000"/>
            <a:headEnd/>
            <a:tailEnd/>
          </a:ln>
        </p:spPr>
        <p:txBody>
          <a:bodyPr/>
          <a:lstStyle/>
          <a:p>
            <a:pPr marL="982663" indent="-982663" algn="ctr">
              <a:lnSpc>
                <a:spcPts val="4500"/>
              </a:lnSpc>
              <a:defRPr/>
            </a:pPr>
            <a:r>
              <a:rPr kumimoji="0" lang="zh-TW" altLang="en-US" sz="5400" b="1" dirty="0">
                <a:solidFill>
                  <a:schemeClr val="accent5">
                    <a:lumMod val="75000"/>
                  </a:schemeClr>
                </a:solidFill>
                <a:latin typeface="標楷體" pitchFamily="65" charset="-120"/>
                <a:ea typeface="標楷體" pitchFamily="65" charset="-120"/>
              </a:rPr>
              <a:t>貳</a:t>
            </a:r>
            <a:r>
              <a:rPr kumimoji="0" lang="zh-TW" altLang="en-US" sz="5400" b="1" dirty="0" smtClean="0">
                <a:solidFill>
                  <a:schemeClr val="accent5">
                    <a:lumMod val="75000"/>
                  </a:schemeClr>
                </a:solidFill>
                <a:latin typeface="標楷體" pitchFamily="65" charset="-120"/>
                <a:ea typeface="標楷體" pitchFamily="65" charset="-120"/>
              </a:rPr>
              <a:t>、</a:t>
            </a:r>
            <a:r>
              <a:rPr kumimoji="0" lang="zh-TW" altLang="en-US" sz="5400" b="1" dirty="0">
                <a:solidFill>
                  <a:schemeClr val="accent5">
                    <a:lumMod val="75000"/>
                  </a:schemeClr>
                </a:solidFill>
                <a:latin typeface="標楷體" pitchFamily="65" charset="-120"/>
                <a:ea typeface="標楷體" pitchFamily="65" charset="-120"/>
              </a:rPr>
              <a:t>重大訊息</a:t>
            </a:r>
            <a:r>
              <a:rPr kumimoji="0" lang="zh-TW" altLang="en-US" sz="5400" b="1" dirty="0" smtClean="0">
                <a:solidFill>
                  <a:schemeClr val="accent5">
                    <a:lumMod val="75000"/>
                  </a:schemeClr>
                </a:solidFill>
                <a:latin typeface="標楷體" pitchFamily="65" charset="-120"/>
                <a:ea typeface="標楷體" pitchFamily="65" charset="-120"/>
              </a:rPr>
              <a:t>申報重點</a:t>
            </a:r>
            <a:endParaRPr kumimoji="0" lang="en-US" altLang="zh-TW" sz="5400" b="1" dirty="0">
              <a:solidFill>
                <a:schemeClr val="accent5">
                  <a:lumMod val="75000"/>
                </a:schemeClr>
              </a:solidFill>
              <a:latin typeface="標楷體" pitchFamily="65" charset="-120"/>
              <a:ea typeface="標楷體" pitchFamily="65" charset="-120"/>
            </a:endParaRPr>
          </a:p>
          <a:p>
            <a:pPr marL="982663" indent="-982663">
              <a:lnSpc>
                <a:spcPts val="4500"/>
              </a:lnSpc>
              <a:defRPr/>
            </a:pPr>
            <a:endParaRPr kumimoji="0" lang="en-US" altLang="zh-TW" sz="5400" b="1" dirty="0">
              <a:solidFill>
                <a:srgbClr val="000099"/>
              </a:solidFill>
              <a:latin typeface="標楷體" pitchFamily="65" charset="-120"/>
              <a:ea typeface="標楷體" pitchFamily="65" charset="-120"/>
            </a:endParaRPr>
          </a:p>
          <a:p>
            <a:pPr marL="982663" indent="-982663">
              <a:lnSpc>
                <a:spcPts val="4500"/>
              </a:lnSpc>
              <a:defRPr/>
            </a:pPr>
            <a:endParaRPr lang="zh-TW" altLang="en-US" sz="5400" b="1" dirty="0">
              <a:solidFill>
                <a:srgbClr val="000099"/>
              </a:solidFill>
              <a:effectLst>
                <a:outerShdw blurRad="38100" dist="38100" dir="2700000" algn="tl">
                  <a:srgbClr val="C0C0C0"/>
                </a:outerShdw>
              </a:effectLst>
              <a:latin typeface="Arial" charset="0"/>
              <a:ea typeface="標楷體" pitchFamily="65" charset="-120"/>
            </a:endParaRPr>
          </a:p>
        </p:txBody>
      </p:sp>
      <p:sp>
        <p:nvSpPr>
          <p:cNvPr id="3081" name="Rectangle 14"/>
          <p:cNvSpPr>
            <a:spLocks/>
          </p:cNvSpPr>
          <p:nvPr/>
        </p:nvSpPr>
        <p:spPr bwMode="auto">
          <a:xfrm>
            <a:off x="1042988" y="3500438"/>
            <a:ext cx="8029575" cy="719137"/>
          </a:xfrm>
          <a:prstGeom prst="rect">
            <a:avLst/>
          </a:prstGeom>
          <a:noFill/>
          <a:ln w="9525" algn="ctr">
            <a:noFill/>
            <a:miter lim="800000"/>
            <a:headEnd/>
            <a:tailEnd/>
          </a:ln>
        </p:spPr>
        <p:txBody>
          <a:bodyPr/>
          <a:lstStyle/>
          <a:p>
            <a:pPr marL="982663" indent="-982663" eaLnBrk="0" hangingPunct="0">
              <a:spcBef>
                <a:spcPts val="600"/>
              </a:spcBef>
              <a:buClr>
                <a:schemeClr val="accent1"/>
              </a:buClr>
              <a:buSzPct val="80000"/>
              <a:buFont typeface="Wingdings 2" pitchFamily="18" charset="2"/>
              <a:buNone/>
              <a:defRPr/>
            </a:pPr>
            <a:endParaRPr lang="en-US" altLang="zh-TW" sz="3200" b="1">
              <a:solidFill>
                <a:srgbClr val="000099"/>
              </a:solidFill>
              <a:effectLst>
                <a:outerShdw blurRad="38100" dist="38100" dir="2700000" algn="tl">
                  <a:srgbClr val="C0C0C0"/>
                </a:outerShdw>
              </a:effectLst>
              <a:latin typeface="新細明體" pitchFamily="18" charset="-120"/>
              <a:ea typeface="標楷體" pitchFamily="65" charset="-120"/>
            </a:endParaRPr>
          </a:p>
        </p:txBody>
      </p:sp>
      <p:sp>
        <p:nvSpPr>
          <p:cNvPr id="3" name="投影片編號版面配置區 2"/>
          <p:cNvSpPr>
            <a:spLocks noGrp="1"/>
          </p:cNvSpPr>
          <p:nvPr>
            <p:ph type="sldNum" sz="quarter" idx="12"/>
          </p:nvPr>
        </p:nvSpPr>
        <p:spPr/>
        <p:txBody>
          <a:bodyPr/>
          <a:lstStyle/>
          <a:p>
            <a:fld id="{29F39A8C-DE82-43CB-ABAC-90BE8573EF11}" type="slidenum">
              <a:rPr lang="zh-TW" altLang="en-US" smtClean="0"/>
              <a:pPr/>
              <a:t>7</a:t>
            </a:fld>
            <a:endParaRPr lang="en-US" altLang="zh-TW"/>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29F39A8C-DE82-43CB-ABAC-90BE8573EF11}" type="slidenum">
              <a:rPr lang="zh-TW" altLang="en-US" smtClean="0"/>
              <a:pPr/>
              <a:t>8</a:t>
            </a:fld>
            <a:endParaRPr lang="en-US" altLang="zh-TW"/>
          </a:p>
        </p:txBody>
      </p:sp>
      <p:sp>
        <p:nvSpPr>
          <p:cNvPr id="5" name="標題 1"/>
          <p:cNvSpPr>
            <a:spLocks noGrp="1"/>
          </p:cNvSpPr>
          <p:nvPr>
            <p:ph type="title"/>
          </p:nvPr>
        </p:nvSpPr>
        <p:spPr>
          <a:xfrm>
            <a:off x="384175" y="-27384"/>
            <a:ext cx="8229600" cy="1143000"/>
          </a:xfrm>
        </p:spPr>
        <p:txBody>
          <a:bodyPr>
            <a:normAutofit/>
          </a:bodyPr>
          <a:lstStyle/>
          <a:p>
            <a:pPr algn="ctr"/>
            <a:r>
              <a:rPr lang="zh-TW" altLang="en-US" sz="4000" dirty="0">
                <a:solidFill>
                  <a:schemeClr val="tx2"/>
                </a:solidFill>
              </a:rPr>
              <a:t>一</a:t>
            </a:r>
            <a:r>
              <a:rPr lang="zh-TW" altLang="en-US" sz="4000" dirty="0" smtClean="0">
                <a:solidFill>
                  <a:schemeClr val="tx2"/>
                </a:solidFill>
              </a:rPr>
              <a:t>、重大訊息申報主體</a:t>
            </a:r>
            <a:endParaRPr lang="zh-TW" altLang="en-US" sz="4000" dirty="0"/>
          </a:p>
        </p:txBody>
      </p:sp>
      <p:sp>
        <p:nvSpPr>
          <p:cNvPr id="9" name="圓角化同側角落矩形 4"/>
          <p:cNvSpPr/>
          <p:nvPr/>
        </p:nvSpPr>
        <p:spPr>
          <a:xfrm>
            <a:off x="2172209" y="2870590"/>
            <a:ext cx="4739167" cy="11168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endParaRPr lang="zh-TW" altLang="en-US" sz="2300" kern="1200"/>
          </a:p>
          <a:p>
            <a:pPr marL="228600" lvl="1" indent="-228600" algn="l" defTabSz="1022350">
              <a:lnSpc>
                <a:spcPct val="90000"/>
              </a:lnSpc>
              <a:spcBef>
                <a:spcPct val="0"/>
              </a:spcBef>
              <a:spcAft>
                <a:spcPct val="15000"/>
              </a:spcAft>
              <a:buChar char="••"/>
            </a:pPr>
            <a:endParaRPr lang="zh-TW" altLang="en-US" sz="2300" kern="1200"/>
          </a:p>
        </p:txBody>
      </p:sp>
      <p:sp>
        <p:nvSpPr>
          <p:cNvPr id="7" name="內容版面配置區 6"/>
          <p:cNvSpPr>
            <a:spLocks noGrp="1"/>
          </p:cNvSpPr>
          <p:nvPr>
            <p:ph idx="1"/>
          </p:nvPr>
        </p:nvSpPr>
        <p:spPr>
          <a:xfrm>
            <a:off x="1346820" y="1700808"/>
            <a:ext cx="7499350" cy="2246769"/>
          </a:xfrm>
          <a:prstGeom prst="rect">
            <a:avLst/>
          </a:prstGeom>
        </p:spPr>
        <p:txBody>
          <a:bodyPr wrap="square">
            <a:spAutoFit/>
          </a:bodyPr>
          <a:lstStyle/>
          <a:p>
            <a:pPr marL="82550" lvl="0" indent="0">
              <a:buNone/>
            </a:pPr>
            <a:r>
              <a:rPr lang="zh-TW" altLang="en-US" sz="2400" dirty="0" smtClean="0">
                <a:latin typeface="標楷體" panose="03000509000000000000" pitchFamily="65" charset="-120"/>
                <a:ea typeface="標楷體" panose="03000509000000000000" pitchFamily="65" charset="-120"/>
              </a:rPr>
              <a:t>●若各</a:t>
            </a:r>
            <a:r>
              <a:rPr lang="zh-TW" altLang="en-US" sz="2400" dirty="0" smtClean="0"/>
              <a:t>款重大訊息中註明</a:t>
            </a:r>
            <a:r>
              <a:rPr lang="zh-TW" altLang="en-US" sz="2400" dirty="0"/>
              <a:t>為</a:t>
            </a:r>
            <a:r>
              <a:rPr lang="zh-TW" altLang="en-US" sz="2400" b="1" u="sng" dirty="0">
                <a:solidFill>
                  <a:srgbClr val="FF0000"/>
                </a:solidFill>
              </a:rPr>
              <a:t>「子公司」</a:t>
            </a:r>
            <a:r>
              <a:rPr lang="zh-TW" altLang="en-US" sz="2400" dirty="0" smtClean="0"/>
              <a:t>應申報之重大</a:t>
            </a:r>
            <a:endParaRPr lang="en-US" altLang="zh-TW" sz="2400" dirty="0" smtClean="0"/>
          </a:p>
          <a:p>
            <a:pPr marL="82550" lvl="0" indent="0">
              <a:buNone/>
            </a:pPr>
            <a:r>
              <a:rPr lang="zh-TW" altLang="en-US" sz="2400" dirty="0" smtClean="0"/>
              <a:t>  訊息，則上櫃</a:t>
            </a:r>
            <a:r>
              <a:rPr lang="zh-TW" altLang="en-US" sz="2400" dirty="0"/>
              <a:t>公司應</a:t>
            </a:r>
            <a:r>
              <a:rPr lang="zh-TW" altLang="en-US" sz="2400" dirty="0" smtClean="0"/>
              <a:t>代為申報。</a:t>
            </a:r>
            <a:r>
              <a:rPr lang="en-US" altLang="zh-TW" sz="2400" dirty="0" smtClean="0"/>
              <a:t>(§7)</a:t>
            </a:r>
            <a:endParaRPr lang="en-US" altLang="zh-TW" sz="2400" dirty="0">
              <a:solidFill>
                <a:srgbClr val="0070C0"/>
              </a:solidFill>
              <a:latin typeface="標楷體" pitchFamily="65" charset="-120"/>
              <a:ea typeface="標楷體" pitchFamily="65" charset="-120"/>
            </a:endParaRPr>
          </a:p>
          <a:p>
            <a:pPr marL="82550" lvl="0" indent="0">
              <a:buNone/>
            </a:pPr>
            <a:r>
              <a:rPr lang="zh-TW" altLang="en-US" sz="2400" dirty="0" smtClean="0"/>
              <a:t>●若上櫃</a:t>
            </a:r>
            <a:r>
              <a:rPr lang="zh-TW" altLang="en-US" sz="2400" dirty="0"/>
              <a:t>公司</a:t>
            </a:r>
            <a:r>
              <a:rPr lang="zh-TW" altLang="en-US" sz="2400" dirty="0" smtClean="0"/>
              <a:t>之</a:t>
            </a:r>
            <a:r>
              <a:rPr lang="zh-TW" altLang="en-US" sz="2400" b="1" u="sng" dirty="0" smtClean="0">
                <a:solidFill>
                  <a:srgbClr val="FF0000"/>
                </a:solidFill>
              </a:rPr>
              <a:t>重要子公司</a:t>
            </a:r>
            <a:r>
              <a:rPr lang="zh-TW" altLang="en-US" sz="2400" dirty="0" smtClean="0"/>
              <a:t>遇有各款重大訊息之情事 </a:t>
            </a:r>
            <a:endParaRPr lang="en-US" altLang="zh-TW" sz="2400" dirty="0" smtClean="0"/>
          </a:p>
          <a:p>
            <a:pPr marL="82550" lvl="0" indent="0">
              <a:buNone/>
            </a:pPr>
            <a:r>
              <a:rPr lang="zh-TW" altLang="en-US" sz="2400" dirty="0" smtClean="0"/>
              <a:t>  ，</a:t>
            </a:r>
            <a:r>
              <a:rPr lang="zh-TW" altLang="en-US" sz="2400" b="1" u="sng" dirty="0">
                <a:solidFill>
                  <a:srgbClr val="FF0000"/>
                </a:solidFill>
              </a:rPr>
              <a:t>視同上櫃</a:t>
            </a:r>
            <a:r>
              <a:rPr lang="zh-TW" altLang="en-US" sz="2400" b="1" u="sng" dirty="0" smtClean="0">
                <a:solidFill>
                  <a:srgbClr val="FF0000"/>
                </a:solidFill>
              </a:rPr>
              <a:t>公司所發生之重大</a:t>
            </a:r>
            <a:r>
              <a:rPr lang="zh-TW" altLang="en-US" sz="2400" b="1" u="sng" dirty="0">
                <a:solidFill>
                  <a:srgbClr val="FF0000"/>
                </a:solidFill>
              </a:rPr>
              <a:t>訊息，上櫃公司</a:t>
            </a:r>
            <a:r>
              <a:rPr lang="zh-TW" altLang="en-US" sz="2400" b="1" u="sng" dirty="0" smtClean="0">
                <a:solidFill>
                  <a:srgbClr val="FF0000"/>
                </a:solidFill>
              </a:rPr>
              <a:t>應</a:t>
            </a:r>
            <a:endParaRPr lang="en-US" altLang="zh-TW" sz="2400" b="1" u="sng" dirty="0" smtClean="0">
              <a:solidFill>
                <a:srgbClr val="FF0000"/>
              </a:solidFill>
            </a:endParaRPr>
          </a:p>
          <a:p>
            <a:pPr marL="82550" lvl="0" indent="0">
              <a:buNone/>
            </a:pPr>
            <a:r>
              <a:rPr lang="zh-TW" altLang="en-US" sz="2400" b="1" dirty="0">
                <a:solidFill>
                  <a:srgbClr val="FF0000"/>
                </a:solidFill>
              </a:rPr>
              <a:t> </a:t>
            </a:r>
            <a:r>
              <a:rPr lang="zh-TW" altLang="en-US" sz="2400" b="1" dirty="0" smtClean="0">
                <a:solidFill>
                  <a:srgbClr val="FF0000"/>
                </a:solidFill>
              </a:rPr>
              <a:t> </a:t>
            </a:r>
            <a:r>
              <a:rPr lang="zh-TW" altLang="en-US" sz="2400" b="1" u="sng" dirty="0" smtClean="0">
                <a:solidFill>
                  <a:srgbClr val="FF0000"/>
                </a:solidFill>
              </a:rPr>
              <a:t>代</a:t>
            </a:r>
            <a:r>
              <a:rPr lang="zh-TW" altLang="en-US" sz="2400" b="1" u="sng" dirty="0">
                <a:solidFill>
                  <a:srgbClr val="FF0000"/>
                </a:solidFill>
              </a:rPr>
              <a:t>為</a:t>
            </a:r>
            <a:r>
              <a:rPr lang="zh-TW" altLang="en-US" sz="2400" b="1" u="sng" dirty="0" smtClean="0">
                <a:solidFill>
                  <a:srgbClr val="FF0000"/>
                </a:solidFill>
              </a:rPr>
              <a:t>申報</a:t>
            </a:r>
            <a:r>
              <a:rPr lang="zh-TW" altLang="en-US" sz="2400" dirty="0" smtClean="0"/>
              <a:t>。</a:t>
            </a:r>
            <a:r>
              <a:rPr lang="en-US" altLang="zh-TW" sz="2400" dirty="0"/>
              <a:t>(§7</a:t>
            </a:r>
            <a:r>
              <a:rPr lang="en-US" altLang="zh-TW" sz="2400" dirty="0" smtClean="0"/>
              <a:t>)</a:t>
            </a:r>
            <a:r>
              <a:rPr lang="zh-TW" altLang="en-US" sz="2400" dirty="0" smtClean="0"/>
              <a:t> </a:t>
            </a:r>
            <a:endParaRPr lang="zh-TW" altLang="en-US" sz="2400" u="sng" dirty="0">
              <a:solidFill>
                <a:srgbClr val="FF0000"/>
              </a:solidFill>
            </a:endParaRPr>
          </a:p>
        </p:txBody>
      </p:sp>
      <p:sp>
        <p:nvSpPr>
          <p:cNvPr id="8" name="圓角矩形 7"/>
          <p:cNvSpPr/>
          <p:nvPr/>
        </p:nvSpPr>
        <p:spPr>
          <a:xfrm>
            <a:off x="1361703" y="1086171"/>
            <a:ext cx="2346201" cy="574804"/>
          </a:xfrm>
          <a:prstGeom prst="roundRect">
            <a:avLst/>
          </a:prstGeom>
          <a:solidFill>
            <a:schemeClr val="accent4">
              <a:lumMod val="40000"/>
              <a:lumOff val="6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en-US" altLang="zh-TW" sz="2800" dirty="0" smtClean="0">
                <a:solidFill>
                  <a:schemeClr val="tx1"/>
                </a:solidFill>
                <a:latin typeface="標楷體" panose="03000509000000000000" pitchFamily="65" charset="-120"/>
                <a:ea typeface="標楷體" panose="03000509000000000000" pitchFamily="65" charset="-120"/>
              </a:rPr>
              <a:t>1.</a:t>
            </a:r>
            <a:r>
              <a:rPr lang="zh-TW" altLang="en-US" sz="2800" dirty="0">
                <a:solidFill>
                  <a:schemeClr val="tx1"/>
                </a:solidFill>
                <a:latin typeface="標楷體" panose="03000509000000000000" pitchFamily="65" charset="-120"/>
                <a:ea typeface="標楷體" panose="03000509000000000000" pitchFamily="65" charset="-120"/>
              </a:rPr>
              <a:t>重大訊息</a:t>
            </a:r>
          </a:p>
        </p:txBody>
      </p:sp>
      <p:sp>
        <p:nvSpPr>
          <p:cNvPr id="10" name="圓角矩形 9"/>
          <p:cNvSpPr/>
          <p:nvPr/>
        </p:nvSpPr>
        <p:spPr>
          <a:xfrm>
            <a:off x="1346820" y="4445574"/>
            <a:ext cx="3297188" cy="642340"/>
          </a:xfrm>
          <a:prstGeom prst="roundRect">
            <a:avLst/>
          </a:prstGeom>
          <a:solidFill>
            <a:schemeClr val="accent4">
              <a:lumMod val="40000"/>
              <a:lumOff val="6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en-US" altLang="zh-TW" sz="2800" dirty="0">
                <a:solidFill>
                  <a:schemeClr val="tx1"/>
                </a:solidFill>
                <a:latin typeface="標楷體" panose="03000509000000000000" pitchFamily="65" charset="-120"/>
                <a:ea typeface="標楷體" panose="03000509000000000000" pitchFamily="65" charset="-120"/>
              </a:rPr>
              <a:t>2</a:t>
            </a:r>
            <a:r>
              <a:rPr lang="en-US" altLang="zh-TW" sz="2800" dirty="0" smtClean="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重大</a:t>
            </a:r>
            <a:r>
              <a:rPr lang="zh-TW" altLang="en-US" sz="2800" dirty="0" smtClean="0">
                <a:solidFill>
                  <a:schemeClr val="tx1"/>
                </a:solidFill>
                <a:latin typeface="標楷體" panose="03000509000000000000" pitchFamily="65" charset="-120"/>
                <a:ea typeface="標楷體" panose="03000509000000000000" pitchFamily="65" charset="-120"/>
              </a:rPr>
              <a:t>訊息記者會</a:t>
            </a:r>
            <a:endParaRPr lang="zh-TW" altLang="en-US" sz="2800" dirty="0">
              <a:solidFill>
                <a:schemeClr val="tx1"/>
              </a:solidFill>
              <a:latin typeface="標楷體" panose="03000509000000000000" pitchFamily="65" charset="-120"/>
              <a:ea typeface="標楷體" panose="03000509000000000000" pitchFamily="65" charset="-120"/>
            </a:endParaRPr>
          </a:p>
        </p:txBody>
      </p:sp>
      <p:sp>
        <p:nvSpPr>
          <p:cNvPr id="3" name="矩形 2"/>
          <p:cNvSpPr/>
          <p:nvPr/>
        </p:nvSpPr>
        <p:spPr>
          <a:xfrm>
            <a:off x="1517752" y="5087914"/>
            <a:ext cx="7626248" cy="1200329"/>
          </a:xfrm>
          <a:prstGeom prst="rect">
            <a:avLst/>
          </a:prstGeom>
        </p:spPr>
        <p:txBody>
          <a:bodyPr wrap="square">
            <a:spAutoFit/>
          </a:bodyPr>
          <a:lstStyle/>
          <a:p>
            <a:r>
              <a:rPr lang="zh-TW" altLang="en-US" sz="2400" dirty="0" smtClean="0">
                <a:latin typeface="標楷體" pitchFamily="65" charset="-120"/>
                <a:ea typeface="標楷體" pitchFamily="65" charset="-120"/>
              </a:rPr>
              <a:t>●若上櫃</a:t>
            </a:r>
            <a:r>
              <a:rPr lang="zh-TW" altLang="en-US" sz="2400" dirty="0">
                <a:latin typeface="標楷體" pitchFamily="65" charset="-120"/>
                <a:ea typeface="標楷體" pitchFamily="65" charset="-120"/>
              </a:rPr>
              <a:t>公司之</a:t>
            </a:r>
            <a:r>
              <a:rPr lang="zh-TW" altLang="en-US" sz="2400" b="1" u="sng" dirty="0">
                <a:solidFill>
                  <a:srgbClr val="FF0000"/>
                </a:solidFill>
                <a:latin typeface="標楷體" pitchFamily="65" charset="-120"/>
                <a:ea typeface="標楷體" pitchFamily="65" charset="-120"/>
              </a:rPr>
              <a:t>重要子公司</a:t>
            </a:r>
            <a:r>
              <a:rPr lang="zh-TW" altLang="en-US" sz="2400" dirty="0">
                <a:latin typeface="標楷體" pitchFamily="65" charset="-120"/>
                <a:ea typeface="標楷體" pitchFamily="65" charset="-120"/>
              </a:rPr>
              <a:t>，遇</a:t>
            </a:r>
            <a:r>
              <a:rPr lang="zh-TW" altLang="en-US" sz="2400" dirty="0" smtClean="0">
                <a:latin typeface="標楷體" pitchFamily="65" charset="-120"/>
                <a:ea typeface="標楷體" pitchFamily="65" charset="-120"/>
              </a:rPr>
              <a:t>有各</a:t>
            </a:r>
            <a:r>
              <a:rPr lang="zh-TW" altLang="en-US" sz="2400" dirty="0">
                <a:latin typeface="標楷體" pitchFamily="65" charset="-120"/>
                <a:ea typeface="標楷體" pitchFamily="65" charset="-120"/>
              </a:rPr>
              <a:t>款</a:t>
            </a:r>
            <a:r>
              <a:rPr lang="zh-TW" altLang="en-US" sz="2400" dirty="0" smtClean="0">
                <a:latin typeface="標楷體" pitchFamily="65" charset="-120"/>
                <a:ea typeface="標楷體" pitchFamily="65" charset="-120"/>
              </a:rPr>
              <a:t>須召開重大訊息</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  記者會</a:t>
            </a:r>
            <a:r>
              <a:rPr lang="zh-TW" altLang="en-US" sz="2400" dirty="0">
                <a:latin typeface="標楷體" pitchFamily="65" charset="-120"/>
                <a:ea typeface="標楷體" pitchFamily="65" charset="-120"/>
              </a:rPr>
              <a:t>情事，視同上櫃公司重大</a:t>
            </a:r>
            <a:r>
              <a:rPr lang="zh-TW" altLang="en-US" sz="2400" dirty="0" smtClean="0">
                <a:latin typeface="標楷體" pitchFamily="65" charset="-120"/>
                <a:ea typeface="標楷體" pitchFamily="65" charset="-120"/>
              </a:rPr>
              <a:t>訊息</a:t>
            </a:r>
            <a:r>
              <a:rPr lang="zh-TW" altLang="en-US" sz="2400" b="1" dirty="0">
                <a:latin typeface="標楷體" pitchFamily="65" charset="-120"/>
                <a:ea typeface="標楷體" pitchFamily="65" charset="-120"/>
              </a:rPr>
              <a:t>，</a:t>
            </a:r>
            <a:r>
              <a:rPr lang="zh-TW" altLang="en-US" sz="2400" b="1" u="sng" dirty="0" smtClean="0">
                <a:solidFill>
                  <a:srgbClr val="FF0000"/>
                </a:solidFill>
                <a:latin typeface="標楷體" pitchFamily="65" charset="-120"/>
                <a:ea typeface="標楷體" pitchFamily="65" charset="-120"/>
              </a:rPr>
              <a:t>上櫃公司</a:t>
            </a:r>
            <a:r>
              <a:rPr lang="zh-TW" altLang="en-US" sz="2400" b="1" u="sng" dirty="0">
                <a:solidFill>
                  <a:srgbClr val="FF0000"/>
                </a:solidFill>
                <a:latin typeface="標楷體" pitchFamily="65" charset="-120"/>
                <a:ea typeface="標楷體" pitchFamily="65" charset="-120"/>
              </a:rPr>
              <a:t>應</a:t>
            </a:r>
            <a:r>
              <a:rPr lang="zh-TW" altLang="en-US" sz="2400" b="1" u="sng" dirty="0" smtClean="0">
                <a:solidFill>
                  <a:srgbClr val="FF0000"/>
                </a:solidFill>
                <a:latin typeface="標楷體" pitchFamily="65" charset="-120"/>
                <a:ea typeface="標楷體" pitchFamily="65" charset="-120"/>
              </a:rPr>
              <a:t>代</a:t>
            </a:r>
            <a:endParaRPr lang="en-US" altLang="zh-TW" sz="2400" b="1" u="sng" dirty="0" smtClean="0">
              <a:solidFill>
                <a:srgbClr val="FF0000"/>
              </a:solidFill>
              <a:latin typeface="標楷體" pitchFamily="65" charset="-120"/>
              <a:ea typeface="標楷體" pitchFamily="65" charset="-120"/>
            </a:endParaRPr>
          </a:p>
          <a:p>
            <a:r>
              <a:rPr lang="zh-TW" altLang="en-US" sz="2400" b="1" dirty="0" smtClean="0">
                <a:solidFill>
                  <a:srgbClr val="FF0000"/>
                </a:solidFill>
                <a:latin typeface="標楷體" pitchFamily="65" charset="-120"/>
                <a:ea typeface="標楷體" pitchFamily="65" charset="-120"/>
              </a:rPr>
              <a:t>  </a:t>
            </a:r>
            <a:r>
              <a:rPr lang="zh-TW" altLang="en-US" sz="2400" b="1" u="sng" dirty="0" smtClean="0">
                <a:solidFill>
                  <a:srgbClr val="FF0000"/>
                </a:solidFill>
                <a:latin typeface="標楷體" pitchFamily="65" charset="-120"/>
                <a:ea typeface="標楷體" pitchFamily="65" charset="-120"/>
              </a:rPr>
              <a:t>為</a:t>
            </a:r>
            <a:r>
              <a:rPr lang="zh-TW" altLang="en-US" sz="2400" b="1" u="sng" dirty="0">
                <a:solidFill>
                  <a:srgbClr val="FF0000"/>
                </a:solidFill>
                <a:latin typeface="標楷體" pitchFamily="65" charset="-120"/>
                <a:ea typeface="標楷體" pitchFamily="65" charset="-120"/>
              </a:rPr>
              <a:t>召開之</a:t>
            </a:r>
            <a:r>
              <a:rPr lang="zh-TW" altLang="en-US"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rPr>
              <a:t>(</a:t>
            </a:r>
            <a:r>
              <a:rPr lang="en-US" altLang="zh-TW" sz="2400" dirty="0"/>
              <a:t>§</a:t>
            </a:r>
            <a:r>
              <a:rPr lang="en-US" altLang="zh-TW" sz="2400" dirty="0" smtClean="0">
                <a:latin typeface="標楷體" pitchFamily="65" charset="-120"/>
                <a:ea typeface="標楷體" pitchFamily="65" charset="-120"/>
              </a:rPr>
              <a:t>11)</a:t>
            </a:r>
            <a:r>
              <a:rPr lang="zh-TW" altLang="en-US" sz="2400" dirty="0" smtClean="0">
                <a:latin typeface="標楷體" pitchFamily="65" charset="-120"/>
                <a:ea typeface="標楷體" pitchFamily="65" charset="-120"/>
              </a:rPr>
              <a:t> </a:t>
            </a:r>
            <a:endParaRPr lang="zh-TW" altLang="en-US" sz="2400" dirty="0">
              <a:latin typeface="標楷體" pitchFamily="65" charset="-120"/>
              <a:ea typeface="標楷體" pitchFamily="65" charset="-120"/>
            </a:endParaRPr>
          </a:p>
        </p:txBody>
      </p:sp>
    </p:spTree>
    <p:extLst>
      <p:ext uri="{BB962C8B-B14F-4D97-AF65-F5344CB8AC3E}">
        <p14:creationId xmlns:p14="http://schemas.microsoft.com/office/powerpoint/2010/main" val="2436947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35221"/>
            <a:ext cx="8229600" cy="879175"/>
          </a:xfrm>
        </p:spPr>
        <p:txBody>
          <a:bodyPr>
            <a:normAutofit/>
          </a:bodyPr>
          <a:lstStyle/>
          <a:p>
            <a:pPr algn="ctr"/>
            <a:r>
              <a:rPr lang="zh-TW" altLang="en-US" sz="4000" dirty="0">
                <a:solidFill>
                  <a:schemeClr val="tx2"/>
                </a:solidFill>
              </a:rPr>
              <a:t>二</a:t>
            </a:r>
            <a:r>
              <a:rPr lang="zh-TW" altLang="en-US" sz="4000" dirty="0" smtClean="0">
                <a:solidFill>
                  <a:schemeClr val="tx2"/>
                </a:solidFill>
              </a:rPr>
              <a:t>、</a:t>
            </a:r>
            <a:r>
              <a:rPr lang="zh-TW" altLang="en-US" sz="4000" dirty="0">
                <a:solidFill>
                  <a:schemeClr val="tx2"/>
                </a:solidFill>
              </a:rPr>
              <a:t>重大</a:t>
            </a:r>
            <a:r>
              <a:rPr lang="zh-TW" altLang="en-US" sz="4000" dirty="0" smtClean="0">
                <a:solidFill>
                  <a:schemeClr val="tx2"/>
                </a:solidFill>
              </a:rPr>
              <a:t>訊息之發布時機</a:t>
            </a:r>
            <a:endParaRPr lang="zh-TW" altLang="en-US" sz="4000" dirty="0"/>
          </a:p>
        </p:txBody>
      </p:sp>
      <p:graphicFrame>
        <p:nvGraphicFramePr>
          <p:cNvPr id="6" name="內容版面配置區 4"/>
          <p:cNvGraphicFramePr>
            <a:graphicFrameLocks/>
          </p:cNvGraphicFramePr>
          <p:nvPr>
            <p:extLst/>
          </p:nvPr>
        </p:nvGraphicFramePr>
        <p:xfrm>
          <a:off x="894333" y="1428736"/>
          <a:ext cx="8358187" cy="471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投影片編號版面配置區 4"/>
          <p:cNvSpPr>
            <a:spLocks noGrp="1"/>
          </p:cNvSpPr>
          <p:nvPr>
            <p:ph type="sldNum" sz="quarter" idx="12"/>
          </p:nvPr>
        </p:nvSpPr>
        <p:spPr/>
        <p:txBody>
          <a:bodyPr/>
          <a:lstStyle/>
          <a:p>
            <a:fld id="{29F39A8C-DE82-43CB-ABAC-90BE8573EF11}" type="slidenum">
              <a:rPr lang="zh-TW" altLang="en-US" smtClean="0"/>
              <a:pPr/>
              <a:t>9</a:t>
            </a:fld>
            <a:endParaRPr lang="en-US" altLang="zh-TW"/>
          </a:p>
        </p:txBody>
      </p:sp>
      <p:graphicFrame>
        <p:nvGraphicFramePr>
          <p:cNvPr id="7" name="資料庫圖表 6"/>
          <p:cNvGraphicFramePr/>
          <p:nvPr>
            <p:extLst>
              <p:ext uri="{D42A27DB-BD31-4B8C-83A1-F6EECF244321}">
                <p14:modId xmlns:p14="http://schemas.microsoft.com/office/powerpoint/2010/main" val="15917105"/>
              </p:ext>
            </p:extLst>
          </p:nvPr>
        </p:nvGraphicFramePr>
        <p:xfrm>
          <a:off x="2071670" y="128586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573033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43475</TotalTime>
  <Words>6585</Words>
  <Application>Microsoft Office PowerPoint</Application>
  <PresentationFormat>如螢幕大小 (4:3)</PresentationFormat>
  <Paragraphs>689</Paragraphs>
  <Slides>63</Slides>
  <Notes>53</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63</vt:i4>
      </vt:variant>
    </vt:vector>
  </HeadingPairs>
  <TitlesOfParts>
    <vt:vector size="76" baseType="lpstr">
      <vt:lpstr>Gill Sans MT</vt:lpstr>
      <vt:lpstr>Gungsuh</vt:lpstr>
      <vt:lpstr>微軟正黑體</vt:lpstr>
      <vt:lpstr>新細明體</vt:lpstr>
      <vt:lpstr>標楷體</vt:lpstr>
      <vt:lpstr>Arial</vt:lpstr>
      <vt:lpstr>Book Antiqua</vt:lpstr>
      <vt:lpstr>Calibri</vt:lpstr>
      <vt:lpstr>Times New Roman</vt:lpstr>
      <vt:lpstr>Verdana</vt:lpstr>
      <vt:lpstr>Wingdings</vt:lpstr>
      <vt:lpstr>Wingdings 2</vt:lpstr>
      <vt:lpstr>夏至</vt:lpstr>
      <vt:lpstr>重大訊息重要規定 暨 申報常見缺失說明</vt:lpstr>
      <vt:lpstr>大    綱</vt:lpstr>
      <vt:lpstr>PowerPoint 簡報</vt:lpstr>
      <vt:lpstr>壹、處理程序近期修正重點</vt:lpstr>
      <vt:lpstr>壹、處理程序近期修正重點-續</vt:lpstr>
      <vt:lpstr>壹、處理程序近期修正重點-續</vt:lpstr>
      <vt:lpstr>PowerPoint 簡報</vt:lpstr>
      <vt:lpstr>一、重大訊息申報主體</vt:lpstr>
      <vt:lpstr>二、重大訊息之發布時機</vt:lpstr>
      <vt:lpstr>二、重大訊息之發布時機-續</vt:lpstr>
      <vt:lpstr>二、重大訊息之發布時機-續</vt:lpstr>
      <vt:lpstr>二、重大訊息之發布時機-續</vt:lpstr>
      <vt:lpstr>二、重大訊息之發布時機-續</vt:lpstr>
      <vt:lpstr>二、重大訊息之發布時機-續</vt:lpstr>
      <vt:lpstr>三、重大訊息記者會之召開</vt:lpstr>
      <vt:lpstr>三、重大訊息記者會之召開-續</vt:lpstr>
      <vt:lpstr>三、重大訊息記者會之召開-續</vt:lpstr>
      <vt:lpstr>三、重大訊息記者會之召開-續</vt:lpstr>
      <vt:lpstr>三、重大訊息記者會之召開-續</vt:lpstr>
      <vt:lpstr>三、重大訊息記者會之召開-續</vt:lpstr>
      <vt:lpstr>PowerPoint 簡報</vt:lpstr>
      <vt:lpstr>四、罰則-續</vt:lpstr>
      <vt:lpstr>四、罰則-續</vt:lpstr>
      <vt:lpstr>參、訊息面暫停交易重點 </vt:lpstr>
      <vt:lpstr>PowerPoint 簡報</vt:lpstr>
      <vt:lpstr>PowerPoint 簡報</vt:lpstr>
      <vt:lpstr>PowerPoint 簡報</vt:lpstr>
      <vt:lpstr>二、案例說明</vt:lpstr>
      <vt:lpstr>PowerPoint 簡報</vt:lpstr>
      <vt:lpstr>一、法說會資訊申報規定 </vt:lpstr>
      <vt:lpstr>PowerPoint 簡報</vt:lpstr>
      <vt:lpstr>一、法說會資訊申報規定-續       2.開會時間/上傳中英文簡報檔</vt:lpstr>
      <vt:lpstr>一、法說會資訊申報規定-續        3.上傳會議影音連結資訊</vt:lpstr>
      <vt:lpstr>二、法說會資訊申報系統       1.法人說明會申報端作業(1) </vt:lpstr>
      <vt:lpstr>二、法說會資訊申報系統-續       1.法人說明會申報端作業(2) </vt:lpstr>
      <vt:lpstr>二、法說會資訊申報系統-續       1.法人說明會申報端作業(3) </vt:lpstr>
      <vt:lpstr>二、法說會資訊申報系統-續       2.MOPS：重大訊息畫面</vt:lpstr>
      <vt:lpstr>二、法說會資訊申報系統-續       3.MOPS：法說會一覽表</vt:lpstr>
      <vt:lpstr>三、法說會加強服務措施       1.目前本中心辦理業績發表會狀況 </vt:lpstr>
      <vt:lpstr>三、法說會加強服務措施-續       2.提供本中心場地供上櫃公司自辦法說會 </vt:lpstr>
      <vt:lpstr>四、法說會常見問題</vt:lpstr>
      <vt:lpstr>五、提醒注意事項       1.預測性資訊規定(1) </vt:lpstr>
      <vt:lpstr>五、提醒注意事項       1.預測性資訊規定(2) </vt:lpstr>
      <vt:lpstr>五、提醒注意事項       1.預測性資訊規定(3) </vt:lpstr>
      <vt:lpstr>五、提醒注意事項       1.預測性資訊規定(4) </vt:lpstr>
      <vt:lpstr>五、提醒注意事項       1.預測性資訊規定(5) </vt:lpstr>
      <vt:lpstr>五、提醒注意事項       1.預測性資訊規定(6) </vt:lpstr>
      <vt:lpstr>五、提醒注意事項     2.法人說明會主要溝通事項</vt:lpstr>
      <vt:lpstr>PowerPoint 簡報</vt:lpstr>
      <vt:lpstr>一、發布重大訊息常見缺失</vt:lpstr>
      <vt:lpstr>一、重大訊息常見缺失-續</vt:lpstr>
      <vt:lpstr>一、發布重大訊息常見缺失-續</vt:lpstr>
      <vt:lpstr>二、重大訊息回應(澄清)媒體報導</vt:lpstr>
      <vt:lpstr>二、重大訊息回應(澄清)媒體報導-續</vt:lpstr>
      <vt:lpstr>二、重大訊息回應(澄清)媒體報導-續</vt:lpstr>
      <vt:lpstr>二、重大訊息回應(澄清)媒體報導-續</vt:lpstr>
      <vt:lpstr>二、重大訊息回應(澄清)媒體報導-續</vt:lpstr>
      <vt:lpstr>三、重大訊息申報常見問題</vt:lpstr>
      <vt:lpstr>三、重大訊息申報常見問題-續 </vt:lpstr>
      <vt:lpstr>四、他山之石，可以攻錯</vt:lpstr>
      <vt:lpstr>四、他山之石，可以攻錯-續</vt:lpstr>
      <vt:lpstr>五、工欲善其事，必先利其器</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LENOVO USER</dc:creator>
  <cp:lastModifiedBy>infouser</cp:lastModifiedBy>
  <cp:revision>2793</cp:revision>
  <cp:lastPrinted>2017-10-13T01:34:31Z</cp:lastPrinted>
  <dcterms:created xsi:type="dcterms:W3CDTF">2009-02-09T08:05:00Z</dcterms:created>
  <dcterms:modified xsi:type="dcterms:W3CDTF">2018-09-11T03:57:45Z</dcterms:modified>
</cp:coreProperties>
</file>