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3" r:id="rId6"/>
    <p:sldId id="264" r:id="rId7"/>
    <p:sldId id="265" r:id="rId8"/>
    <p:sldId id="267" r:id="rId9"/>
    <p:sldId id="266"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1339" y="62"/>
      </p:cViewPr>
      <p:guideLst/>
    </p:cSldViewPr>
  </p:slideViewPr>
  <p:notesTextViewPr>
    <p:cViewPr>
      <p:scale>
        <a:sx n="1" d="1"/>
        <a:sy n="1" d="1"/>
      </p:scale>
      <p:origin x="0" y="0"/>
    </p:cViewPr>
  </p:notesTextViewPr>
  <p:notesViewPr>
    <p:cSldViewPr snapToGrid="0">
      <p:cViewPr varScale="1">
        <p:scale>
          <a:sx n="53" d="100"/>
          <a:sy n="53" d="100"/>
        </p:scale>
        <p:origin x="227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CD3A0-6602-444D-BADE-EB8C97B939F6}" type="datetimeFigureOut">
              <a:rPr lang="zh-TW" altLang="en-US" smtClean="0"/>
              <a:t>2021/4/29</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DAD3A7-83B7-45E1-8078-F7C8DF895EAE}" type="slidenum">
              <a:rPr lang="zh-TW" altLang="en-US" smtClean="0"/>
              <a:t>‹#›</a:t>
            </a:fld>
            <a:endParaRPr lang="zh-TW" altLang="en-US"/>
          </a:p>
        </p:txBody>
      </p:sp>
    </p:spTree>
    <p:extLst>
      <p:ext uri="{BB962C8B-B14F-4D97-AF65-F5344CB8AC3E}">
        <p14:creationId xmlns:p14="http://schemas.microsoft.com/office/powerpoint/2010/main" val="330008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83280449-CE0B-4805-9AE5-BFA4879FD34A}" type="slidenum">
              <a:rPr lang="en-US" altLang="zh-TW" smtClean="0"/>
              <a:pPr/>
              <a:t>1</a:t>
            </a:fld>
            <a:endParaRPr lang="en-US" altLang="zh-TW"/>
          </a:p>
        </p:txBody>
      </p:sp>
      <p:sp>
        <p:nvSpPr>
          <p:cNvPr id="131075" name="Rectangle 1026"/>
          <p:cNvSpPr>
            <a:spLocks noGrp="1" noRot="1" noChangeAspect="1" noChangeArrowheads="1" noTextEdit="1"/>
          </p:cNvSpPr>
          <p:nvPr>
            <p:ph type="sldImg"/>
          </p:nvPr>
        </p:nvSpPr>
        <p:spPr>
          <a:xfrm>
            <a:off x="904875" y="768350"/>
            <a:ext cx="4906963" cy="3679825"/>
          </a:xfrm>
          <a:ln/>
        </p:spPr>
      </p:sp>
      <p:sp>
        <p:nvSpPr>
          <p:cNvPr id="131076" name="Rectangle 1027"/>
          <p:cNvSpPr>
            <a:spLocks noGrp="1" noChangeArrowheads="1"/>
          </p:cNvSpPr>
          <p:nvPr>
            <p:ph type="body" idx="1"/>
          </p:nvPr>
        </p:nvSpPr>
        <p:spPr>
          <a:noFill/>
          <a:ln w="9525"/>
        </p:spPr>
        <p:txBody>
          <a:bodyPr/>
          <a:lstStyle/>
          <a:p>
            <a:endParaRPr lang="zh-TW" altLang="zh-TW"/>
          </a:p>
        </p:txBody>
      </p:sp>
    </p:spTree>
    <p:extLst>
      <p:ext uri="{BB962C8B-B14F-4D97-AF65-F5344CB8AC3E}">
        <p14:creationId xmlns:p14="http://schemas.microsoft.com/office/powerpoint/2010/main" val="3694008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AE69BBF4-6F98-4599-B4FE-DFD294ECE735}" type="slidenum">
              <a:rPr lang="en-US" altLang="zh-TW" smtClean="0"/>
              <a:pPr>
                <a:defRPr/>
              </a:pPr>
              <a:t>2</a:t>
            </a:fld>
            <a:endParaRPr lang="en-US" altLang="zh-TW"/>
          </a:p>
        </p:txBody>
      </p:sp>
    </p:spTree>
    <p:extLst>
      <p:ext uri="{BB962C8B-B14F-4D97-AF65-F5344CB8AC3E}">
        <p14:creationId xmlns:p14="http://schemas.microsoft.com/office/powerpoint/2010/main" val="2120164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圖像版面配置區 1"/>
          <p:cNvSpPr>
            <a:spLocks noGrp="1" noRot="1" noChangeAspect="1" noTextEdit="1"/>
          </p:cNvSpPr>
          <p:nvPr>
            <p:ph type="sldImg"/>
          </p:nvPr>
        </p:nvSpPr>
        <p:spPr>
          <a:ln/>
        </p:spPr>
      </p:sp>
      <p:sp>
        <p:nvSpPr>
          <p:cNvPr id="37891" name="備忘稿版面配置區 2"/>
          <p:cNvSpPr>
            <a:spLocks noGrp="1"/>
          </p:cNvSpPr>
          <p:nvPr>
            <p:ph type="body" idx="1"/>
          </p:nvPr>
        </p:nvSpPr>
        <p:spPr>
          <a:noFill/>
          <a:ln/>
        </p:spPr>
        <p:txBody>
          <a:bodyPr/>
          <a:lstStyle/>
          <a:p>
            <a:pPr eaLnBrk="1" hangingPunct="1"/>
            <a:endParaRPr lang="zh-TW" altLang="en-US">
              <a:ea typeface="新細明體" pitchFamily="18" charset="-120"/>
            </a:endParaRPr>
          </a:p>
        </p:txBody>
      </p:sp>
      <p:sp>
        <p:nvSpPr>
          <p:cNvPr id="37892" name="投影片編號版面配置區 3"/>
          <p:cNvSpPr>
            <a:spLocks noGrp="1"/>
          </p:cNvSpPr>
          <p:nvPr>
            <p:ph type="sldNum" sz="quarter" idx="5"/>
          </p:nvPr>
        </p:nvSpPr>
        <p:spPr>
          <a:noFill/>
        </p:spPr>
        <p:txBody>
          <a:bodyPr/>
          <a:lstStyle/>
          <a:p>
            <a:fld id="{7AB65E2B-6A17-4666-B7F2-AE55BA558FA0}" type="slidenum">
              <a:rPr lang="en-US" altLang="zh-TW" smtClean="0">
                <a:solidFill>
                  <a:prstClr val="black"/>
                </a:solidFill>
              </a:rPr>
              <a:pPr/>
              <a:t>5</a:t>
            </a:fld>
            <a:endParaRPr lang="en-US" altLang="zh-TW">
              <a:solidFill>
                <a:prstClr val="black"/>
              </a:solidFill>
            </a:endParaRPr>
          </a:p>
        </p:txBody>
      </p:sp>
    </p:spTree>
    <p:extLst>
      <p:ext uri="{BB962C8B-B14F-4D97-AF65-F5344CB8AC3E}">
        <p14:creationId xmlns:p14="http://schemas.microsoft.com/office/powerpoint/2010/main" val="3073293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1992751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422942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3544626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標題投影片">
    <p:spTree>
      <p:nvGrpSpPr>
        <p:cNvPr id="1" name=""/>
        <p:cNvGrpSpPr/>
        <p:nvPr/>
      </p:nvGrpSpPr>
      <p:grpSpPr>
        <a:xfrm>
          <a:off x="0" y="0"/>
          <a:ext cx="0" cy="0"/>
          <a:chOff x="0" y="0"/>
          <a:chExt cx="0" cy="0"/>
        </a:xfrm>
      </p:grpSpPr>
      <p:sp>
        <p:nvSpPr>
          <p:cNvPr id="28" name="日期版面配置區 27"/>
          <p:cNvSpPr>
            <a:spLocks noGrp="1"/>
          </p:cNvSpPr>
          <p:nvPr>
            <p:ph type="dt" sz="half" idx="10"/>
          </p:nvPr>
        </p:nvSpPr>
        <p:spPr>
          <a:xfrm>
            <a:off x="517396" y="6309320"/>
            <a:ext cx="2286000" cy="365760"/>
          </a:xfrm>
        </p:spPr>
        <p:txBody>
          <a:bodyPr/>
          <a:lstStyle>
            <a:lvl1pPr>
              <a:defRPr sz="1292"/>
            </a:lvl1pPr>
          </a:lstStyle>
          <a:p>
            <a:pPr>
              <a:defRPr/>
            </a:pPr>
            <a:endParaRPr lang="en-US" altLang="zh-TW" dirty="0"/>
          </a:p>
        </p:txBody>
      </p:sp>
      <p:sp>
        <p:nvSpPr>
          <p:cNvPr id="17" name="頁尾版面配置區 16"/>
          <p:cNvSpPr>
            <a:spLocks noGrp="1"/>
          </p:cNvSpPr>
          <p:nvPr>
            <p:ph type="ftr" sz="quarter" idx="11"/>
          </p:nvPr>
        </p:nvSpPr>
        <p:spPr>
          <a:xfrm>
            <a:off x="2898648" y="6355080"/>
            <a:ext cx="3474720" cy="365760"/>
          </a:xfrm>
        </p:spPr>
        <p:txBody>
          <a:bodyPr/>
          <a:lstStyle/>
          <a:p>
            <a:pPr>
              <a:defRPr/>
            </a:pPr>
            <a:endParaRPr lang="en-US" altLang="zh-TW"/>
          </a:p>
        </p:txBody>
      </p:sp>
      <p:sp>
        <p:nvSpPr>
          <p:cNvPr id="20" name="投影片編號版面配置區 28"/>
          <p:cNvSpPr>
            <a:spLocks noGrp="1"/>
          </p:cNvSpPr>
          <p:nvPr>
            <p:ph type="sldNum" sz="quarter" idx="12"/>
          </p:nvPr>
        </p:nvSpPr>
        <p:spPr>
          <a:xfrm>
            <a:off x="7533096" y="6309320"/>
            <a:ext cx="1219200" cy="365760"/>
          </a:xfrm>
          <a:prstGeom prst="rect">
            <a:avLst/>
          </a:prstGeom>
        </p:spPr>
        <p:txBody>
          <a:bodyPr/>
          <a:lstStyle>
            <a:lvl1pPr algn="r">
              <a:defRPr sz="1662" b="1">
                <a:solidFill>
                  <a:srgbClr val="000099"/>
                </a:solidFill>
              </a:defRPr>
            </a:lvl1pPr>
          </a:lstStyle>
          <a:p>
            <a:pPr>
              <a:defRPr/>
            </a:pPr>
            <a:fld id="{DA843CCF-395D-4592-A44F-E0B2C97BB9F6}" type="slidenum">
              <a:rPr lang="en-US" altLang="zh-TW" smtClean="0"/>
              <a:pPr>
                <a:defRPr/>
              </a:pPr>
              <a:t>‹#›</a:t>
            </a:fld>
            <a:endParaRPr lang="en-US" altLang="zh-TW"/>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85243" y="0"/>
            <a:ext cx="2658757" cy="790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09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70051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193109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152463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360372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186880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268722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1986134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A0E895AD-B4F9-4BB7-B47C-C521F0039A2A}" type="datetimeFigureOut">
              <a:rPr lang="zh-TW" altLang="en-US" smtClean="0"/>
              <a:t>2021/4/29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2106896-06DE-47FE-AC2E-8B779102CE4F}" type="slidenum">
              <a:rPr lang="zh-TW" altLang="en-US" smtClean="0"/>
              <a:t>‹#›</a:t>
            </a:fld>
            <a:endParaRPr lang="zh-TW" altLang="en-US"/>
          </a:p>
        </p:txBody>
      </p:sp>
    </p:spTree>
    <p:extLst>
      <p:ext uri="{BB962C8B-B14F-4D97-AF65-F5344CB8AC3E}">
        <p14:creationId xmlns:p14="http://schemas.microsoft.com/office/powerpoint/2010/main" val="356314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895AD-B4F9-4BB7-B47C-C521F0039A2A}" type="datetimeFigureOut">
              <a:rPr lang="zh-TW" altLang="en-US" smtClean="0"/>
              <a:t>2021/4/29</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06896-06DE-47FE-AC2E-8B779102CE4F}" type="slidenum">
              <a:rPr lang="zh-TW" altLang="en-US" smtClean="0"/>
              <a:t>‹#›</a:t>
            </a:fld>
            <a:endParaRPr lang="zh-TW" altLang="en-US"/>
          </a:p>
        </p:txBody>
      </p:sp>
      <p:pic>
        <p:nvPicPr>
          <p:cNvPr id="7" name="圖片 6"/>
          <p:cNvPicPr>
            <a:picLocks noChangeAspect="1"/>
          </p:cNvPicPr>
          <p:nvPr userDrawn="1"/>
        </p:nvPicPr>
        <p:blipFill>
          <a:blip r:embed="rId14"/>
          <a:stretch>
            <a:fillRect/>
          </a:stretch>
        </p:blipFill>
        <p:spPr>
          <a:xfrm>
            <a:off x="6485914" y="0"/>
            <a:ext cx="2658086" cy="792549"/>
          </a:xfrm>
          <a:prstGeom prst="rect">
            <a:avLst/>
          </a:prstGeom>
        </p:spPr>
      </p:pic>
    </p:spTree>
    <p:extLst>
      <p:ext uri="{BB962C8B-B14F-4D97-AF65-F5344CB8AC3E}">
        <p14:creationId xmlns:p14="http://schemas.microsoft.com/office/powerpoint/2010/main" val="3314101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a:spLocks noChangeArrowheads="1"/>
          </p:cNvSpPr>
          <p:nvPr/>
        </p:nvSpPr>
        <p:spPr bwMode="auto">
          <a:xfrm>
            <a:off x="916210" y="2099621"/>
            <a:ext cx="7311582" cy="2253244"/>
          </a:xfrm>
          <a:prstGeom prst="rect">
            <a:avLst/>
          </a:prstGeom>
          <a:noFill/>
          <a:ln w="9525">
            <a:noFill/>
            <a:miter lim="800000"/>
            <a:headEnd/>
            <a:tailEnd/>
          </a:ln>
          <a:effectLst>
            <a:outerShdw blurRad="50800" dist="38100" dir="10800000" algn="r" rotWithShape="0">
              <a:prstClr val="black">
                <a:alpha val="40000"/>
              </a:prstClr>
            </a:outerShdw>
          </a:effectLst>
        </p:spPr>
        <p:txBody>
          <a:bodyPr lIns="42203" rIns="42203"/>
          <a:lstStyle/>
          <a:p>
            <a:pPr algn="ctr">
              <a:spcBef>
                <a:spcPts val="369"/>
              </a:spcBef>
              <a:buClr>
                <a:schemeClr val="accent1"/>
              </a:buClr>
              <a:buSzPct val="68000"/>
            </a:pPr>
            <a:r>
              <a:rPr lang="zh-TW" altLang="zh-TW" sz="4000" b="1" dirty="0">
                <a:solidFill>
                  <a:srgbClr val="003399"/>
                </a:solidFill>
                <a:latin typeface="標楷體" panose="03000509000000000000" pitchFamily="65" charset="-120"/>
                <a:ea typeface="標楷體" panose="03000509000000000000" pitchFamily="65" charset="-120"/>
              </a:rPr>
              <a:t>申報普通公司債募集與發行案件應注意事項</a:t>
            </a:r>
            <a:endParaRPr lang="en-US" altLang="zh-TW" sz="4000" b="1" dirty="0">
              <a:solidFill>
                <a:srgbClr val="003399"/>
              </a:solidFill>
              <a:effectLst>
                <a:outerShdw blurRad="38100" dist="38100" dir="2700000" algn="tl">
                  <a:srgbClr val="000000">
                    <a:alpha val="43137"/>
                  </a:srgbClr>
                </a:outerShdw>
              </a:effectLst>
              <a:latin typeface="標楷體" pitchFamily="65" charset="-120"/>
              <a:ea typeface="標楷體" pitchFamily="65" charset="-120"/>
              <a:cs typeface="+mj-cs"/>
            </a:endParaRPr>
          </a:p>
          <a:p>
            <a:pPr algn="r">
              <a:spcBef>
                <a:spcPts val="369"/>
              </a:spcBef>
              <a:buClr>
                <a:schemeClr val="accent1"/>
              </a:buClr>
              <a:buSzPct val="68000"/>
            </a:pPr>
            <a:r>
              <a:rPr lang="en-US" altLang="zh-TW" sz="3600" dirty="0">
                <a:solidFill>
                  <a:srgbClr val="003399"/>
                </a:solidFill>
                <a:effectLst>
                  <a:outerShdw blurRad="38100" dist="38100" dir="2700000" algn="tl">
                    <a:srgbClr val="000000">
                      <a:alpha val="43137"/>
                    </a:srgbClr>
                  </a:outerShdw>
                </a:effectLst>
                <a:latin typeface="標楷體" pitchFamily="65" charset="-120"/>
                <a:ea typeface="標楷體" pitchFamily="65" charset="-120"/>
                <a:cs typeface="+mj-cs"/>
              </a:rPr>
              <a:t>110.4.29 </a:t>
            </a:r>
          </a:p>
        </p:txBody>
      </p:sp>
    </p:spTree>
    <p:extLst>
      <p:ext uri="{BB962C8B-B14F-4D97-AF65-F5344CB8AC3E}">
        <p14:creationId xmlns:p14="http://schemas.microsoft.com/office/powerpoint/2010/main" val="3667225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551" y="937072"/>
            <a:ext cx="8515449" cy="531751"/>
          </a:xfrm>
        </p:spPr>
        <p:txBody>
          <a:bodyPr>
            <a:noAutofit/>
          </a:bodyPr>
          <a:lstStyle/>
          <a:p>
            <a:r>
              <a:rPr lang="zh-TW" altLang="en-US" sz="3200" b="1" dirty="0">
                <a:solidFill>
                  <a:srgbClr val="C00000"/>
                </a:solidFill>
                <a:latin typeface="標楷體" panose="03000509000000000000" pitchFamily="65" charset="-120"/>
                <a:ea typeface="標楷體" panose="03000509000000000000" pitchFamily="65" charset="-120"/>
              </a:rPr>
              <a:t>壹、本中心受託辦理行政委託案件規定</a:t>
            </a:r>
            <a:r>
              <a:rPr lang="en-US" altLang="zh-TW" sz="3200" b="1" dirty="0">
                <a:solidFill>
                  <a:srgbClr val="C00000"/>
                </a:solidFill>
                <a:latin typeface="標楷體" panose="03000509000000000000" pitchFamily="65" charset="-120"/>
                <a:ea typeface="標楷體" panose="03000509000000000000" pitchFamily="65" charset="-120"/>
              </a:rPr>
              <a:t>(1)</a:t>
            </a:r>
            <a:endParaRPr lang="zh-TW" altLang="en-US" sz="3200" b="1"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a:xfrm>
            <a:off x="640183" y="1796864"/>
            <a:ext cx="7801290" cy="4652825"/>
          </a:xfrm>
        </p:spPr>
        <p:txBody>
          <a:bodyPr>
            <a:noAutofit/>
          </a:bodyPr>
          <a:lstStyle/>
          <a:p>
            <a:r>
              <a:rPr lang="zh-TW" altLang="en-US" sz="2400" b="1" dirty="0">
                <a:solidFill>
                  <a:srgbClr val="0000FF"/>
                </a:solidFill>
                <a:latin typeface="標楷體" panose="03000509000000000000" pitchFamily="65" charset="-120"/>
                <a:ea typeface="標楷體" panose="03000509000000000000" pitchFamily="65" charset="-120"/>
              </a:rPr>
              <a:t>開始日期</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104</a:t>
            </a:r>
            <a:r>
              <a:rPr lang="zh-TW" altLang="en-US" sz="2400" dirty="0">
                <a:latin typeface="標楷體" panose="03000509000000000000" pitchFamily="65" charset="-120"/>
                <a:ea typeface="標楷體" panose="03000509000000000000" pitchFamily="65" charset="-120"/>
              </a:rPr>
              <a:t>年</a:t>
            </a:r>
            <a:r>
              <a:rPr lang="en-US" altLang="zh-TW" sz="2400" dirty="0">
                <a:latin typeface="標楷體" panose="03000509000000000000" pitchFamily="65" charset="-120"/>
                <a:ea typeface="標楷體" panose="03000509000000000000" pitchFamily="65" charset="-120"/>
              </a:rPr>
              <a:t>11</a:t>
            </a:r>
            <a:r>
              <a:rPr lang="zh-TW" altLang="en-US" sz="2400" dirty="0">
                <a:latin typeface="標楷體" panose="03000509000000000000" pitchFamily="65" charset="-120"/>
                <a:ea typeface="標楷體" panose="03000509000000000000" pitchFamily="65" charset="-120"/>
              </a:rPr>
              <a:t>月</a:t>
            </a:r>
            <a:r>
              <a:rPr lang="en-US" altLang="zh-TW" sz="2400" dirty="0">
                <a:latin typeface="標楷體" panose="03000509000000000000" pitchFamily="65" charset="-120"/>
                <a:ea typeface="標楷體" panose="03000509000000000000" pitchFamily="65" charset="-120"/>
              </a:rPr>
              <a:t>16</a:t>
            </a:r>
            <a:r>
              <a:rPr lang="zh-TW" altLang="en-US" sz="2400" dirty="0">
                <a:latin typeface="標楷體" panose="03000509000000000000" pitchFamily="65" charset="-120"/>
                <a:ea typeface="標楷體" panose="03000509000000000000" pitchFamily="65" charset="-120"/>
              </a:rPr>
              <a:t>日 </a:t>
            </a:r>
            <a:endParaRPr lang="en-US" altLang="zh-TW" sz="2400" dirty="0">
              <a:latin typeface="標楷體" panose="03000509000000000000" pitchFamily="65" charset="-120"/>
              <a:ea typeface="標楷體" panose="03000509000000000000" pitchFamily="65" charset="-120"/>
            </a:endParaRPr>
          </a:p>
          <a:p>
            <a:r>
              <a:rPr lang="zh-TW" altLang="en-US" sz="2400" b="1" dirty="0">
                <a:solidFill>
                  <a:srgbClr val="0000FF"/>
                </a:solidFill>
                <a:latin typeface="標楷體" panose="03000509000000000000" pitchFamily="65" charset="-120"/>
                <a:ea typeface="標楷體" panose="03000509000000000000" pitchFamily="65" charset="-120"/>
              </a:rPr>
              <a:t>受託範圍</a:t>
            </a:r>
            <a:r>
              <a:rPr lang="zh-TW" altLang="en-US" sz="2400" dirty="0">
                <a:latin typeface="標楷體" panose="03000509000000000000" pitchFamily="65" charset="-120"/>
                <a:ea typeface="標楷體" panose="03000509000000000000" pitchFamily="65" charset="-120"/>
              </a:rPr>
              <a:t>：發行人及外國發行人申報發行普通公司</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不含交換公司債</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案件。 </a:t>
            </a:r>
            <a:endParaRPr lang="en-US" altLang="zh-TW" sz="2400" dirty="0">
              <a:latin typeface="標楷體" panose="03000509000000000000" pitchFamily="65" charset="-120"/>
              <a:ea typeface="標楷體" panose="03000509000000000000" pitchFamily="65" charset="-120"/>
            </a:endParaRPr>
          </a:p>
          <a:p>
            <a:r>
              <a:rPr lang="zh-TW" altLang="en-US" sz="2400" b="1" dirty="0">
                <a:solidFill>
                  <a:srgbClr val="0000FF"/>
                </a:solidFill>
                <a:latin typeface="標楷體" panose="03000509000000000000" pitchFamily="65" charset="-120"/>
                <a:ea typeface="標楷體" panose="03000509000000000000" pitchFamily="65" charset="-120"/>
              </a:rPr>
              <a:t>相關規定</a:t>
            </a:r>
            <a:r>
              <a:rPr lang="zh-TW" altLang="en-US" sz="2400" dirty="0">
                <a:latin typeface="標楷體" panose="03000509000000000000" pitchFamily="65" charset="-120"/>
                <a:ea typeface="標楷體" panose="03000509000000000000" pitchFamily="65" charset="-120"/>
              </a:rPr>
              <a:t>：依據本中心公告之</a:t>
            </a:r>
            <a:r>
              <a:rPr lang="zh-TW" altLang="zh-TW" sz="2400" dirty="0">
                <a:latin typeface="標楷體" panose="03000509000000000000" pitchFamily="65" charset="-120"/>
                <a:ea typeface="標楷體" panose="03000509000000000000" pitchFamily="65" charset="-120"/>
              </a:rPr>
              <a:t>本中心「受託辦理本國及外國發行人募集與發行有價證券申報案件規定」</a:t>
            </a:r>
            <a:r>
              <a:rPr lang="zh-TW" altLang="en-US" sz="2400" dirty="0">
                <a:latin typeface="標楷體" panose="03000509000000000000" pitchFamily="65" charset="-120"/>
                <a:ea typeface="標楷體" panose="03000509000000000000" pitchFamily="65" charset="-120"/>
              </a:rPr>
              <a:t>之規定。</a:t>
            </a:r>
            <a:endParaRPr lang="en-US" altLang="zh-TW" sz="2400" dirty="0">
              <a:latin typeface="標楷體" panose="03000509000000000000" pitchFamily="65" charset="-120"/>
              <a:ea typeface="標楷體" panose="03000509000000000000" pitchFamily="65" charset="-120"/>
            </a:endParaRPr>
          </a:p>
          <a:p>
            <a:r>
              <a:rPr lang="zh-TW" altLang="en-US" sz="2400" b="1" dirty="0">
                <a:solidFill>
                  <a:srgbClr val="0000FF"/>
                </a:solidFill>
                <a:latin typeface="標楷體" panose="03000509000000000000" pitchFamily="65" charset="-120"/>
                <a:ea typeface="標楷體" panose="03000509000000000000" pitchFamily="65" charset="-120"/>
              </a:rPr>
              <a:t>審查依據</a:t>
            </a:r>
            <a:r>
              <a:rPr lang="zh-TW" altLang="en-US" sz="2400" dirty="0">
                <a:latin typeface="標楷體" panose="03000509000000000000" pitchFamily="65" charset="-120"/>
                <a:ea typeface="標楷體" panose="03000509000000000000" pitchFamily="65" charset="-120"/>
              </a:rPr>
              <a:t>：辦理與審查方式悉依「發行人募集與發行有價證券處理準則」及「外國發行人募集與發行有價證券處理準則」之規定。</a:t>
            </a:r>
            <a:endParaRPr lang="en-US" altLang="zh-TW" sz="2400" dirty="0">
              <a:latin typeface="標楷體" panose="03000509000000000000" pitchFamily="65" charset="-120"/>
              <a:ea typeface="標楷體" panose="03000509000000000000" pitchFamily="65" charset="-120"/>
            </a:endParaRPr>
          </a:p>
          <a:p>
            <a:r>
              <a:rPr lang="zh-TW" altLang="en-US" sz="2400" b="1" dirty="0">
                <a:solidFill>
                  <a:srgbClr val="0000FF"/>
                </a:solidFill>
                <a:latin typeface="標楷體" panose="03000509000000000000" pitchFamily="65" charset="-120"/>
                <a:ea typeface="標楷體" panose="03000509000000000000" pitchFamily="65" charset="-120"/>
              </a:rPr>
              <a:t>申請方式：</a:t>
            </a:r>
            <a:r>
              <a:rPr lang="zh-TW" altLang="en-US" sz="2400" dirty="0">
                <a:latin typeface="標楷體" panose="03000509000000000000" pitchFamily="65" charset="-120"/>
                <a:ea typeface="標楷體" panose="03000509000000000000" pitchFamily="65" charset="-120"/>
              </a:rPr>
              <a:t>採書面申請</a:t>
            </a:r>
            <a:endParaRPr lang="en-US" altLang="zh-TW" sz="24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DA843CCF-395D-4592-A44F-E0B2C97BB9F6}" type="slidenum">
              <a:rPr lang="en-US" altLang="zh-TW" smtClean="0"/>
              <a:pPr>
                <a:defRPr/>
              </a:pPr>
              <a:t>2</a:t>
            </a:fld>
            <a:endParaRPr lang="en-US" altLang="zh-TW" dirty="0"/>
          </a:p>
        </p:txBody>
      </p:sp>
    </p:spTree>
    <p:extLst>
      <p:ext uri="{BB962C8B-B14F-4D97-AF65-F5344CB8AC3E}">
        <p14:creationId xmlns:p14="http://schemas.microsoft.com/office/powerpoint/2010/main" val="3573492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Autofit/>
          </a:bodyPr>
          <a:lstStyle/>
          <a:p>
            <a:r>
              <a:rPr lang="zh-TW" altLang="en-US" sz="3200" b="1" dirty="0">
                <a:solidFill>
                  <a:srgbClr val="C00000"/>
                </a:solidFill>
                <a:latin typeface="標楷體" panose="03000509000000000000" pitchFamily="65" charset="-120"/>
                <a:ea typeface="標楷體" panose="03000509000000000000" pitchFamily="65" charset="-120"/>
              </a:rPr>
              <a:t>壹、本中心受託辦理行政委託案件規定</a:t>
            </a:r>
            <a:r>
              <a:rPr lang="en-US" altLang="zh-TW" sz="3200" b="1" dirty="0">
                <a:solidFill>
                  <a:srgbClr val="C00000"/>
                </a:solidFill>
                <a:latin typeface="標楷體" panose="03000509000000000000" pitchFamily="65" charset="-120"/>
                <a:ea typeface="標楷體" panose="03000509000000000000" pitchFamily="65" charset="-120"/>
              </a:rPr>
              <a:t>(2)</a:t>
            </a:r>
            <a:endParaRPr lang="zh-TW" altLang="en-US" sz="3200" b="1"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a:xfrm>
            <a:off x="443990" y="1371600"/>
            <a:ext cx="7899887" cy="5006898"/>
          </a:xfrm>
        </p:spPr>
        <p:txBody>
          <a:bodyPr>
            <a:normAutofit lnSpcReduction="10000"/>
          </a:bodyPr>
          <a:lstStyle/>
          <a:p>
            <a:pPr fontAlgn="ctr"/>
            <a:r>
              <a:rPr lang="zh-TW" altLang="en-US" sz="2769" b="1" dirty="0">
                <a:solidFill>
                  <a:srgbClr val="0000FF"/>
                </a:solidFill>
                <a:latin typeface="標楷體" panose="03000509000000000000" pitchFamily="65" charset="-120"/>
                <a:ea typeface="標楷體" panose="03000509000000000000" pitchFamily="65" charset="-120"/>
              </a:rPr>
              <a:t>本中心受理申報案件之書件格式</a:t>
            </a:r>
            <a:endParaRPr lang="zh-TW" altLang="zh-TW" sz="2769" b="1" dirty="0">
              <a:solidFill>
                <a:srgbClr val="0000FF"/>
              </a:solidFill>
              <a:latin typeface="標楷體" panose="03000509000000000000" pitchFamily="65" charset="-120"/>
              <a:ea typeface="標楷體" panose="03000509000000000000" pitchFamily="65" charset="-120"/>
            </a:endParaRPr>
          </a:p>
          <a:p>
            <a:pPr lvl="1" fontAlgn="ctr"/>
            <a:r>
              <a:rPr lang="zh-TW" altLang="en-US" b="1" dirty="0">
                <a:latin typeface="標楷體" panose="03000509000000000000" pitchFamily="65" charset="-120"/>
                <a:ea typeface="標楷體" panose="03000509000000000000" pitchFamily="65" charset="-120"/>
              </a:rPr>
              <a:t>申報書</a:t>
            </a:r>
            <a:endParaRPr lang="en-US" altLang="zh-TW" b="1" dirty="0">
              <a:latin typeface="標楷體" panose="03000509000000000000" pitchFamily="65" charset="-120"/>
              <a:ea typeface="標楷體" panose="03000509000000000000" pitchFamily="65" charset="-120"/>
            </a:endParaRPr>
          </a:p>
          <a:p>
            <a:pPr lvl="2" fontAlgn="ctr"/>
            <a:r>
              <a:rPr lang="zh-TW" altLang="en-US" dirty="0">
                <a:latin typeface="標楷體" panose="03000509000000000000" pitchFamily="65" charset="-120"/>
                <a:ea typeface="標楷體" panose="03000509000000000000" pitchFamily="65" charset="-120"/>
              </a:rPr>
              <a:t>請依據本中心公告之申報書格式辦理。</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可至本中心</a:t>
            </a:r>
            <a:r>
              <a:rPr lang="zh-TW" altLang="en-US" dirty="0">
                <a:latin typeface="標楷體" panose="03000509000000000000" pitchFamily="65" charset="-120"/>
                <a:ea typeface="標楷體" panose="03000509000000000000" pitchFamily="65" charset="-120"/>
              </a:rPr>
              <a:t>網站</a:t>
            </a:r>
            <a:r>
              <a:rPr lang="zh-TW" altLang="zh-TW" dirty="0">
                <a:latin typeface="標楷體" panose="03000509000000000000" pitchFamily="65" charset="-120"/>
                <a:ea typeface="標楷體" panose="03000509000000000000" pitchFamily="65" charset="-120"/>
              </a:rPr>
              <a:t>首頁</a:t>
            </a:r>
            <a:r>
              <a:rPr lang="en-US" altLang="zh-TW" dirty="0">
                <a:latin typeface="標楷體" panose="03000509000000000000" pitchFamily="65" charset="-120"/>
                <a:ea typeface="標楷體" panose="03000509000000000000" pitchFamily="65" charset="-120"/>
              </a:rPr>
              <a:t>\</a:t>
            </a:r>
            <a:r>
              <a:rPr lang="en-US" altLang="zh-TW" dirty="0" err="1">
                <a:latin typeface="標楷體" panose="03000509000000000000" pitchFamily="65" charset="-120"/>
                <a:ea typeface="標楷體" panose="03000509000000000000" pitchFamily="65" charset="-120"/>
              </a:rPr>
              <a:t>公發及募</a:t>
            </a:r>
            <a:r>
              <a:rPr lang="zh-TW" altLang="en-US" dirty="0">
                <a:latin typeface="標楷體" panose="03000509000000000000" pitchFamily="65" charset="-120"/>
                <a:ea typeface="標楷體" panose="03000509000000000000" pitchFamily="65" charset="-120"/>
              </a:rPr>
              <a:t>資</a:t>
            </a:r>
            <a:r>
              <a:rPr lang="en-US" altLang="zh-TW" dirty="0">
                <a:latin typeface="標楷體" panose="03000509000000000000" pitchFamily="65" charset="-120"/>
                <a:ea typeface="標楷體" panose="03000509000000000000" pitchFamily="65" charset="-120"/>
              </a:rPr>
              <a:t>&gt;</a:t>
            </a:r>
            <a:r>
              <a:rPr lang="en-US" altLang="zh-TW" dirty="0" err="1">
                <a:latin typeface="標楷體" panose="03000509000000000000" pitchFamily="65" charset="-120"/>
                <a:ea typeface="標楷體" panose="03000509000000000000" pitchFamily="65" charset="-120"/>
              </a:rPr>
              <a:t>申報案件</a:t>
            </a:r>
            <a:r>
              <a:rPr lang="en-US" altLang="zh-TW" dirty="0">
                <a:latin typeface="標楷體" panose="03000509000000000000" pitchFamily="65" charset="-120"/>
                <a:ea typeface="標楷體" panose="03000509000000000000" pitchFamily="65" charset="-120"/>
              </a:rPr>
              <a:t>&gt;</a:t>
            </a:r>
            <a:r>
              <a:rPr lang="en-US" altLang="zh-TW" dirty="0" err="1">
                <a:latin typeface="標楷體" panose="03000509000000000000" pitchFamily="65" charset="-120"/>
                <a:ea typeface="標楷體" panose="03000509000000000000" pitchFamily="65" charset="-120"/>
              </a:rPr>
              <a:t>申報案件表格下載</a:t>
            </a:r>
            <a:r>
              <a:rPr lang="en-US" altLang="zh-TW" dirty="0">
                <a:latin typeface="標楷體" panose="03000509000000000000" pitchFamily="65" charset="-120"/>
                <a:ea typeface="標楷體" panose="03000509000000000000" pitchFamily="65" charset="-120"/>
              </a:rPr>
              <a:t>)</a:t>
            </a:r>
          </a:p>
          <a:p>
            <a:pPr lvl="1" fontAlgn="ctr"/>
            <a:r>
              <a:rPr lang="zh-TW" altLang="en-US" b="1" dirty="0">
                <a:latin typeface="標楷體" panose="03000509000000000000" pitchFamily="65" charset="-120"/>
                <a:ea typeface="標楷體" panose="03000509000000000000" pitchFamily="65" charset="-120"/>
              </a:rPr>
              <a:t>申報書之附件表格</a:t>
            </a:r>
            <a:endParaRPr lang="en-US" altLang="zh-TW" b="1" dirty="0">
              <a:latin typeface="標楷體" panose="03000509000000000000" pitchFamily="65" charset="-120"/>
              <a:ea typeface="標楷體" panose="03000509000000000000" pitchFamily="65" charset="-120"/>
            </a:endParaRPr>
          </a:p>
          <a:p>
            <a:pPr lvl="2" fontAlgn="ctr"/>
            <a:r>
              <a:rPr lang="zh-TW" altLang="en-US" dirty="0">
                <a:latin typeface="標楷體" panose="03000509000000000000" pitchFamily="65" charset="-120"/>
                <a:ea typeface="標楷體" panose="03000509000000000000" pitchFamily="65" charset="-120"/>
              </a:rPr>
              <a:t>請</a:t>
            </a:r>
            <a:r>
              <a:rPr lang="zh-TW" altLang="zh-TW" dirty="0">
                <a:latin typeface="標楷體" panose="03000509000000000000" pitchFamily="65" charset="-120"/>
                <a:ea typeface="標楷體" panose="03000509000000000000" pitchFamily="65" charset="-120"/>
              </a:rPr>
              <a:t>逕依金管會公告之格式內容辦理，惟該等書件中之受理申報單位請自行調整為「財團法人中華民國證券櫃檯買賣中心」。</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前開檔案可至本中心</a:t>
            </a:r>
            <a:r>
              <a:rPr lang="zh-TW" altLang="en-US" dirty="0">
                <a:latin typeface="標楷體" panose="03000509000000000000" pitchFamily="65" charset="-120"/>
                <a:ea typeface="標楷體" panose="03000509000000000000" pitchFamily="65" charset="-120"/>
              </a:rPr>
              <a:t>網站</a:t>
            </a:r>
            <a:r>
              <a:rPr lang="zh-TW" altLang="zh-TW" dirty="0">
                <a:latin typeface="標楷體" panose="03000509000000000000" pitchFamily="65" charset="-120"/>
                <a:ea typeface="標楷體" panose="03000509000000000000" pitchFamily="65" charset="-120"/>
              </a:rPr>
              <a:t>首頁</a:t>
            </a:r>
            <a:r>
              <a:rPr lang="en-US" altLang="zh-TW" dirty="0">
                <a:latin typeface="標楷體" panose="03000509000000000000" pitchFamily="65" charset="-120"/>
                <a:ea typeface="標楷體" panose="03000509000000000000" pitchFamily="65" charset="-120"/>
              </a:rPr>
              <a:t>\</a:t>
            </a:r>
            <a:r>
              <a:rPr lang="en-US" altLang="zh-TW" dirty="0" err="1">
                <a:latin typeface="標楷體" panose="03000509000000000000" pitchFamily="65" charset="-120"/>
                <a:ea typeface="標楷體" panose="03000509000000000000" pitchFamily="65" charset="-120"/>
              </a:rPr>
              <a:t>公發及募</a:t>
            </a:r>
            <a:r>
              <a:rPr lang="zh-TW" altLang="en-US" dirty="0">
                <a:latin typeface="標楷體" panose="03000509000000000000" pitchFamily="65" charset="-120"/>
                <a:ea typeface="標楷體" panose="03000509000000000000" pitchFamily="65" charset="-120"/>
              </a:rPr>
              <a:t>資</a:t>
            </a:r>
            <a:r>
              <a:rPr lang="en-US" altLang="zh-TW" dirty="0">
                <a:latin typeface="標楷體" panose="03000509000000000000" pitchFamily="65" charset="-120"/>
                <a:ea typeface="標楷體" panose="03000509000000000000" pitchFamily="65" charset="-120"/>
              </a:rPr>
              <a:t>&gt;</a:t>
            </a:r>
            <a:r>
              <a:rPr lang="en-US" altLang="zh-TW" dirty="0" err="1">
                <a:latin typeface="標楷體" panose="03000509000000000000" pitchFamily="65" charset="-120"/>
                <a:ea typeface="標楷體" panose="03000509000000000000" pitchFamily="65" charset="-120"/>
              </a:rPr>
              <a:t>申報案件</a:t>
            </a:r>
            <a:r>
              <a:rPr lang="en-US" altLang="zh-TW" dirty="0">
                <a:latin typeface="標楷體" panose="03000509000000000000" pitchFamily="65" charset="-120"/>
                <a:ea typeface="標楷體" panose="03000509000000000000" pitchFamily="65" charset="-120"/>
              </a:rPr>
              <a:t>&gt;</a:t>
            </a:r>
            <a:r>
              <a:rPr lang="en-US" altLang="zh-TW" dirty="0" err="1">
                <a:latin typeface="標楷體" panose="03000509000000000000" pitchFamily="65" charset="-120"/>
                <a:ea typeface="標楷體" panose="03000509000000000000" pitchFamily="65" charset="-120"/>
              </a:rPr>
              <a:t>申報案件表格下載</a:t>
            </a:r>
            <a:r>
              <a:rPr lang="en-US" altLang="zh-TW" dirty="0">
                <a:latin typeface="標楷體" panose="03000509000000000000" pitchFamily="65" charset="-120"/>
                <a:ea typeface="標楷體" panose="03000509000000000000" pitchFamily="65" charset="-120"/>
              </a:rPr>
              <a:t>)</a:t>
            </a:r>
          </a:p>
          <a:p>
            <a:pPr lvl="3"/>
            <a:r>
              <a:rPr lang="zh-TW" altLang="en-US" dirty="0">
                <a:latin typeface="標楷體" panose="03000509000000000000" pitchFamily="65" charset="-120"/>
                <a:ea typeface="標楷體" panose="03000509000000000000" pitchFamily="65" charset="-120"/>
              </a:rPr>
              <a:t>發行人募集與發行有價證券基本資料表</a:t>
            </a:r>
            <a:endParaRPr lang="en-US" altLang="zh-TW" dirty="0">
              <a:latin typeface="標楷體" panose="03000509000000000000" pitchFamily="65" charset="-120"/>
              <a:ea typeface="標楷體" panose="03000509000000000000" pitchFamily="65" charset="-120"/>
            </a:endParaRPr>
          </a:p>
          <a:p>
            <a:pPr lvl="3"/>
            <a:r>
              <a:rPr lang="zh-TW" altLang="zh-TW" dirty="0">
                <a:latin typeface="標楷體" panose="03000509000000000000" pitchFamily="65" charset="-120"/>
                <a:ea typeface="標楷體" panose="03000509000000000000" pitchFamily="65" charset="-120"/>
              </a:rPr>
              <a:t>證券承銷商出具之案件檢查表</a:t>
            </a:r>
            <a:endParaRPr lang="en-US" altLang="zh-TW" dirty="0">
              <a:latin typeface="標楷體" panose="03000509000000000000" pitchFamily="65" charset="-120"/>
              <a:ea typeface="標楷體" panose="03000509000000000000" pitchFamily="65" charset="-120"/>
            </a:endParaRPr>
          </a:p>
          <a:p>
            <a:pPr lvl="3"/>
            <a:r>
              <a:rPr lang="zh-TW" altLang="zh-TW" dirty="0">
                <a:latin typeface="標楷體" panose="03000509000000000000" pitchFamily="65" charset="-120"/>
                <a:ea typeface="標楷體" panose="03000509000000000000" pitchFamily="65" charset="-120"/>
              </a:rPr>
              <a:t>證券承銷商出具之總結意見</a:t>
            </a:r>
            <a:endParaRPr lang="en-US" altLang="zh-TW" dirty="0">
              <a:latin typeface="標楷體" panose="03000509000000000000" pitchFamily="65" charset="-120"/>
              <a:ea typeface="標楷體" panose="03000509000000000000" pitchFamily="65" charset="-120"/>
            </a:endParaRPr>
          </a:p>
          <a:p>
            <a:pPr lvl="3"/>
            <a:r>
              <a:rPr lang="zh-TW" altLang="zh-TW" dirty="0">
                <a:latin typeface="標楷體" panose="03000509000000000000" pitchFamily="65" charset="-120"/>
                <a:ea typeface="標楷體" panose="03000509000000000000" pitchFamily="65" charset="-120"/>
              </a:rPr>
              <a:t>律師依金管會規定出具之法律意見書及檢查表</a:t>
            </a:r>
            <a:endParaRPr lang="en-US" altLang="zh-TW" dirty="0">
              <a:latin typeface="標楷體" panose="03000509000000000000" pitchFamily="65" charset="-120"/>
              <a:ea typeface="標楷體" panose="03000509000000000000" pitchFamily="65" charset="-120"/>
            </a:endParaRPr>
          </a:p>
          <a:p>
            <a:pPr lvl="3"/>
            <a:r>
              <a:rPr lang="zh-TW" altLang="en-US" dirty="0">
                <a:latin typeface="標楷體" panose="03000509000000000000" pitchFamily="65" charset="-120"/>
                <a:ea typeface="標楷體" panose="03000509000000000000" pitchFamily="65" charset="-120"/>
              </a:rPr>
              <a:t>本申報書暨附件所載事項無虛偽、隱匿之聲明</a:t>
            </a:r>
            <a:endParaRPr lang="en-US" altLang="zh-TW" dirty="0">
              <a:latin typeface="標楷體" panose="03000509000000000000" pitchFamily="65" charset="-120"/>
              <a:ea typeface="標楷體" panose="03000509000000000000" pitchFamily="65" charset="-120"/>
            </a:endParaRPr>
          </a:p>
          <a:p>
            <a:pPr lvl="3"/>
            <a:r>
              <a:rPr lang="zh-TW" altLang="zh-TW" dirty="0">
                <a:latin typeface="標楷體" panose="03000509000000000000" pitchFamily="65" charset="-120"/>
                <a:ea typeface="標楷體" panose="03000509000000000000" pitchFamily="65" charset="-120"/>
              </a:rPr>
              <a:t>證券承銷商出具之「承銷手續費之收取不以其他方式或名目補償或退還予發行人或其關係人或前二者所指定之人等」之聲明書</a:t>
            </a:r>
          </a:p>
          <a:p>
            <a:pPr lvl="3" fontAlgn="ctr"/>
            <a:endParaRPr lang="en-US" altLang="zh-TW"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DA843CCF-395D-4592-A44F-E0B2C97BB9F6}" type="slidenum">
              <a:rPr lang="en-US" altLang="zh-TW" smtClean="0"/>
              <a:pPr>
                <a:defRPr/>
              </a:pPr>
              <a:t>3</a:t>
            </a:fld>
            <a:endParaRPr lang="en-US" altLang="zh-TW"/>
          </a:p>
        </p:txBody>
      </p:sp>
    </p:spTree>
    <p:extLst>
      <p:ext uri="{BB962C8B-B14F-4D97-AF65-F5344CB8AC3E}">
        <p14:creationId xmlns:p14="http://schemas.microsoft.com/office/powerpoint/2010/main" val="124082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Autofit/>
          </a:bodyPr>
          <a:lstStyle/>
          <a:p>
            <a:r>
              <a:rPr lang="zh-TW" altLang="en-US" sz="3200" b="1" dirty="0">
                <a:solidFill>
                  <a:srgbClr val="C00000"/>
                </a:solidFill>
                <a:latin typeface="標楷體" panose="03000509000000000000" pitchFamily="65" charset="-120"/>
                <a:ea typeface="標楷體" panose="03000509000000000000" pitchFamily="65" charset="-120"/>
              </a:rPr>
              <a:t>貳、普通公司債發行與上櫃作業流程</a:t>
            </a:r>
          </a:p>
        </p:txBody>
      </p:sp>
      <p:sp>
        <p:nvSpPr>
          <p:cNvPr id="3" name="內容版面配置區 2"/>
          <p:cNvSpPr>
            <a:spLocks noGrp="1"/>
          </p:cNvSpPr>
          <p:nvPr>
            <p:ph sz="quarter" idx="1"/>
          </p:nvPr>
        </p:nvSpPr>
        <p:spPr>
          <a:xfrm>
            <a:off x="487370" y="1690689"/>
            <a:ext cx="7822182" cy="4915703"/>
          </a:xfrm>
        </p:spPr>
        <p:txBody>
          <a:bodyPr>
            <a:noAutofit/>
          </a:bodyPr>
          <a:lstStyle/>
          <a:p>
            <a:pPr algn="just"/>
            <a:r>
              <a:rPr lang="zh-TW" altLang="en-US" dirty="0">
                <a:latin typeface="標楷體" panose="03000509000000000000" pitchFamily="65" charset="-120"/>
                <a:ea typeface="標楷體" panose="03000509000000000000" pitchFamily="65" charset="-120"/>
              </a:rPr>
              <a:t>先檢送發行普通公司債申報書及附件，於取得申報生效函後，再另案向本中心申請公司債櫃檯買賣。</a:t>
            </a:r>
            <a:endParaRPr lang="en-US" altLang="zh-TW" dirty="0">
              <a:latin typeface="標楷體" panose="03000509000000000000" pitchFamily="65" charset="-120"/>
              <a:ea typeface="標楷體" panose="03000509000000000000" pitchFamily="65" charset="-120"/>
            </a:endParaRPr>
          </a:p>
          <a:p>
            <a:pPr algn="just"/>
            <a:r>
              <a:rPr lang="zh-TW" altLang="en-US" dirty="0">
                <a:latin typeface="標楷體" panose="03000509000000000000" pitchFamily="65" charset="-120"/>
                <a:ea typeface="標楷體" panose="03000509000000000000" pitchFamily="65" charset="-120"/>
              </a:rPr>
              <a:t>應於申報生效後七個營業日內完成發行並上櫃</a:t>
            </a:r>
            <a:endParaRPr lang="en-US" altLang="zh-TW" dirty="0">
              <a:latin typeface="標楷體" panose="03000509000000000000" pitchFamily="65" charset="-120"/>
              <a:ea typeface="標楷體" panose="03000509000000000000" pitchFamily="65" charset="-120"/>
            </a:endParaRPr>
          </a:p>
          <a:p>
            <a:pPr lvl="2" algn="just"/>
            <a:r>
              <a:rPr lang="zh-TW" altLang="en-US" sz="2400" b="1" u="sng" dirty="0">
                <a:solidFill>
                  <a:srgbClr val="0000FF"/>
                </a:solidFill>
                <a:latin typeface="標楷體" panose="03000509000000000000" pitchFamily="65" charset="-120"/>
                <a:ea typeface="標楷體" panose="03000509000000000000" pitchFamily="65" charset="-120"/>
              </a:rPr>
              <a:t>專業板</a:t>
            </a:r>
            <a:r>
              <a:rPr lang="zh-TW" altLang="en-US" sz="2400" dirty="0">
                <a:latin typeface="標楷體" panose="03000509000000000000" pitchFamily="65" charset="-120"/>
                <a:ea typeface="標楷體" panose="03000509000000000000" pitchFamily="65" charset="-120"/>
              </a:rPr>
              <a:t>：於取得申報生效函後，至遲需於開始櫃檯買賣日前四個營業日送櫃檯買賣申請書件。</a:t>
            </a:r>
            <a:endParaRPr lang="en-US" altLang="zh-TW" sz="2400" dirty="0">
              <a:latin typeface="標楷體" panose="03000509000000000000" pitchFamily="65" charset="-120"/>
              <a:ea typeface="標楷體" panose="03000509000000000000" pitchFamily="65" charset="-120"/>
            </a:endParaRPr>
          </a:p>
          <a:p>
            <a:pPr lvl="2" algn="just"/>
            <a:r>
              <a:rPr lang="zh-TW" altLang="en-US" sz="2400" b="1" u="sng" dirty="0">
                <a:solidFill>
                  <a:srgbClr val="0000FF"/>
                </a:solidFill>
                <a:latin typeface="標楷體" panose="03000509000000000000" pitchFamily="65" charset="-120"/>
                <a:ea typeface="標楷體" panose="03000509000000000000" pitchFamily="65" charset="-120"/>
              </a:rPr>
              <a:t>一般板</a:t>
            </a:r>
            <a:r>
              <a:rPr lang="zh-TW" altLang="en-US" sz="2400" dirty="0">
                <a:latin typeface="標楷體" panose="03000509000000000000" pitchFamily="65" charset="-120"/>
                <a:ea typeface="標楷體" panose="03000509000000000000" pitchFamily="65" charset="-120"/>
              </a:rPr>
              <a:t>：於取得申報生效函後，至遲需於開始櫃檯買賣日前五個營業日送櫃檯買賣申請書件</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DA843CCF-395D-4592-A44F-E0B2C97BB9F6}" type="slidenum">
              <a:rPr lang="en-US" altLang="zh-TW" smtClean="0"/>
              <a:pPr>
                <a:defRPr/>
              </a:pPr>
              <a:t>4</a:t>
            </a:fld>
            <a:endParaRPr lang="en-US" altLang="zh-TW"/>
          </a:p>
        </p:txBody>
      </p:sp>
    </p:spTree>
    <p:extLst>
      <p:ext uri="{BB962C8B-B14F-4D97-AF65-F5344CB8AC3E}">
        <p14:creationId xmlns:p14="http://schemas.microsoft.com/office/powerpoint/2010/main" val="141142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309265" y="144010"/>
            <a:ext cx="7596554" cy="567236"/>
          </a:xfrm>
        </p:spPr>
        <p:txBody>
          <a:bodyPr>
            <a:normAutofit/>
          </a:bodyPr>
          <a:lstStyle/>
          <a:p>
            <a:r>
              <a:rPr lang="zh-TW" altLang="en-US" sz="2400" b="1" dirty="0">
                <a:latin typeface="標楷體" panose="03000509000000000000" pitchFamily="65" charset="-120"/>
                <a:ea typeface="標楷體" panose="03000509000000000000" pitchFamily="65" charset="-120"/>
              </a:rPr>
              <a:t>普通公司債申請發行與上櫃流程圖</a:t>
            </a:r>
          </a:p>
        </p:txBody>
      </p:sp>
      <p:sp>
        <p:nvSpPr>
          <p:cNvPr id="115" name="文字方塊 32"/>
          <p:cNvSpPr txBox="1">
            <a:spLocks noChangeArrowheads="1"/>
          </p:cNvSpPr>
          <p:nvPr/>
        </p:nvSpPr>
        <p:spPr bwMode="auto">
          <a:xfrm>
            <a:off x="5808186" y="4005080"/>
            <a:ext cx="536858"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T+7</a:t>
            </a:r>
            <a:endParaRPr lang="zh-TW" altLang="en-US" sz="1477" b="1" dirty="0">
              <a:solidFill>
                <a:srgbClr val="FF0000"/>
              </a:solidFill>
              <a:latin typeface="Calibri" pitchFamily="34" charset="0"/>
              <a:ea typeface="標楷體" pitchFamily="65" charset="-120"/>
            </a:endParaRPr>
          </a:p>
        </p:txBody>
      </p:sp>
      <p:cxnSp>
        <p:nvCxnSpPr>
          <p:cNvPr id="6" name="直線接點 5"/>
          <p:cNvCxnSpPr/>
          <p:nvPr/>
        </p:nvCxnSpPr>
        <p:spPr>
          <a:xfrm>
            <a:off x="3871842" y="620020"/>
            <a:ext cx="27760" cy="5974211"/>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nvGrpSpPr>
          <p:cNvPr id="5" name="群組 4"/>
          <p:cNvGrpSpPr/>
          <p:nvPr/>
        </p:nvGrpSpPr>
        <p:grpSpPr>
          <a:xfrm>
            <a:off x="533269" y="898795"/>
            <a:ext cx="8215527" cy="5840889"/>
            <a:chOff x="533269" y="620020"/>
            <a:chExt cx="8215527" cy="5840889"/>
          </a:xfrm>
        </p:grpSpPr>
        <p:cxnSp>
          <p:nvCxnSpPr>
            <p:cNvPr id="4" name="直線單箭頭接點 3"/>
            <p:cNvCxnSpPr/>
            <p:nvPr/>
          </p:nvCxnSpPr>
          <p:spPr>
            <a:xfrm>
              <a:off x="571733" y="1360965"/>
              <a:ext cx="7799399" cy="0"/>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接點 42"/>
            <p:cNvCxnSpPr/>
            <p:nvPr/>
          </p:nvCxnSpPr>
          <p:spPr bwMode="auto">
            <a:xfrm flipH="1">
              <a:off x="870132" y="1173212"/>
              <a:ext cx="3338" cy="28136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sp>
          <p:nvSpPr>
            <p:cNvPr id="120" name="Rectangle 36"/>
            <p:cNvSpPr>
              <a:spLocks noChangeArrowheads="1"/>
            </p:cNvSpPr>
            <p:nvPr/>
          </p:nvSpPr>
          <p:spPr bwMode="auto">
            <a:xfrm>
              <a:off x="533269" y="840799"/>
              <a:ext cx="348390" cy="93798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lIns="84992" tIns="42497" rIns="84992" bIns="42497">
              <a:spAutoFit/>
            </a:bodyPr>
            <a:lstStyle/>
            <a:p>
              <a:pPr algn="ctr" eaLnBrk="0" hangingPunct="0"/>
              <a:r>
                <a:rPr lang="zh-TW" altLang="en-US" sz="1846" dirty="0">
                  <a:solidFill>
                    <a:prstClr val="black"/>
                  </a:solidFill>
                  <a:latin typeface="Calibri" pitchFamily="34" charset="0"/>
                  <a:ea typeface="標楷體" pitchFamily="65" charset="-120"/>
                </a:rPr>
                <a:t>專業板</a:t>
              </a:r>
            </a:p>
          </p:txBody>
        </p:sp>
        <p:sp>
          <p:nvSpPr>
            <p:cNvPr id="139" name="Rectangle 36"/>
            <p:cNvSpPr>
              <a:spLocks noChangeArrowheads="1"/>
            </p:cNvSpPr>
            <p:nvPr/>
          </p:nvSpPr>
          <p:spPr bwMode="auto">
            <a:xfrm>
              <a:off x="2812744" y="2007402"/>
              <a:ext cx="853562" cy="1409413"/>
            </a:xfrm>
            <a:prstGeom prst="rect">
              <a:avLst/>
            </a:prstGeom>
            <a:noFill/>
            <a:ln w="9525">
              <a:noFill/>
              <a:miter lim="800000"/>
              <a:headEnd/>
              <a:tailEnd/>
            </a:ln>
          </p:spPr>
          <p:txBody>
            <a:bodyPr vert="eaVert" wrap="square" lIns="84992" tIns="42497" rIns="84992" bIns="42497">
              <a:spAutoFit/>
            </a:bodyPr>
            <a:lstStyle/>
            <a:p>
              <a:pPr marL="263776" indent="-263776" eaLnBrk="0" hangingPunct="0">
                <a:buFont typeface="Wingdings" panose="05000000000000000000" pitchFamily="2" charset="2"/>
                <a:buChar char="n"/>
              </a:pPr>
              <a:r>
                <a:rPr lang="zh-TW" altLang="en-US" sz="1477" dirty="0">
                  <a:solidFill>
                    <a:prstClr val="black"/>
                  </a:solidFill>
                  <a:latin typeface="Calibri" pitchFamily="34" charset="0"/>
                  <a:ea typeface="標楷體" pitchFamily="65" charset="-120"/>
                </a:rPr>
                <a:t>發布申報生效暨申報生效函</a:t>
              </a:r>
              <a:r>
                <a:rPr lang="zh-TW" altLang="en-US" sz="1477" dirty="0">
                  <a:solidFill>
                    <a:prstClr val="black"/>
                  </a:solidFill>
                  <a:latin typeface="標楷體" panose="03000509000000000000" pitchFamily="65" charset="-120"/>
                  <a:ea typeface="標楷體" panose="03000509000000000000" pitchFamily="65" charset="-120"/>
                </a:rPr>
                <a:t>。</a:t>
              </a:r>
              <a:endParaRPr lang="en-US" altLang="zh-TW" sz="1477" dirty="0">
                <a:solidFill>
                  <a:prstClr val="black"/>
                </a:solidFill>
                <a:latin typeface="Calibri" pitchFamily="34" charset="0"/>
                <a:ea typeface="標楷體" pitchFamily="65" charset="-120"/>
              </a:endParaRPr>
            </a:p>
          </p:txBody>
        </p:sp>
        <p:cxnSp>
          <p:nvCxnSpPr>
            <p:cNvPr id="69" name="直線接點 68"/>
            <p:cNvCxnSpPr/>
            <p:nvPr/>
          </p:nvCxnSpPr>
          <p:spPr bwMode="auto">
            <a:xfrm flipH="1">
              <a:off x="8036441" y="1134779"/>
              <a:ext cx="3338" cy="28136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sp>
          <p:nvSpPr>
            <p:cNvPr id="83" name="文字方塊 32"/>
            <p:cNvSpPr txBox="1">
              <a:spLocks noChangeArrowheads="1"/>
            </p:cNvSpPr>
            <p:nvPr/>
          </p:nvSpPr>
          <p:spPr bwMode="auto">
            <a:xfrm>
              <a:off x="2643080" y="975891"/>
              <a:ext cx="531750" cy="319639"/>
            </a:xfrm>
            <a:prstGeom prst="rect">
              <a:avLst/>
            </a:prstGeom>
            <a:noFill/>
            <a:ln w="9525">
              <a:noFill/>
              <a:miter lim="800000"/>
              <a:headEnd/>
              <a:tailEnd/>
            </a:ln>
          </p:spPr>
          <p:txBody>
            <a:bodyPr wrap="square">
              <a:spAutoFit/>
            </a:bodyPr>
            <a:lstStyle/>
            <a:p>
              <a:pPr algn="ctr" eaLnBrk="0" hangingPunct="0"/>
              <a:r>
                <a:rPr lang="en-US" altLang="zh-TW" sz="1477" b="1" dirty="0">
                  <a:solidFill>
                    <a:srgbClr val="FF0000"/>
                  </a:solidFill>
                  <a:latin typeface="Calibri" pitchFamily="34" charset="0"/>
                  <a:ea typeface="標楷體" pitchFamily="65" charset="-120"/>
                </a:rPr>
                <a:t>T+2</a:t>
              </a:r>
              <a:endParaRPr lang="zh-TW" altLang="en-US" sz="1477" b="1" dirty="0">
                <a:solidFill>
                  <a:srgbClr val="FF0000"/>
                </a:solidFill>
                <a:latin typeface="Calibri" pitchFamily="34" charset="0"/>
                <a:ea typeface="標楷體" pitchFamily="65" charset="-120"/>
              </a:endParaRPr>
            </a:p>
          </p:txBody>
        </p:sp>
        <p:sp>
          <p:nvSpPr>
            <p:cNvPr id="45" name="文字方塊 32"/>
            <p:cNvSpPr txBox="1">
              <a:spLocks noChangeArrowheads="1"/>
            </p:cNvSpPr>
            <p:nvPr/>
          </p:nvSpPr>
          <p:spPr bwMode="auto">
            <a:xfrm>
              <a:off x="7778946" y="1005398"/>
              <a:ext cx="590451" cy="319639"/>
            </a:xfrm>
            <a:prstGeom prst="rect">
              <a:avLst/>
            </a:prstGeom>
            <a:solidFill>
              <a:schemeClr val="accent1">
                <a:lumMod val="20000"/>
                <a:lumOff val="80000"/>
              </a:schemeClr>
            </a:solid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T+10</a:t>
              </a:r>
              <a:endParaRPr lang="zh-TW" altLang="en-US" sz="1477" b="1" dirty="0">
                <a:solidFill>
                  <a:srgbClr val="FF0000"/>
                </a:solidFill>
                <a:latin typeface="Calibri" pitchFamily="34" charset="0"/>
                <a:ea typeface="標楷體" pitchFamily="65" charset="-120"/>
              </a:endParaRPr>
            </a:p>
          </p:txBody>
        </p:sp>
        <p:sp>
          <p:nvSpPr>
            <p:cNvPr id="47" name="文字方塊 32"/>
            <p:cNvSpPr txBox="1">
              <a:spLocks noChangeArrowheads="1"/>
            </p:cNvSpPr>
            <p:nvPr/>
          </p:nvSpPr>
          <p:spPr bwMode="auto">
            <a:xfrm>
              <a:off x="1383905" y="968930"/>
              <a:ext cx="260809"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a:t>
              </a:r>
              <a:endParaRPr lang="zh-TW" altLang="en-US" sz="1477" b="1" dirty="0">
                <a:solidFill>
                  <a:srgbClr val="FF0000"/>
                </a:solidFill>
                <a:latin typeface="Calibri" pitchFamily="34" charset="0"/>
                <a:ea typeface="標楷體" pitchFamily="65" charset="-120"/>
              </a:endParaRPr>
            </a:p>
          </p:txBody>
        </p:sp>
        <p:sp>
          <p:nvSpPr>
            <p:cNvPr id="53" name="文字方塊 32"/>
            <p:cNvSpPr txBox="1">
              <a:spLocks noChangeArrowheads="1"/>
            </p:cNvSpPr>
            <p:nvPr/>
          </p:nvSpPr>
          <p:spPr bwMode="auto">
            <a:xfrm>
              <a:off x="1901018" y="969902"/>
              <a:ext cx="531750" cy="319639"/>
            </a:xfrm>
            <a:prstGeom prst="rect">
              <a:avLst/>
            </a:prstGeom>
            <a:noFill/>
            <a:ln w="9525">
              <a:noFill/>
              <a:miter lim="800000"/>
              <a:headEnd/>
              <a:tailEnd/>
            </a:ln>
          </p:spPr>
          <p:txBody>
            <a:bodyPr wrap="square">
              <a:spAutoFit/>
            </a:bodyPr>
            <a:lstStyle/>
            <a:p>
              <a:pPr algn="ctr" eaLnBrk="0" hangingPunct="0"/>
              <a:r>
                <a:rPr lang="en-US" altLang="zh-TW" sz="1477" b="1" dirty="0">
                  <a:solidFill>
                    <a:srgbClr val="FF0000"/>
                  </a:solidFill>
                  <a:latin typeface="Calibri" pitchFamily="34" charset="0"/>
                  <a:ea typeface="標楷體" pitchFamily="65" charset="-120"/>
                </a:rPr>
                <a:t>T+1</a:t>
              </a:r>
              <a:endParaRPr lang="zh-TW" altLang="en-US" sz="1477" b="1" dirty="0">
                <a:solidFill>
                  <a:srgbClr val="FF0000"/>
                </a:solidFill>
                <a:latin typeface="Calibri" pitchFamily="34" charset="0"/>
                <a:ea typeface="標楷體" pitchFamily="65" charset="-120"/>
              </a:endParaRPr>
            </a:p>
          </p:txBody>
        </p:sp>
        <p:sp>
          <p:nvSpPr>
            <p:cNvPr id="62" name="Rectangle 36"/>
            <p:cNvSpPr>
              <a:spLocks noChangeArrowheads="1"/>
            </p:cNvSpPr>
            <p:nvPr/>
          </p:nvSpPr>
          <p:spPr bwMode="auto">
            <a:xfrm>
              <a:off x="533270" y="3691092"/>
              <a:ext cx="336864" cy="93798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lIns="84992" tIns="42497" rIns="84992" bIns="42497">
              <a:spAutoFit/>
            </a:bodyPr>
            <a:lstStyle/>
            <a:p>
              <a:pPr algn="ctr" eaLnBrk="0" hangingPunct="0"/>
              <a:r>
                <a:rPr lang="zh-TW" altLang="en-US" sz="1846" dirty="0">
                  <a:solidFill>
                    <a:prstClr val="black"/>
                  </a:solidFill>
                  <a:latin typeface="Calibri" pitchFamily="34" charset="0"/>
                  <a:ea typeface="標楷體" pitchFamily="65" charset="-120"/>
                </a:rPr>
                <a:t>一般板</a:t>
              </a:r>
            </a:p>
          </p:txBody>
        </p:sp>
        <p:sp>
          <p:nvSpPr>
            <p:cNvPr id="33" name="Rectangle 36"/>
            <p:cNvSpPr>
              <a:spLocks noChangeArrowheads="1"/>
            </p:cNvSpPr>
            <p:nvPr/>
          </p:nvSpPr>
          <p:spPr bwMode="auto">
            <a:xfrm>
              <a:off x="6942634" y="2069886"/>
              <a:ext cx="853562" cy="1257054"/>
            </a:xfrm>
            <a:prstGeom prst="rect">
              <a:avLst/>
            </a:prstGeom>
            <a:solidFill>
              <a:schemeClr val="accent1">
                <a:lumMod val="40000"/>
                <a:lumOff val="60000"/>
              </a:schemeClr>
            </a:solidFill>
            <a:ln w="9525">
              <a:noFill/>
              <a:miter lim="800000"/>
              <a:headEnd/>
              <a:tailEnd/>
            </a:ln>
          </p:spPr>
          <p:txBody>
            <a:bodyPr vert="eaVert" wrap="square" lIns="84992" tIns="42497" rIns="84992" bIns="42497">
              <a:spAutoFit/>
            </a:bodyPr>
            <a:lstStyle/>
            <a:p>
              <a:pPr marL="263776" indent="-263776" eaLnBrk="0" hangingPunct="0">
                <a:buFont typeface="Wingdings" panose="05000000000000000000" pitchFamily="2" charset="2"/>
                <a:buChar char="n"/>
              </a:pPr>
              <a:r>
                <a:rPr lang="zh-TW" altLang="en-US" sz="1477" dirty="0">
                  <a:solidFill>
                    <a:prstClr val="black"/>
                  </a:solidFill>
                  <a:latin typeface="Calibri" pitchFamily="34" charset="0"/>
                  <a:ea typeface="標楷體" pitchFamily="65" charset="-120"/>
                </a:rPr>
                <a:t>募集與發行並開始櫃檯買賣</a:t>
              </a:r>
            </a:p>
          </p:txBody>
        </p:sp>
        <p:sp>
          <p:nvSpPr>
            <p:cNvPr id="36" name="Rectangle 36"/>
            <p:cNvSpPr>
              <a:spLocks noChangeArrowheads="1"/>
            </p:cNvSpPr>
            <p:nvPr/>
          </p:nvSpPr>
          <p:spPr bwMode="auto">
            <a:xfrm>
              <a:off x="658089" y="2038508"/>
              <a:ext cx="1080867" cy="1272812"/>
            </a:xfrm>
            <a:prstGeom prst="rect">
              <a:avLst/>
            </a:prstGeom>
            <a:solidFill>
              <a:schemeClr val="accent1">
                <a:lumMod val="40000"/>
                <a:lumOff val="60000"/>
              </a:schemeClr>
            </a:solidFill>
            <a:ln w="9525">
              <a:noFill/>
              <a:miter lim="800000"/>
              <a:headEnd/>
              <a:tailEnd/>
            </a:ln>
          </p:spPr>
          <p:txBody>
            <a:bodyPr vert="eaVert" wrap="square" lIns="84992" tIns="42497" rIns="84992" bIns="42497">
              <a:spAutoFit/>
            </a:bodyPr>
            <a:lstStyle/>
            <a:p>
              <a:pPr marL="263776" indent="-263776" eaLnBrk="0" hangingPunct="0">
                <a:buFont typeface="Wingdings" panose="05000000000000000000" pitchFamily="2" charset="2"/>
                <a:buChar char="n"/>
              </a:pPr>
              <a:r>
                <a:rPr lang="zh-TW" altLang="en-US" sz="1477" dirty="0">
                  <a:solidFill>
                    <a:prstClr val="black"/>
                  </a:solidFill>
                  <a:latin typeface="Calibri" pitchFamily="34" charset="0"/>
                  <a:ea typeface="標楷體" pitchFamily="65" charset="-120"/>
                </a:rPr>
                <a:t>發行人檢送發行普通公司債申報書</a:t>
              </a:r>
            </a:p>
          </p:txBody>
        </p:sp>
        <p:cxnSp>
          <p:nvCxnSpPr>
            <p:cNvPr id="37" name="直線單箭頭接點 36"/>
            <p:cNvCxnSpPr>
              <a:stCxn id="62" idx="3"/>
            </p:cNvCxnSpPr>
            <p:nvPr/>
          </p:nvCxnSpPr>
          <p:spPr>
            <a:xfrm>
              <a:off x="870134" y="4160082"/>
              <a:ext cx="7604398" cy="77"/>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7692388" y="620020"/>
              <a:ext cx="969850" cy="33890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1108" dirty="0">
                  <a:solidFill>
                    <a:prstClr val="black"/>
                  </a:solidFill>
                  <a:latin typeface="標楷體" panose="03000509000000000000" pitchFamily="65" charset="-120"/>
                  <a:ea typeface="標楷體" panose="03000509000000000000" pitchFamily="65" charset="-120"/>
                </a:rPr>
                <a:t>發行與上櫃日最後期限</a:t>
              </a:r>
            </a:p>
          </p:txBody>
        </p:sp>
        <p:sp>
          <p:nvSpPr>
            <p:cNvPr id="82" name="矩形 81"/>
            <p:cNvSpPr/>
            <p:nvPr/>
          </p:nvSpPr>
          <p:spPr>
            <a:xfrm>
              <a:off x="2895466" y="693780"/>
              <a:ext cx="926478" cy="26986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1108" dirty="0">
                  <a:solidFill>
                    <a:prstClr val="black"/>
                  </a:solidFill>
                  <a:latin typeface="標楷體" panose="03000509000000000000" pitchFamily="65" charset="-120"/>
                  <a:ea typeface="標楷體" panose="03000509000000000000" pitchFamily="65" charset="-120"/>
                </a:rPr>
                <a:t>申報生效日</a:t>
              </a:r>
            </a:p>
          </p:txBody>
        </p:sp>
        <p:cxnSp>
          <p:nvCxnSpPr>
            <p:cNvPr id="84" name="直線接點 83"/>
            <p:cNvCxnSpPr/>
            <p:nvPr/>
          </p:nvCxnSpPr>
          <p:spPr bwMode="auto">
            <a:xfrm>
              <a:off x="2767960" y="1250437"/>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88" name="直線接點 87"/>
            <p:cNvCxnSpPr/>
            <p:nvPr/>
          </p:nvCxnSpPr>
          <p:spPr bwMode="auto">
            <a:xfrm>
              <a:off x="2150406" y="1278463"/>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90" name="直線接點 89"/>
            <p:cNvCxnSpPr/>
            <p:nvPr/>
          </p:nvCxnSpPr>
          <p:spPr bwMode="auto">
            <a:xfrm>
              <a:off x="1501098" y="1266167"/>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44" name="直線接點 43"/>
            <p:cNvCxnSpPr/>
            <p:nvPr/>
          </p:nvCxnSpPr>
          <p:spPr bwMode="auto">
            <a:xfrm>
              <a:off x="3411304" y="1272836"/>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sp>
          <p:nvSpPr>
            <p:cNvPr id="50" name="文字方塊 32"/>
            <p:cNvSpPr txBox="1">
              <a:spLocks noChangeArrowheads="1"/>
            </p:cNvSpPr>
            <p:nvPr/>
          </p:nvSpPr>
          <p:spPr bwMode="auto">
            <a:xfrm>
              <a:off x="3203028" y="988177"/>
              <a:ext cx="488026" cy="319639"/>
            </a:xfrm>
            <a:prstGeom prst="rect">
              <a:avLst/>
            </a:prstGeom>
            <a:solidFill>
              <a:schemeClr val="accent5">
                <a:lumMod val="20000"/>
                <a:lumOff val="80000"/>
              </a:schemeClr>
            </a:solid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T+3</a:t>
              </a:r>
              <a:endParaRPr lang="zh-TW" altLang="en-US" sz="1477" b="1" dirty="0">
                <a:solidFill>
                  <a:srgbClr val="FF0000"/>
                </a:solidFill>
                <a:latin typeface="Calibri" pitchFamily="34" charset="0"/>
                <a:ea typeface="標楷體" pitchFamily="65" charset="-120"/>
              </a:endParaRPr>
            </a:p>
          </p:txBody>
        </p:sp>
        <p:cxnSp>
          <p:nvCxnSpPr>
            <p:cNvPr id="40" name="直線接點 39"/>
            <p:cNvCxnSpPr/>
            <p:nvPr/>
          </p:nvCxnSpPr>
          <p:spPr bwMode="auto">
            <a:xfrm>
              <a:off x="4114428" y="1261658"/>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41" name="直線接點 40"/>
            <p:cNvCxnSpPr/>
            <p:nvPr/>
          </p:nvCxnSpPr>
          <p:spPr bwMode="auto">
            <a:xfrm>
              <a:off x="4780553" y="1261659"/>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42" name="直線接點 41"/>
            <p:cNvCxnSpPr/>
            <p:nvPr/>
          </p:nvCxnSpPr>
          <p:spPr bwMode="auto">
            <a:xfrm>
              <a:off x="5437785" y="1270960"/>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51" name="直線接點 50"/>
            <p:cNvCxnSpPr/>
            <p:nvPr/>
          </p:nvCxnSpPr>
          <p:spPr bwMode="auto">
            <a:xfrm>
              <a:off x="6081129" y="1269154"/>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54" name="直線接點 53"/>
            <p:cNvCxnSpPr/>
            <p:nvPr/>
          </p:nvCxnSpPr>
          <p:spPr bwMode="auto">
            <a:xfrm>
              <a:off x="6723561" y="1267820"/>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56" name="直線接點 55"/>
            <p:cNvCxnSpPr/>
            <p:nvPr/>
          </p:nvCxnSpPr>
          <p:spPr bwMode="auto">
            <a:xfrm>
              <a:off x="7392593" y="1266166"/>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sp>
          <p:nvSpPr>
            <p:cNvPr id="61" name="文字方塊 32"/>
            <p:cNvSpPr txBox="1">
              <a:spLocks noChangeArrowheads="1"/>
            </p:cNvSpPr>
            <p:nvPr/>
          </p:nvSpPr>
          <p:spPr bwMode="auto">
            <a:xfrm>
              <a:off x="3871842" y="964853"/>
              <a:ext cx="499436"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T+4</a:t>
              </a:r>
              <a:endParaRPr lang="zh-TW" altLang="en-US" sz="1477" b="1" dirty="0">
                <a:solidFill>
                  <a:srgbClr val="FF0000"/>
                </a:solidFill>
                <a:latin typeface="Calibri" pitchFamily="34" charset="0"/>
                <a:ea typeface="標楷體" pitchFamily="65" charset="-120"/>
              </a:endParaRPr>
            </a:p>
          </p:txBody>
        </p:sp>
        <p:sp>
          <p:nvSpPr>
            <p:cNvPr id="63" name="文字方塊 32"/>
            <p:cNvSpPr txBox="1">
              <a:spLocks noChangeArrowheads="1"/>
            </p:cNvSpPr>
            <p:nvPr/>
          </p:nvSpPr>
          <p:spPr bwMode="auto">
            <a:xfrm>
              <a:off x="4551819" y="953039"/>
              <a:ext cx="555439"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T+5</a:t>
              </a:r>
              <a:endParaRPr lang="zh-TW" altLang="en-US" sz="1477" b="1" dirty="0">
                <a:solidFill>
                  <a:srgbClr val="FF0000"/>
                </a:solidFill>
                <a:latin typeface="Calibri" pitchFamily="34" charset="0"/>
                <a:ea typeface="標楷體" pitchFamily="65" charset="-120"/>
              </a:endParaRPr>
            </a:p>
          </p:txBody>
        </p:sp>
        <p:sp>
          <p:nvSpPr>
            <p:cNvPr id="64" name="文字方塊 32"/>
            <p:cNvSpPr txBox="1">
              <a:spLocks noChangeArrowheads="1"/>
            </p:cNvSpPr>
            <p:nvPr/>
          </p:nvSpPr>
          <p:spPr bwMode="auto">
            <a:xfrm>
              <a:off x="5191153" y="962340"/>
              <a:ext cx="507119"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T+6</a:t>
              </a:r>
              <a:endParaRPr lang="zh-TW" altLang="en-US" sz="1477" b="1" dirty="0">
                <a:solidFill>
                  <a:srgbClr val="FF0000"/>
                </a:solidFill>
                <a:latin typeface="Calibri" pitchFamily="34" charset="0"/>
                <a:ea typeface="標楷體" pitchFamily="65" charset="-120"/>
              </a:endParaRPr>
            </a:p>
          </p:txBody>
        </p:sp>
        <p:sp>
          <p:nvSpPr>
            <p:cNvPr id="67" name="文字方塊 32"/>
            <p:cNvSpPr txBox="1">
              <a:spLocks noChangeArrowheads="1"/>
            </p:cNvSpPr>
            <p:nvPr/>
          </p:nvSpPr>
          <p:spPr bwMode="auto">
            <a:xfrm>
              <a:off x="5830487" y="982971"/>
              <a:ext cx="503405"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T+7</a:t>
              </a:r>
              <a:endParaRPr lang="zh-TW" altLang="en-US" sz="1477" b="1" dirty="0">
                <a:solidFill>
                  <a:srgbClr val="FF0000"/>
                </a:solidFill>
                <a:latin typeface="Calibri" pitchFamily="34" charset="0"/>
                <a:ea typeface="標楷體" pitchFamily="65" charset="-120"/>
              </a:endParaRPr>
            </a:p>
          </p:txBody>
        </p:sp>
        <p:sp>
          <p:nvSpPr>
            <p:cNvPr id="68" name="文字方塊 32"/>
            <p:cNvSpPr txBox="1">
              <a:spLocks noChangeArrowheads="1"/>
            </p:cNvSpPr>
            <p:nvPr/>
          </p:nvSpPr>
          <p:spPr bwMode="auto">
            <a:xfrm>
              <a:off x="6520202" y="971067"/>
              <a:ext cx="505066"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T+8</a:t>
              </a:r>
              <a:endParaRPr lang="zh-TW" altLang="en-US" sz="1477" b="1" dirty="0">
                <a:solidFill>
                  <a:srgbClr val="FF0000"/>
                </a:solidFill>
                <a:latin typeface="Calibri" pitchFamily="34" charset="0"/>
                <a:ea typeface="標楷體" pitchFamily="65" charset="-120"/>
              </a:endParaRPr>
            </a:p>
          </p:txBody>
        </p:sp>
        <p:sp>
          <p:nvSpPr>
            <p:cNvPr id="70" name="文字方塊 32"/>
            <p:cNvSpPr txBox="1">
              <a:spLocks noChangeArrowheads="1"/>
            </p:cNvSpPr>
            <p:nvPr/>
          </p:nvSpPr>
          <p:spPr bwMode="auto">
            <a:xfrm>
              <a:off x="7149572" y="978359"/>
              <a:ext cx="511315"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T+9</a:t>
              </a:r>
              <a:endParaRPr lang="zh-TW" altLang="en-US" sz="1477" b="1" dirty="0">
                <a:solidFill>
                  <a:srgbClr val="FF0000"/>
                </a:solidFill>
                <a:latin typeface="Calibri" pitchFamily="34" charset="0"/>
                <a:ea typeface="標楷體" pitchFamily="65" charset="-120"/>
              </a:endParaRPr>
            </a:p>
          </p:txBody>
        </p:sp>
        <p:sp>
          <p:nvSpPr>
            <p:cNvPr id="71" name="Rectangle 36"/>
            <p:cNvSpPr>
              <a:spLocks noChangeArrowheads="1"/>
            </p:cNvSpPr>
            <p:nvPr/>
          </p:nvSpPr>
          <p:spPr bwMode="auto">
            <a:xfrm>
              <a:off x="4345561" y="2048401"/>
              <a:ext cx="853562" cy="1290043"/>
            </a:xfrm>
            <a:prstGeom prst="rect">
              <a:avLst/>
            </a:prstGeom>
            <a:solidFill>
              <a:schemeClr val="accent1">
                <a:lumMod val="40000"/>
                <a:lumOff val="60000"/>
              </a:schemeClr>
            </a:solidFill>
            <a:ln w="9525">
              <a:noFill/>
              <a:miter lim="800000"/>
              <a:headEnd/>
              <a:tailEnd/>
            </a:ln>
          </p:spPr>
          <p:txBody>
            <a:bodyPr vert="eaVert" wrap="square" lIns="84992" tIns="42497" rIns="84992" bIns="42497">
              <a:spAutoFit/>
            </a:bodyPr>
            <a:lstStyle/>
            <a:p>
              <a:pPr marL="263776" indent="-263776" eaLnBrk="0" hangingPunct="0">
                <a:buFont typeface="Wingdings" panose="05000000000000000000" pitchFamily="2" charset="2"/>
                <a:buChar char="n"/>
              </a:pPr>
              <a:r>
                <a:rPr lang="zh-TW" altLang="en-US" sz="1477" dirty="0">
                  <a:solidFill>
                    <a:prstClr val="black"/>
                  </a:solidFill>
                  <a:latin typeface="Calibri" pitchFamily="34" charset="0"/>
                  <a:ea typeface="標楷體" pitchFamily="65" charset="-120"/>
                </a:rPr>
                <a:t>發行人申請公司債櫃檯買賣</a:t>
              </a:r>
            </a:p>
          </p:txBody>
        </p:sp>
        <p:cxnSp>
          <p:nvCxnSpPr>
            <p:cNvPr id="7" name="弧形接點 6"/>
            <p:cNvCxnSpPr>
              <a:stCxn id="61" idx="0"/>
              <a:endCxn id="68" idx="0"/>
            </p:cNvCxnSpPr>
            <p:nvPr/>
          </p:nvCxnSpPr>
          <p:spPr>
            <a:xfrm rot="16200000" flipH="1">
              <a:off x="5444040" y="-357627"/>
              <a:ext cx="6214" cy="2651175"/>
            </a:xfrm>
            <a:prstGeom prst="curvedConnector3">
              <a:avLst>
                <a:gd name="adj1" fmla="val -367879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2" name="弧形接點 71"/>
            <p:cNvCxnSpPr/>
            <p:nvPr/>
          </p:nvCxnSpPr>
          <p:spPr>
            <a:xfrm rot="16200000" flipH="1">
              <a:off x="6053195" y="-286686"/>
              <a:ext cx="6214" cy="2648360"/>
            </a:xfrm>
            <a:prstGeom prst="curvedConnector3">
              <a:avLst>
                <a:gd name="adj1" fmla="val -339572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弧形接點 72"/>
            <p:cNvCxnSpPr/>
            <p:nvPr/>
          </p:nvCxnSpPr>
          <p:spPr>
            <a:xfrm rot="16200000" flipH="1">
              <a:off x="6723031" y="-287866"/>
              <a:ext cx="6214" cy="2648360"/>
            </a:xfrm>
            <a:prstGeom prst="curvedConnector3">
              <a:avLst>
                <a:gd name="adj1" fmla="val -339572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直線接點 94"/>
            <p:cNvCxnSpPr/>
            <p:nvPr/>
          </p:nvCxnSpPr>
          <p:spPr bwMode="auto">
            <a:xfrm>
              <a:off x="1550216" y="4035047"/>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96" name="直線接點 95"/>
            <p:cNvCxnSpPr/>
            <p:nvPr/>
          </p:nvCxnSpPr>
          <p:spPr bwMode="auto">
            <a:xfrm>
              <a:off x="2118574" y="4035047"/>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97" name="直線接點 96"/>
            <p:cNvCxnSpPr/>
            <p:nvPr/>
          </p:nvCxnSpPr>
          <p:spPr bwMode="auto">
            <a:xfrm>
              <a:off x="2774075" y="4035047"/>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98" name="直線接點 97"/>
            <p:cNvCxnSpPr/>
            <p:nvPr/>
          </p:nvCxnSpPr>
          <p:spPr bwMode="auto">
            <a:xfrm>
              <a:off x="3411303" y="4036121"/>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99" name="直線接點 98"/>
            <p:cNvCxnSpPr/>
            <p:nvPr/>
          </p:nvCxnSpPr>
          <p:spPr bwMode="auto">
            <a:xfrm>
              <a:off x="4117620" y="4067448"/>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100" name="直線接點 99"/>
            <p:cNvCxnSpPr/>
            <p:nvPr/>
          </p:nvCxnSpPr>
          <p:spPr bwMode="auto">
            <a:xfrm>
              <a:off x="4780553" y="4067447"/>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103" name="直線接點 102"/>
            <p:cNvCxnSpPr/>
            <p:nvPr/>
          </p:nvCxnSpPr>
          <p:spPr bwMode="auto">
            <a:xfrm>
              <a:off x="5437191" y="4067447"/>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104" name="直線接點 103"/>
            <p:cNvCxnSpPr/>
            <p:nvPr/>
          </p:nvCxnSpPr>
          <p:spPr bwMode="auto">
            <a:xfrm>
              <a:off x="6066505" y="4067446"/>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105" name="直線接點 104"/>
            <p:cNvCxnSpPr/>
            <p:nvPr/>
          </p:nvCxnSpPr>
          <p:spPr bwMode="auto">
            <a:xfrm>
              <a:off x="6721642" y="4067446"/>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106" name="直線接點 105"/>
            <p:cNvCxnSpPr/>
            <p:nvPr/>
          </p:nvCxnSpPr>
          <p:spPr bwMode="auto">
            <a:xfrm>
              <a:off x="7435755" y="4067446"/>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cxnSp>
          <p:nvCxnSpPr>
            <p:cNvPr id="107" name="直線接點 106"/>
            <p:cNvCxnSpPr/>
            <p:nvPr/>
          </p:nvCxnSpPr>
          <p:spPr bwMode="auto">
            <a:xfrm>
              <a:off x="8054783" y="4092480"/>
              <a:ext cx="1501" cy="185423"/>
            </a:xfrm>
            <a:prstGeom prst="line">
              <a:avLst/>
            </a:prstGeom>
            <a:ln>
              <a:solidFill>
                <a:schemeClr val="accent2"/>
              </a:solidFill>
              <a:headEnd type="none" w="sm" len="sm"/>
              <a:tailEnd type="none" w="sm" len="sm"/>
            </a:ln>
          </p:spPr>
          <p:style>
            <a:lnRef idx="2">
              <a:schemeClr val="accent2"/>
            </a:lnRef>
            <a:fillRef idx="0">
              <a:schemeClr val="accent2"/>
            </a:fillRef>
            <a:effectRef idx="1">
              <a:schemeClr val="accent2"/>
            </a:effectRef>
            <a:fontRef idx="minor">
              <a:schemeClr val="tx1"/>
            </a:fontRef>
          </p:style>
        </p:cxnSp>
        <p:sp>
          <p:nvSpPr>
            <p:cNvPr id="108" name="文字方塊 32"/>
            <p:cNvSpPr txBox="1">
              <a:spLocks noChangeArrowheads="1"/>
            </p:cNvSpPr>
            <p:nvPr/>
          </p:nvSpPr>
          <p:spPr bwMode="auto">
            <a:xfrm>
              <a:off x="1432936" y="3765621"/>
              <a:ext cx="260809"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a:t>
              </a:r>
              <a:endParaRPr lang="zh-TW" altLang="en-US" sz="1477" b="1" dirty="0">
                <a:solidFill>
                  <a:srgbClr val="FF0000"/>
                </a:solidFill>
                <a:latin typeface="Calibri" pitchFamily="34" charset="0"/>
                <a:ea typeface="標楷體" pitchFamily="65" charset="-120"/>
              </a:endParaRPr>
            </a:p>
          </p:txBody>
        </p:sp>
        <p:sp>
          <p:nvSpPr>
            <p:cNvPr id="109" name="文字方塊 32"/>
            <p:cNvSpPr txBox="1">
              <a:spLocks noChangeArrowheads="1"/>
            </p:cNvSpPr>
            <p:nvPr/>
          </p:nvSpPr>
          <p:spPr bwMode="auto">
            <a:xfrm>
              <a:off x="1846769" y="3754030"/>
              <a:ext cx="531750" cy="319639"/>
            </a:xfrm>
            <a:prstGeom prst="rect">
              <a:avLst/>
            </a:prstGeom>
            <a:noFill/>
            <a:ln w="9525">
              <a:noFill/>
              <a:miter lim="800000"/>
              <a:headEnd/>
              <a:tailEnd/>
            </a:ln>
          </p:spPr>
          <p:txBody>
            <a:bodyPr wrap="square">
              <a:spAutoFit/>
            </a:bodyPr>
            <a:lstStyle/>
            <a:p>
              <a:pPr algn="ctr" eaLnBrk="0" hangingPunct="0"/>
              <a:r>
                <a:rPr lang="en-US" altLang="zh-TW" sz="1477" b="1" dirty="0">
                  <a:solidFill>
                    <a:srgbClr val="FF0000"/>
                  </a:solidFill>
                  <a:latin typeface="Calibri" pitchFamily="34" charset="0"/>
                  <a:ea typeface="標楷體" pitchFamily="65" charset="-120"/>
                </a:rPr>
                <a:t>T+1</a:t>
              </a:r>
              <a:endParaRPr lang="zh-TW" altLang="en-US" sz="1477" b="1" dirty="0">
                <a:solidFill>
                  <a:srgbClr val="FF0000"/>
                </a:solidFill>
                <a:latin typeface="Calibri" pitchFamily="34" charset="0"/>
                <a:ea typeface="標楷體" pitchFamily="65" charset="-120"/>
              </a:endParaRPr>
            </a:p>
          </p:txBody>
        </p:sp>
        <p:sp>
          <p:nvSpPr>
            <p:cNvPr id="110" name="文字方塊 32"/>
            <p:cNvSpPr txBox="1">
              <a:spLocks noChangeArrowheads="1"/>
            </p:cNvSpPr>
            <p:nvPr/>
          </p:nvSpPr>
          <p:spPr bwMode="auto">
            <a:xfrm>
              <a:off x="2498074" y="3750264"/>
              <a:ext cx="531750" cy="319639"/>
            </a:xfrm>
            <a:prstGeom prst="rect">
              <a:avLst/>
            </a:prstGeom>
            <a:noFill/>
            <a:ln w="9525">
              <a:noFill/>
              <a:miter lim="800000"/>
              <a:headEnd/>
              <a:tailEnd/>
            </a:ln>
          </p:spPr>
          <p:txBody>
            <a:bodyPr wrap="square">
              <a:spAutoFit/>
            </a:bodyPr>
            <a:lstStyle/>
            <a:p>
              <a:pPr algn="ctr" eaLnBrk="0" hangingPunct="0"/>
              <a:r>
                <a:rPr lang="en-US" altLang="zh-TW" sz="1477" b="1" dirty="0">
                  <a:solidFill>
                    <a:srgbClr val="FF0000"/>
                  </a:solidFill>
                  <a:latin typeface="Calibri" pitchFamily="34" charset="0"/>
                  <a:ea typeface="標楷體" pitchFamily="65" charset="-120"/>
                </a:rPr>
                <a:t>T+2</a:t>
              </a:r>
              <a:endParaRPr lang="zh-TW" altLang="en-US" sz="1477" b="1" dirty="0">
                <a:solidFill>
                  <a:srgbClr val="FF0000"/>
                </a:solidFill>
                <a:latin typeface="Calibri" pitchFamily="34" charset="0"/>
                <a:ea typeface="標楷體" pitchFamily="65" charset="-120"/>
              </a:endParaRPr>
            </a:p>
          </p:txBody>
        </p:sp>
        <p:sp>
          <p:nvSpPr>
            <p:cNvPr id="111" name="文字方塊 32"/>
            <p:cNvSpPr txBox="1">
              <a:spLocks noChangeArrowheads="1"/>
            </p:cNvSpPr>
            <p:nvPr/>
          </p:nvSpPr>
          <p:spPr bwMode="auto">
            <a:xfrm>
              <a:off x="3222423" y="3750275"/>
              <a:ext cx="535538" cy="319639"/>
            </a:xfrm>
            <a:prstGeom prst="rect">
              <a:avLst/>
            </a:prstGeom>
            <a:solidFill>
              <a:schemeClr val="accent5">
                <a:lumMod val="20000"/>
                <a:lumOff val="80000"/>
              </a:schemeClr>
            </a:solid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T+3</a:t>
              </a:r>
              <a:endParaRPr lang="zh-TW" altLang="en-US" sz="1477" b="1" dirty="0">
                <a:solidFill>
                  <a:srgbClr val="FF0000"/>
                </a:solidFill>
                <a:latin typeface="Calibri" pitchFamily="34" charset="0"/>
                <a:ea typeface="標楷體" pitchFamily="65" charset="-120"/>
              </a:endParaRPr>
            </a:p>
          </p:txBody>
        </p:sp>
        <p:sp>
          <p:nvSpPr>
            <p:cNvPr id="112" name="文字方塊 32"/>
            <p:cNvSpPr txBox="1">
              <a:spLocks noChangeArrowheads="1"/>
            </p:cNvSpPr>
            <p:nvPr/>
          </p:nvSpPr>
          <p:spPr bwMode="auto">
            <a:xfrm>
              <a:off x="3899601" y="3739210"/>
              <a:ext cx="572038"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T+4</a:t>
              </a:r>
              <a:endParaRPr lang="zh-TW" altLang="en-US" sz="1477" b="1" dirty="0">
                <a:solidFill>
                  <a:srgbClr val="FF0000"/>
                </a:solidFill>
                <a:latin typeface="Calibri" pitchFamily="34" charset="0"/>
                <a:ea typeface="標楷體" pitchFamily="65" charset="-120"/>
              </a:endParaRPr>
            </a:p>
          </p:txBody>
        </p:sp>
        <p:sp>
          <p:nvSpPr>
            <p:cNvPr id="113" name="文字方塊 32"/>
            <p:cNvSpPr txBox="1">
              <a:spLocks noChangeArrowheads="1"/>
            </p:cNvSpPr>
            <p:nvPr/>
          </p:nvSpPr>
          <p:spPr bwMode="auto">
            <a:xfrm>
              <a:off x="4561237" y="3747763"/>
              <a:ext cx="534870"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T+5</a:t>
              </a:r>
              <a:endParaRPr lang="zh-TW" altLang="en-US" sz="1477" b="1" dirty="0">
                <a:solidFill>
                  <a:srgbClr val="FF0000"/>
                </a:solidFill>
                <a:latin typeface="Calibri" pitchFamily="34" charset="0"/>
                <a:ea typeface="標楷體" pitchFamily="65" charset="-120"/>
              </a:endParaRPr>
            </a:p>
          </p:txBody>
        </p:sp>
        <p:sp>
          <p:nvSpPr>
            <p:cNvPr id="114" name="文字方塊 32"/>
            <p:cNvSpPr txBox="1">
              <a:spLocks noChangeArrowheads="1"/>
            </p:cNvSpPr>
            <p:nvPr/>
          </p:nvSpPr>
          <p:spPr bwMode="auto">
            <a:xfrm>
              <a:off x="5198464" y="3737474"/>
              <a:ext cx="510959"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T+6</a:t>
              </a:r>
              <a:endParaRPr lang="zh-TW" altLang="en-US" sz="1477" b="1" dirty="0">
                <a:solidFill>
                  <a:srgbClr val="FF0000"/>
                </a:solidFill>
                <a:latin typeface="Calibri" pitchFamily="34" charset="0"/>
                <a:ea typeface="標楷體" pitchFamily="65" charset="-120"/>
              </a:endParaRPr>
            </a:p>
          </p:txBody>
        </p:sp>
        <p:sp>
          <p:nvSpPr>
            <p:cNvPr id="116" name="文字方塊 32"/>
            <p:cNvSpPr txBox="1">
              <a:spLocks noChangeArrowheads="1"/>
            </p:cNvSpPr>
            <p:nvPr/>
          </p:nvSpPr>
          <p:spPr bwMode="auto">
            <a:xfrm>
              <a:off x="6462511" y="3737474"/>
              <a:ext cx="495849"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T+8</a:t>
              </a:r>
              <a:endParaRPr lang="zh-TW" altLang="en-US" sz="1477" b="1" dirty="0">
                <a:solidFill>
                  <a:srgbClr val="FF0000"/>
                </a:solidFill>
                <a:latin typeface="Calibri" pitchFamily="34" charset="0"/>
                <a:ea typeface="標楷體" pitchFamily="65" charset="-120"/>
              </a:endParaRPr>
            </a:p>
          </p:txBody>
        </p:sp>
        <p:sp>
          <p:nvSpPr>
            <p:cNvPr id="117" name="文字方塊 32"/>
            <p:cNvSpPr txBox="1">
              <a:spLocks noChangeArrowheads="1"/>
            </p:cNvSpPr>
            <p:nvPr/>
          </p:nvSpPr>
          <p:spPr bwMode="auto">
            <a:xfrm>
              <a:off x="7209941" y="3732069"/>
              <a:ext cx="517854" cy="319639"/>
            </a:xfrm>
            <a:prstGeom prst="rect">
              <a:avLst/>
            </a:prstGeom>
            <a:no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T+9</a:t>
              </a:r>
              <a:endParaRPr lang="zh-TW" altLang="en-US" sz="1477" b="1" dirty="0">
                <a:solidFill>
                  <a:srgbClr val="FF0000"/>
                </a:solidFill>
                <a:latin typeface="Calibri" pitchFamily="34" charset="0"/>
                <a:ea typeface="標楷體" pitchFamily="65" charset="-120"/>
              </a:endParaRPr>
            </a:p>
          </p:txBody>
        </p:sp>
        <p:sp>
          <p:nvSpPr>
            <p:cNvPr id="118" name="文字方塊 32"/>
            <p:cNvSpPr txBox="1">
              <a:spLocks noChangeArrowheads="1"/>
            </p:cNvSpPr>
            <p:nvPr/>
          </p:nvSpPr>
          <p:spPr bwMode="auto">
            <a:xfrm>
              <a:off x="7840077" y="3754030"/>
              <a:ext cx="590451" cy="319639"/>
            </a:xfrm>
            <a:prstGeom prst="rect">
              <a:avLst/>
            </a:prstGeom>
            <a:solidFill>
              <a:schemeClr val="accent1">
                <a:lumMod val="20000"/>
                <a:lumOff val="80000"/>
              </a:schemeClr>
            </a:solidFill>
            <a:ln w="9525">
              <a:noFill/>
              <a:miter lim="800000"/>
              <a:headEnd/>
              <a:tailEnd/>
            </a:ln>
          </p:spPr>
          <p:txBody>
            <a:bodyPr wrap="square">
              <a:spAutoFit/>
            </a:bodyPr>
            <a:lstStyle/>
            <a:p>
              <a:pPr eaLnBrk="0" hangingPunct="0"/>
              <a:r>
                <a:rPr lang="en-US" altLang="zh-TW" sz="1477" b="1" dirty="0">
                  <a:solidFill>
                    <a:srgbClr val="FF0000"/>
                  </a:solidFill>
                  <a:latin typeface="Calibri" pitchFamily="34" charset="0"/>
                  <a:ea typeface="標楷體" pitchFamily="65" charset="-120"/>
                </a:rPr>
                <a:t>T+10</a:t>
              </a:r>
              <a:endParaRPr lang="zh-TW" altLang="en-US" sz="1477" b="1" dirty="0">
                <a:solidFill>
                  <a:srgbClr val="FF0000"/>
                </a:solidFill>
                <a:latin typeface="Calibri" pitchFamily="34" charset="0"/>
                <a:ea typeface="標楷體" pitchFamily="65" charset="-120"/>
              </a:endParaRPr>
            </a:p>
          </p:txBody>
        </p:sp>
        <p:sp>
          <p:nvSpPr>
            <p:cNvPr id="185" name="左-右雙向箭號 184"/>
            <p:cNvSpPr/>
            <p:nvPr/>
          </p:nvSpPr>
          <p:spPr>
            <a:xfrm>
              <a:off x="4097655" y="1668136"/>
              <a:ext cx="1339536" cy="348755"/>
            </a:xfrm>
            <a:prstGeom prst="leftRightArrow">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zh-TW" altLang="en-US" sz="1108" dirty="0">
                  <a:solidFill>
                    <a:prstClr val="black"/>
                  </a:solidFill>
                  <a:latin typeface="標楷體" panose="03000509000000000000" pitchFamily="65" charset="-120"/>
                  <a:ea typeface="標楷體" panose="03000509000000000000" pitchFamily="65" charset="-120"/>
                </a:rPr>
                <a:t>申請櫃檯買賣</a:t>
              </a:r>
            </a:p>
          </p:txBody>
        </p:sp>
        <p:sp>
          <p:nvSpPr>
            <p:cNvPr id="186" name="左-右雙向箭號 185"/>
            <p:cNvSpPr/>
            <p:nvPr/>
          </p:nvSpPr>
          <p:spPr>
            <a:xfrm>
              <a:off x="6699684" y="1677001"/>
              <a:ext cx="1339536" cy="348755"/>
            </a:xfrm>
            <a:prstGeom prst="leftRightArrow">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zh-TW" altLang="en-US" sz="1108" dirty="0">
                  <a:solidFill>
                    <a:prstClr val="black"/>
                  </a:solidFill>
                  <a:latin typeface="標楷體" panose="03000509000000000000" pitchFamily="65" charset="-120"/>
                  <a:ea typeface="標楷體" panose="03000509000000000000" pitchFamily="65" charset="-120"/>
                </a:rPr>
                <a:t>開始櫃檯買賣日</a:t>
              </a:r>
            </a:p>
          </p:txBody>
        </p:sp>
        <p:sp>
          <p:nvSpPr>
            <p:cNvPr id="203" name="左-右雙向箭號 202"/>
            <p:cNvSpPr/>
            <p:nvPr/>
          </p:nvSpPr>
          <p:spPr>
            <a:xfrm>
              <a:off x="4080703" y="4593116"/>
              <a:ext cx="728481" cy="348755"/>
            </a:xfrm>
            <a:prstGeom prst="leftRightArrow">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zh-TW" altLang="en-US" sz="1108" dirty="0">
                  <a:solidFill>
                    <a:prstClr val="black"/>
                  </a:solidFill>
                  <a:latin typeface="標楷體" panose="03000509000000000000" pitchFamily="65" charset="-120"/>
                  <a:ea typeface="標楷體" panose="03000509000000000000" pitchFamily="65" charset="-120"/>
                </a:rPr>
                <a:t>申請櫃檯買賣</a:t>
              </a:r>
            </a:p>
          </p:txBody>
        </p:sp>
        <p:sp>
          <p:nvSpPr>
            <p:cNvPr id="204" name="左-右雙向箭號 203"/>
            <p:cNvSpPr/>
            <p:nvPr/>
          </p:nvSpPr>
          <p:spPr>
            <a:xfrm>
              <a:off x="7405103" y="4583264"/>
              <a:ext cx="669768" cy="348755"/>
            </a:xfrm>
            <a:prstGeom prst="leftRightArrow">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zh-TW" altLang="en-US" sz="1108" dirty="0">
                  <a:solidFill>
                    <a:prstClr val="black"/>
                  </a:solidFill>
                  <a:latin typeface="標楷體" panose="03000509000000000000" pitchFamily="65" charset="-120"/>
                  <a:ea typeface="標楷體" panose="03000509000000000000" pitchFamily="65" charset="-120"/>
                </a:rPr>
                <a:t>開始櫃檯買賣日</a:t>
              </a:r>
            </a:p>
          </p:txBody>
        </p:sp>
        <p:sp>
          <p:nvSpPr>
            <p:cNvPr id="205" name="Rectangle 36"/>
            <p:cNvSpPr>
              <a:spLocks noChangeArrowheads="1"/>
            </p:cNvSpPr>
            <p:nvPr/>
          </p:nvSpPr>
          <p:spPr bwMode="auto">
            <a:xfrm>
              <a:off x="942771" y="4993375"/>
              <a:ext cx="853562" cy="1467534"/>
            </a:xfrm>
            <a:prstGeom prst="rect">
              <a:avLst/>
            </a:prstGeom>
            <a:solidFill>
              <a:schemeClr val="accent1">
                <a:lumMod val="40000"/>
                <a:lumOff val="60000"/>
              </a:schemeClr>
            </a:solidFill>
            <a:ln w="9525">
              <a:noFill/>
              <a:miter lim="800000"/>
              <a:headEnd/>
              <a:tailEnd/>
            </a:ln>
          </p:spPr>
          <p:txBody>
            <a:bodyPr vert="eaVert" wrap="square" lIns="84992" tIns="42497" rIns="84992" bIns="42497">
              <a:spAutoFit/>
            </a:bodyPr>
            <a:lstStyle/>
            <a:p>
              <a:pPr marL="263776" indent="-263776" eaLnBrk="0" hangingPunct="0">
                <a:buFont typeface="Wingdings" panose="05000000000000000000" pitchFamily="2" charset="2"/>
                <a:buChar char="n"/>
              </a:pPr>
              <a:r>
                <a:rPr lang="zh-TW" altLang="en-US" sz="1477" dirty="0">
                  <a:solidFill>
                    <a:prstClr val="black"/>
                  </a:solidFill>
                  <a:latin typeface="Calibri" pitchFamily="34" charset="0"/>
                  <a:ea typeface="標楷體" pitchFamily="65" charset="-120"/>
                </a:rPr>
                <a:t>發行人檢送發行普通公司債申報書</a:t>
              </a:r>
            </a:p>
          </p:txBody>
        </p:sp>
        <p:sp>
          <p:nvSpPr>
            <p:cNvPr id="206" name="Rectangle 36"/>
            <p:cNvSpPr>
              <a:spLocks noChangeArrowheads="1"/>
            </p:cNvSpPr>
            <p:nvPr/>
          </p:nvSpPr>
          <p:spPr bwMode="auto">
            <a:xfrm>
              <a:off x="2789269" y="5000484"/>
              <a:ext cx="853562" cy="1333739"/>
            </a:xfrm>
            <a:prstGeom prst="rect">
              <a:avLst/>
            </a:prstGeom>
            <a:noFill/>
            <a:ln w="9525">
              <a:noFill/>
              <a:miter lim="800000"/>
              <a:headEnd/>
              <a:tailEnd/>
            </a:ln>
          </p:spPr>
          <p:txBody>
            <a:bodyPr vert="eaVert" wrap="square" lIns="84992" tIns="42497" rIns="84992" bIns="42497">
              <a:spAutoFit/>
            </a:bodyPr>
            <a:lstStyle/>
            <a:p>
              <a:pPr marL="263776" indent="-263776" eaLnBrk="0" hangingPunct="0">
                <a:buFont typeface="Wingdings" panose="05000000000000000000" pitchFamily="2" charset="2"/>
                <a:buChar char="n"/>
              </a:pPr>
              <a:r>
                <a:rPr lang="zh-TW" altLang="en-US" sz="1477" dirty="0">
                  <a:solidFill>
                    <a:prstClr val="black"/>
                  </a:solidFill>
                  <a:latin typeface="Calibri" pitchFamily="34" charset="0"/>
                  <a:ea typeface="標楷體" pitchFamily="65" charset="-120"/>
                </a:rPr>
                <a:t>發布申報生效暨申報生效函</a:t>
              </a:r>
              <a:r>
                <a:rPr lang="zh-TW" altLang="en-US" sz="1477" dirty="0">
                  <a:solidFill>
                    <a:prstClr val="black"/>
                  </a:solidFill>
                  <a:latin typeface="標楷體" panose="03000509000000000000" pitchFamily="65" charset="-120"/>
                  <a:ea typeface="標楷體" panose="03000509000000000000" pitchFamily="65" charset="-120"/>
                </a:rPr>
                <a:t>。</a:t>
              </a:r>
              <a:endParaRPr lang="en-US" altLang="zh-TW" sz="1477" dirty="0">
                <a:solidFill>
                  <a:prstClr val="black"/>
                </a:solidFill>
                <a:latin typeface="Calibri" pitchFamily="34" charset="0"/>
                <a:ea typeface="標楷體" pitchFamily="65" charset="-120"/>
              </a:endParaRPr>
            </a:p>
          </p:txBody>
        </p:sp>
        <p:sp>
          <p:nvSpPr>
            <p:cNvPr id="207" name="Rectangle 36"/>
            <p:cNvSpPr>
              <a:spLocks noChangeArrowheads="1"/>
            </p:cNvSpPr>
            <p:nvPr/>
          </p:nvSpPr>
          <p:spPr bwMode="auto">
            <a:xfrm>
              <a:off x="4074498" y="5008996"/>
              <a:ext cx="853562" cy="1378273"/>
            </a:xfrm>
            <a:prstGeom prst="rect">
              <a:avLst/>
            </a:prstGeom>
            <a:solidFill>
              <a:schemeClr val="accent1">
                <a:lumMod val="40000"/>
                <a:lumOff val="60000"/>
              </a:schemeClr>
            </a:solidFill>
            <a:ln w="9525">
              <a:noFill/>
              <a:miter lim="800000"/>
              <a:headEnd/>
              <a:tailEnd/>
            </a:ln>
          </p:spPr>
          <p:txBody>
            <a:bodyPr vert="eaVert" wrap="square" lIns="84992" tIns="42497" rIns="84992" bIns="42497">
              <a:spAutoFit/>
            </a:bodyPr>
            <a:lstStyle/>
            <a:p>
              <a:pPr marL="263776" indent="-263776" eaLnBrk="0" hangingPunct="0">
                <a:buFont typeface="Wingdings" panose="05000000000000000000" pitchFamily="2" charset="2"/>
                <a:buChar char="n"/>
              </a:pPr>
              <a:r>
                <a:rPr lang="zh-TW" altLang="en-US" sz="1477" dirty="0">
                  <a:solidFill>
                    <a:prstClr val="black"/>
                  </a:solidFill>
                  <a:latin typeface="Calibri" pitchFamily="34" charset="0"/>
                  <a:ea typeface="標楷體" pitchFamily="65" charset="-120"/>
                </a:rPr>
                <a:t>發行人申請公司債櫃檯買賣</a:t>
              </a:r>
            </a:p>
          </p:txBody>
        </p:sp>
        <p:sp>
          <p:nvSpPr>
            <p:cNvPr id="208" name="Rectangle 36"/>
            <p:cNvSpPr>
              <a:spLocks noChangeArrowheads="1"/>
            </p:cNvSpPr>
            <p:nvPr/>
          </p:nvSpPr>
          <p:spPr bwMode="auto">
            <a:xfrm>
              <a:off x="7323749" y="4981872"/>
              <a:ext cx="853562" cy="1428070"/>
            </a:xfrm>
            <a:prstGeom prst="rect">
              <a:avLst/>
            </a:prstGeom>
            <a:solidFill>
              <a:schemeClr val="accent1">
                <a:lumMod val="40000"/>
                <a:lumOff val="60000"/>
              </a:schemeClr>
            </a:solidFill>
            <a:ln w="9525">
              <a:noFill/>
              <a:miter lim="800000"/>
              <a:headEnd/>
              <a:tailEnd/>
            </a:ln>
          </p:spPr>
          <p:txBody>
            <a:bodyPr vert="eaVert" wrap="square" lIns="84992" tIns="42497" rIns="84992" bIns="42497">
              <a:spAutoFit/>
            </a:bodyPr>
            <a:lstStyle/>
            <a:p>
              <a:pPr marL="263776" indent="-263776" eaLnBrk="0" hangingPunct="0">
                <a:buFont typeface="Wingdings" panose="05000000000000000000" pitchFamily="2" charset="2"/>
                <a:buChar char="n"/>
              </a:pPr>
              <a:r>
                <a:rPr lang="zh-TW" altLang="en-US" sz="1477" dirty="0">
                  <a:solidFill>
                    <a:prstClr val="black"/>
                  </a:solidFill>
                  <a:latin typeface="Calibri" pitchFamily="34" charset="0"/>
                  <a:ea typeface="標楷體" pitchFamily="65" charset="-120"/>
                </a:rPr>
                <a:t>募集與發行並開始櫃檯買賣</a:t>
              </a:r>
            </a:p>
          </p:txBody>
        </p:sp>
        <p:sp>
          <p:nvSpPr>
            <p:cNvPr id="256" name="弧形箭號 (上彎) 255"/>
            <p:cNvSpPr/>
            <p:nvPr/>
          </p:nvSpPr>
          <p:spPr>
            <a:xfrm>
              <a:off x="4120989" y="4248262"/>
              <a:ext cx="3338100" cy="3350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zh-TW" altLang="en-US" sz="1662">
                <a:solidFill>
                  <a:prstClr val="black"/>
                </a:solidFill>
              </a:endParaRPr>
            </a:p>
          </p:txBody>
        </p:sp>
        <p:sp>
          <p:nvSpPr>
            <p:cNvPr id="263" name="弧形箭號 (上彎) 262"/>
            <p:cNvSpPr/>
            <p:nvPr/>
          </p:nvSpPr>
          <p:spPr>
            <a:xfrm>
              <a:off x="4799207" y="4194708"/>
              <a:ext cx="3338100" cy="3350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zh-TW" altLang="en-US" sz="1662">
                <a:solidFill>
                  <a:prstClr val="black"/>
                </a:solidFill>
              </a:endParaRPr>
            </a:p>
          </p:txBody>
        </p:sp>
        <p:sp>
          <p:nvSpPr>
            <p:cNvPr id="2" name="向右箭號 1"/>
            <p:cNvSpPr/>
            <p:nvPr/>
          </p:nvSpPr>
          <p:spPr>
            <a:xfrm>
              <a:off x="1796333" y="2564904"/>
              <a:ext cx="701741" cy="3988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62"/>
            </a:p>
          </p:txBody>
        </p:sp>
        <p:sp>
          <p:nvSpPr>
            <p:cNvPr id="74" name="向右箭號 73"/>
            <p:cNvSpPr/>
            <p:nvPr/>
          </p:nvSpPr>
          <p:spPr>
            <a:xfrm>
              <a:off x="3630181" y="2530982"/>
              <a:ext cx="701741" cy="3988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62"/>
            </a:p>
          </p:txBody>
        </p:sp>
        <p:sp>
          <p:nvSpPr>
            <p:cNvPr id="75" name="向右箭號 74"/>
            <p:cNvSpPr/>
            <p:nvPr/>
          </p:nvSpPr>
          <p:spPr>
            <a:xfrm>
              <a:off x="5797284" y="2527553"/>
              <a:ext cx="701741" cy="3988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62"/>
            </a:p>
          </p:txBody>
        </p:sp>
        <p:sp>
          <p:nvSpPr>
            <p:cNvPr id="76" name="向右箭號 75"/>
            <p:cNvSpPr/>
            <p:nvPr/>
          </p:nvSpPr>
          <p:spPr>
            <a:xfrm>
              <a:off x="1846769" y="5416908"/>
              <a:ext cx="701741" cy="3988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62"/>
            </a:p>
          </p:txBody>
        </p:sp>
        <p:sp>
          <p:nvSpPr>
            <p:cNvPr id="77" name="向右箭號 76"/>
            <p:cNvSpPr/>
            <p:nvPr/>
          </p:nvSpPr>
          <p:spPr>
            <a:xfrm>
              <a:off x="5892829" y="5421525"/>
              <a:ext cx="701741" cy="3988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62"/>
            </a:p>
          </p:txBody>
        </p:sp>
        <p:sp>
          <p:nvSpPr>
            <p:cNvPr id="78" name="向右箭號 77"/>
            <p:cNvSpPr/>
            <p:nvPr/>
          </p:nvSpPr>
          <p:spPr>
            <a:xfrm>
              <a:off x="3561237" y="5416908"/>
              <a:ext cx="701741" cy="3988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62"/>
            </a:p>
          </p:txBody>
        </p:sp>
        <p:sp>
          <p:nvSpPr>
            <p:cNvPr id="79" name="矩形 78"/>
            <p:cNvSpPr/>
            <p:nvPr/>
          </p:nvSpPr>
          <p:spPr>
            <a:xfrm>
              <a:off x="2933839" y="3443887"/>
              <a:ext cx="926478" cy="26986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1108" dirty="0">
                  <a:solidFill>
                    <a:prstClr val="black"/>
                  </a:solidFill>
                  <a:latin typeface="標楷體" panose="03000509000000000000" pitchFamily="65" charset="-120"/>
                  <a:ea typeface="標楷體" panose="03000509000000000000" pitchFamily="65" charset="-120"/>
                </a:rPr>
                <a:t>申報生效日</a:t>
              </a:r>
            </a:p>
          </p:txBody>
        </p:sp>
        <p:sp>
          <p:nvSpPr>
            <p:cNvPr id="80" name="矩形 79"/>
            <p:cNvSpPr/>
            <p:nvPr/>
          </p:nvSpPr>
          <p:spPr>
            <a:xfrm>
              <a:off x="7778946" y="3437672"/>
              <a:ext cx="969850" cy="33890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1108" dirty="0">
                  <a:solidFill>
                    <a:prstClr val="black"/>
                  </a:solidFill>
                  <a:latin typeface="標楷體" panose="03000509000000000000" pitchFamily="65" charset="-120"/>
                  <a:ea typeface="標楷體" panose="03000509000000000000" pitchFamily="65" charset="-120"/>
                </a:rPr>
                <a:t>發行與上櫃日最後期限</a:t>
              </a:r>
            </a:p>
          </p:txBody>
        </p:sp>
      </p:grpSp>
      <p:cxnSp>
        <p:nvCxnSpPr>
          <p:cNvPr id="8" name="直線接點 7"/>
          <p:cNvCxnSpPr/>
          <p:nvPr/>
        </p:nvCxnSpPr>
        <p:spPr>
          <a:xfrm>
            <a:off x="0" y="3635688"/>
            <a:ext cx="9144000" cy="1530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08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Autofit/>
          </a:bodyPr>
          <a:lstStyle/>
          <a:p>
            <a:r>
              <a:rPr lang="zh-TW" altLang="en-US" sz="3200" b="1" dirty="0">
                <a:solidFill>
                  <a:srgbClr val="C00000"/>
                </a:solidFill>
                <a:latin typeface="標楷體" panose="03000509000000000000" pitchFamily="65" charset="-120"/>
                <a:ea typeface="標楷體" panose="03000509000000000000" pitchFamily="65" charset="-120"/>
              </a:rPr>
              <a:t>叁、申報發行普通公司債應注意事項</a:t>
            </a:r>
            <a:r>
              <a:rPr lang="en-US" altLang="zh-TW" sz="3200" b="1" dirty="0">
                <a:solidFill>
                  <a:srgbClr val="C00000"/>
                </a:solidFill>
                <a:latin typeface="標楷體" panose="03000509000000000000" pitchFamily="65" charset="-120"/>
                <a:ea typeface="標楷體" panose="03000509000000000000" pitchFamily="65" charset="-120"/>
              </a:rPr>
              <a:t>(1)</a:t>
            </a:r>
            <a:endParaRPr lang="zh-TW" altLang="en-US" sz="3200" b="1"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a:xfrm>
            <a:off x="386112" y="1424375"/>
            <a:ext cx="8129238" cy="4931976"/>
          </a:xfrm>
        </p:spPr>
        <p:txBody>
          <a:bodyPr>
            <a:noAutofit/>
          </a:bodyPr>
          <a:lstStyle/>
          <a:p>
            <a:pPr algn="just"/>
            <a:r>
              <a:rPr lang="zh-TW" altLang="en-US" sz="2200" dirty="0">
                <a:latin typeface="標楷體" panose="03000509000000000000" pitchFamily="65" charset="-120"/>
                <a:ea typeface="標楷體" panose="03000509000000000000" pitchFamily="65" charset="-120"/>
              </a:rPr>
              <a:t>申報生效期限為</a:t>
            </a:r>
            <a:r>
              <a:rPr lang="en-US" altLang="zh-TW" sz="2200" dirty="0">
                <a:latin typeface="標楷體" panose="03000509000000000000" pitchFamily="65" charset="-120"/>
                <a:ea typeface="標楷體" panose="03000509000000000000" pitchFamily="65" charset="-120"/>
              </a:rPr>
              <a:t>3</a:t>
            </a:r>
            <a:r>
              <a:rPr lang="zh-TW" altLang="en-US" sz="2200" dirty="0">
                <a:latin typeface="標楷體" panose="03000509000000000000" pitchFamily="65" charset="-120"/>
                <a:ea typeface="標楷體" panose="03000509000000000000" pitchFamily="65" charset="-120"/>
              </a:rPr>
              <a:t>個營業日，但國內金融控股、票券金融及信用卡等事業適用</a:t>
            </a:r>
            <a:r>
              <a:rPr lang="en-US" altLang="zh-TW" sz="2200" dirty="0">
                <a:latin typeface="標楷體" panose="03000509000000000000" pitchFamily="65" charset="-120"/>
                <a:ea typeface="標楷體" panose="03000509000000000000" pitchFamily="65" charset="-120"/>
              </a:rPr>
              <a:t>12</a:t>
            </a:r>
            <a:r>
              <a:rPr lang="zh-TW" altLang="en-US" sz="2200" dirty="0">
                <a:latin typeface="標楷體" panose="03000509000000000000" pitchFamily="65" charset="-120"/>
                <a:ea typeface="標楷體" panose="03000509000000000000" pitchFamily="65" charset="-120"/>
              </a:rPr>
              <a:t>個營業日申報生效。證券商之普通公司債發行案仍應向主管機關申報。</a:t>
            </a:r>
            <a:endParaRPr lang="en-US" altLang="zh-TW" sz="2200" dirty="0">
              <a:latin typeface="標楷體" panose="03000509000000000000" pitchFamily="65" charset="-120"/>
              <a:ea typeface="標楷體" panose="03000509000000000000" pitchFamily="65" charset="-120"/>
            </a:endParaRPr>
          </a:p>
          <a:p>
            <a:pPr algn="just"/>
            <a:r>
              <a:rPr lang="zh-TW" altLang="en-US" sz="2200" dirty="0">
                <a:latin typeface="標楷體" panose="03000509000000000000" pitchFamily="65" charset="-120"/>
                <a:ea typeface="標楷體" panose="03000509000000000000" pitchFamily="65" charset="-120"/>
              </a:rPr>
              <a:t>發行人或承銷商請於</a:t>
            </a:r>
            <a:r>
              <a:rPr lang="zh-TW" altLang="en-US" sz="2200" b="1" u="sng" dirty="0">
                <a:solidFill>
                  <a:srgbClr val="C00000"/>
                </a:solidFill>
                <a:latin typeface="標楷體" panose="03000509000000000000" pitchFamily="65" charset="-120"/>
                <a:ea typeface="標楷體" panose="03000509000000000000" pitchFamily="65" charset="-120"/>
              </a:rPr>
              <a:t>營業日下午四時</a:t>
            </a:r>
            <a:r>
              <a:rPr lang="zh-TW" altLang="en-US" sz="2200" dirty="0">
                <a:latin typeface="標楷體" panose="03000509000000000000" pitchFamily="65" charset="-120"/>
                <a:ea typeface="標楷體" panose="03000509000000000000" pitchFamily="65" charset="-120"/>
              </a:rPr>
              <a:t>前將書面申請資料送達本中心。</a:t>
            </a:r>
            <a:endParaRPr lang="en-US" altLang="zh-TW" sz="2200" dirty="0">
              <a:latin typeface="標楷體" panose="03000509000000000000" pitchFamily="65" charset="-120"/>
              <a:ea typeface="標楷體" panose="03000509000000000000" pitchFamily="65" charset="-120"/>
            </a:endParaRPr>
          </a:p>
          <a:p>
            <a:pPr algn="just"/>
            <a:r>
              <a:rPr lang="zh-TW" altLang="en-US" sz="2200" dirty="0">
                <a:latin typeface="標楷體" panose="03000509000000000000" pitchFamily="65" charset="-120"/>
                <a:ea typeface="標楷體" panose="03000509000000000000" pitchFamily="65" charset="-120"/>
              </a:rPr>
              <a:t>應使用本中心最新公告之</a:t>
            </a:r>
            <a:r>
              <a:rPr lang="zh-TW" altLang="zh-TW" sz="2200" dirty="0">
                <a:latin typeface="標楷體" panose="03000509000000000000" pitchFamily="65" charset="-120"/>
                <a:ea typeface="標楷體" panose="03000509000000000000" pitchFamily="65" charset="-120"/>
              </a:rPr>
              <a:t>「受託辦理本國及外國發行人募集與發行有價證券申報案件規定」</a:t>
            </a:r>
            <a:r>
              <a:rPr lang="zh-TW" altLang="en-US" sz="2200" dirty="0">
                <a:latin typeface="標楷體" panose="03000509000000000000" pitchFamily="65" charset="-120"/>
                <a:ea typeface="標楷體" panose="03000509000000000000" pitchFamily="65" charset="-120"/>
              </a:rPr>
              <a:t>附表申報書件及金管會最新修正之相關附件表格內容。</a:t>
            </a:r>
            <a:endParaRPr lang="en-US" altLang="zh-TW" sz="2200" dirty="0">
              <a:latin typeface="標楷體" panose="03000509000000000000" pitchFamily="65" charset="-120"/>
              <a:ea typeface="標楷體" panose="03000509000000000000" pitchFamily="65" charset="-120"/>
            </a:endParaRPr>
          </a:p>
          <a:p>
            <a:pPr algn="just"/>
            <a:r>
              <a:rPr lang="zh-TW" altLang="en-US" sz="2200" dirty="0">
                <a:latin typeface="標楷體" panose="03000509000000000000" pitchFamily="65" charset="-120"/>
                <a:ea typeface="標楷體" panose="03000509000000000000" pitchFamily="65" charset="-120"/>
              </a:rPr>
              <a:t>經申報生效後應於</a:t>
            </a:r>
            <a:r>
              <a:rPr lang="zh-TW" altLang="en-US" sz="2200" b="1" u="sng" dirty="0">
                <a:solidFill>
                  <a:srgbClr val="C00000"/>
                </a:solidFill>
                <a:latin typeface="標楷體" panose="03000509000000000000" pitchFamily="65" charset="-120"/>
                <a:ea typeface="標楷體" panose="03000509000000000000" pitchFamily="65" charset="-120"/>
              </a:rPr>
              <a:t>七個營業日內</a:t>
            </a:r>
            <a:r>
              <a:rPr lang="zh-TW" altLang="en-US" sz="2200" dirty="0">
                <a:latin typeface="標楷體" panose="03000509000000000000" pitchFamily="65" charset="-120"/>
                <a:ea typeface="標楷體" panose="03000509000000000000" pitchFamily="65" charset="-120"/>
              </a:rPr>
              <a:t>完成募集與發行，並開始櫃檯買賣，若逾前開期限規定，本中心得撤銷其申報生效。</a:t>
            </a:r>
            <a:endParaRPr lang="en-US" altLang="zh-TW" sz="2200" dirty="0">
              <a:latin typeface="標楷體" panose="03000509000000000000" pitchFamily="65" charset="-120"/>
              <a:ea typeface="標楷體" panose="03000509000000000000" pitchFamily="65" charset="-120"/>
            </a:endParaRPr>
          </a:p>
          <a:p>
            <a:pPr lvl="0" algn="just"/>
            <a:r>
              <a:rPr lang="zh-TW" altLang="zh-TW" sz="2200" dirty="0">
                <a:latin typeface="標楷體" panose="03000509000000000000" pitchFamily="65" charset="-120"/>
                <a:ea typeface="標楷體" panose="03000509000000000000" pitchFamily="65" charset="-120"/>
              </a:rPr>
              <a:t>若書件不完備或應記載事項不充分應自行補正者</a:t>
            </a:r>
            <a:r>
              <a:rPr lang="zh-TW" altLang="en-US" sz="2200" dirty="0">
                <a:latin typeface="標楷體" panose="03000509000000000000" pitchFamily="65" charset="-120"/>
                <a:ea typeface="標楷體" panose="03000509000000000000" pitchFamily="65" charset="-120"/>
              </a:rPr>
              <a:t>，</a:t>
            </a:r>
            <a:r>
              <a:rPr lang="zh-TW" altLang="zh-TW" sz="2200" dirty="0">
                <a:latin typeface="標楷體" panose="03000509000000000000" pitchFamily="65" charset="-120"/>
                <a:ea typeface="標楷體" panose="03000509000000000000" pitchFamily="65" charset="-120"/>
              </a:rPr>
              <a:t>自補正日起</a:t>
            </a:r>
            <a:r>
              <a:rPr lang="zh-TW" altLang="en-US" sz="2200" dirty="0">
                <a:latin typeface="標楷體" panose="03000509000000000000" pitchFamily="65" charset="-120"/>
                <a:ea typeface="標楷體" panose="03000509000000000000" pitchFamily="65" charset="-120"/>
              </a:rPr>
              <a:t>從新起算申報生效日期。</a:t>
            </a:r>
            <a:endParaRPr lang="zh-TW" altLang="zh-TW" sz="2200" dirty="0">
              <a:latin typeface="標楷體" panose="03000509000000000000" pitchFamily="65" charset="-120"/>
              <a:ea typeface="標楷體" panose="03000509000000000000" pitchFamily="65" charset="-120"/>
            </a:endParaRPr>
          </a:p>
          <a:p>
            <a:pPr lvl="0" algn="just"/>
            <a:r>
              <a:rPr lang="zh-TW" altLang="en-US" sz="2200" dirty="0">
                <a:latin typeface="標楷體" panose="03000509000000000000" pitchFamily="65" charset="-120"/>
                <a:ea typeface="標楷體" panose="03000509000000000000" pitchFamily="65" charset="-120"/>
              </a:rPr>
              <a:t>若</a:t>
            </a:r>
            <a:r>
              <a:rPr lang="zh-TW" altLang="zh-TW" sz="2200" dirty="0">
                <a:latin typeface="標楷體" panose="03000509000000000000" pitchFamily="65" charset="-120"/>
                <a:ea typeface="標楷體" panose="03000509000000000000" pitchFamily="65" charset="-120"/>
              </a:rPr>
              <a:t>發行條件或票面利率變更，</a:t>
            </a:r>
            <a:r>
              <a:rPr lang="zh-TW" altLang="en-US" sz="2200" b="1" u="sng" dirty="0">
                <a:solidFill>
                  <a:srgbClr val="C00000"/>
                </a:solidFill>
                <a:latin typeface="標楷體" panose="03000509000000000000" pitchFamily="65" charset="-120"/>
                <a:ea typeface="標楷體" panose="03000509000000000000" pitchFamily="65" charset="-120"/>
              </a:rPr>
              <a:t>國內發行人</a:t>
            </a:r>
            <a:r>
              <a:rPr lang="zh-TW" altLang="zh-TW" sz="2200" dirty="0">
                <a:latin typeface="標楷體" panose="03000509000000000000" pitchFamily="65" charset="-120"/>
                <a:ea typeface="標楷體" panose="03000509000000000000" pitchFamily="65" charset="-120"/>
              </a:rPr>
              <a:t>得至遲於申報生效日</a:t>
            </a:r>
            <a:r>
              <a:rPr lang="zh-TW" altLang="zh-TW" sz="2200" b="1" u="sng" dirty="0">
                <a:solidFill>
                  <a:srgbClr val="C00000"/>
                </a:solidFill>
                <a:latin typeface="標楷體" panose="03000509000000000000" pitchFamily="65" charset="-120"/>
                <a:ea typeface="標楷體" panose="03000509000000000000" pitchFamily="65" charset="-120"/>
              </a:rPr>
              <a:t>前一營業日上</a:t>
            </a:r>
            <a:r>
              <a:rPr lang="zh-TW" altLang="en-US" sz="2200" b="1" u="sng" dirty="0">
                <a:solidFill>
                  <a:srgbClr val="C00000"/>
                </a:solidFill>
                <a:latin typeface="標楷體" panose="03000509000000000000" pitchFamily="65" charset="-120"/>
                <a:ea typeface="標楷體" panose="03000509000000000000" pitchFamily="65" charset="-120"/>
              </a:rPr>
              <a:t>午</a:t>
            </a:r>
            <a:r>
              <a:rPr lang="en-US" altLang="zh-TW" sz="2200" b="1" u="sng" dirty="0">
                <a:solidFill>
                  <a:srgbClr val="C00000"/>
                </a:solidFill>
                <a:latin typeface="標楷體" panose="03000509000000000000" pitchFamily="65" charset="-120"/>
                <a:ea typeface="標楷體" panose="03000509000000000000" pitchFamily="65" charset="-120"/>
              </a:rPr>
              <a:t>10</a:t>
            </a:r>
            <a:r>
              <a:rPr lang="zh-TW" altLang="en-US" sz="2200" b="1" u="sng" dirty="0">
                <a:solidFill>
                  <a:srgbClr val="C00000"/>
                </a:solidFill>
                <a:latin typeface="標楷體" panose="03000509000000000000" pitchFamily="65" charset="-120"/>
                <a:ea typeface="標楷體" panose="03000509000000000000" pitchFamily="65" charset="-120"/>
              </a:rPr>
              <a:t>時</a:t>
            </a:r>
            <a:r>
              <a:rPr lang="zh-TW" altLang="zh-TW" sz="2200" b="1" u="sng" dirty="0">
                <a:solidFill>
                  <a:srgbClr val="C00000"/>
                </a:solidFill>
                <a:latin typeface="標楷體" panose="03000509000000000000" pitchFamily="65" charset="-120"/>
                <a:ea typeface="標楷體" panose="03000509000000000000" pitchFamily="65" charset="-120"/>
              </a:rPr>
              <a:t>前</a:t>
            </a:r>
            <a:r>
              <a:rPr lang="zh-TW" altLang="en-US" sz="2200" dirty="0">
                <a:latin typeface="標楷體" panose="03000509000000000000" pitchFamily="65" charset="-120"/>
                <a:ea typeface="標楷體" panose="03000509000000000000" pitchFamily="65" charset="-120"/>
              </a:rPr>
              <a:t>將</a:t>
            </a:r>
            <a:r>
              <a:rPr lang="zh-TW" altLang="zh-TW" sz="2200" dirty="0">
                <a:latin typeface="標楷體" panose="03000509000000000000" pitchFamily="65" charset="-120"/>
                <a:ea typeface="標楷體" panose="03000509000000000000" pitchFamily="65" charset="-120"/>
              </a:rPr>
              <a:t>補正</a:t>
            </a:r>
            <a:r>
              <a:rPr lang="zh-TW" altLang="en-US" sz="2200" dirty="0">
                <a:latin typeface="標楷體" panose="03000509000000000000" pitchFamily="65" charset="-120"/>
                <a:ea typeface="標楷體" panose="03000509000000000000" pitchFamily="65" charset="-120"/>
              </a:rPr>
              <a:t>資料送達</a:t>
            </a:r>
            <a:r>
              <a:rPr lang="zh-TW" altLang="zh-TW" sz="2200" dirty="0">
                <a:latin typeface="標楷體" panose="03000509000000000000" pitchFamily="65" charset="-120"/>
                <a:ea typeface="標楷體" panose="03000509000000000000" pitchFamily="65" charset="-120"/>
              </a:rPr>
              <a:t>，則</a:t>
            </a:r>
            <a:r>
              <a:rPr lang="zh-TW" altLang="en-US" sz="2200" dirty="0">
                <a:latin typeface="標楷體" panose="03000509000000000000" pitchFamily="65" charset="-120"/>
                <a:ea typeface="標楷體" panose="03000509000000000000" pitchFamily="65" charset="-120"/>
              </a:rPr>
              <a:t>得</a:t>
            </a:r>
            <a:r>
              <a:rPr lang="zh-TW" altLang="zh-TW" sz="2200" dirty="0">
                <a:latin typeface="標楷體" panose="03000509000000000000" pitchFamily="65" charset="-120"/>
                <a:ea typeface="標楷體" panose="03000509000000000000" pitchFamily="65" charset="-120"/>
              </a:rPr>
              <a:t>適用原申報生效日</a:t>
            </a:r>
            <a:r>
              <a:rPr lang="en-US" altLang="zh-TW" sz="2200" dirty="0">
                <a:latin typeface="標楷體" panose="03000509000000000000" pitchFamily="65" charset="-120"/>
                <a:ea typeface="標楷體" panose="03000509000000000000" pitchFamily="65" charset="-120"/>
              </a:rPr>
              <a:t>(</a:t>
            </a:r>
            <a:r>
              <a:rPr lang="zh-TW" altLang="zh-TW" sz="2200" dirty="0">
                <a:latin typeface="標楷體" panose="03000509000000000000" pitchFamily="65" charset="-120"/>
                <a:ea typeface="標楷體" panose="03000509000000000000" pitchFamily="65" charset="-120"/>
              </a:rPr>
              <a:t>外國</a:t>
            </a:r>
            <a:r>
              <a:rPr lang="zh-TW" altLang="en-US" sz="2200" dirty="0">
                <a:latin typeface="標楷體" panose="03000509000000000000" pitchFamily="65" charset="-120"/>
                <a:ea typeface="標楷體" panose="03000509000000000000" pitchFamily="65" charset="-120"/>
              </a:rPr>
              <a:t>發行</a:t>
            </a:r>
            <a:r>
              <a:rPr lang="zh-TW" altLang="zh-TW" sz="2200" dirty="0">
                <a:latin typeface="標楷體" panose="03000509000000000000" pitchFamily="65" charset="-120"/>
                <a:ea typeface="標楷體" panose="03000509000000000000" pitchFamily="65" charset="-120"/>
              </a:rPr>
              <a:t>人則</a:t>
            </a:r>
            <a:r>
              <a:rPr lang="zh-TW" altLang="en-US" sz="2200" dirty="0">
                <a:latin typeface="標楷體" panose="03000509000000000000" pitchFamily="65" charset="-120"/>
                <a:ea typeface="標楷體" panose="03000509000000000000" pitchFamily="65" charset="-120"/>
              </a:rPr>
              <a:t>自補正日起，</a:t>
            </a:r>
            <a:r>
              <a:rPr lang="zh-TW" altLang="zh-TW" sz="2200" dirty="0">
                <a:latin typeface="標楷體" panose="03000509000000000000" pitchFamily="65" charset="-120"/>
                <a:ea typeface="標楷體" panose="03000509000000000000" pitchFamily="65" charset="-120"/>
              </a:rPr>
              <a:t>重新起算申報生效日</a:t>
            </a:r>
            <a:r>
              <a:rPr lang="en-US" altLang="zh-TW" sz="2200" dirty="0">
                <a:latin typeface="標楷體" panose="03000509000000000000" pitchFamily="65" charset="-120"/>
                <a:ea typeface="標楷體" panose="03000509000000000000" pitchFamily="65" charset="-120"/>
              </a:rPr>
              <a:t>)</a:t>
            </a:r>
            <a:r>
              <a:rPr lang="zh-TW" altLang="en-US" sz="2200" dirty="0">
                <a:latin typeface="標楷體" panose="03000509000000000000" pitchFamily="65" charset="-120"/>
                <a:ea typeface="標楷體" panose="03000509000000000000" pitchFamily="65" charset="-120"/>
              </a:rPr>
              <a:t> 。</a:t>
            </a:r>
            <a:endParaRPr lang="en-US" altLang="zh-TW" sz="2200" dirty="0">
              <a:latin typeface="標楷體" panose="03000509000000000000" pitchFamily="65" charset="-120"/>
              <a:ea typeface="標楷體" panose="03000509000000000000" pitchFamily="65" charset="-120"/>
            </a:endParaRPr>
          </a:p>
          <a:p>
            <a:endParaRPr lang="zh-TW" altLang="en-US" sz="22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DA843CCF-395D-4592-A44F-E0B2C97BB9F6}" type="slidenum">
              <a:rPr lang="en-US" altLang="zh-TW" smtClean="0"/>
              <a:pPr>
                <a:defRPr/>
              </a:pPr>
              <a:t>6</a:t>
            </a:fld>
            <a:endParaRPr lang="en-US" altLang="zh-TW"/>
          </a:p>
        </p:txBody>
      </p:sp>
    </p:spTree>
    <p:extLst>
      <p:ext uri="{BB962C8B-B14F-4D97-AF65-F5344CB8AC3E}">
        <p14:creationId xmlns:p14="http://schemas.microsoft.com/office/powerpoint/2010/main" val="368555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44364" y="614564"/>
            <a:ext cx="7361852" cy="599142"/>
          </a:xfrm>
        </p:spPr>
        <p:txBody>
          <a:bodyPr vert="horz" lIns="91440" tIns="45720" rIns="91440" bIns="45720" rtlCol="0" anchor="ctr">
            <a:noAutofit/>
          </a:bodyPr>
          <a:lstStyle/>
          <a:p>
            <a:r>
              <a:rPr lang="zh-TW" altLang="en-US" sz="3200" b="1" dirty="0">
                <a:solidFill>
                  <a:srgbClr val="C00000"/>
                </a:solidFill>
                <a:latin typeface="標楷體" panose="03000509000000000000" pitchFamily="65" charset="-120"/>
                <a:ea typeface="標楷體" panose="03000509000000000000" pitchFamily="65" charset="-120"/>
              </a:rPr>
              <a:t>叁、申報發行普通公司債應注意事項</a:t>
            </a:r>
            <a:r>
              <a:rPr lang="en-US" altLang="zh-TW" sz="3200" b="1" dirty="0">
                <a:solidFill>
                  <a:srgbClr val="C00000"/>
                </a:solidFill>
                <a:latin typeface="標楷體" panose="03000509000000000000" pitchFamily="65" charset="-120"/>
                <a:ea typeface="標楷體" panose="03000509000000000000" pitchFamily="65" charset="-120"/>
              </a:rPr>
              <a:t>(2)</a:t>
            </a:r>
            <a:endParaRPr lang="zh-TW" altLang="en-US" sz="3200" b="1" dirty="0">
              <a:solidFill>
                <a:srgbClr val="C00000"/>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F8B89F08-CBC4-4D57-96F9-C749C9F644F0}" type="slidenum">
              <a:rPr lang="en-US" altLang="zh-TW" smtClean="0"/>
              <a:pPr>
                <a:defRPr/>
              </a:pPr>
              <a:t>7</a:t>
            </a:fld>
            <a:endParaRPr lang="en-US" altLang="zh-TW"/>
          </a:p>
        </p:txBody>
      </p:sp>
      <p:sp>
        <p:nvSpPr>
          <p:cNvPr id="5" name="內容版面配置區 2"/>
          <p:cNvSpPr>
            <a:spLocks noGrp="1"/>
          </p:cNvSpPr>
          <p:nvPr>
            <p:ph idx="1"/>
          </p:nvPr>
        </p:nvSpPr>
        <p:spPr>
          <a:xfrm>
            <a:off x="456032" y="1167810"/>
            <a:ext cx="8208466" cy="5589829"/>
          </a:xfrm>
        </p:spPr>
        <p:txBody>
          <a:bodyPr>
            <a:noAutofit/>
          </a:bodyPr>
          <a:lstStyle/>
          <a:p>
            <a:r>
              <a:rPr lang="zh-TW" altLang="en-US" sz="2400" b="1" dirty="0">
                <a:latin typeface="標楷體" panose="03000509000000000000" pitchFamily="65" charset="-120"/>
                <a:ea typeface="標楷體" panose="03000509000000000000" pitchFamily="65" charset="-120"/>
              </a:rPr>
              <a:t>公開說明書「資金用途」之編製內容</a:t>
            </a:r>
            <a:endParaRPr lang="en-US" altLang="zh-TW" sz="2400" b="1" dirty="0">
              <a:latin typeface="標楷體" panose="03000509000000000000" pitchFamily="65" charset="-120"/>
              <a:ea typeface="標楷體" panose="03000509000000000000" pitchFamily="65" charset="-120"/>
            </a:endParaRPr>
          </a:p>
          <a:p>
            <a:pPr marL="0" indent="0">
              <a:buNone/>
            </a:pPr>
            <a:r>
              <a:rPr lang="en-US" altLang="zh-TW" sz="2400" b="1" dirty="0">
                <a:latin typeface="標楷體" panose="03000509000000000000" pitchFamily="65" charset="-120"/>
                <a:ea typeface="標楷體" panose="03000509000000000000" pitchFamily="65" charset="-120"/>
              </a:rPr>
              <a:t>  -</a:t>
            </a:r>
            <a:r>
              <a:rPr lang="zh-TW" altLang="en-US" sz="2400" b="1" dirty="0">
                <a:solidFill>
                  <a:srgbClr val="0000FF"/>
                </a:solidFill>
                <a:latin typeface="標楷體" panose="03000509000000000000" pitchFamily="65" charset="-120"/>
                <a:ea typeface="標楷體" panose="03000509000000000000" pitchFamily="65" charset="-120"/>
              </a:rPr>
              <a:t>適用一般公司</a:t>
            </a:r>
            <a:endParaRPr lang="en-US" altLang="zh-TW" sz="2400" b="1" dirty="0">
              <a:solidFill>
                <a:srgbClr val="0000FF"/>
              </a:solidFill>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請依「</a:t>
            </a:r>
            <a:r>
              <a:rPr lang="zh-TW" altLang="zh-TW" sz="2000" dirty="0">
                <a:latin typeface="標楷體" panose="03000509000000000000" pitchFamily="65" charset="-120"/>
                <a:ea typeface="標楷體" panose="03000509000000000000" pitchFamily="65" charset="-120"/>
              </a:rPr>
              <a:t>公司募集發行有價證券公開說明書應行記載事項準則</a:t>
            </a:r>
            <a:r>
              <a:rPr lang="zh-TW" altLang="en-US" sz="2000" dirty="0">
                <a:latin typeface="標楷體" panose="03000509000000000000" pitchFamily="65" charset="-120"/>
                <a:ea typeface="標楷體" panose="03000509000000000000" pitchFamily="65" charset="-120"/>
              </a:rPr>
              <a:t>」第二十四條規定，編製與公司債發行相關項目之內容。</a:t>
            </a:r>
            <a:endParaRPr lang="en-US" altLang="zh-TW" sz="2000" dirty="0">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包括第ㄧ、第二、第八、第九、第十款等相關規定。</a:t>
            </a:r>
            <a:endParaRPr lang="en-US" altLang="zh-TW" sz="2000" dirty="0">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其中第十款有關發行公司債係為</a:t>
            </a:r>
            <a:r>
              <a:rPr lang="zh-TW" altLang="zh-TW" sz="2000" dirty="0">
                <a:latin typeface="標楷體" panose="03000509000000000000" pitchFamily="65" charset="-120"/>
                <a:ea typeface="標楷體" panose="03000509000000000000" pitchFamily="65" charset="-120"/>
              </a:rPr>
              <a:t>充實營運資金、償還債務者，應列明下列事項：</a:t>
            </a:r>
            <a:endParaRPr lang="en-US" altLang="zh-TW" sz="2000" dirty="0">
              <a:latin typeface="標楷體" panose="03000509000000000000" pitchFamily="65" charset="-120"/>
              <a:ea typeface="標楷體" panose="03000509000000000000" pitchFamily="65" charset="-120"/>
            </a:endParaRPr>
          </a:p>
          <a:p>
            <a:pPr lvl="2"/>
            <a:r>
              <a:rPr lang="zh-TW" altLang="zh-TW" sz="1600" dirty="0">
                <a:solidFill>
                  <a:srgbClr val="FF0000"/>
                </a:solidFill>
                <a:latin typeface="標楷體" panose="03000509000000000000" pitchFamily="65" charset="-120"/>
                <a:ea typeface="標楷體" panose="03000509000000000000" pitchFamily="65" charset="-120"/>
              </a:rPr>
              <a:t>公司債務逐年到期金額、償還計畫及預計財務負擔減輕情形、目前營運資金狀況、所需之資金額度及預計運用情形，並列示所編製之申報年度及未來一年度各月份之現金收支預測表。</a:t>
            </a:r>
            <a:r>
              <a:rPr lang="zh-TW" altLang="zh-TW" sz="1600" dirty="0">
                <a:latin typeface="標楷體" panose="03000509000000000000" pitchFamily="65" charset="-120"/>
                <a:ea typeface="標楷體" panose="03000509000000000000" pitchFamily="65" charset="-120"/>
              </a:rPr>
              <a:t>（附表五十）</a:t>
            </a:r>
            <a:endParaRPr lang="en-US" altLang="zh-TW" sz="1600" dirty="0">
              <a:latin typeface="標楷體" panose="03000509000000000000" pitchFamily="65" charset="-120"/>
              <a:ea typeface="標楷體" panose="03000509000000000000" pitchFamily="65" charset="-120"/>
            </a:endParaRPr>
          </a:p>
          <a:p>
            <a:pPr lvl="2"/>
            <a:r>
              <a:rPr lang="zh-TW" altLang="zh-TW" sz="1600" dirty="0">
                <a:solidFill>
                  <a:srgbClr val="FF0000"/>
                </a:solidFill>
                <a:latin typeface="標楷體" panose="03000509000000000000" pitchFamily="65" charset="-120"/>
                <a:ea typeface="標楷體" panose="03000509000000000000" pitchFamily="65" charset="-120"/>
              </a:rPr>
              <a:t>就公司申報年度及預計未來一年度應收帳款收款與應付帳款付款政策、資本支出計畫、財務槓桿及負債比率（或自有資產與風險性資產比率），說明償債或充實營運資金之原因。</a:t>
            </a:r>
            <a:endParaRPr lang="en-US" altLang="zh-TW" sz="1600" dirty="0">
              <a:solidFill>
                <a:srgbClr val="FF0000"/>
              </a:solidFill>
              <a:latin typeface="標楷體" panose="03000509000000000000" pitchFamily="65" charset="-120"/>
              <a:ea typeface="標楷體" panose="03000509000000000000" pitchFamily="65" charset="-120"/>
            </a:endParaRPr>
          </a:p>
          <a:p>
            <a:pPr lvl="2"/>
            <a:r>
              <a:rPr lang="zh-TW" altLang="zh-TW" sz="1600" dirty="0">
                <a:solidFill>
                  <a:srgbClr val="FF0000"/>
                </a:solidFill>
                <a:latin typeface="標楷體" panose="03000509000000000000" pitchFamily="65" charset="-120"/>
                <a:ea typeface="標楷體" panose="03000509000000000000" pitchFamily="65" charset="-120"/>
              </a:rPr>
              <a:t>增資計畫如用於償債，應說明原借款用途及其效益達成情形。</a:t>
            </a:r>
            <a:r>
              <a:rPr lang="zh-TW" altLang="zh-TW" sz="1600" dirty="0">
                <a:latin typeface="標楷體" panose="03000509000000000000" pitchFamily="65" charset="-120"/>
                <a:ea typeface="標楷體" panose="03000509000000000000" pitchFamily="65" charset="-120"/>
              </a:rPr>
              <a:t>若原借款係用以購買營建用地、支付營建工程款或承攬工程，應就預計自購置該營建用地至營建個案銷售完竣或承攬工程完竣所需之資金總額、不足資金之來源及各階段資金投入及工程進度，說明原借款原因，並就認列損益之時點、金額說明預計可能產生效益及其達成情形。</a:t>
            </a:r>
            <a:endParaRPr lang="en-US" altLang="zh-TW" sz="1600" dirty="0">
              <a:latin typeface="標楷體" panose="03000509000000000000" pitchFamily="65" charset="-120"/>
              <a:ea typeface="標楷體" panose="03000509000000000000" pitchFamily="65" charset="-120"/>
            </a:endParaRPr>
          </a:p>
          <a:p>
            <a:pPr lvl="2"/>
            <a:r>
              <a:rPr lang="zh-TW" altLang="zh-TW" sz="1600" dirty="0">
                <a:latin typeface="標楷體" panose="03000509000000000000" pitchFamily="65" charset="-120"/>
                <a:ea typeface="標楷體" panose="03000509000000000000" pitchFamily="65" charset="-120"/>
              </a:rPr>
              <a:t>現金收支預測表中，未來如有重大資本支出及長期股權投資合計之金額達本次募資金額百分之六十者，應敘明其必要性、預計資金來源及效益。</a:t>
            </a:r>
            <a:br>
              <a:rPr lang="en-US" altLang="zh-TW" sz="1600" dirty="0">
                <a:latin typeface="標楷體" panose="03000509000000000000" pitchFamily="65" charset="-120"/>
                <a:ea typeface="標楷體" panose="03000509000000000000" pitchFamily="65" charset="-120"/>
              </a:rPr>
            </a:br>
            <a:endParaRPr lang="en-US" altLang="zh-TW" sz="1600" dirty="0">
              <a:latin typeface="標楷體" panose="03000509000000000000" pitchFamily="65" charset="-120"/>
              <a:ea typeface="標楷體" panose="03000509000000000000" pitchFamily="65" charset="-120"/>
            </a:endParaRPr>
          </a:p>
          <a:p>
            <a:endParaRPr lang="en-US" altLang="zh-TW" sz="2000" dirty="0">
              <a:latin typeface="標楷體" panose="03000509000000000000" pitchFamily="65" charset="-120"/>
              <a:ea typeface="標楷體" panose="03000509000000000000" pitchFamily="65" charset="-120"/>
            </a:endParaRPr>
          </a:p>
          <a:p>
            <a:endParaRPr lang="zh-TW" altLang="en-US" sz="2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2083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3212" y="581111"/>
            <a:ext cx="7361852" cy="599142"/>
          </a:xfrm>
        </p:spPr>
        <p:txBody>
          <a:bodyPr vert="horz" lIns="91440" tIns="45720" rIns="91440" bIns="45720" rtlCol="0" anchor="ctr">
            <a:noAutofit/>
          </a:bodyPr>
          <a:lstStyle/>
          <a:p>
            <a:r>
              <a:rPr lang="zh-TW" altLang="en-US" sz="3200" b="1" dirty="0">
                <a:solidFill>
                  <a:srgbClr val="C00000"/>
                </a:solidFill>
                <a:latin typeface="標楷體" panose="03000509000000000000" pitchFamily="65" charset="-120"/>
                <a:ea typeface="標楷體" panose="03000509000000000000" pitchFamily="65" charset="-120"/>
              </a:rPr>
              <a:t>叁、申報發行普通公司債應注意事項</a:t>
            </a:r>
            <a:r>
              <a:rPr lang="en-US" altLang="zh-TW" sz="3200" b="1" dirty="0">
                <a:solidFill>
                  <a:srgbClr val="C00000"/>
                </a:solidFill>
                <a:latin typeface="標楷體" panose="03000509000000000000" pitchFamily="65" charset="-120"/>
                <a:ea typeface="標楷體" panose="03000509000000000000" pitchFamily="65" charset="-120"/>
              </a:rPr>
              <a:t>(3)</a:t>
            </a:r>
            <a:endParaRPr lang="zh-TW" altLang="en-US" sz="3200" b="1" dirty="0">
              <a:solidFill>
                <a:srgbClr val="C00000"/>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F8B89F08-CBC4-4D57-96F9-C749C9F644F0}" type="slidenum">
              <a:rPr lang="en-US" altLang="zh-TW" smtClean="0"/>
              <a:pPr>
                <a:defRPr/>
              </a:pPr>
              <a:t>8</a:t>
            </a:fld>
            <a:endParaRPr lang="en-US" altLang="zh-TW"/>
          </a:p>
        </p:txBody>
      </p:sp>
      <p:sp>
        <p:nvSpPr>
          <p:cNvPr id="5" name="內容版面配置區 2"/>
          <p:cNvSpPr>
            <a:spLocks noGrp="1"/>
          </p:cNvSpPr>
          <p:nvPr>
            <p:ph idx="1"/>
          </p:nvPr>
        </p:nvSpPr>
        <p:spPr>
          <a:xfrm>
            <a:off x="591016" y="1182030"/>
            <a:ext cx="8173843" cy="5519854"/>
          </a:xfrm>
        </p:spPr>
        <p:txBody>
          <a:bodyPr>
            <a:noAutofit/>
          </a:bodyPr>
          <a:lstStyle/>
          <a:p>
            <a:r>
              <a:rPr lang="zh-TW" altLang="en-US" sz="2400" b="1" dirty="0">
                <a:latin typeface="標楷體" panose="03000509000000000000" pitchFamily="65" charset="-120"/>
                <a:ea typeface="標楷體" panose="03000509000000000000" pitchFamily="65" charset="-120"/>
              </a:rPr>
              <a:t>公開說明書「資金用途」之編製內容</a:t>
            </a:r>
            <a:endParaRPr lang="en-US" altLang="zh-TW" sz="2400" b="1" dirty="0">
              <a:latin typeface="標楷體" panose="03000509000000000000" pitchFamily="65" charset="-120"/>
              <a:ea typeface="標楷體" panose="03000509000000000000" pitchFamily="65" charset="-120"/>
            </a:endParaRPr>
          </a:p>
          <a:p>
            <a:pPr marL="0" indent="0">
              <a:buNone/>
            </a:pPr>
            <a:r>
              <a:rPr lang="zh-TW" altLang="en-US" sz="2400" b="1" dirty="0">
                <a:latin typeface="標楷體" panose="03000509000000000000" pitchFamily="65" charset="-120"/>
                <a:ea typeface="標楷體" panose="03000509000000000000" pitchFamily="65" charset="-120"/>
              </a:rPr>
              <a:t>  </a:t>
            </a:r>
            <a:r>
              <a:rPr lang="en-US" altLang="zh-TW" sz="2400" b="1" dirty="0">
                <a:latin typeface="標楷體" panose="03000509000000000000" pitchFamily="65" charset="-120"/>
                <a:ea typeface="標楷體" panose="03000509000000000000" pitchFamily="65" charset="-120"/>
              </a:rPr>
              <a:t>-</a:t>
            </a:r>
            <a:r>
              <a:rPr lang="zh-TW" altLang="en-US" sz="2400" b="1" dirty="0">
                <a:solidFill>
                  <a:srgbClr val="0000FF"/>
                </a:solidFill>
                <a:latin typeface="標楷體" panose="03000509000000000000" pitchFamily="65" charset="-120"/>
                <a:ea typeface="標楷體" panose="03000509000000000000" pitchFamily="65" charset="-120"/>
              </a:rPr>
              <a:t>適用金融控股及票券金融公司</a:t>
            </a:r>
            <a:endParaRPr lang="en-US" altLang="zh-TW" sz="2400" b="1" dirty="0">
              <a:solidFill>
                <a:srgbClr val="0000FF"/>
              </a:solidFill>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請依「金融業</a:t>
            </a:r>
            <a:r>
              <a:rPr lang="zh-TW" altLang="zh-TW" sz="2000" dirty="0">
                <a:latin typeface="標楷體" panose="03000509000000000000" pitchFamily="65" charset="-120"/>
                <a:ea typeface="標楷體" panose="03000509000000000000" pitchFamily="65" charset="-120"/>
              </a:rPr>
              <a:t>募集發行有價證券公開說明書應行記載事項準則</a:t>
            </a:r>
            <a:r>
              <a:rPr lang="zh-TW" altLang="en-US" sz="2000" dirty="0">
                <a:latin typeface="標楷體" panose="03000509000000000000" pitchFamily="65" charset="-120"/>
                <a:ea typeface="標楷體" panose="03000509000000000000" pitchFamily="65" charset="-120"/>
              </a:rPr>
              <a:t>」第二十五條規定，編製與公司債發行相關項目之內容。</a:t>
            </a:r>
            <a:endParaRPr lang="en-US" altLang="zh-TW" sz="2000" dirty="0">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包括第ㄧ、第三、第九、第十、第十一款等相關規定。</a:t>
            </a:r>
            <a:endParaRPr lang="en-US" altLang="zh-TW" sz="2000" dirty="0">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其中第十一款有關發行公司債係為</a:t>
            </a:r>
            <a:r>
              <a:rPr lang="zh-TW" altLang="zh-TW" sz="2000" dirty="0">
                <a:latin typeface="標楷體" panose="03000509000000000000" pitchFamily="65" charset="-120"/>
                <a:ea typeface="標楷體" panose="03000509000000000000" pitchFamily="65" charset="-120"/>
              </a:rPr>
              <a:t>充實營運資金、償還債務者，應列明下列事項：</a:t>
            </a:r>
            <a:endParaRPr lang="en-US" altLang="zh-TW" sz="2000" dirty="0">
              <a:latin typeface="標楷體" panose="03000509000000000000" pitchFamily="65" charset="-120"/>
              <a:ea typeface="標楷體" panose="03000509000000000000" pitchFamily="65" charset="-120"/>
            </a:endParaRPr>
          </a:p>
          <a:p>
            <a:pPr lvl="2"/>
            <a:r>
              <a:rPr lang="zh-TW" altLang="en-US" sz="1600" dirty="0">
                <a:solidFill>
                  <a:srgbClr val="FF0000"/>
                </a:solidFill>
                <a:latin typeface="標楷體" panose="03000509000000000000" pitchFamily="65" charset="-120"/>
                <a:ea typeface="標楷體" panose="03000509000000000000" pitchFamily="65" charset="-120"/>
              </a:rPr>
              <a:t>公司債務逐年到期金額、償還計畫及預計財務負擔減輕情形、目前營運資金狀況、所需之資金額度及預計運用情形，並列示所編製之申報（請）年度及未來一年度各月份之現金收支預測表。</a:t>
            </a:r>
            <a:r>
              <a:rPr lang="zh-TW" altLang="en-US" sz="1600" dirty="0">
                <a:latin typeface="標楷體" panose="03000509000000000000" pitchFamily="65" charset="-120"/>
                <a:ea typeface="標楷體" panose="03000509000000000000" pitchFamily="65" charset="-120"/>
              </a:rPr>
              <a:t>（附表五十五）</a:t>
            </a:r>
            <a:endParaRPr lang="en-US" altLang="zh-TW" sz="1600" dirty="0">
              <a:latin typeface="標楷體" panose="03000509000000000000" pitchFamily="65" charset="-120"/>
              <a:ea typeface="標楷體" panose="03000509000000000000" pitchFamily="65" charset="-120"/>
            </a:endParaRPr>
          </a:p>
          <a:p>
            <a:pPr lvl="2"/>
            <a:r>
              <a:rPr lang="zh-TW" altLang="en-US" sz="1600" dirty="0">
                <a:solidFill>
                  <a:srgbClr val="FF0000"/>
                </a:solidFill>
                <a:latin typeface="標楷體" panose="03000509000000000000" pitchFamily="65" charset="-120"/>
                <a:ea typeface="標楷體" panose="03000509000000000000" pitchFamily="65" charset="-120"/>
              </a:rPr>
              <a:t>就公司申報（請）年度及預計未來一年度應收帳款收款與應付帳款付款政策、資本支出計畫、財務槓桿及負債比率（或自有資本與風險性資產比率），說明償債或充實營運資金之原因。</a:t>
            </a:r>
          </a:p>
          <a:p>
            <a:pPr lvl="2"/>
            <a:r>
              <a:rPr lang="zh-TW" altLang="en-US" sz="1600" dirty="0">
                <a:solidFill>
                  <a:srgbClr val="FF0000"/>
                </a:solidFill>
                <a:latin typeface="標楷體" panose="03000509000000000000" pitchFamily="65" charset="-120"/>
                <a:ea typeface="標楷體" panose="03000509000000000000" pitchFamily="65" charset="-120"/>
              </a:rPr>
              <a:t>增資計畫如用於償債者，應說明原借款用途及其效益達成情形。</a:t>
            </a:r>
            <a:r>
              <a:rPr lang="zh-TW" altLang="en-US" sz="1600" dirty="0">
                <a:latin typeface="標楷體" panose="03000509000000000000" pitchFamily="65" charset="-120"/>
                <a:ea typeface="標楷體" panose="03000509000000000000" pitchFamily="65" charset="-120"/>
              </a:rPr>
              <a:t>若原借款係用以購買營建用地或支付營建工程款者，應就預計自購置該營建用地至興建完竣所需之資金總額、不足資金之來源及各階段資金投入及工程進度，說明原借款原因、預計可能產生效益及其達成情形。</a:t>
            </a:r>
          </a:p>
          <a:p>
            <a:pPr lvl="2"/>
            <a:r>
              <a:rPr lang="zh-TW" altLang="en-US" sz="1600" dirty="0">
                <a:latin typeface="標楷體" panose="03000509000000000000" pitchFamily="65" charset="-120"/>
                <a:ea typeface="標楷體" panose="03000509000000000000" pitchFamily="65" charset="-120"/>
              </a:rPr>
              <a:t>現金收支預測表中，未來如有重大資本支出及長期股權投資合計之金額達本次募資金額百分之六十者，應敘明其必要性、預計資金來源及效益。</a:t>
            </a:r>
            <a:endParaRPr lang="en-US" altLang="zh-TW" sz="1600" dirty="0">
              <a:latin typeface="標楷體" panose="03000509000000000000" pitchFamily="65" charset="-120"/>
              <a:ea typeface="標楷體" panose="03000509000000000000" pitchFamily="65" charset="-120"/>
            </a:endParaRPr>
          </a:p>
          <a:p>
            <a:endParaRPr lang="zh-TW" altLang="en-US" sz="2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99700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4CADCAED-53EA-4247-9704-0D0F5A5F0C2D}" type="slidenum">
              <a:rPr lang="en-US" altLang="zh-TW" smtClean="0"/>
              <a:pPr>
                <a:defRPr/>
              </a:pPr>
              <a:t>9</a:t>
            </a:fld>
            <a:endParaRPr lang="en-US" altLang="zh-TW" dirty="0"/>
          </a:p>
        </p:txBody>
      </p:sp>
      <p:sp>
        <p:nvSpPr>
          <p:cNvPr id="4" name="標題 3"/>
          <p:cNvSpPr>
            <a:spLocks noGrp="1"/>
          </p:cNvSpPr>
          <p:nvPr>
            <p:ph type="title"/>
          </p:nvPr>
        </p:nvSpPr>
        <p:spPr>
          <a:xfrm>
            <a:off x="441090" y="535258"/>
            <a:ext cx="8052449" cy="716680"/>
          </a:xfrm>
        </p:spPr>
        <p:txBody>
          <a:bodyPr vert="horz" lIns="91440" tIns="45720" rIns="91440" bIns="45720" rtlCol="0" anchor="ctr">
            <a:noAutofit/>
          </a:bodyPr>
          <a:lstStyle/>
          <a:p>
            <a:r>
              <a:rPr lang="zh-TW" altLang="en-US" sz="3200" b="1" dirty="0">
                <a:solidFill>
                  <a:srgbClr val="C00000"/>
                </a:solidFill>
                <a:latin typeface="標楷體" panose="03000509000000000000" pitchFamily="65" charset="-120"/>
                <a:ea typeface="標楷體" panose="03000509000000000000" pitchFamily="65" charset="-120"/>
              </a:rPr>
              <a:t>叁、申報發行普通公司債應注意事項</a:t>
            </a:r>
            <a:r>
              <a:rPr lang="en-US" altLang="zh-TW" sz="3200" b="1" dirty="0">
                <a:solidFill>
                  <a:srgbClr val="C00000"/>
                </a:solidFill>
                <a:latin typeface="標楷體" panose="03000509000000000000" pitchFamily="65" charset="-120"/>
                <a:ea typeface="標楷體" panose="03000509000000000000" pitchFamily="65" charset="-120"/>
              </a:rPr>
              <a:t>(4)</a:t>
            </a:r>
            <a:endParaRPr lang="zh-TW" altLang="en-US" sz="3200" b="1" dirty="0">
              <a:solidFill>
                <a:srgbClr val="C00000"/>
              </a:solidFill>
              <a:latin typeface="標楷體" panose="03000509000000000000" pitchFamily="65" charset="-120"/>
              <a:ea typeface="標楷體" panose="03000509000000000000" pitchFamily="65" charset="-120"/>
            </a:endParaRPr>
          </a:p>
        </p:txBody>
      </p:sp>
      <p:graphicFrame>
        <p:nvGraphicFramePr>
          <p:cNvPr id="11" name="內容版面配置區 10"/>
          <p:cNvGraphicFramePr>
            <a:graphicFrameLocks noGrp="1"/>
          </p:cNvGraphicFramePr>
          <p:nvPr>
            <p:ph idx="1"/>
            <p:extLst>
              <p:ext uri="{D42A27DB-BD31-4B8C-83A1-F6EECF244321}">
                <p14:modId xmlns:p14="http://schemas.microsoft.com/office/powerpoint/2010/main" val="499045165"/>
              </p:ext>
            </p:extLst>
          </p:nvPr>
        </p:nvGraphicFramePr>
        <p:xfrm>
          <a:off x="256479" y="1170879"/>
          <a:ext cx="8697951" cy="5690311"/>
        </p:xfrm>
        <a:graphic>
          <a:graphicData uri="http://schemas.openxmlformats.org/drawingml/2006/table">
            <a:tbl>
              <a:tblPr firstRow="1" bandRow="1">
                <a:tableStyleId>{22838BEF-8BB2-4498-84A7-C5851F593DF1}</a:tableStyleId>
              </a:tblPr>
              <a:tblGrid>
                <a:gridCol w="901756">
                  <a:extLst>
                    <a:ext uri="{9D8B030D-6E8A-4147-A177-3AD203B41FA5}">
                      <a16:colId xmlns:a16="http://schemas.microsoft.com/office/drawing/2014/main" val="20000"/>
                    </a:ext>
                  </a:extLst>
                </a:gridCol>
                <a:gridCol w="2521668">
                  <a:extLst>
                    <a:ext uri="{9D8B030D-6E8A-4147-A177-3AD203B41FA5}">
                      <a16:colId xmlns:a16="http://schemas.microsoft.com/office/drawing/2014/main" val="20001"/>
                    </a:ext>
                  </a:extLst>
                </a:gridCol>
                <a:gridCol w="5274527">
                  <a:extLst>
                    <a:ext uri="{9D8B030D-6E8A-4147-A177-3AD203B41FA5}">
                      <a16:colId xmlns:a16="http://schemas.microsoft.com/office/drawing/2014/main" val="20002"/>
                    </a:ext>
                  </a:extLst>
                </a:gridCol>
              </a:tblGrid>
              <a:tr h="584911">
                <a:tc>
                  <a:txBody>
                    <a:bodyPr/>
                    <a:lstStyle/>
                    <a:p>
                      <a:pPr algn="ctr"/>
                      <a:r>
                        <a:rPr lang="zh-TW" altLang="en-US" sz="2000" dirty="0">
                          <a:latin typeface="標楷體" panose="03000509000000000000" pitchFamily="65" charset="-120"/>
                          <a:ea typeface="標楷體" panose="03000509000000000000" pitchFamily="65" charset="-120"/>
                        </a:rPr>
                        <a:t>類別</a:t>
                      </a:r>
                      <a:endParaRPr lang="zh-TW" altLang="en-US" sz="2000" dirty="0">
                        <a:solidFill>
                          <a:srgbClr val="002060"/>
                        </a:solidFill>
                        <a:latin typeface="標楷體" panose="03000509000000000000" pitchFamily="65" charset="-120"/>
                        <a:ea typeface="標楷體" panose="03000509000000000000" pitchFamily="65" charset="-120"/>
                      </a:endParaRPr>
                    </a:p>
                  </a:txBody>
                  <a:tcPr anchor="ctr"/>
                </a:tc>
                <a:tc>
                  <a:txBody>
                    <a:bodyPr/>
                    <a:lstStyle/>
                    <a:p>
                      <a:pPr algn="ctr"/>
                      <a:r>
                        <a:rPr lang="zh-TW" altLang="zh-TW" sz="2000" kern="100" dirty="0">
                          <a:effectLst/>
                          <a:latin typeface="標楷體" panose="03000509000000000000" pitchFamily="65" charset="-120"/>
                          <a:ea typeface="標楷體" panose="03000509000000000000" pitchFamily="65" charset="-120"/>
                        </a:rPr>
                        <a:t>申報書類型</a:t>
                      </a:r>
                      <a:endParaRPr lang="zh-TW" altLang="en-US" sz="2000" dirty="0">
                        <a:solidFill>
                          <a:srgbClr val="002060"/>
                        </a:solidFill>
                        <a:latin typeface="標楷體" panose="03000509000000000000" pitchFamily="65" charset="-120"/>
                        <a:ea typeface="標楷體" panose="03000509000000000000"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2000" kern="100" dirty="0">
                          <a:effectLst/>
                          <a:latin typeface="標楷體" panose="03000509000000000000" pitchFamily="65" charset="-120"/>
                          <a:ea typeface="標楷體" panose="03000509000000000000" pitchFamily="65" charset="-120"/>
                        </a:rPr>
                        <a:t>應檢送之「</a:t>
                      </a:r>
                      <a:r>
                        <a:rPr lang="zh-TW" altLang="zh-TW" sz="2000" kern="100" dirty="0">
                          <a:solidFill>
                            <a:srgbClr val="FF0000"/>
                          </a:solidFill>
                          <a:effectLst/>
                          <a:latin typeface="標楷體" panose="03000509000000000000" pitchFamily="65" charset="-120"/>
                          <a:ea typeface="標楷體" panose="03000509000000000000" pitchFamily="65" charset="-120"/>
                        </a:rPr>
                        <a:t>其他必要之書件</a:t>
                      </a:r>
                      <a:r>
                        <a:rPr lang="zh-TW" altLang="zh-TW" sz="2000" kern="100" dirty="0">
                          <a:effectLst/>
                          <a:latin typeface="標楷體" panose="03000509000000000000" pitchFamily="65" charset="-120"/>
                          <a:ea typeface="標楷體" panose="03000509000000000000" pitchFamily="65" charset="-120"/>
                        </a:rPr>
                        <a:t>」</a:t>
                      </a:r>
                      <a:endParaRPr lang="zh-TW" altLang="zh-TW" sz="2000" kern="100" dirty="0">
                        <a:solidFill>
                          <a:srgbClr val="00206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val="10000"/>
                  </a:ext>
                </a:extLst>
              </a:tr>
              <a:tr h="1521121">
                <a:tc rowSpan="3">
                  <a:txBody>
                    <a:bodyPr/>
                    <a:lstStyle/>
                    <a:p>
                      <a:endParaRPr lang="en-US" altLang="zh-TW" sz="1700" dirty="0">
                        <a:latin typeface="標楷體" panose="03000509000000000000" pitchFamily="65" charset="-120"/>
                        <a:ea typeface="標楷體" panose="03000509000000000000" pitchFamily="65" charset="-120"/>
                      </a:endParaRPr>
                    </a:p>
                    <a:p>
                      <a:endParaRPr lang="en-US" altLang="zh-TW" sz="1700" dirty="0">
                        <a:latin typeface="標楷體" panose="03000509000000000000" pitchFamily="65" charset="-120"/>
                        <a:ea typeface="標楷體" panose="03000509000000000000" pitchFamily="65" charset="-120"/>
                      </a:endParaRPr>
                    </a:p>
                    <a:p>
                      <a:endParaRPr lang="en-US" altLang="zh-TW" sz="1700" dirty="0">
                        <a:latin typeface="標楷體" panose="03000509000000000000" pitchFamily="65" charset="-120"/>
                        <a:ea typeface="標楷體" panose="03000509000000000000" pitchFamily="65" charset="-120"/>
                      </a:endParaRPr>
                    </a:p>
                    <a:p>
                      <a:endParaRPr lang="en-US" altLang="zh-TW" sz="1700" dirty="0">
                        <a:latin typeface="標楷體" panose="03000509000000000000" pitchFamily="65" charset="-120"/>
                        <a:ea typeface="標楷體" panose="03000509000000000000" pitchFamily="65" charset="-120"/>
                      </a:endParaRPr>
                    </a:p>
                    <a:p>
                      <a:endParaRPr lang="en-US" altLang="zh-TW" sz="1700" dirty="0">
                        <a:latin typeface="標楷體" panose="03000509000000000000" pitchFamily="65" charset="-120"/>
                        <a:ea typeface="標楷體" panose="03000509000000000000" pitchFamily="65" charset="-120"/>
                      </a:endParaRPr>
                    </a:p>
                    <a:p>
                      <a:endParaRPr lang="en-US" altLang="zh-TW" sz="1700" dirty="0">
                        <a:latin typeface="標楷體" panose="03000509000000000000" pitchFamily="65" charset="-120"/>
                        <a:ea typeface="標楷體" panose="03000509000000000000" pitchFamily="65" charset="-120"/>
                      </a:endParaRPr>
                    </a:p>
                    <a:p>
                      <a:endParaRPr lang="en-US" altLang="zh-TW" sz="1700" dirty="0">
                        <a:latin typeface="標楷體" panose="03000509000000000000" pitchFamily="65" charset="-120"/>
                        <a:ea typeface="標楷體" panose="03000509000000000000" pitchFamily="65" charset="-120"/>
                      </a:endParaRPr>
                    </a:p>
                    <a:p>
                      <a:r>
                        <a:rPr lang="zh-TW" altLang="en-US" sz="1700" dirty="0">
                          <a:latin typeface="標楷體" panose="03000509000000000000" pitchFamily="65" charset="-120"/>
                          <a:ea typeface="標楷體" panose="03000509000000000000" pitchFamily="65" charset="-120"/>
                        </a:rPr>
                        <a:t>本國</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外國發行人</a:t>
                      </a:r>
                    </a:p>
                    <a:p>
                      <a:endParaRPr lang="zh-TW" altLang="en-US" sz="1700" dirty="0">
                        <a:latin typeface="標楷體" panose="03000509000000000000" pitchFamily="65" charset="-120"/>
                        <a:ea typeface="標楷體" panose="03000509000000000000" pitchFamily="65" charset="-12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700" kern="100" dirty="0">
                          <a:effectLst/>
                          <a:latin typeface="標楷體" panose="03000509000000000000" pitchFamily="65" charset="-120"/>
                          <a:ea typeface="標楷體" panose="03000509000000000000" pitchFamily="65" charset="-120"/>
                        </a:rPr>
                        <a:t>1.</a:t>
                      </a:r>
                      <a:r>
                        <a:rPr lang="zh-TW" altLang="zh-TW" sz="1700" kern="100" dirty="0">
                          <a:effectLst/>
                          <a:latin typeface="標楷體" panose="03000509000000000000" pitchFamily="65" charset="-120"/>
                          <a:ea typeface="標楷體" panose="03000509000000000000" pitchFamily="65" charset="-120"/>
                        </a:rPr>
                        <a:t>發行普通公司債申報書</a:t>
                      </a:r>
                      <a:endParaRPr lang="en-US" altLang="zh-TW" sz="1700" kern="100" dirty="0">
                        <a:effectLst/>
                        <a:latin typeface="標楷體" panose="03000509000000000000" pitchFamily="65" charset="-120"/>
                        <a:ea typeface="標楷體" panose="03000509000000000000" pitchFamily="65" charset="-12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700" kern="100" dirty="0">
                        <a:effectLst/>
                        <a:latin typeface="標楷體" panose="03000509000000000000" pitchFamily="65" charset="-120"/>
                        <a:ea typeface="標楷體" panose="03000509000000000000" pitchFamily="65"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TW" sz="1700" kern="1200" dirty="0">
                          <a:effectLst/>
                          <a:latin typeface="標楷體" panose="03000509000000000000" pitchFamily="65" charset="-120"/>
                          <a:ea typeface="標楷體" panose="03000509000000000000" pitchFamily="65" charset="-120"/>
                        </a:rPr>
                        <a:t>2.</a:t>
                      </a:r>
                      <a:r>
                        <a:rPr kumimoji="0" lang="zh-TW" altLang="zh-TW" sz="1700" kern="1200" dirty="0">
                          <a:effectLst/>
                          <a:latin typeface="標楷體" panose="03000509000000000000" pitchFamily="65" charset="-120"/>
                          <a:ea typeface="標楷體" panose="03000509000000000000" pitchFamily="65" charset="-120"/>
                        </a:rPr>
                        <a:t>外國發行人於國內募集與發行普通公司債申報書</a:t>
                      </a:r>
                      <a:endParaRPr kumimoji="0" lang="zh-TW" altLang="zh-TW" sz="1700" b="0" kern="1200" dirty="0">
                        <a:solidFill>
                          <a:schemeClr val="dk1"/>
                        </a:solidFill>
                        <a:effectLst/>
                        <a:latin typeface="標楷體" panose="03000509000000000000" pitchFamily="65" charset="-120"/>
                        <a:ea typeface="標楷體" panose="03000509000000000000" pitchFamily="65" charset="-120"/>
                        <a:cs typeface="+mn-cs"/>
                      </a:endParaRPr>
                    </a:p>
                  </a:txBody>
                  <a:tcPr anchor="ctr">
                    <a:solidFill>
                      <a:schemeClr val="accent1">
                        <a:lumMod val="40000"/>
                        <a:lumOff val="60000"/>
                      </a:schemeClr>
                    </a:solidFill>
                  </a:tcPr>
                </a:tc>
                <a:tc rowSpan="2">
                  <a:txBody>
                    <a:bodyPr/>
                    <a:lstStyle/>
                    <a:p>
                      <a:pPr marL="285750" indent="-285750">
                        <a:buFont typeface="Arial" panose="020B0604020202020204" pitchFamily="34" charset="0"/>
                        <a:buChar char="•"/>
                      </a:pPr>
                      <a:r>
                        <a:rPr lang="zh-TW" altLang="en-US" sz="1700" dirty="0">
                          <a:latin typeface="標楷體" panose="03000509000000000000" pitchFamily="65" charset="-120"/>
                          <a:ea typeface="標楷體" panose="03000509000000000000" pitchFamily="65" charset="-120"/>
                        </a:rPr>
                        <a:t>未違反「發行人募集與發行有價證券處理準則」第五條規定之聲明書</a:t>
                      </a:r>
                      <a:r>
                        <a:rPr lang="en-US" altLang="zh-TW" sz="1700" dirty="0">
                          <a:latin typeface="標楷體" panose="03000509000000000000" pitchFamily="65" charset="-120"/>
                          <a:ea typeface="標楷體" panose="03000509000000000000" pitchFamily="65" charset="-120"/>
                        </a:rPr>
                        <a:t>—</a:t>
                      </a:r>
                      <a:r>
                        <a:rPr lang="zh-TW" altLang="en-US" sz="1700" b="1" dirty="0">
                          <a:solidFill>
                            <a:srgbClr val="0070C0"/>
                          </a:solidFill>
                          <a:latin typeface="標楷體" panose="03000509000000000000" pitchFamily="65" charset="-120"/>
                          <a:ea typeface="標楷體" panose="03000509000000000000" pitchFamily="65" charset="-120"/>
                        </a:rPr>
                        <a:t>本國發行人適用</a:t>
                      </a:r>
                      <a:r>
                        <a:rPr lang="zh-TW" altLang="en-US" sz="1700" dirty="0">
                          <a:latin typeface="標楷體" panose="03000509000000000000" pitchFamily="65" charset="-120"/>
                          <a:ea typeface="標楷體" panose="03000509000000000000" pitchFamily="65" charset="-120"/>
                        </a:rPr>
                        <a:t>，請至本中心網站：首頁</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公發及募資</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申報案件</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申報案件表格下載下載。</a:t>
                      </a:r>
                      <a:endParaRPr lang="en-US" altLang="zh-TW" sz="1700" dirty="0">
                        <a:latin typeface="標楷體" panose="03000509000000000000" pitchFamily="65" charset="-120"/>
                        <a:ea typeface="標楷體" panose="03000509000000000000" pitchFamily="65" charset="-120"/>
                      </a:endParaRPr>
                    </a:p>
                    <a:p>
                      <a:pPr marL="285750" indent="-285750">
                        <a:buFont typeface="Arial" panose="020B0604020202020204" pitchFamily="34" charset="0"/>
                        <a:buChar char="•"/>
                      </a:pPr>
                      <a:r>
                        <a:rPr lang="zh-TW" altLang="en-US" sz="1700" dirty="0">
                          <a:latin typeface="標楷體" panose="03000509000000000000" pitchFamily="65" charset="-120"/>
                          <a:ea typeface="標楷體" panose="03000509000000000000" pitchFamily="65" charset="-120"/>
                        </a:rPr>
                        <a:t>未違反「外國發行人募集與發行有價證券處理準則」第四條規定之聲明書</a:t>
                      </a:r>
                      <a:r>
                        <a:rPr lang="en-US" altLang="zh-TW" sz="1700" dirty="0">
                          <a:latin typeface="標楷體" panose="03000509000000000000" pitchFamily="65" charset="-120"/>
                          <a:ea typeface="標楷體" panose="03000509000000000000" pitchFamily="65" charset="-120"/>
                        </a:rPr>
                        <a:t>—</a:t>
                      </a:r>
                      <a:r>
                        <a:rPr lang="zh-TW" altLang="en-US" sz="1700" b="1" dirty="0">
                          <a:solidFill>
                            <a:srgbClr val="0070C0"/>
                          </a:solidFill>
                          <a:latin typeface="標楷體" panose="03000509000000000000" pitchFamily="65" charset="-120"/>
                          <a:ea typeface="標楷體" panose="03000509000000000000" pitchFamily="65" charset="-120"/>
                        </a:rPr>
                        <a:t>外國發行人適用</a:t>
                      </a:r>
                      <a:r>
                        <a:rPr lang="zh-TW" altLang="en-US" sz="1700" dirty="0">
                          <a:latin typeface="標楷體" panose="03000509000000000000" pitchFamily="65" charset="-120"/>
                          <a:ea typeface="標楷體" panose="03000509000000000000" pitchFamily="65" charset="-120"/>
                        </a:rPr>
                        <a:t>，請至本中心網站：首頁</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公發及募資</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申報案件</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申報案件表格下載。</a:t>
                      </a:r>
                      <a:endParaRPr lang="en-US" altLang="zh-TW" sz="1700" dirty="0">
                        <a:latin typeface="標楷體" panose="03000509000000000000" pitchFamily="65" charset="-120"/>
                        <a:ea typeface="標楷體" panose="03000509000000000000" pitchFamily="65" charset="-120"/>
                      </a:endParaRPr>
                    </a:p>
                    <a:p>
                      <a:pPr marL="285750" indent="-285750">
                        <a:buFont typeface="Arial" panose="020B0604020202020204" pitchFamily="34" charset="0"/>
                        <a:buChar char="•"/>
                      </a:pPr>
                      <a:r>
                        <a:rPr lang="zh-TW" altLang="en-US" sz="1700" dirty="0">
                          <a:latin typeface="標楷體" panose="03000509000000000000" pitchFamily="65" charset="-120"/>
                          <a:ea typeface="標楷體" panose="03000509000000000000" pitchFamily="65" charset="-120"/>
                        </a:rPr>
                        <a:t>「承銷商應對出具不實聲明事項之圈購人收取違約金」之承諾書</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採詢價圈購辦理承銷者</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格式不拘。</a:t>
                      </a:r>
                      <a:endParaRPr lang="en-US" altLang="zh-TW" sz="1700" dirty="0">
                        <a:latin typeface="標楷體" panose="03000509000000000000" pitchFamily="65" charset="-120"/>
                        <a:ea typeface="標楷體" panose="03000509000000000000" pitchFamily="65" charset="-120"/>
                      </a:endParaRPr>
                    </a:p>
                    <a:p>
                      <a:pPr marL="285750" indent="-285750">
                        <a:buFont typeface="Arial" panose="020B0604020202020204" pitchFamily="34" charset="0"/>
                        <a:buChar char="•"/>
                      </a:pPr>
                      <a:r>
                        <a:rPr lang="zh-TW" altLang="en-US" sz="1700" dirty="0">
                          <a:solidFill>
                            <a:srgbClr val="FF0000"/>
                          </a:solidFill>
                          <a:latin typeface="標楷體" panose="03000509000000000000" pitchFamily="65" charset="-120"/>
                          <a:ea typeface="標楷體" panose="03000509000000000000" pitchFamily="65" charset="-120"/>
                        </a:rPr>
                        <a:t>永續發展債券資格認可文件及本中心函復永續發展債券資格認可申請書影本</a:t>
                      </a:r>
                      <a:r>
                        <a:rPr lang="en-US" altLang="zh-TW" sz="1700" dirty="0">
                          <a:solidFill>
                            <a:srgbClr val="FF0000"/>
                          </a:solidFill>
                          <a:latin typeface="標楷體" panose="03000509000000000000" pitchFamily="65" charset="-120"/>
                          <a:ea typeface="標楷體" panose="03000509000000000000" pitchFamily="65" charset="-120"/>
                        </a:rPr>
                        <a:t>(</a:t>
                      </a:r>
                      <a:r>
                        <a:rPr lang="zh-TW" altLang="en-US" sz="1700" dirty="0">
                          <a:solidFill>
                            <a:srgbClr val="FF0000"/>
                          </a:solidFill>
                          <a:latin typeface="標楷體" panose="03000509000000000000" pitchFamily="65" charset="-120"/>
                          <a:ea typeface="標楷體" panose="03000509000000000000" pitchFamily="65" charset="-120"/>
                        </a:rPr>
                        <a:t>發行永續發展債券者適用</a:t>
                      </a:r>
                      <a:r>
                        <a:rPr lang="en-US" altLang="zh-TW" sz="1700" dirty="0">
                          <a:solidFill>
                            <a:srgbClr val="FF0000"/>
                          </a:solidFill>
                          <a:latin typeface="標楷體" panose="03000509000000000000" pitchFamily="65" charset="-120"/>
                          <a:ea typeface="標楷體" panose="03000509000000000000" pitchFamily="65" charset="-120"/>
                        </a:rPr>
                        <a:t>)</a:t>
                      </a:r>
                    </a:p>
                  </a:txBody>
                  <a:tcPr>
                    <a:solidFill>
                      <a:schemeClr val="accent1">
                        <a:lumMod val="40000"/>
                        <a:lumOff val="60000"/>
                      </a:schemeClr>
                    </a:solidFill>
                  </a:tcPr>
                </a:tc>
                <a:extLst>
                  <a:ext uri="{0D108BD9-81ED-4DB2-BD59-A6C34878D82A}">
                    <a16:rowId xmlns:a16="http://schemas.microsoft.com/office/drawing/2014/main" val="10001"/>
                  </a:ext>
                </a:extLst>
              </a:tr>
              <a:tr h="1681239">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700" kern="100" dirty="0">
                          <a:solidFill>
                            <a:schemeClr val="dk1"/>
                          </a:solidFill>
                          <a:effectLst/>
                          <a:latin typeface="標楷體" panose="03000509000000000000" pitchFamily="65" charset="-120"/>
                          <a:ea typeface="標楷體" panose="03000509000000000000" pitchFamily="65" charset="-120"/>
                          <a:cs typeface="+mn-cs"/>
                        </a:rPr>
                        <a:t>1.</a:t>
                      </a:r>
                      <a:r>
                        <a:rPr lang="zh-TW" altLang="zh-TW" sz="1700" kern="100" dirty="0">
                          <a:solidFill>
                            <a:schemeClr val="dk1"/>
                          </a:solidFill>
                          <a:effectLst/>
                          <a:latin typeface="標楷體" panose="03000509000000000000" pitchFamily="65" charset="-120"/>
                          <a:ea typeface="標楷體" panose="03000509000000000000" pitchFamily="65" charset="-120"/>
                          <a:cs typeface="+mn-cs"/>
                        </a:rPr>
                        <a:t>發行普通公司債總括申報書</a:t>
                      </a:r>
                      <a:endParaRPr lang="en-US" altLang="zh-TW" sz="1700" kern="100" dirty="0">
                        <a:solidFill>
                          <a:schemeClr val="dk1"/>
                        </a:solidFill>
                        <a:effectLst/>
                        <a:latin typeface="標楷體" panose="03000509000000000000" pitchFamily="65" charset="-120"/>
                        <a:ea typeface="標楷體" panose="03000509000000000000"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700" kern="100" dirty="0">
                        <a:solidFill>
                          <a:schemeClr val="dk1"/>
                        </a:solidFill>
                        <a:effectLst/>
                        <a:latin typeface="標楷體" panose="03000509000000000000" pitchFamily="65" charset="-120"/>
                        <a:ea typeface="標楷體" panose="03000509000000000000"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700" kern="100" dirty="0">
                          <a:solidFill>
                            <a:schemeClr val="dk1"/>
                          </a:solidFill>
                          <a:effectLst/>
                          <a:latin typeface="標楷體" panose="03000509000000000000" pitchFamily="65" charset="-120"/>
                          <a:ea typeface="標楷體" panose="03000509000000000000" pitchFamily="65" charset="-120"/>
                          <a:cs typeface="+mn-cs"/>
                        </a:rPr>
                        <a:t>2.</a:t>
                      </a:r>
                      <a:r>
                        <a:rPr lang="zh-TW" altLang="zh-TW" sz="1700" kern="100" dirty="0">
                          <a:solidFill>
                            <a:schemeClr val="dk1"/>
                          </a:solidFill>
                          <a:effectLst/>
                          <a:latin typeface="標楷體" panose="03000509000000000000" pitchFamily="65" charset="-120"/>
                          <a:ea typeface="標楷體" panose="03000509000000000000" pitchFamily="65" charset="-120"/>
                          <a:cs typeface="+mn-cs"/>
                        </a:rPr>
                        <a:t>外國發行人於國內發行普通公司債總括申報書</a:t>
                      </a:r>
                    </a:p>
                  </a:txBody>
                  <a:tcPr>
                    <a:solidFill>
                      <a:schemeClr val="accent1">
                        <a:lumMod val="40000"/>
                        <a:lumOff val="60000"/>
                      </a:schemeClr>
                    </a:solidFill>
                  </a:tcPr>
                </a:tc>
                <a:tc vMerge="1">
                  <a:txBody>
                    <a:bodyPr/>
                    <a:lstStyle/>
                    <a:p>
                      <a:endParaRPr lang="zh-TW" altLang="en-US"/>
                    </a:p>
                  </a:txBody>
                  <a:tcPr/>
                </a:tc>
                <a:extLst>
                  <a:ext uri="{0D108BD9-81ED-4DB2-BD59-A6C34878D82A}">
                    <a16:rowId xmlns:a16="http://schemas.microsoft.com/office/drawing/2014/main" val="10002"/>
                  </a:ext>
                </a:extLst>
              </a:tr>
              <a:tr h="1587616">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700" kern="100" dirty="0">
                          <a:solidFill>
                            <a:schemeClr val="dk1"/>
                          </a:solidFill>
                          <a:effectLst/>
                          <a:latin typeface="標楷體" panose="03000509000000000000" pitchFamily="65" charset="-120"/>
                          <a:ea typeface="標楷體" panose="03000509000000000000" pitchFamily="65" charset="-120"/>
                          <a:cs typeface="+mn-cs"/>
                        </a:rPr>
                        <a:t>1.</a:t>
                      </a:r>
                      <a:r>
                        <a:rPr lang="zh-TW" altLang="zh-TW" sz="1700" kern="100" dirty="0">
                          <a:solidFill>
                            <a:schemeClr val="dk1"/>
                          </a:solidFill>
                          <a:effectLst/>
                          <a:latin typeface="標楷體" panose="03000509000000000000" pitchFamily="65" charset="-120"/>
                          <a:ea typeface="標楷體" panose="03000509000000000000" pitchFamily="65" charset="-120"/>
                          <a:cs typeface="+mn-cs"/>
                        </a:rPr>
                        <a:t>發行普通公司債總括申報</a:t>
                      </a:r>
                      <a:r>
                        <a:rPr lang="zh-TW" altLang="en-US" sz="1700" kern="100" dirty="0">
                          <a:solidFill>
                            <a:schemeClr val="dk1"/>
                          </a:solidFill>
                          <a:effectLst/>
                          <a:latin typeface="標楷體" panose="03000509000000000000" pitchFamily="65" charset="-120"/>
                          <a:ea typeface="標楷體" panose="03000509000000000000" pitchFamily="65" charset="-120"/>
                          <a:cs typeface="+mn-cs"/>
                        </a:rPr>
                        <a:t>追補書</a:t>
                      </a:r>
                      <a:endParaRPr lang="en-US" altLang="zh-TW" sz="1700" kern="100" dirty="0">
                        <a:solidFill>
                          <a:schemeClr val="dk1"/>
                        </a:solidFill>
                        <a:effectLst/>
                        <a:latin typeface="標楷體" panose="03000509000000000000" pitchFamily="65" charset="-120"/>
                        <a:ea typeface="標楷體" panose="03000509000000000000"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700" kern="100" dirty="0">
                        <a:solidFill>
                          <a:schemeClr val="dk1"/>
                        </a:solidFill>
                        <a:effectLst/>
                        <a:latin typeface="標楷體" panose="03000509000000000000" pitchFamily="65" charset="-120"/>
                        <a:ea typeface="標楷體" panose="03000509000000000000"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700" kern="100" dirty="0">
                          <a:solidFill>
                            <a:schemeClr val="dk1"/>
                          </a:solidFill>
                          <a:effectLst/>
                          <a:latin typeface="標楷體" panose="03000509000000000000" pitchFamily="65" charset="-120"/>
                          <a:ea typeface="標楷體" panose="03000509000000000000" pitchFamily="65" charset="-120"/>
                          <a:cs typeface="+mn-cs"/>
                        </a:rPr>
                        <a:t>2.</a:t>
                      </a:r>
                      <a:r>
                        <a:rPr lang="zh-TW" altLang="zh-TW" sz="1700" kern="100" dirty="0">
                          <a:solidFill>
                            <a:schemeClr val="dk1"/>
                          </a:solidFill>
                          <a:effectLst/>
                          <a:latin typeface="標楷體" panose="03000509000000000000" pitchFamily="65" charset="-120"/>
                          <a:ea typeface="標楷體" panose="03000509000000000000" pitchFamily="65" charset="-120"/>
                          <a:cs typeface="+mn-cs"/>
                        </a:rPr>
                        <a:t>外國發行人於國內發行普通公司債總括申報追補書</a:t>
                      </a:r>
                    </a:p>
                  </a:txBody>
                  <a:tcPr>
                    <a:solidFill>
                      <a:schemeClr val="accent1">
                        <a:lumMod val="40000"/>
                        <a:lumOff val="60000"/>
                      </a:schemeClr>
                    </a:solidFill>
                  </a:tcPr>
                </a:tc>
                <a:tc>
                  <a:txBody>
                    <a:bodyPr/>
                    <a:lstStyle/>
                    <a:p>
                      <a:pPr marL="285750" indent="-285750">
                        <a:buFont typeface="Arial" panose="020B0604020202020204" pitchFamily="34" charset="0"/>
                        <a:buChar char="•"/>
                      </a:pPr>
                      <a:r>
                        <a:rPr lang="zh-TW" altLang="en-US" sz="1700" dirty="0">
                          <a:latin typeface="標楷體" panose="03000509000000000000" pitchFamily="65" charset="-120"/>
                          <a:ea typeface="標楷體" panose="03000509000000000000" pitchFamily="65" charset="-120"/>
                        </a:rPr>
                        <a:t>「承銷商應對出具不實聲明事項之圈購人收取違約金」之承諾書</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採詢價圈購辦理承銷者</a:t>
                      </a:r>
                      <a:r>
                        <a:rPr lang="en-US" altLang="zh-TW" sz="1700" dirty="0">
                          <a:latin typeface="標楷體" panose="03000509000000000000" pitchFamily="65" charset="-120"/>
                          <a:ea typeface="標楷體" panose="03000509000000000000" pitchFamily="65" charset="-120"/>
                        </a:rPr>
                        <a:t>)-</a:t>
                      </a:r>
                      <a:r>
                        <a:rPr lang="zh-TW" altLang="en-US" sz="1700" dirty="0">
                          <a:latin typeface="標楷體" panose="03000509000000000000" pitchFamily="65" charset="-120"/>
                          <a:ea typeface="標楷體" panose="03000509000000000000" pitchFamily="65" charset="-120"/>
                        </a:rPr>
                        <a:t>格式不拘。</a:t>
                      </a:r>
                      <a:endParaRPr lang="en-US" altLang="zh-TW" sz="1700" dirty="0">
                        <a:latin typeface="標楷體" panose="03000509000000000000" pitchFamily="65" charset="-120"/>
                        <a:ea typeface="標楷體" panose="03000509000000000000" pitchFamily="65" charset="-12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700" dirty="0">
                          <a:solidFill>
                            <a:srgbClr val="FF0000"/>
                          </a:solidFill>
                          <a:latin typeface="標楷體" panose="03000509000000000000" pitchFamily="65" charset="-120"/>
                          <a:ea typeface="標楷體" panose="03000509000000000000" pitchFamily="65" charset="-120"/>
                        </a:rPr>
                        <a:t>永續發展債券資格認可文件及本中心函復永續發展債券資格認可申請書影本</a:t>
                      </a:r>
                      <a:r>
                        <a:rPr lang="en-US" altLang="zh-TW" sz="1700" dirty="0">
                          <a:solidFill>
                            <a:srgbClr val="FF0000"/>
                          </a:solidFill>
                          <a:latin typeface="標楷體" panose="03000509000000000000" pitchFamily="65" charset="-120"/>
                          <a:ea typeface="標楷體" panose="03000509000000000000" pitchFamily="65" charset="-120"/>
                        </a:rPr>
                        <a:t>(</a:t>
                      </a:r>
                      <a:r>
                        <a:rPr lang="zh-TW" altLang="en-US" sz="1700" dirty="0">
                          <a:solidFill>
                            <a:srgbClr val="FF0000"/>
                          </a:solidFill>
                          <a:latin typeface="標楷體" panose="03000509000000000000" pitchFamily="65" charset="-120"/>
                          <a:ea typeface="標楷體" panose="03000509000000000000" pitchFamily="65" charset="-120"/>
                        </a:rPr>
                        <a:t>發行永續發展債券者適用</a:t>
                      </a:r>
                      <a:r>
                        <a:rPr lang="en-US" altLang="zh-TW" sz="1700" dirty="0">
                          <a:solidFill>
                            <a:srgbClr val="FF0000"/>
                          </a:solidFill>
                          <a:latin typeface="標楷體" panose="03000509000000000000" pitchFamily="65" charset="-120"/>
                          <a:ea typeface="標楷體" panose="03000509000000000000" pitchFamily="65" charset="-120"/>
                        </a:rPr>
                        <a:t>)</a:t>
                      </a:r>
                    </a:p>
                  </a:txBody>
                  <a:tcPr>
                    <a:solidFill>
                      <a:schemeClr val="accent1">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63224284"/>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1785</Words>
  <Application>Microsoft Office PowerPoint</Application>
  <PresentationFormat>如螢幕大小 (4:3)</PresentationFormat>
  <Paragraphs>130</Paragraphs>
  <Slides>9</Slides>
  <Notes>3</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9</vt:i4>
      </vt:variant>
    </vt:vector>
  </HeadingPairs>
  <TitlesOfParts>
    <vt:vector size="15" baseType="lpstr">
      <vt:lpstr>標楷體</vt:lpstr>
      <vt:lpstr>Arial</vt:lpstr>
      <vt:lpstr>Calibri</vt:lpstr>
      <vt:lpstr>Calibri Light</vt:lpstr>
      <vt:lpstr>Wingdings</vt:lpstr>
      <vt:lpstr>Office 佈景主題</vt:lpstr>
      <vt:lpstr>PowerPoint 簡報</vt:lpstr>
      <vt:lpstr>壹、本中心受託辦理行政委託案件規定(1)</vt:lpstr>
      <vt:lpstr>壹、本中心受託辦理行政委託案件規定(2)</vt:lpstr>
      <vt:lpstr>貳、普通公司債發行與上櫃作業流程</vt:lpstr>
      <vt:lpstr>普通公司債申請發行與上櫃流程圖</vt:lpstr>
      <vt:lpstr>叁、申報發行普通公司債應注意事項(1)</vt:lpstr>
      <vt:lpstr>叁、申報發行普通公司債應注意事項(2)</vt:lpstr>
      <vt:lpstr>叁、申報發行普通公司債應注意事項(3)</vt:lpstr>
      <vt:lpstr>叁、申報發行普通公司債應注意事項(4)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王熙碩</dc:creator>
  <cp:lastModifiedBy>曾婉禎</cp:lastModifiedBy>
  <cp:revision>17</cp:revision>
  <dcterms:created xsi:type="dcterms:W3CDTF">2019-06-12T07:15:57Z</dcterms:created>
  <dcterms:modified xsi:type="dcterms:W3CDTF">2021-04-29T02:54:26Z</dcterms:modified>
</cp:coreProperties>
</file>