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7920" r:id="rId1"/>
    <p:sldMasterId id="2147487994" r:id="rId2"/>
  </p:sldMasterIdLst>
  <p:notesMasterIdLst>
    <p:notesMasterId r:id="rId7"/>
  </p:notesMasterIdLst>
  <p:handoutMasterIdLst>
    <p:handoutMasterId r:id="rId8"/>
  </p:handoutMasterIdLst>
  <p:sldIdLst>
    <p:sldId id="1380" r:id="rId3"/>
    <p:sldId id="2080" r:id="rId4"/>
    <p:sldId id="2081" r:id="rId5"/>
    <p:sldId id="2082" r:id="rId6"/>
  </p:sldIdLst>
  <p:sldSz cx="9906000" cy="6858000" type="A4"/>
  <p:notesSz cx="6797675" cy="9874250"/>
  <p:defaultTextStyle>
    <a:defPPr>
      <a:defRPr lang="zh-TW"/>
    </a:defPPr>
    <a:lvl1pPr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sz="3600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預設章節" id="{1B364A85-8FF8-45EB-82B6-F685A1B7711F}">
          <p14:sldIdLst/>
        </p14:section>
        <p14:section name="未命名的章節" id="{2C173634-0AFF-471F-93B6-CC2EF13A73BF}">
          <p14:sldIdLst>
            <p14:sldId id="1380"/>
            <p14:sldId id="2080"/>
            <p14:sldId id="2081"/>
            <p14:sldId id="2082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80">
          <p15:clr>
            <a:srgbClr val="A4A3A4"/>
          </p15:clr>
        </p15:guide>
        <p15:guide id="2" pos="293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FF3300"/>
    <a:srgbClr val="0000FF"/>
    <a:srgbClr val="FF00FF"/>
    <a:srgbClr val="FDFCE5"/>
    <a:srgbClr val="FF0066"/>
    <a:srgbClr val="F3FAB2"/>
    <a:srgbClr val="003399"/>
    <a:srgbClr val="EBF3B9"/>
    <a:srgbClr val="EFF9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淺色樣式 3 - 輔色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D7AC3CCA-C797-4891-BE02-D94E43425B78}" styleName="中等深淺樣式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C4B1156A-380E-4F78-BDF5-A606A8083BF9}" styleName="中等深淺樣式 4 - 輔色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中等深淺樣式 4 - 輔色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中等深淺樣式 2 - 輔色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8FB837D-C827-4EFA-A057-4D05807E0F7C}" styleName="佈景主題樣式 1 - 輔色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aximized">
    <p:restoredLeft sz="23640" autoAdjust="0"/>
    <p:restoredTop sz="92097" autoAdjust="0"/>
  </p:normalViewPr>
  <p:slideViewPr>
    <p:cSldViewPr>
      <p:cViewPr>
        <p:scale>
          <a:sx n="91" d="100"/>
          <a:sy n="91" d="100"/>
        </p:scale>
        <p:origin x="840" y="120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14292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590" y="672"/>
      </p:cViewPr>
      <p:guideLst>
        <p:guide orient="horz" pos="2180"/>
        <p:guide pos="293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1112"/>
            <a:ext cx="294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11112"/>
            <a:ext cx="2946400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01176"/>
            <a:ext cx="2946400" cy="4619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0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690938" y="9301164"/>
            <a:ext cx="2946400" cy="4603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320" tIns="0" rIns="19320" bIns="0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fld id="{BBA961D3-0A4D-47DE-AA2E-3A968AC89E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0886148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2"/>
            <a:ext cx="2971800" cy="4603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32225" y="2"/>
            <a:ext cx="2971800" cy="4603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130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701675" y="768350"/>
            <a:ext cx="5313363" cy="36798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8213" y="4678364"/>
            <a:ext cx="4927600" cy="44481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noProof="0" smtClean="0"/>
              <a:t>按一下以編輯母片文字樣式</a:t>
            </a:r>
          </a:p>
          <a:p>
            <a:pPr lvl="1"/>
            <a:r>
              <a:rPr lang="zh-TW" altLang="en-US" noProof="0" smtClean="0"/>
              <a:t>第二層</a:t>
            </a:r>
          </a:p>
          <a:p>
            <a:pPr lvl="2"/>
            <a:r>
              <a:rPr lang="zh-TW" altLang="en-US" noProof="0" smtClean="0"/>
              <a:t>第三層</a:t>
            </a:r>
          </a:p>
          <a:p>
            <a:pPr lvl="3"/>
            <a:r>
              <a:rPr lang="zh-TW" altLang="en-US" noProof="0" smtClean="0"/>
              <a:t>第四層</a:t>
            </a:r>
          </a:p>
          <a:p>
            <a:pPr lvl="4"/>
            <a:r>
              <a:rPr lang="zh-TW" altLang="en-US" noProof="0" smtClean="0"/>
              <a:t>第五層</a:t>
            </a:r>
          </a:p>
        </p:txBody>
      </p:sp>
      <p:sp>
        <p:nvSpPr>
          <p:cNvPr id="563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56727"/>
            <a:ext cx="297180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b" anchorCtr="0" compatLnSpc="1">
            <a:prstTxWarp prst="textNoShape">
              <a:avLst/>
            </a:prstTxWarp>
          </a:bodyPr>
          <a:lstStyle>
            <a:lvl1pPr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63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32225" y="9356727"/>
            <a:ext cx="2971800" cy="536575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2735" tIns="46367" rIns="92735" bIns="46367" numCol="1" anchor="b" anchorCtr="0" compatLnSpc="1">
            <a:prstTxWarp prst="textNoShape">
              <a:avLst/>
            </a:prstTxWarp>
          </a:bodyPr>
          <a:lstStyle>
            <a:lvl1pPr algn="r" defTabSz="928688" eaLnBrk="0" hangingPunct="0">
              <a:lnSpc>
                <a:spcPct val="100000"/>
              </a:lnSpc>
              <a:spcBef>
                <a:spcPct val="0"/>
              </a:spcBef>
              <a:buClrTx/>
              <a:buFontTx/>
              <a:buNone/>
              <a:defRPr sz="1200" i="1">
                <a:effectLst/>
                <a:latin typeface="細明體" pitchFamily="49" charset="-120"/>
                <a:ea typeface="細明體" pitchFamily="49" charset="-120"/>
              </a:defRPr>
            </a:lvl1pPr>
          </a:lstStyle>
          <a:p>
            <a:pPr>
              <a:defRPr/>
            </a:pPr>
            <a:fld id="{AE69BBF4-6F98-4599-B4FE-DFD294ECE73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9616929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細明體" pitchFamily="49" charset="-120"/>
        <a:ea typeface="細明體" pitchFamily="49" charset="-12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560512" y="630932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C44EEDB2-7F0F-48B5-84D8-DB6AACF965F6}" type="datetime1">
              <a:rPr lang="zh-TW" altLang="en-US" smtClean="0"/>
              <a:pPr>
                <a:defRPr/>
              </a:pPr>
              <a:t>2015/6/25</a:t>
            </a:fld>
            <a:endParaRPr lang="en-US" altLang="zh-TW" dirty="0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20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160854" y="6309320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6" name="Picture 2" descr="F:\圖檔\鳳凰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0702"/>
            <a:ext cx="2528828" cy="3352332"/>
          </a:xfrm>
          <a:prstGeom prst="rect">
            <a:avLst/>
          </a:prstGeom>
          <a:noFill/>
          <a:scene3d>
            <a:camera prst="orthographicFront">
              <a:rot lat="0" lon="6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FD8BEF3-043C-49C3-AB84-FEDB80EAB1EC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43CCF-395D-4592-A44F-E0B2C97BB9F6}" type="slidenum">
              <a:rPr kumimoji="1" lang="en-US" altLang="zh-T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8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A9922EA-6BC1-4C83-8B87-4FC983B61095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EDC4136-9E48-477E-B64D-06425F4E3AD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>
          <a:xfrm>
            <a:off x="560512" y="6309320"/>
            <a:ext cx="2476500" cy="36576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endParaRPr lang="en-US" altLang="zh-TW" dirty="0">
              <a:solidFill>
                <a:srgbClr val="464653"/>
              </a:solidFill>
            </a:endParaRPr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20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160854" y="6309320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6" name="Picture 2" descr="F:\圖檔\鳳凰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490702"/>
            <a:ext cx="2528828" cy="3352332"/>
          </a:xfrm>
          <a:prstGeom prst="rect">
            <a:avLst/>
          </a:prstGeom>
          <a:noFill/>
          <a:scene3d>
            <a:camera prst="orthographicFront">
              <a:rot lat="0" lon="600000" rev="0"/>
            </a:camera>
            <a:lightRig rig="threePt" dir="t"/>
          </a:scene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680" y="0"/>
            <a:ext cx="2880320" cy="79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88759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32520" y="6309320"/>
            <a:ext cx="2479802" cy="365760"/>
          </a:xfrm>
        </p:spPr>
        <p:txBody>
          <a:bodyPr/>
          <a:lstStyle/>
          <a:p>
            <a:pPr>
              <a:defRPr/>
            </a:pPr>
            <a:endParaRPr lang="en-US" altLang="zh-TW" dirty="0">
              <a:solidFill>
                <a:srgbClr val="46465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88504" y="1196752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pic>
        <p:nvPicPr>
          <p:cNvPr id="9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5680" y="0"/>
            <a:ext cx="2880320" cy="79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00469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DDE9EC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en-US" altLang="zh-TW">
              <a:solidFill>
                <a:srgbClr val="DDE9EC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0F2CAC8-13E6-4120-81B9-6E67BCCBEC1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8" name="矩形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5216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789184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329264" y="630932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6BDB76-B445-4866-84BF-15C63A1DEC7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0067319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456507" y="6425777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398939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9621943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>
              <a:solidFill>
                <a:prstClr val="black"/>
              </a:solidFill>
            </a:endParaRPr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7778405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32520" y="6309320"/>
            <a:ext cx="2479802" cy="365760"/>
          </a:xfrm>
        </p:spPr>
        <p:txBody>
          <a:bodyPr/>
          <a:lstStyle/>
          <a:p>
            <a:pPr>
              <a:defRPr/>
            </a:pPr>
            <a:fld id="{6B698AA4-040E-4020-8BFD-D7969D925B3E}" type="datetime1">
              <a:rPr lang="zh-TW" altLang="en-US" smtClean="0"/>
              <a:pPr>
                <a:defRPr/>
              </a:pPr>
              <a:t>2015/6/25</a:t>
            </a:fld>
            <a:endParaRPr lang="en-US" altLang="zh-TW" dirty="0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88504" y="1196752"/>
            <a:ext cx="8915400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投影片編號版面配置區 28"/>
          <p:cNvSpPr>
            <a:spLocks noGrp="1"/>
          </p:cNvSpPr>
          <p:nvPr>
            <p:ph type="sldNum" sz="quarter" idx="12"/>
          </p:nvPr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DDE9EC"/>
              </a:solidFill>
            </a:endParaRP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DDE9EC"/>
              </a:solidFill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115BBF2-8AF4-4EF1-9C5A-CD2B6DEBF7E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0" name="矩形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19552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4303939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EDC4136-9E48-477E-B64D-06425F4E3AD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直線接點 6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8" name="等腰三角形 7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 rot="5400000">
            <a:off x="4175914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2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尾版面配置區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TW" altLang="en-US">
              <a:solidFill>
                <a:srgbClr val="464653"/>
              </a:solidFill>
            </a:endParaRPr>
          </a:p>
        </p:txBody>
      </p:sp>
      <p:sp>
        <p:nvSpPr>
          <p:cNvPr id="3" name="投影片編號版面配置區 5"/>
          <p:cNvSpPr>
            <a:spLocks noGrp="1"/>
          </p:cNvSpPr>
          <p:nvPr>
            <p:ph type="sldNum" sz="quarter" idx="11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zh-TW" altLang="en-US">
              <a:solidFill>
                <a:srgbClr val="DDE9EC">
                  <a:lumMod val="25000"/>
                </a:srgbClr>
              </a:solidFill>
            </a:endParaRPr>
          </a:p>
        </p:txBody>
      </p:sp>
      <p:sp>
        <p:nvSpPr>
          <p:cNvPr id="4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12828834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6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1" y="359465"/>
            <a:ext cx="8915400" cy="693271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dirty="0" smtClean="0"/>
              <a:t>按一下以編輯母片標題樣式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49B74-5DB2-4B03-B1D2-7F6A3C51C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7183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8_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smtClean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95300" y="359465"/>
            <a:ext cx="89154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4C49B74-5DB2-4B03-B1D2-7F6A3C51C31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>
              <a:solidFill>
                <a:srgbClr val="46465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95802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logo&amp;logotype"/>
          <p:cNvPicPr>
            <a:picLocks noChangeAspect="1" noChangeArrowheads="1"/>
          </p:cNvPicPr>
          <p:nvPr userDrawn="1"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310313" y="6143625"/>
            <a:ext cx="3595687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標題 13"/>
          <p:cNvSpPr>
            <a:spLocks noGrp="1"/>
          </p:cNvSpPr>
          <p:nvPr>
            <p:ph type="ctrTitle"/>
          </p:nvPr>
        </p:nvSpPr>
        <p:spPr>
          <a:xfrm>
            <a:off x="1551940" y="359898"/>
            <a:ext cx="802386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22" name="副標題 21"/>
          <p:cNvSpPr>
            <a:spLocks noGrp="1"/>
          </p:cNvSpPr>
          <p:nvPr>
            <p:ph type="subTitle" idx="1"/>
          </p:nvPr>
        </p:nvSpPr>
        <p:spPr>
          <a:xfrm>
            <a:off x="1551940" y="1850064"/>
            <a:ext cx="802386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zh-TW" altLang="en-US" smtClean="0"/>
              <a:t>按一下以編輯母片副標題樣式</a:t>
            </a:r>
            <a:endParaRPr lang="en-US"/>
          </a:p>
        </p:txBody>
      </p:sp>
      <p:sp>
        <p:nvSpPr>
          <p:cNvPr id="5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6" name="頁尾版面配置區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7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950EED7-456C-409C-93D7-411275B5221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  <p:extLst>
      <p:ext uri="{BB962C8B-B14F-4D97-AF65-F5344CB8AC3E}">
        <p14:creationId xmlns:p14="http://schemas.microsoft.com/office/powerpoint/2010/main" val="2350632553"/>
      </p:ext>
    </p:extLst>
  </p:cSld>
  <p:clrMapOvr>
    <a:masterClrMapping/>
  </p:clrMapOvr>
  <p:transition>
    <p:zoom dir="in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區段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20800" y="2971800"/>
            <a:ext cx="74295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1403350" y="4267200"/>
            <a:ext cx="734695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>
            <a:off x="6934200" y="6355080"/>
            <a:ext cx="2476500" cy="365760"/>
          </a:xfrm>
        </p:spPr>
        <p:txBody>
          <a:bodyPr/>
          <a:lstStyle/>
          <a:p>
            <a:pPr>
              <a:defRPr/>
            </a:pPr>
            <a:fld id="{C40CB691-057D-4DE9-9C0A-284D03653151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3140202" y="6355080"/>
            <a:ext cx="3764280" cy="365760"/>
          </a:xfrm>
        </p:spPr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159002" y="6355080"/>
            <a:ext cx="1647698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50F2CAC8-13E6-4120-81B9-6E67BCCBEC12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7" name="矩形 6"/>
          <p:cNvSpPr/>
          <p:nvPr/>
        </p:nvSpPr>
        <p:spPr>
          <a:xfrm>
            <a:off x="990600" y="2819400"/>
            <a:ext cx="79248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990600" y="2819400"/>
            <a:ext cx="24765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95300" y="1219200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5018215" y="1216152"/>
            <a:ext cx="4378452" cy="493776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8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43CCF-395D-4592-A44F-E0B2C97BB9F6}" type="slidenum">
              <a:rPr kumimoji="1" lang="en-US" altLang="zh-T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8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95300" y="1285875"/>
            <a:ext cx="4376870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5035550" y="1295400"/>
            <a:ext cx="4378590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E7A5DCD-1404-4F43-8488-2B4AF0828361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7329264" y="630932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D56BDB76-B445-4866-84BF-15C63A1DEC71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530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5035550" y="2133600"/>
            <a:ext cx="4375150" cy="40386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228600"/>
            <a:ext cx="8915400" cy="91440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43CCF-395D-4592-A44F-E0B2C97BB9F6}" type="slidenum">
              <a:rPr kumimoji="1" lang="en-US" altLang="zh-T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8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BEB119-BCE2-4B55-A159-B46729B832D4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5" name="直線接點 4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等腰三角形 5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43CCF-395D-4592-A44F-E0B2C97BB9F6}" type="slidenum">
              <a:rPr kumimoji="1" lang="en-US" altLang="zh-T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8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1650" y="304800"/>
            <a:ext cx="272415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51650" y="1219201"/>
            <a:ext cx="272415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79E8D6-20FA-40A0-B9D2-31C3CCCAAF13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 rot="5400000">
            <a:off x="3675492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內容版面配置區 11"/>
          <p:cNvSpPr>
            <a:spLocks noGrp="1"/>
          </p:cNvSpPr>
          <p:nvPr>
            <p:ph sz="quarter" idx="1"/>
          </p:nvPr>
        </p:nvSpPr>
        <p:spPr>
          <a:xfrm>
            <a:off x="330200" y="304800"/>
            <a:ext cx="6191250" cy="5715000"/>
          </a:xfrm>
        </p:spPr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投影片編號版面配置區 28"/>
          <p:cNvSpPr txBox="1">
            <a:spLocks/>
          </p:cNvSpPr>
          <p:nvPr userDrawn="1"/>
        </p:nvSpPr>
        <p:spPr>
          <a:xfrm>
            <a:off x="8186364" y="6342773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DA843CCF-395D-4592-A44F-E0B2C97BB9F6}" type="slidenum">
              <a:rPr kumimoji="1" lang="en-US" altLang="zh-TW" sz="1800" b="1" i="0" u="none" strike="noStrike" kern="1200" cap="none" spc="0" normalizeH="0" baseline="0" noProof="0" smtClean="0">
                <a:ln>
                  <a:noFill/>
                </a:ln>
                <a:solidFill>
                  <a:srgbClr val="000099"/>
                </a:solidFill>
                <a:effectLst/>
                <a:uLnTx/>
                <a:uFillTx/>
                <a:latin typeface="Times New Roman" pitchFamily="18" charset="0"/>
                <a:ea typeface="新細明體" pitchFamily="18" charset="-120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1" lang="en-US" altLang="zh-TW" sz="1800" b="1" i="0" u="none" strike="noStrike" kern="1200" cap="none" spc="0" normalizeH="0" baseline="0" noProof="0">
              <a:ln>
                <a:noFill/>
              </a:ln>
              <a:solidFill>
                <a:srgbClr val="000099"/>
              </a:solidFill>
              <a:effectLst/>
              <a:uLnTx/>
              <a:uFillTx/>
              <a:latin typeface="Times New Roman" pitchFamily="18" charset="0"/>
              <a:ea typeface="新細明體" pitchFamily="18" charset="-120"/>
              <a:cs typeface="+mn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95300" y="500856"/>
            <a:ext cx="89154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495300" y="1905000"/>
            <a:ext cx="89154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95300" y="1219200"/>
            <a:ext cx="89154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6BACE04-46BC-412E-BBAA-1D29674F0623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63702" y="6356350"/>
            <a:ext cx="2146300" cy="36576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115BBF2-8AF4-4EF1-9C5A-CD2B6DEBF7E0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495300" y="6353175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等腰三角形 8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495300" y="500856"/>
            <a:ext cx="19812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zoom dir="in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32520" y="630932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7BEB1BD7-713B-4F94-99CB-2042FD014ADB}" type="datetime1">
              <a:rPr lang="zh-TW" altLang="en-US" smtClean="0"/>
              <a:pPr>
                <a:defRPr/>
              </a:pPr>
              <a:t>2015/6/25</a:t>
            </a:fld>
            <a:endParaRPr lang="en-US" altLang="zh-TW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-5776192" y="5877272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投影片編號版面配置區 28"/>
          <p:cNvSpPr>
            <a:spLocks noGrp="1"/>
          </p:cNvSpPr>
          <p:nvPr>
            <p:ph type="sldNum" sz="quarter" idx="4"/>
          </p:nvPr>
        </p:nvSpPr>
        <p:spPr>
          <a:xfrm>
            <a:off x="8108307" y="6309320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7921" r:id="rId1"/>
    <p:sldLayoutId id="2147487922" r:id="rId2"/>
    <p:sldLayoutId id="2147487923" r:id="rId3"/>
    <p:sldLayoutId id="2147487924" r:id="rId4"/>
    <p:sldLayoutId id="2147487925" r:id="rId5"/>
    <p:sldLayoutId id="2147487926" r:id="rId6"/>
    <p:sldLayoutId id="2147487927" r:id="rId7"/>
    <p:sldLayoutId id="2147487928" r:id="rId8"/>
    <p:sldLayoutId id="2147487929" r:id="rId9"/>
    <p:sldLayoutId id="2147487930" r:id="rId10"/>
    <p:sldLayoutId id="2147487931" r:id="rId11"/>
  </p:sldLayoutIdLst>
  <p:transition>
    <p:zoom dir="in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95300" y="152400"/>
            <a:ext cx="89154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95300" y="1219200"/>
            <a:ext cx="89154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32520" y="6309320"/>
            <a:ext cx="2479802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3140202" y="6356350"/>
            <a:ext cx="37973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 altLang="zh-TW">
              <a:solidFill>
                <a:srgbClr val="464653"/>
              </a:solidFill>
            </a:endParaRPr>
          </a:p>
        </p:txBody>
      </p:sp>
      <p:sp>
        <p:nvSpPr>
          <p:cNvPr id="28" name="直線接點 27"/>
          <p:cNvSpPr>
            <a:spLocks noChangeShapeType="1"/>
          </p:cNvSpPr>
          <p:nvPr/>
        </p:nvSpPr>
        <p:spPr bwMode="auto">
          <a:xfrm>
            <a:off x="-5776192" y="5877272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29" name="直線接點 28"/>
          <p:cNvSpPr>
            <a:spLocks noChangeShapeType="1"/>
          </p:cNvSpPr>
          <p:nvPr/>
        </p:nvSpPr>
        <p:spPr bwMode="auto">
          <a:xfrm>
            <a:off x="495300" y="1143000"/>
            <a:ext cx="89154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>
              <a:solidFill>
                <a:prstClr val="black"/>
              </a:solidFill>
            </a:endParaRPr>
          </a:p>
        </p:txBody>
      </p:sp>
      <p:sp>
        <p:nvSpPr>
          <p:cNvPr id="10" name="等腰三角形 9"/>
          <p:cNvSpPr>
            <a:spLocks noChangeAspect="1"/>
          </p:cNvSpPr>
          <p:nvPr/>
        </p:nvSpPr>
        <p:spPr>
          <a:xfrm rot="5400000">
            <a:off x="461978" y="6462462"/>
            <a:ext cx="190849" cy="130340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kumimoji="0" lang="en-US">
              <a:solidFill>
                <a:prstClr val="white"/>
              </a:solidFill>
            </a:endParaRPr>
          </a:p>
        </p:txBody>
      </p:sp>
      <p:sp>
        <p:nvSpPr>
          <p:cNvPr id="19" name="投影片編號版面配置區 28"/>
          <p:cNvSpPr>
            <a:spLocks noGrp="1"/>
          </p:cNvSpPr>
          <p:nvPr>
            <p:ph type="sldNum" sz="quarter" idx="4"/>
          </p:nvPr>
        </p:nvSpPr>
        <p:spPr>
          <a:xfrm>
            <a:off x="8108307" y="6309320"/>
            <a:ext cx="1320800" cy="365760"/>
          </a:xfrm>
          <a:prstGeom prst="rect">
            <a:avLst/>
          </a:prstGeom>
        </p:spPr>
        <p:txBody>
          <a:bodyPr/>
          <a:lstStyle>
            <a:lvl1pPr algn="r">
              <a:defRPr sz="1800" b="1">
                <a:solidFill>
                  <a:srgbClr val="000099"/>
                </a:solidFill>
              </a:defRPr>
            </a:lvl1pPr>
          </a:lstStyle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‹#›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7605932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7995" r:id="rId1"/>
    <p:sldLayoutId id="2147487996" r:id="rId2"/>
    <p:sldLayoutId id="2147487997" r:id="rId3"/>
    <p:sldLayoutId id="2147487998" r:id="rId4"/>
    <p:sldLayoutId id="2147487999" r:id="rId5"/>
    <p:sldLayoutId id="2147488000" r:id="rId6"/>
    <p:sldLayoutId id="2147488001" r:id="rId7"/>
    <p:sldLayoutId id="2147488002" r:id="rId8"/>
    <p:sldLayoutId id="2147488003" r:id="rId9"/>
    <p:sldLayoutId id="2147488004" r:id="rId10"/>
    <p:sldLayoutId id="2147488005" r:id="rId11"/>
    <p:sldLayoutId id="2147488007" r:id="rId12"/>
    <p:sldLayoutId id="2147488008" r:id="rId13"/>
    <p:sldLayoutId id="2147488009" r:id="rId14"/>
    <p:sldLayoutId id="2147488010" r:id="rId15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920552" y="1628800"/>
            <a:ext cx="8496944" cy="1440160"/>
          </a:xfr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zh-TW" altLang="en-US" sz="5400" b="1" dirty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行政委託</a:t>
            </a:r>
            <a:r>
              <a:rPr lang="zh-TW" altLang="en-US" sz="5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審查</a:t>
            </a:r>
            <a:r>
              <a:rPr lang="zh-TW" altLang="en-US" sz="5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>案例分享</a:t>
            </a:r>
            <a:r>
              <a:rPr lang="en-US" altLang="zh-TW" sz="5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5400" b="1" dirty="0" smtClean="0">
                <a:solidFill>
                  <a:srgbClr val="0033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標楷體" pitchFamily="65" charset="-120"/>
                <a:ea typeface="標楷體" pitchFamily="65" charset="-120"/>
              </a:rPr>
            </a:br>
            <a:endParaRPr lang="zh-TW" altLang="en-US" sz="5400" b="1" dirty="0">
              <a:solidFill>
                <a:srgbClr val="003399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2648744" y="3717032"/>
            <a:ext cx="56166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eaLnBrk="1" fontAlgn="auto" hangingPunct="1">
              <a:spcAft>
                <a:spcPts val="0"/>
              </a:spcAft>
              <a:defRPr/>
            </a:pPr>
            <a:endParaRPr lang="en-US" altLang="zh-TW" sz="2400" b="1" dirty="0" smtClean="0">
              <a:solidFill>
                <a:srgbClr val="002060"/>
              </a:solidFill>
              <a:latin typeface="+mj-lt"/>
              <a:ea typeface="+mj-ea"/>
              <a:cs typeface="Arial Unicode MS" pitchFamily="34" charset="-12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zh-TW" altLang="en-US" sz="2400" b="1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               </a:t>
            </a:r>
            <a:endParaRPr lang="en-US" altLang="zh-TW" sz="2400" b="1" dirty="0" smtClean="0">
              <a:solidFill>
                <a:srgbClr val="002060"/>
              </a:solidFill>
              <a:latin typeface="+mj-lt"/>
              <a:ea typeface="+mj-ea"/>
              <a:cs typeface="Arial Unicode MS" pitchFamily="34" charset="-120"/>
            </a:endParaRPr>
          </a:p>
          <a:p>
            <a:pPr algn="r" eaLnBrk="1" fontAlgn="auto" hangingPunct="1">
              <a:spcAft>
                <a:spcPts val="0"/>
              </a:spcAft>
              <a:defRPr/>
            </a:pPr>
            <a:r>
              <a:rPr lang="en-US" altLang="zh-TW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104</a:t>
            </a:r>
            <a:r>
              <a:rPr lang="zh-TW" altLang="en-US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年</a:t>
            </a:r>
            <a:r>
              <a:rPr lang="en-US" altLang="zh-TW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6</a:t>
            </a:r>
            <a:r>
              <a:rPr lang="zh-TW" altLang="en-US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月</a:t>
            </a:r>
            <a:r>
              <a:rPr lang="en-US" altLang="zh-TW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24</a:t>
            </a:r>
            <a:r>
              <a:rPr lang="zh-TW" altLang="en-US" sz="2400" dirty="0" smtClean="0">
                <a:solidFill>
                  <a:srgbClr val="002060"/>
                </a:solidFill>
                <a:latin typeface="+mj-lt"/>
                <a:ea typeface="+mj-ea"/>
                <a:cs typeface="Arial Unicode MS" pitchFamily="34" charset="-120"/>
              </a:rPr>
              <a:t>日 </a:t>
            </a:r>
            <a:endParaRPr lang="zh-TW" altLang="en-US" sz="2400" dirty="0">
              <a:solidFill>
                <a:srgbClr val="002060"/>
              </a:solidFill>
              <a:latin typeface="+mj-lt"/>
              <a:ea typeface="+mj-ea"/>
              <a:cs typeface="Arial Unicode MS" pitchFamily="34" charset="-12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1192" y="188640"/>
            <a:ext cx="2880320" cy="7908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528" y="404664"/>
            <a:ext cx="9056064" cy="86409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行政委託案例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自行補正</a:t>
            </a:r>
            <a:endParaRPr lang="zh-TW" altLang="en-US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2520" y="1412776"/>
            <a:ext cx="8915400" cy="4392488"/>
          </a:xfrm>
        </p:spPr>
        <p:txBody>
          <a:bodyPr>
            <a:noAutofit/>
          </a:bodyPr>
          <a:lstStyle/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+mj-ea"/>
                <a:ea typeface="+mj-ea"/>
              </a:rPr>
              <a:t>未依規定檢送取得「公開發行公司取得或處分資產處理準則」所列資產且達公告標準者之相關</a:t>
            </a:r>
            <a:r>
              <a:rPr lang="zh-TW" altLang="en-US" sz="2400" dirty="0" smtClean="0">
                <a:latin typeface="+mj-ea"/>
                <a:ea typeface="+mj-ea"/>
              </a:rPr>
              <a:t>資料。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重大會計科目</a:t>
            </a:r>
            <a:r>
              <a:rPr lang="en-US" altLang="zh-TW" sz="2400" dirty="0" smtClean="0">
                <a:latin typeface="+mj-ea"/>
                <a:ea typeface="+mj-ea"/>
              </a:rPr>
              <a:t>(</a:t>
            </a:r>
            <a:r>
              <a:rPr lang="zh-TW" altLang="en-US" sz="2400" dirty="0" smtClean="0">
                <a:latin typeface="+mj-ea"/>
                <a:ea typeface="+mj-ea"/>
              </a:rPr>
              <a:t>如無形資產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  <a:r>
              <a:rPr lang="zh-TW" altLang="en-US" sz="2400" dirty="0" smtClean="0">
                <a:latin typeface="+mj-ea"/>
                <a:ea typeface="+mj-ea"/>
              </a:rPr>
              <a:t>會計處理允當性尚待釐清。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未檢送前一年度財務報告。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該</a:t>
            </a:r>
            <a:r>
              <a:rPr lang="zh-TW" altLang="en-US" sz="2400" dirty="0">
                <a:latin typeface="+mj-ea"/>
                <a:ea typeface="+mj-ea"/>
              </a:rPr>
              <a:t>公司原依規定檢送之基本資料表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含向關係人取得資產等資料</a:t>
            </a:r>
            <a:r>
              <a:rPr lang="en-US" altLang="zh-TW" sz="2400" dirty="0">
                <a:latin typeface="+mj-ea"/>
                <a:ea typeface="+mj-ea"/>
              </a:rPr>
              <a:t>)</a:t>
            </a:r>
            <a:r>
              <a:rPr lang="zh-TW" altLang="en-US" sz="2400" dirty="0">
                <a:latin typeface="+mj-ea"/>
                <a:ea typeface="+mj-ea"/>
              </a:rPr>
              <a:t>、會計師覆核之案件檢查表、公開說明書及健全營運計劃書等部分資料內容不完備。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39792" y="6425005"/>
            <a:ext cx="1320800" cy="365760"/>
          </a:xfrm>
        </p:spPr>
        <p:txBody>
          <a:bodyPr/>
          <a:lstStyle/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2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54154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528" y="404664"/>
            <a:ext cx="9056064" cy="86409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行政委託案例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自行補正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續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2520" y="1412776"/>
            <a:ext cx="8915400" cy="4392488"/>
          </a:xfrm>
        </p:spPr>
        <p:txBody>
          <a:bodyPr>
            <a:noAutofit/>
          </a:bodyPr>
          <a:lstStyle/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+mj-ea"/>
                <a:ea typeface="+mj-ea"/>
              </a:rPr>
              <a:t>該公司補辦公開發行案經其</a:t>
            </a:r>
            <a:r>
              <a:rPr lang="en-US" altLang="zh-TW" sz="2400" dirty="0">
                <a:latin typeface="+mj-ea"/>
                <a:ea typeface="+mj-ea"/>
              </a:rPr>
              <a:t>104</a:t>
            </a:r>
            <a:r>
              <a:rPr lang="zh-TW" altLang="en-US" sz="2400" dirty="0">
                <a:latin typeface="+mj-ea"/>
                <a:ea typeface="+mj-ea"/>
              </a:rPr>
              <a:t>年</a:t>
            </a:r>
            <a:r>
              <a:rPr lang="en-US" altLang="zh-TW" sz="2400" dirty="0">
                <a:latin typeface="+mj-ea"/>
                <a:ea typeface="+mj-ea"/>
              </a:rPr>
              <a:t>4</a:t>
            </a:r>
            <a:r>
              <a:rPr lang="zh-TW" altLang="en-US" sz="2400" dirty="0">
                <a:latin typeface="+mj-ea"/>
                <a:ea typeface="+mj-ea"/>
              </a:rPr>
              <a:t>月</a:t>
            </a:r>
            <a:r>
              <a:rPr lang="en-US" altLang="zh-TW" sz="2400" dirty="0">
                <a:latin typeface="+mj-ea"/>
                <a:ea typeface="+mj-ea"/>
              </a:rPr>
              <a:t>10</a:t>
            </a:r>
            <a:r>
              <a:rPr lang="zh-TW" altLang="en-US" sz="2400" dirty="0">
                <a:latin typeface="+mj-ea"/>
                <a:ea typeface="+mj-ea"/>
              </a:rPr>
              <a:t>日董事會決議提報股東臨時會討論，惟公開說明書內未含股東會通過之會議紀錄</a:t>
            </a:r>
            <a:r>
              <a:rPr lang="en-US" altLang="zh-TW" sz="2400" dirty="0">
                <a:latin typeface="+mj-ea"/>
                <a:ea typeface="+mj-ea"/>
              </a:rPr>
              <a:t>(</a:t>
            </a:r>
            <a:r>
              <a:rPr lang="zh-TW" altLang="en-US" sz="2400" dirty="0">
                <a:latin typeface="+mj-ea"/>
                <a:ea typeface="+mj-ea"/>
              </a:rPr>
              <a:t>不符「公司募集發行有價證券公開說明書應行記載事項準則」第</a:t>
            </a:r>
            <a:r>
              <a:rPr lang="en-US" altLang="zh-TW" sz="2400" dirty="0">
                <a:latin typeface="+mj-ea"/>
                <a:ea typeface="+mj-ea"/>
              </a:rPr>
              <a:t>33</a:t>
            </a:r>
            <a:r>
              <a:rPr lang="zh-TW" altLang="en-US" sz="2400" dirty="0">
                <a:latin typeface="+mj-ea"/>
                <a:ea typeface="+mj-ea"/>
              </a:rPr>
              <a:t>條規定</a:t>
            </a:r>
            <a:r>
              <a:rPr lang="en-US" altLang="zh-TW" sz="2400" dirty="0" smtClean="0">
                <a:latin typeface="+mj-ea"/>
                <a:ea typeface="+mj-ea"/>
              </a:rPr>
              <a:t>)</a:t>
            </a: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+mj-ea"/>
                <a:ea typeface="+mj-ea"/>
              </a:rPr>
              <a:t>該公司</a:t>
            </a:r>
            <a:r>
              <a:rPr lang="en-US" altLang="zh-TW" sz="2400" dirty="0">
                <a:latin typeface="+mj-ea"/>
                <a:ea typeface="+mj-ea"/>
              </a:rPr>
              <a:t>103</a:t>
            </a:r>
            <a:r>
              <a:rPr lang="zh-TW" altLang="en-US" sz="2400" dirty="0">
                <a:latin typeface="+mj-ea"/>
                <a:ea typeface="+mj-ea"/>
              </a:rPr>
              <a:t>年度財務報表之會計師查核報告內容未表示財務報表係依「證券發行人財務報告編製準則」編製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該</a:t>
            </a:r>
            <a:r>
              <a:rPr lang="zh-TW" altLang="en-US" sz="2400" dirty="0">
                <a:latin typeface="+mj-ea"/>
                <a:ea typeface="+mj-ea"/>
              </a:rPr>
              <a:t>公司前次募資計劃執行進度大幅落後且尚未</a:t>
            </a:r>
            <a:r>
              <a:rPr lang="zh-TW" altLang="en-US" sz="2400" dirty="0" smtClean="0">
                <a:latin typeface="+mj-ea"/>
                <a:ea typeface="+mj-ea"/>
              </a:rPr>
              <a:t>完成</a:t>
            </a:r>
            <a:r>
              <a:rPr lang="zh-TW" altLang="en-US" sz="2400" dirty="0">
                <a:latin typeface="+mj-ea"/>
                <a:ea typeface="+mj-ea"/>
              </a:rPr>
              <a:t>，</a:t>
            </a:r>
            <a:r>
              <a:rPr lang="zh-TW" altLang="en-US" sz="2400" dirty="0" smtClean="0">
                <a:latin typeface="+mj-ea"/>
                <a:ea typeface="+mj-ea"/>
              </a:rPr>
              <a:t>且</a:t>
            </a:r>
            <a:r>
              <a:rPr lang="zh-TW" altLang="en-US" sz="2400" dirty="0">
                <a:latin typeface="+mj-ea"/>
                <a:ea typeface="+mj-ea"/>
              </a:rPr>
              <a:t>前次募集資金尚未支用完畢，有關增發新股之必要性尚待說明</a:t>
            </a:r>
            <a:r>
              <a:rPr lang="zh-TW" altLang="en-US" sz="2400" dirty="0" smtClean="0">
                <a:latin typeface="+mj-ea"/>
                <a:ea typeface="+mj-ea"/>
              </a:rPr>
              <a:t>。</a:t>
            </a:r>
            <a:endParaRPr lang="en-US" altLang="zh-TW" sz="2400" dirty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39792" y="6425005"/>
            <a:ext cx="1320800" cy="365760"/>
          </a:xfrm>
        </p:spPr>
        <p:txBody>
          <a:bodyPr/>
          <a:lstStyle/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3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060635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04528" y="404664"/>
            <a:ext cx="9056064" cy="864096"/>
          </a:xfrm>
        </p:spPr>
        <p:txBody>
          <a:bodyPr>
            <a:normAutofit/>
          </a:bodyPr>
          <a:lstStyle/>
          <a:p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行政委託案例</a:t>
            </a:r>
            <a:r>
              <a:rPr lang="en-US" altLang="zh-TW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-</a:t>
            </a:r>
            <a:r>
              <a:rPr lang="zh-TW" altLang="en-US" sz="3600" b="1" dirty="0" smtClean="0">
                <a:solidFill>
                  <a:srgbClr val="C0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停止</a:t>
            </a:r>
            <a:endParaRPr lang="zh-TW" altLang="en-US" sz="3600" b="1" dirty="0">
              <a:solidFill>
                <a:srgbClr val="C0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32520" y="1412776"/>
            <a:ext cx="8915400" cy="4392488"/>
          </a:xfrm>
        </p:spPr>
        <p:txBody>
          <a:bodyPr>
            <a:noAutofit/>
          </a:bodyPr>
          <a:lstStyle/>
          <a:p>
            <a:pPr marL="185737" indent="0">
              <a:buNone/>
            </a:pPr>
            <a:endParaRPr lang="en-US" altLang="zh-TW" sz="24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未</a:t>
            </a:r>
            <a:r>
              <a:rPr lang="zh-TW" altLang="en-US" sz="2400" dirty="0">
                <a:latin typeface="+mj-ea"/>
                <a:ea typeface="+mj-ea"/>
              </a:rPr>
              <a:t>提供與申報股數相符之變更登記，及部分交易尚有疑慮待公司</a:t>
            </a:r>
            <a:r>
              <a:rPr lang="zh-TW" altLang="en-US" sz="2400" dirty="0" smtClean="0">
                <a:latin typeface="+mj-ea"/>
                <a:ea typeface="+mj-ea"/>
              </a:rPr>
              <a:t>說明。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+mj-ea"/>
                <a:ea typeface="+mj-ea"/>
              </a:rPr>
              <a:t>前遭證期局停止之</a:t>
            </a:r>
            <a:r>
              <a:rPr lang="zh-TW" altLang="en-US" sz="2400" dirty="0" smtClean="0">
                <a:latin typeface="+mj-ea"/>
                <a:ea typeface="+mj-ea"/>
              </a:rPr>
              <a:t>原因，其</a:t>
            </a:r>
            <a:r>
              <a:rPr lang="zh-TW" altLang="en-US" sz="2400" dirty="0">
                <a:latin typeface="+mj-ea"/>
                <a:ea typeface="+mj-ea"/>
              </a:rPr>
              <a:t>疑慮仍</a:t>
            </a:r>
            <a:r>
              <a:rPr lang="zh-TW" altLang="en-US" sz="2400" dirty="0" smtClean="0">
                <a:latin typeface="+mj-ea"/>
                <a:ea typeface="+mj-ea"/>
              </a:rPr>
              <a:t>存在。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>
                <a:latin typeface="+mj-ea"/>
                <a:ea typeface="+mj-ea"/>
              </a:rPr>
              <a:t>技術作價入股對象</a:t>
            </a:r>
            <a:r>
              <a:rPr lang="zh-TW" altLang="en-US" sz="2400" dirty="0" smtClean="0">
                <a:latin typeface="+mj-ea"/>
                <a:ea typeface="+mj-ea"/>
              </a:rPr>
              <a:t>及決策過程適法性存疑。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528637" indent="-342900">
              <a:buFont typeface="Wingdings" panose="05000000000000000000" pitchFamily="2" charset="2"/>
              <a:buChar char="u"/>
            </a:pPr>
            <a:r>
              <a:rPr lang="zh-TW" altLang="en-US" sz="2400" dirty="0" smtClean="0">
                <a:latin typeface="+mj-ea"/>
                <a:ea typeface="+mj-ea"/>
              </a:rPr>
              <a:t>陸</a:t>
            </a:r>
            <a:r>
              <a:rPr lang="zh-TW" altLang="en-US" sz="2400" dirty="0">
                <a:latin typeface="+mj-ea"/>
                <a:ea typeface="+mj-ea"/>
              </a:rPr>
              <a:t>資持股是否依本中心</a:t>
            </a:r>
            <a:r>
              <a:rPr lang="en-US" altLang="zh-TW" sz="2400" dirty="0">
                <a:latin typeface="+mj-ea"/>
                <a:ea typeface="+mj-ea"/>
              </a:rPr>
              <a:t>103</a:t>
            </a:r>
            <a:r>
              <a:rPr lang="zh-TW" altLang="en-US" sz="2400" dirty="0">
                <a:latin typeface="+mj-ea"/>
                <a:ea typeface="+mj-ea"/>
              </a:rPr>
              <a:t>年</a:t>
            </a:r>
            <a:r>
              <a:rPr lang="en-US" altLang="zh-TW" sz="2400" dirty="0">
                <a:latin typeface="+mj-ea"/>
                <a:ea typeface="+mj-ea"/>
              </a:rPr>
              <a:t>8</a:t>
            </a:r>
            <a:r>
              <a:rPr lang="zh-TW" altLang="en-US" sz="2400" dirty="0">
                <a:latin typeface="+mj-ea"/>
                <a:ea typeface="+mj-ea"/>
              </a:rPr>
              <a:t>月所公布「大陸地區企業透過架設第三地區控股事業申請來臺掛牌說明」之規定尚</a:t>
            </a:r>
            <a:r>
              <a:rPr lang="zh-TW" altLang="en-US" sz="2400" dirty="0" smtClean="0">
                <a:latin typeface="+mj-ea"/>
                <a:ea typeface="+mj-ea"/>
              </a:rPr>
              <a:t>待釐清。</a:t>
            </a:r>
            <a:endParaRPr lang="en-US" altLang="zh-TW" sz="2400" dirty="0" smtClean="0">
              <a:latin typeface="+mj-ea"/>
              <a:ea typeface="+mj-ea"/>
            </a:endParaRPr>
          </a:p>
          <a:p>
            <a:pPr marL="185737" indent="0">
              <a:buNone/>
            </a:pPr>
            <a:endParaRPr lang="zh-TW" altLang="en-US" sz="2400" dirty="0">
              <a:latin typeface="+mj-ea"/>
              <a:ea typeface="+mj-ea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439792" y="6425005"/>
            <a:ext cx="1320800" cy="365760"/>
          </a:xfrm>
        </p:spPr>
        <p:txBody>
          <a:bodyPr/>
          <a:lstStyle/>
          <a:p>
            <a:pPr>
              <a:defRPr/>
            </a:pPr>
            <a:fld id="{DA843CCF-395D-4592-A44F-E0B2C97BB9F6}" type="slidenum">
              <a:rPr lang="en-US" altLang="zh-TW" smtClean="0"/>
              <a:pPr>
                <a:defRPr/>
              </a:pPr>
              <a:t>4</a:t>
            </a:fld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27191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原創">
  <a:themeElements>
    <a:clrScheme name="原創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原創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原創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58216</TotalTime>
  <Pages>18</Pages>
  <Words>331</Words>
  <Application>Microsoft Office PowerPoint</Application>
  <PresentationFormat>A4 紙張 (210x297 公釐)</PresentationFormat>
  <Paragraphs>22</Paragraphs>
  <Slides>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2</vt:i4>
      </vt:variant>
      <vt:variant>
        <vt:lpstr>投影片標題</vt:lpstr>
      </vt:variant>
      <vt:variant>
        <vt:i4>4</vt:i4>
      </vt:variant>
    </vt:vector>
  </HeadingPairs>
  <TitlesOfParts>
    <vt:vector size="6" baseType="lpstr">
      <vt:lpstr>原創</vt:lpstr>
      <vt:lpstr>1_原創</vt:lpstr>
      <vt:lpstr>行政委託審查案例分享 </vt:lpstr>
      <vt:lpstr>行政委託案例-自行補正</vt:lpstr>
      <vt:lpstr>行政委託案例-自行補正(續)</vt:lpstr>
      <vt:lpstr>行政委託案例-停止</vt:lpstr>
    </vt:vector>
  </TitlesOfParts>
  <Company>OTC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subject>座談會用</dc:subject>
  <dc:creator>李淑暖</dc:creator>
  <cp:keywords>ROSE</cp:keywords>
  <cp:lastModifiedBy>吳郁馨</cp:lastModifiedBy>
  <cp:revision>3130</cp:revision>
  <cp:lastPrinted>2015-03-05T08:06:05Z</cp:lastPrinted>
  <dcterms:created xsi:type="dcterms:W3CDTF">1998-01-09T02:30:18Z</dcterms:created>
  <dcterms:modified xsi:type="dcterms:W3CDTF">2015-06-25T08:24:31Z</dcterms:modified>
</cp:coreProperties>
</file>