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93" r:id="rId1"/>
    <p:sldMasterId id="2147487722" r:id="rId2"/>
  </p:sldMasterIdLst>
  <p:notesMasterIdLst>
    <p:notesMasterId r:id="rId39"/>
  </p:notesMasterIdLst>
  <p:handoutMasterIdLst>
    <p:handoutMasterId r:id="rId40"/>
  </p:handoutMasterIdLst>
  <p:sldIdLst>
    <p:sldId id="1892" r:id="rId3"/>
    <p:sldId id="2262" r:id="rId4"/>
    <p:sldId id="2128" r:id="rId5"/>
    <p:sldId id="2129" r:id="rId6"/>
    <p:sldId id="2130" r:id="rId7"/>
    <p:sldId id="2227" r:id="rId8"/>
    <p:sldId id="2270" r:id="rId9"/>
    <p:sldId id="2252" r:id="rId10"/>
    <p:sldId id="2060" r:id="rId11"/>
    <p:sldId id="2197" r:id="rId12"/>
    <p:sldId id="2199" r:id="rId13"/>
    <p:sldId id="2196" r:id="rId14"/>
    <p:sldId id="2200" r:id="rId15"/>
    <p:sldId id="2201" r:id="rId16"/>
    <p:sldId id="2202" r:id="rId17"/>
    <p:sldId id="2203" r:id="rId18"/>
    <p:sldId id="2204" r:id="rId19"/>
    <p:sldId id="2205" r:id="rId20"/>
    <p:sldId id="2267" r:id="rId21"/>
    <p:sldId id="2206" r:id="rId22"/>
    <p:sldId id="2207" r:id="rId23"/>
    <p:sldId id="2208" r:id="rId24"/>
    <p:sldId id="2209" r:id="rId25"/>
    <p:sldId id="2210" r:id="rId26"/>
    <p:sldId id="2211" r:id="rId27"/>
    <p:sldId id="2242" r:id="rId28"/>
    <p:sldId id="2263" r:id="rId29"/>
    <p:sldId id="2264" r:id="rId30"/>
    <p:sldId id="2265" r:id="rId31"/>
    <p:sldId id="2212" r:id="rId32"/>
    <p:sldId id="2268" r:id="rId33"/>
    <p:sldId id="2266" r:id="rId34"/>
    <p:sldId id="2222" r:id="rId35"/>
    <p:sldId id="2223" r:id="rId36"/>
    <p:sldId id="2156" r:id="rId37"/>
    <p:sldId id="1839" r:id="rId38"/>
  </p:sldIdLst>
  <p:sldSz cx="9906000" cy="6858000" type="A4"/>
  <p:notesSz cx="6797675" cy="9874250"/>
  <p:defaultTextStyle>
    <a:defPPr>
      <a:defRPr lang="zh-TW"/>
    </a:defPPr>
    <a:lvl1pPr algn="l" rtl="0" eaLnBrk="0" fontAlgn="base" hangingPunct="0">
      <a:spcBef>
        <a:spcPct val="0"/>
      </a:spcBef>
      <a:spcAft>
        <a:spcPct val="0"/>
      </a:spcAft>
      <a:defRPr kumimoji="1" sz="36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36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36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36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36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36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36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36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36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80">
          <p15:clr>
            <a:srgbClr val="A4A3A4"/>
          </p15:clr>
        </p15:guide>
        <p15:guide id="2" pos="2934">
          <p15:clr>
            <a:srgbClr val="A4A3A4"/>
          </p15:clr>
        </p15:guide>
        <p15:guide id="3" orient="horz" pos="2192">
          <p15:clr>
            <a:srgbClr val="A4A3A4"/>
          </p15:clr>
        </p15:guide>
        <p15:guide id="4" orient="horz"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000099"/>
    <a:srgbClr val="3333CC"/>
    <a:srgbClr val="0033CC"/>
    <a:srgbClr val="0066FF"/>
    <a:srgbClr val="3366FF"/>
    <a:srgbClr val="E79A0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9689" autoAdjust="0"/>
  </p:normalViewPr>
  <p:slideViewPr>
    <p:cSldViewPr>
      <p:cViewPr varScale="1">
        <p:scale>
          <a:sx n="114" d="100"/>
          <a:sy n="114" d="100"/>
        </p:scale>
        <p:origin x="1464" y="-324"/>
      </p:cViewPr>
      <p:guideLst>
        <p:guide orient="horz" pos="2160"/>
        <p:guide pos="3120"/>
      </p:guideLst>
    </p:cSldViewPr>
  </p:slideViewPr>
  <p:outlineViewPr>
    <p:cViewPr>
      <p:scale>
        <a:sx n="33" d="100"/>
        <a:sy n="33" d="100"/>
      </p:scale>
      <p:origin x="0" y="142920"/>
    </p:cViewPr>
  </p:outlineViewPr>
  <p:notesTextViewPr>
    <p:cViewPr>
      <p:scale>
        <a:sx n="100" d="100"/>
        <a:sy n="100" d="100"/>
      </p:scale>
      <p:origin x="0" y="0"/>
    </p:cViewPr>
  </p:notesTextViewPr>
  <p:sorterViewPr>
    <p:cViewPr>
      <p:scale>
        <a:sx n="150" d="100"/>
        <a:sy n="150" d="100"/>
      </p:scale>
      <p:origin x="0" y="22104"/>
    </p:cViewPr>
  </p:sorterViewPr>
  <p:notesViewPr>
    <p:cSldViewPr>
      <p:cViewPr>
        <p:scale>
          <a:sx n="100" d="100"/>
          <a:sy n="100" d="100"/>
        </p:scale>
        <p:origin x="-2130" y="672"/>
      </p:cViewPr>
      <p:guideLst>
        <p:guide orient="horz" pos="2180"/>
        <p:guide pos="2934"/>
        <p:guide orient="horz" pos="2192"/>
        <p:guide orient="horz"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8D13F-875A-4E70-8521-6EC0F1F49A1F}" type="doc">
      <dgm:prSet loTypeId="urn:microsoft.com/office/officeart/2005/8/layout/list1" loCatId="list" qsTypeId="urn:microsoft.com/office/officeart/2005/8/quickstyle/3d1" qsCatId="3D" csTypeId="urn:microsoft.com/office/officeart/2005/8/colors/accent6_3" csCatId="accent6" phldr="1"/>
      <dgm:spPr/>
      <dgm:t>
        <a:bodyPr/>
        <a:lstStyle/>
        <a:p>
          <a:endParaRPr lang="zh-TW" altLang="en-US"/>
        </a:p>
      </dgm:t>
    </dgm:pt>
    <dgm:pt modelId="{0D48E3BA-63DC-4277-9012-8E0CE141CE04}">
      <dgm:prSet custT="1"/>
      <dgm:spPr/>
      <dgm:t>
        <a:bodyPr/>
        <a:lstStyle/>
        <a:p>
          <a:r>
            <a:rPr lang="zh-TW" altLang="en-US" sz="3200" b="1" dirty="0">
              <a:latin typeface="標楷體" panose="03000509000000000000" pitchFamily="65" charset="-120"/>
              <a:ea typeface="標楷體" panose="03000509000000000000" pitchFamily="65" charset="-120"/>
            </a:rPr>
            <a:t>壹、群眾募資介紹</a:t>
          </a:r>
        </a:p>
      </dgm:t>
    </dgm:pt>
    <dgm:pt modelId="{8EAEAB30-D75D-40BD-90FA-4D4A868122BD}" type="parTrans" cxnId="{826E1B85-20E8-4297-A198-5245305E6789}">
      <dgm:prSet/>
      <dgm:spPr/>
      <dgm:t>
        <a:bodyPr/>
        <a:lstStyle/>
        <a:p>
          <a:endParaRPr lang="zh-TW" altLang="en-US"/>
        </a:p>
      </dgm:t>
    </dgm:pt>
    <dgm:pt modelId="{7799095C-0C53-447E-9821-B5C138C54DFD}" type="sibTrans" cxnId="{826E1B85-20E8-4297-A198-5245305E6789}">
      <dgm:prSet/>
      <dgm:spPr/>
      <dgm:t>
        <a:bodyPr/>
        <a:lstStyle/>
        <a:p>
          <a:endParaRPr lang="zh-TW" altLang="en-US"/>
        </a:p>
      </dgm:t>
    </dgm:pt>
    <dgm:pt modelId="{8592CAE7-1A9B-4EB8-A90B-AA67F55ED685}" type="pres">
      <dgm:prSet presAssocID="{3088D13F-875A-4E70-8521-6EC0F1F49A1F}" presName="linear" presStyleCnt="0">
        <dgm:presLayoutVars>
          <dgm:dir/>
          <dgm:animLvl val="lvl"/>
          <dgm:resizeHandles val="exact"/>
        </dgm:presLayoutVars>
      </dgm:prSet>
      <dgm:spPr/>
    </dgm:pt>
    <dgm:pt modelId="{28C4E2FC-C5C7-48F1-9F18-814C5382EA53}" type="pres">
      <dgm:prSet presAssocID="{0D48E3BA-63DC-4277-9012-8E0CE141CE04}" presName="parentLin" presStyleCnt="0"/>
      <dgm:spPr/>
    </dgm:pt>
    <dgm:pt modelId="{2610DBDD-85CD-4AF8-8FBC-D9F23D96D1D9}" type="pres">
      <dgm:prSet presAssocID="{0D48E3BA-63DC-4277-9012-8E0CE141CE04}" presName="parentLeftMargin" presStyleLbl="node1" presStyleIdx="0" presStyleCnt="1"/>
      <dgm:spPr/>
    </dgm:pt>
    <dgm:pt modelId="{EBF9F222-1BFC-461E-B3CC-F30FF5454422}" type="pres">
      <dgm:prSet presAssocID="{0D48E3BA-63DC-4277-9012-8E0CE141CE04}" presName="parentText" presStyleLbl="node1" presStyleIdx="0" presStyleCnt="1" custScaleX="138563" custScaleY="43852" custLinFactNeighborX="11562" custLinFactNeighborY="1077">
        <dgm:presLayoutVars>
          <dgm:chMax val="0"/>
          <dgm:bulletEnabled val="1"/>
        </dgm:presLayoutVars>
      </dgm:prSet>
      <dgm:spPr/>
    </dgm:pt>
    <dgm:pt modelId="{C2C4BA5A-950B-4FD5-B87E-0623CEBCC3E2}" type="pres">
      <dgm:prSet presAssocID="{0D48E3BA-63DC-4277-9012-8E0CE141CE04}" presName="negativeSpace" presStyleCnt="0"/>
      <dgm:spPr/>
    </dgm:pt>
    <dgm:pt modelId="{137312B9-1BB9-47B9-8F97-90C9278ABAF1}" type="pres">
      <dgm:prSet presAssocID="{0D48E3BA-63DC-4277-9012-8E0CE141CE04}" presName="childText" presStyleLbl="conFgAcc1" presStyleIdx="0" presStyleCnt="1" custScaleY="51226">
        <dgm:presLayoutVars>
          <dgm:bulletEnabled val="1"/>
        </dgm:presLayoutVars>
      </dgm:prSet>
      <dgm:spPr/>
    </dgm:pt>
  </dgm:ptLst>
  <dgm:cxnLst>
    <dgm:cxn modelId="{C5136978-D9FA-459D-A4B1-DC8AA3972AF6}" type="presOf" srcId="{0D48E3BA-63DC-4277-9012-8E0CE141CE04}" destId="{EBF9F222-1BFC-461E-B3CC-F30FF5454422}" srcOrd="1" destOrd="0" presId="urn:microsoft.com/office/officeart/2005/8/layout/list1"/>
    <dgm:cxn modelId="{826E1B85-20E8-4297-A198-5245305E6789}" srcId="{3088D13F-875A-4E70-8521-6EC0F1F49A1F}" destId="{0D48E3BA-63DC-4277-9012-8E0CE141CE04}" srcOrd="0" destOrd="0" parTransId="{8EAEAB30-D75D-40BD-90FA-4D4A868122BD}" sibTransId="{7799095C-0C53-447E-9821-B5C138C54DFD}"/>
    <dgm:cxn modelId="{0216E986-9529-4182-98D6-0CED600E10B1}" type="presOf" srcId="{0D48E3BA-63DC-4277-9012-8E0CE141CE04}" destId="{2610DBDD-85CD-4AF8-8FBC-D9F23D96D1D9}" srcOrd="0" destOrd="0" presId="urn:microsoft.com/office/officeart/2005/8/layout/list1"/>
    <dgm:cxn modelId="{9E0B87E5-C438-444C-858D-94033E909408}" type="presOf" srcId="{3088D13F-875A-4E70-8521-6EC0F1F49A1F}" destId="{8592CAE7-1A9B-4EB8-A90B-AA67F55ED685}" srcOrd="0" destOrd="0" presId="urn:microsoft.com/office/officeart/2005/8/layout/list1"/>
    <dgm:cxn modelId="{A2BAD98D-C174-4EB9-8BA8-E361428BD7F4}" type="presParOf" srcId="{8592CAE7-1A9B-4EB8-A90B-AA67F55ED685}" destId="{28C4E2FC-C5C7-48F1-9F18-814C5382EA53}" srcOrd="0" destOrd="0" presId="urn:microsoft.com/office/officeart/2005/8/layout/list1"/>
    <dgm:cxn modelId="{3226CBC1-F7DB-46BA-86C9-88AD3DEBA088}" type="presParOf" srcId="{28C4E2FC-C5C7-48F1-9F18-814C5382EA53}" destId="{2610DBDD-85CD-4AF8-8FBC-D9F23D96D1D9}" srcOrd="0" destOrd="0" presId="urn:microsoft.com/office/officeart/2005/8/layout/list1"/>
    <dgm:cxn modelId="{8E5499F9-BD6A-4FE0-97E5-D7A1153DBC50}" type="presParOf" srcId="{28C4E2FC-C5C7-48F1-9F18-814C5382EA53}" destId="{EBF9F222-1BFC-461E-B3CC-F30FF5454422}" srcOrd="1" destOrd="0" presId="urn:microsoft.com/office/officeart/2005/8/layout/list1"/>
    <dgm:cxn modelId="{F87BD63B-07D3-44DF-9590-F326C8F145E0}" type="presParOf" srcId="{8592CAE7-1A9B-4EB8-A90B-AA67F55ED685}" destId="{C2C4BA5A-950B-4FD5-B87E-0623CEBCC3E2}" srcOrd="1" destOrd="0" presId="urn:microsoft.com/office/officeart/2005/8/layout/list1"/>
    <dgm:cxn modelId="{91009CC9-74B2-4AF0-9159-3A25ACC6EB61}" type="presParOf" srcId="{8592CAE7-1A9B-4EB8-A90B-AA67F55ED685}" destId="{137312B9-1BB9-47B9-8F97-90C9278ABAF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312B9-1BB9-47B9-8F97-90C9278ABAF1}">
      <dsp:nvSpPr>
        <dsp:cNvPr id="0" name=""/>
        <dsp:cNvSpPr/>
      </dsp:nvSpPr>
      <dsp:spPr>
        <a:xfrm>
          <a:off x="0" y="489353"/>
          <a:ext cx="7955359" cy="839081"/>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F9F222-1BFC-461E-B3CC-F30FF5454422}">
      <dsp:nvSpPr>
        <dsp:cNvPr id="0" name=""/>
        <dsp:cNvSpPr/>
      </dsp:nvSpPr>
      <dsp:spPr>
        <a:xfrm>
          <a:off x="397373" y="627986"/>
          <a:ext cx="7557985" cy="841432"/>
        </a:xfrm>
        <a:prstGeom prst="roundRect">
          <a:avLst/>
        </a:prstGeom>
        <a:gradFill rotWithShape="0">
          <a:gsLst>
            <a:gs pos="0">
              <a:schemeClr val="accent6">
                <a:shade val="80000"/>
                <a:hueOff val="0"/>
                <a:satOff val="0"/>
                <a:lumOff val="0"/>
                <a:alphaOff val="0"/>
                <a:tint val="92000"/>
                <a:satMod val="170000"/>
              </a:schemeClr>
            </a:gs>
            <a:gs pos="15000">
              <a:schemeClr val="accent6">
                <a:shade val="80000"/>
                <a:hueOff val="0"/>
                <a:satOff val="0"/>
                <a:lumOff val="0"/>
                <a:alphaOff val="0"/>
                <a:tint val="92000"/>
                <a:shade val="99000"/>
                <a:satMod val="170000"/>
              </a:schemeClr>
            </a:gs>
            <a:gs pos="62000">
              <a:schemeClr val="accent6">
                <a:shade val="80000"/>
                <a:hueOff val="0"/>
                <a:satOff val="0"/>
                <a:lumOff val="0"/>
                <a:alphaOff val="0"/>
                <a:tint val="96000"/>
                <a:shade val="80000"/>
                <a:satMod val="170000"/>
              </a:schemeClr>
            </a:gs>
            <a:gs pos="97000">
              <a:schemeClr val="accent6">
                <a:shade val="80000"/>
                <a:hueOff val="0"/>
                <a:satOff val="0"/>
                <a:lumOff val="0"/>
                <a:alphaOff val="0"/>
                <a:tint val="98000"/>
                <a:shade val="63000"/>
                <a:satMod val="170000"/>
              </a:schemeClr>
            </a:gs>
            <a:gs pos="100000">
              <a:schemeClr val="accent6">
                <a:shade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486" tIns="0" rIns="210486" bIns="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標楷體" panose="03000509000000000000" pitchFamily="65" charset="-120"/>
              <a:ea typeface="標楷體" panose="03000509000000000000" pitchFamily="65" charset="-120"/>
            </a:rPr>
            <a:t>壹、群眾募資介紹</a:t>
          </a:r>
        </a:p>
      </dsp:txBody>
      <dsp:txXfrm>
        <a:off x="438448" y="669061"/>
        <a:ext cx="7475835" cy="7592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5"/>
            <a:ext cx="2946400" cy="461962"/>
          </a:xfrm>
          <a:prstGeom prst="rect">
            <a:avLst/>
          </a:prstGeom>
          <a:noFill/>
          <a:ln w="9525">
            <a:noFill/>
            <a:miter lim="800000"/>
            <a:headEnd/>
            <a:tailEnd/>
          </a:ln>
          <a:effectLst/>
        </p:spPr>
        <p:txBody>
          <a:bodyPr vert="horz" wrap="square" lIns="19320" tIns="0" rIns="19320" bIns="0" numCol="1" anchor="t" anchorCtr="0" compatLnSpc="1">
            <a:prstTxWarp prst="textNoShape">
              <a:avLst/>
            </a:prstTxWarp>
          </a:bodyPr>
          <a:lstStyle>
            <a:lvl1pP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5" name="Rectangle 3"/>
          <p:cNvSpPr>
            <a:spLocks noGrp="1" noChangeArrowheads="1"/>
          </p:cNvSpPr>
          <p:nvPr>
            <p:ph type="dt" sz="quarter" idx="1"/>
          </p:nvPr>
        </p:nvSpPr>
        <p:spPr bwMode="auto">
          <a:xfrm>
            <a:off x="3851275" y="11115"/>
            <a:ext cx="2946400" cy="461962"/>
          </a:xfrm>
          <a:prstGeom prst="rect">
            <a:avLst/>
          </a:prstGeom>
          <a:noFill/>
          <a:ln w="9525">
            <a:noFill/>
            <a:miter lim="800000"/>
            <a:headEnd/>
            <a:tailEnd/>
          </a:ln>
          <a:effectLst/>
        </p:spPr>
        <p:txBody>
          <a:bodyPr vert="horz" wrap="square" lIns="19320" tIns="0" rIns="19320" bIns="0" numCol="1" anchor="t" anchorCtr="0" compatLnSpc="1">
            <a:prstTxWarp prst="textNoShape">
              <a:avLst/>
            </a:prstTxWarp>
          </a:bodyPr>
          <a:lstStyle>
            <a:lvl1pPr algn="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0" y="9401177"/>
            <a:ext cx="2946400" cy="461963"/>
          </a:xfrm>
          <a:prstGeom prst="rect">
            <a:avLst/>
          </a:prstGeom>
          <a:noFill/>
          <a:ln w="9525">
            <a:noFill/>
            <a:miter lim="800000"/>
            <a:headEnd/>
            <a:tailEnd/>
          </a:ln>
          <a:effectLst/>
        </p:spPr>
        <p:txBody>
          <a:bodyPr vert="horz" wrap="square" lIns="19320" tIns="0" rIns="19320" bIns="0" numCol="1" anchor="b" anchorCtr="0" compatLnSpc="1">
            <a:prstTxWarp prst="textNoShape">
              <a:avLst/>
            </a:prstTxWarp>
          </a:bodyPr>
          <a:lstStyle>
            <a:lvl1pP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3690938" y="9301165"/>
            <a:ext cx="2946400" cy="460375"/>
          </a:xfrm>
          <a:prstGeom prst="rect">
            <a:avLst/>
          </a:prstGeom>
          <a:noFill/>
          <a:ln w="9525">
            <a:noFill/>
            <a:miter lim="800000"/>
            <a:headEnd/>
            <a:tailEnd/>
          </a:ln>
          <a:effectLst/>
        </p:spPr>
        <p:txBody>
          <a:bodyPr vert="horz" wrap="square" lIns="19320" tIns="0" rIns="19320" bIns="0" numCol="1" anchor="b"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fld id="{F58301EE-8B2D-45F7-B0E6-5B6DFD5427C9}" type="slidenum">
              <a:rPr lang="en-US" altLang="zh-TW"/>
              <a:pPr>
                <a:defRPr/>
              </a:pPr>
              <a:t>‹#›</a:t>
            </a:fld>
            <a:endParaRPr lang="en-US" altLang="zh-TW"/>
          </a:p>
        </p:txBody>
      </p:sp>
    </p:spTree>
    <p:extLst>
      <p:ext uri="{BB962C8B-B14F-4D97-AF65-F5344CB8AC3E}">
        <p14:creationId xmlns:p14="http://schemas.microsoft.com/office/powerpoint/2010/main" val="46615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6037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lvl1pP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56323" name="Rectangle 3"/>
          <p:cNvSpPr>
            <a:spLocks noGrp="1" noChangeArrowheads="1"/>
          </p:cNvSpPr>
          <p:nvPr>
            <p:ph type="dt" idx="1"/>
          </p:nvPr>
        </p:nvSpPr>
        <p:spPr bwMode="auto">
          <a:xfrm>
            <a:off x="3832225" y="0"/>
            <a:ext cx="2971800" cy="46037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10244" name="Rectangle 4"/>
          <p:cNvSpPr>
            <a:spLocks noGrp="1" noRot="1" noChangeAspect="1" noChangeArrowheads="1" noTextEdit="1"/>
          </p:cNvSpPr>
          <p:nvPr>
            <p:ph type="sldImg" idx="2"/>
          </p:nvPr>
        </p:nvSpPr>
        <p:spPr bwMode="auto">
          <a:xfrm>
            <a:off x="700088" y="766763"/>
            <a:ext cx="5318125" cy="3681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938213" y="4678363"/>
            <a:ext cx="4927600" cy="444817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6326" name="Rectangle 6"/>
          <p:cNvSpPr>
            <a:spLocks noGrp="1" noChangeArrowheads="1"/>
          </p:cNvSpPr>
          <p:nvPr>
            <p:ph type="ftr" sz="quarter" idx="4"/>
          </p:nvPr>
        </p:nvSpPr>
        <p:spPr bwMode="auto">
          <a:xfrm>
            <a:off x="0" y="9356727"/>
            <a:ext cx="2971800" cy="536575"/>
          </a:xfrm>
          <a:prstGeom prst="rect">
            <a:avLst/>
          </a:prstGeom>
          <a:noFill/>
          <a:ln w="12700">
            <a:noFill/>
            <a:miter lim="800000"/>
            <a:headEnd type="none" w="sm" len="sm"/>
            <a:tailEnd type="none" w="sm" len="sm"/>
          </a:ln>
          <a:effectLst/>
        </p:spPr>
        <p:txBody>
          <a:bodyPr vert="horz" wrap="square" lIns="92735" tIns="46367" rIns="92735" bIns="46367" numCol="1" anchor="b" anchorCtr="0" compatLnSpc="1">
            <a:prstTxWarp prst="textNoShape">
              <a:avLst/>
            </a:prstTxWarp>
          </a:bodyPr>
          <a:lstStyle>
            <a:lvl1pP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56327" name="Rectangle 7"/>
          <p:cNvSpPr>
            <a:spLocks noGrp="1" noChangeArrowheads="1"/>
          </p:cNvSpPr>
          <p:nvPr>
            <p:ph type="sldNum" sz="quarter" idx="5"/>
          </p:nvPr>
        </p:nvSpPr>
        <p:spPr bwMode="auto">
          <a:xfrm>
            <a:off x="3832225" y="9356727"/>
            <a:ext cx="2971800" cy="536575"/>
          </a:xfrm>
          <a:prstGeom prst="rect">
            <a:avLst/>
          </a:prstGeom>
          <a:noFill/>
          <a:ln w="12700">
            <a:noFill/>
            <a:miter lim="800000"/>
            <a:headEnd type="none" w="sm" len="sm"/>
            <a:tailEnd type="none" w="sm" len="sm"/>
          </a:ln>
          <a:effectLst/>
        </p:spPr>
        <p:txBody>
          <a:bodyPr vert="horz" wrap="square" lIns="92735" tIns="46367" rIns="92735" bIns="46367" numCol="1" anchor="b"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fld id="{A9B1997F-74E8-49D7-A1AE-7A26F176AC33}" type="slidenum">
              <a:rPr lang="en-US" altLang="zh-TW"/>
              <a:pPr>
                <a:defRPr/>
              </a:pPr>
              <a:t>‹#›</a:t>
            </a:fld>
            <a:endParaRPr lang="en-US" altLang="zh-TW"/>
          </a:p>
        </p:txBody>
      </p:sp>
    </p:spTree>
    <p:extLst>
      <p:ext uri="{BB962C8B-B14F-4D97-AF65-F5344CB8AC3E}">
        <p14:creationId xmlns:p14="http://schemas.microsoft.com/office/powerpoint/2010/main" val="3740700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1pPr>
    <a:lvl2pPr marL="4572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2pPr>
    <a:lvl3pPr marL="9144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3pPr>
    <a:lvl4pPr marL="13716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4pPr>
    <a:lvl5pPr marL="18288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8688">
              <a:spcBef>
                <a:spcPct val="30000"/>
              </a:spcBef>
              <a:defRPr kumimoji="1" sz="1200">
                <a:solidFill>
                  <a:schemeClr val="tx1"/>
                </a:solidFill>
                <a:latin typeface="細明體" panose="02020509000000000000" pitchFamily="49" charset="-120"/>
                <a:ea typeface="細明體" panose="02020509000000000000" pitchFamily="49" charset="-120"/>
              </a:defRPr>
            </a:lvl1pPr>
            <a:lvl2pPr marL="742950" indent="-285750" defTabSz="928688">
              <a:spcBef>
                <a:spcPct val="30000"/>
              </a:spcBef>
              <a:defRPr kumimoji="1" sz="1200">
                <a:solidFill>
                  <a:schemeClr val="tx1"/>
                </a:solidFill>
                <a:latin typeface="細明體" panose="02020509000000000000" pitchFamily="49" charset="-120"/>
                <a:ea typeface="細明體" panose="02020509000000000000" pitchFamily="49" charset="-120"/>
              </a:defRPr>
            </a:lvl2pPr>
            <a:lvl3pPr marL="1143000" indent="-228600" defTabSz="928688">
              <a:spcBef>
                <a:spcPct val="30000"/>
              </a:spcBef>
              <a:defRPr kumimoji="1" sz="1200">
                <a:solidFill>
                  <a:schemeClr val="tx1"/>
                </a:solidFill>
                <a:latin typeface="細明體" panose="02020509000000000000" pitchFamily="49" charset="-120"/>
                <a:ea typeface="細明體" panose="02020509000000000000" pitchFamily="49" charset="-120"/>
              </a:defRPr>
            </a:lvl3pPr>
            <a:lvl4pPr marL="1600200" indent="-228600" defTabSz="928688">
              <a:spcBef>
                <a:spcPct val="30000"/>
              </a:spcBef>
              <a:defRPr kumimoji="1" sz="1200">
                <a:solidFill>
                  <a:schemeClr val="tx1"/>
                </a:solidFill>
                <a:latin typeface="細明體" panose="02020509000000000000" pitchFamily="49" charset="-120"/>
                <a:ea typeface="細明體" panose="02020509000000000000" pitchFamily="49" charset="-120"/>
              </a:defRPr>
            </a:lvl4pPr>
            <a:lvl5pPr marL="2057400" indent="-228600" defTabSz="928688">
              <a:spcBef>
                <a:spcPct val="30000"/>
              </a:spcBef>
              <a:defRPr kumimoji="1" sz="1200">
                <a:solidFill>
                  <a:schemeClr val="tx1"/>
                </a:solidFill>
                <a:latin typeface="細明體" panose="02020509000000000000" pitchFamily="49" charset="-120"/>
                <a:ea typeface="細明體" panose="02020509000000000000" pitchFamily="49" charset="-120"/>
              </a:defRPr>
            </a:lvl5pPr>
            <a:lvl6pPr marL="2514600" indent="-228600" defTabSz="928688" eaLnBrk="0" fontAlgn="base" hangingPunct="0">
              <a:spcBef>
                <a:spcPct val="30000"/>
              </a:spcBef>
              <a:spcAft>
                <a:spcPct val="0"/>
              </a:spcAft>
              <a:defRPr kumimoji="1" sz="1200">
                <a:solidFill>
                  <a:schemeClr val="tx1"/>
                </a:solidFill>
                <a:latin typeface="細明體" panose="02020509000000000000" pitchFamily="49" charset="-120"/>
                <a:ea typeface="細明體" panose="02020509000000000000" pitchFamily="49" charset="-120"/>
              </a:defRPr>
            </a:lvl6pPr>
            <a:lvl7pPr marL="2971800" indent="-228600" defTabSz="928688" eaLnBrk="0" fontAlgn="base" hangingPunct="0">
              <a:spcBef>
                <a:spcPct val="30000"/>
              </a:spcBef>
              <a:spcAft>
                <a:spcPct val="0"/>
              </a:spcAft>
              <a:defRPr kumimoji="1" sz="1200">
                <a:solidFill>
                  <a:schemeClr val="tx1"/>
                </a:solidFill>
                <a:latin typeface="細明體" panose="02020509000000000000" pitchFamily="49" charset="-120"/>
                <a:ea typeface="細明體" panose="02020509000000000000" pitchFamily="49" charset="-120"/>
              </a:defRPr>
            </a:lvl7pPr>
            <a:lvl8pPr marL="3429000" indent="-228600" defTabSz="928688" eaLnBrk="0" fontAlgn="base" hangingPunct="0">
              <a:spcBef>
                <a:spcPct val="30000"/>
              </a:spcBef>
              <a:spcAft>
                <a:spcPct val="0"/>
              </a:spcAft>
              <a:defRPr kumimoji="1" sz="1200">
                <a:solidFill>
                  <a:schemeClr val="tx1"/>
                </a:solidFill>
                <a:latin typeface="細明體" panose="02020509000000000000" pitchFamily="49" charset="-120"/>
                <a:ea typeface="細明體" panose="02020509000000000000" pitchFamily="49" charset="-120"/>
              </a:defRPr>
            </a:lvl8pPr>
            <a:lvl9pPr marL="3886200" indent="-228600" defTabSz="928688" eaLnBrk="0" fontAlgn="base" hangingPunct="0">
              <a:spcBef>
                <a:spcPct val="30000"/>
              </a:spcBef>
              <a:spcAft>
                <a:spcPct val="0"/>
              </a:spcAft>
              <a:defRPr kumimoji="1" sz="1200">
                <a:solidFill>
                  <a:schemeClr val="tx1"/>
                </a:solidFill>
                <a:latin typeface="細明體" panose="02020509000000000000" pitchFamily="49" charset="-120"/>
                <a:ea typeface="細明體" panose="02020509000000000000" pitchFamily="49" charset="-120"/>
              </a:defRPr>
            </a:lvl9pPr>
          </a:lstStyle>
          <a:p>
            <a:pPr>
              <a:spcBef>
                <a:spcPct val="0"/>
              </a:spcBef>
            </a:pPr>
            <a:fld id="{796EAF63-CC2C-4C30-93AC-0145E3C0FC2D}" type="slidenum">
              <a:rPr lang="en-US" altLang="zh-TW" smtClean="0"/>
              <a:pPr>
                <a:spcBef>
                  <a:spcPct val="0"/>
                </a:spcBef>
              </a:pPr>
              <a:t>1</a:t>
            </a:fld>
            <a:endParaRPr lang="en-US" altLang="zh-TW"/>
          </a:p>
        </p:txBody>
      </p:sp>
      <p:sp>
        <p:nvSpPr>
          <p:cNvPr id="13315" name="Rectangle 1026"/>
          <p:cNvSpPr>
            <a:spLocks noGrp="1" noRot="1" noChangeAspect="1" noChangeArrowheads="1" noTextEdit="1"/>
          </p:cNvSpPr>
          <p:nvPr>
            <p:ph type="sldImg"/>
          </p:nvPr>
        </p:nvSpPr>
        <p:spPr>
          <a:ln/>
        </p:spPr>
      </p:sp>
      <p:sp>
        <p:nvSpPr>
          <p:cNvPr id="13316"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zh-TW" altLang="zh-TW"/>
          </a:p>
        </p:txBody>
      </p:sp>
    </p:spTree>
    <p:extLst>
      <p:ext uri="{BB962C8B-B14F-4D97-AF65-F5344CB8AC3E}">
        <p14:creationId xmlns:p14="http://schemas.microsoft.com/office/powerpoint/2010/main" val="199380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00088" y="766763"/>
            <a:ext cx="5318125" cy="3681412"/>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4BEEE2D-5FED-4AE5-ABCC-A80AC2A3EE9A}" type="slidenum">
              <a:rPr lang="en-US" altLang="zh-TW" smtClean="0"/>
              <a:pPr>
                <a:defRPr/>
              </a:pPr>
              <a:t>6</a:t>
            </a:fld>
            <a:endParaRPr lang="en-US" altLang="zh-TW"/>
          </a:p>
        </p:txBody>
      </p:sp>
    </p:spTree>
    <p:extLst>
      <p:ext uri="{BB962C8B-B14F-4D97-AF65-F5344CB8AC3E}">
        <p14:creationId xmlns:p14="http://schemas.microsoft.com/office/powerpoint/2010/main" val="296659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12/26</a:t>
            </a:r>
            <a:r>
              <a:rPr lang="zh-TW" altLang="en-US" baseline="0" dirty="0"/>
              <a:t>下午與總經理開完會的版本</a:t>
            </a:r>
            <a:endParaRPr lang="zh-TW" altLang="en-US" dirty="0"/>
          </a:p>
        </p:txBody>
      </p:sp>
      <p:sp>
        <p:nvSpPr>
          <p:cNvPr id="4" name="投影片編號版面配置區 3"/>
          <p:cNvSpPr>
            <a:spLocks noGrp="1"/>
          </p:cNvSpPr>
          <p:nvPr>
            <p:ph type="sldNum" sz="quarter" idx="10"/>
          </p:nvPr>
        </p:nvSpPr>
        <p:spPr/>
        <p:txBody>
          <a:bodyPr/>
          <a:lstStyle/>
          <a:p>
            <a:fld id="{182266C6-D046-4526-AD64-4E8A6F3BF46D}" type="slidenum">
              <a:rPr lang="zh-TW" altLang="en-US" smtClean="0">
                <a:solidFill>
                  <a:prstClr val="black"/>
                </a:solidFill>
              </a:rPr>
              <a:pPr/>
              <a:t>11</a:t>
            </a:fld>
            <a:endParaRPr lang="zh-TW" altLang="en-US">
              <a:solidFill>
                <a:prstClr val="black"/>
              </a:solidFill>
            </a:endParaRPr>
          </a:p>
        </p:txBody>
      </p:sp>
    </p:spTree>
    <p:extLst>
      <p:ext uri="{BB962C8B-B14F-4D97-AF65-F5344CB8AC3E}">
        <p14:creationId xmlns:p14="http://schemas.microsoft.com/office/powerpoint/2010/main" val="317919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551940" y="359898"/>
            <a:ext cx="8023860" cy="1472184"/>
          </a:xfrm>
        </p:spPr>
        <p:txBody>
          <a:bodyPr anchor="b"/>
          <a:lstStyle>
            <a:lvl1pPr algn="l">
              <a:defRPr/>
            </a:lvl1pPr>
            <a:extLst/>
          </a:lstStyle>
          <a:p>
            <a:r>
              <a:rPr lang="zh-TW" altLang="en-US"/>
              <a:t>按一下以編輯母片標題樣式</a:t>
            </a:r>
            <a:endParaRPr lang="en-US"/>
          </a:p>
        </p:txBody>
      </p:sp>
      <p:sp>
        <p:nvSpPr>
          <p:cNvPr id="22" name="副標題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a:t>按一下以編輯母片副標題樣式</a:t>
            </a:r>
            <a:endParaRPr lang="en-US"/>
          </a:p>
        </p:txBody>
      </p:sp>
    </p:spTree>
    <p:extLst>
      <p:ext uri="{BB962C8B-B14F-4D97-AF65-F5344CB8AC3E}">
        <p14:creationId xmlns:p14="http://schemas.microsoft.com/office/powerpoint/2010/main" val="1198016408"/>
      </p:ext>
    </p:extLst>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endParaRPr lang="zh-TW" altLang="en-US">
              <a:solidFill>
                <a:srgbClr val="E7DEC9">
                  <a:shade val="50000"/>
                  <a:satMod val="200000"/>
                </a:srgbClr>
              </a:solidFill>
            </a:endParaRPr>
          </a:p>
        </p:txBody>
      </p:sp>
      <p:sp>
        <p:nvSpPr>
          <p:cNvPr id="8" name="頁尾版面配置區 7"/>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9" name="投影片編號版面配置區 8"/>
          <p:cNvSpPr>
            <a:spLocks noGrp="1"/>
          </p:cNvSpPr>
          <p:nvPr>
            <p:ph type="sldNum" sz="quarter" idx="12"/>
          </p:nvPr>
        </p:nvSpPr>
        <p:spPr/>
        <p:txBody>
          <a:bodyPr/>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8082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555242" y="274320"/>
            <a:ext cx="8122920" cy="1143000"/>
          </a:xfrm>
        </p:spPr>
        <p:txBody>
          <a:bodyPr anchor="ct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endParaRPr lang="zh-TW" altLang="en-US">
              <a:solidFill>
                <a:srgbClr val="E7DEC9">
                  <a:shade val="50000"/>
                  <a:satMod val="200000"/>
                </a:srgbClr>
              </a:solidFill>
            </a:endParaRPr>
          </a:p>
        </p:txBody>
      </p:sp>
      <p:sp>
        <p:nvSpPr>
          <p:cNvPr id="4" name="頁尾版面配置區 3"/>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5" name="投影片編號版面配置區 4"/>
          <p:cNvSpPr>
            <a:spLocks noGrp="1"/>
          </p:cNvSpPr>
          <p:nvPr>
            <p:ph type="sldNum" sz="quarter" idx="12"/>
          </p:nvPr>
        </p:nvSpPr>
        <p:spPr/>
        <p:txBody>
          <a:bodyPr/>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73963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
        <p:nvSpPr>
          <p:cNvPr id="2" name="日期版面配置區 1"/>
          <p:cNvSpPr>
            <a:spLocks noGrp="1"/>
          </p:cNvSpPr>
          <p:nvPr>
            <p:ph type="dt" sz="half" idx="10"/>
          </p:nvPr>
        </p:nvSpPr>
        <p:spPr/>
        <p:txBody>
          <a:bodyPr/>
          <a:lstStyle/>
          <a:p>
            <a:endParaRPr lang="zh-TW" altLang="en-US">
              <a:solidFill>
                <a:srgbClr val="E7DEC9">
                  <a:shade val="50000"/>
                  <a:satMod val="200000"/>
                </a:srgbClr>
              </a:solidFill>
            </a:endParaRPr>
          </a:p>
        </p:txBody>
      </p:sp>
      <p:sp>
        <p:nvSpPr>
          <p:cNvPr id="3" name="頁尾版面配置區 2"/>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4" name="投影片編號版面配置區 3"/>
          <p:cNvSpPr>
            <a:spLocks noGrp="1"/>
          </p:cNvSpPr>
          <p:nvPr>
            <p:ph type="sldNum" sz="quarter" idx="12"/>
          </p:nvPr>
        </p:nvSpPr>
        <p:spPr/>
        <p:txBody>
          <a:bodyPr/>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
        <p:nvSpPr>
          <p:cNvPr id="6" name="矩形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Tree>
    <p:extLst>
      <p:ext uri="{BB962C8B-B14F-4D97-AF65-F5344CB8AC3E}">
        <p14:creationId xmlns:p14="http://schemas.microsoft.com/office/powerpoint/2010/main" val="27405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495300" y="2133601"/>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69618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
        <p:nvSpPr>
          <p:cNvPr id="8" name="矩形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eaLnBrk="1" hangingPunct="1">
              <a:lnSpc>
                <a:spcPts val="3000"/>
              </a:lnSpc>
              <a:spcBef>
                <a:spcPts val="600"/>
              </a:spcBef>
              <a:buClr>
                <a:srgbClr val="3891A7"/>
              </a:buClr>
              <a:buSzPct val="80000"/>
              <a:buFont typeface="Wingdings 2"/>
              <a:buNone/>
            </a:pPr>
            <a:endParaRPr kumimoji="0" lang="en-US" sz="3200">
              <a:solidFill>
                <a:prstClr val="black"/>
              </a:solidFill>
              <a:latin typeface="Gill Sans MT"/>
            </a:endParaRPr>
          </a:p>
        </p:txBody>
      </p:sp>
      <p:sp>
        <p:nvSpPr>
          <p:cNvPr id="3" name="圖片版面配置區 2"/>
          <p:cNvSpPr>
            <a:spLocks noGrp="1"/>
          </p:cNvSpPr>
          <p:nvPr>
            <p:ph type="pic" idx="1"/>
          </p:nvPr>
        </p:nvSpPr>
        <p:spPr>
          <a:xfrm>
            <a:off x="908050" y="1143004"/>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a:t>按一下圖示以新增圖片</a:t>
            </a:r>
            <a:endParaRPr kumimoji="0" lang="en-US" dirty="0"/>
          </a:p>
        </p:txBody>
      </p:sp>
      <p:sp>
        <p:nvSpPr>
          <p:cNvPr id="9" name="流程圖: 程序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
        <p:nvSpPr>
          <p:cNvPr id="10" name="流程圖: 程序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dirty="0">
              <a:solidFill>
                <a:prstClr val="white"/>
              </a:solidFill>
            </a:endParaRPr>
          </a:p>
        </p:txBody>
      </p:sp>
      <p:sp>
        <p:nvSpPr>
          <p:cNvPr id="4" name="文字版面配置區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a:t>按一下以編輯母片文字樣式</a:t>
            </a:r>
          </a:p>
        </p:txBody>
      </p:sp>
    </p:spTree>
    <p:extLst>
      <p:ext uri="{BB962C8B-B14F-4D97-AF65-F5344CB8AC3E}">
        <p14:creationId xmlns:p14="http://schemas.microsoft.com/office/powerpoint/2010/main" val="296756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363779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429500" y="274640"/>
            <a:ext cx="198120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1238250" y="274641"/>
            <a:ext cx="602615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183732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lvl1pPr>
              <a:defRPr>
                <a:solidFill>
                  <a:schemeClr val="bg2">
                    <a:lumMod val="25000"/>
                  </a:schemeClr>
                </a:solidFill>
              </a:defRPr>
            </a:lvl1pPr>
            <a:extLst/>
          </a:lstStyle>
          <a:p>
            <a:pPr>
              <a:defRPr/>
            </a:pPr>
            <a:endParaRPr lang="zh-TW" altLang="en-US">
              <a:solidFill>
                <a:srgbClr val="E7DEC9">
                  <a:lumMod val="25000"/>
                </a:srgbClr>
              </a:solidFill>
            </a:endParaRPr>
          </a:p>
        </p:txBody>
      </p:sp>
    </p:spTree>
    <p:extLst>
      <p:ext uri="{BB962C8B-B14F-4D97-AF65-F5344CB8AC3E}">
        <p14:creationId xmlns:p14="http://schemas.microsoft.com/office/powerpoint/2010/main" val="2851944914"/>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標題及物件">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a:xfrm>
            <a:off x="6769100" y="6363166"/>
            <a:ext cx="3136900" cy="476250"/>
          </a:xfrm>
        </p:spPr>
        <p:txBody>
          <a:bodyPr/>
          <a:lstStyle>
            <a:lvl1pPr>
              <a:defRPr/>
            </a:lvl1pPr>
          </a:lstStyle>
          <a:p>
            <a:pPr>
              <a:defRPr/>
            </a:pPr>
            <a:endParaRPr lang="zh-TW" altLang="en-US" dirty="0">
              <a:solidFill>
                <a:srgbClr val="E7DEC9">
                  <a:shade val="50000"/>
                  <a:satMod val="200000"/>
                </a:srgbClr>
              </a:solidFill>
            </a:endParaRPr>
          </a:p>
        </p:txBody>
      </p:sp>
      <p:sp>
        <p:nvSpPr>
          <p:cNvPr id="7" name="投影片編號版面配置區 5"/>
          <p:cNvSpPr>
            <a:spLocks noGrp="1"/>
          </p:cNvSpPr>
          <p:nvPr>
            <p:ph type="sldNum" sz="quarter" idx="12"/>
          </p:nvPr>
        </p:nvSpPr>
        <p:spPr/>
        <p:txBody>
          <a:bodyPr/>
          <a:lstStyle>
            <a:lvl1pPr>
              <a:defRPr>
                <a:solidFill>
                  <a:schemeClr val="bg2">
                    <a:lumMod val="25000"/>
                  </a:schemeClr>
                </a:solidFill>
              </a:defRPr>
            </a:lvl1pPr>
            <a:extLst/>
          </a:lstStyle>
          <a:p>
            <a:pPr>
              <a:defRPr/>
            </a:pPr>
            <a:endParaRPr lang="zh-TW" altLang="en-US">
              <a:solidFill>
                <a:srgbClr val="E7DEC9">
                  <a:lumMod val="25000"/>
                </a:srgbClr>
              </a:solidFill>
            </a:endParaRPr>
          </a:p>
        </p:txBody>
      </p:sp>
    </p:spTree>
    <p:extLst>
      <p:ext uri="{BB962C8B-B14F-4D97-AF65-F5344CB8AC3E}">
        <p14:creationId xmlns:p14="http://schemas.microsoft.com/office/powerpoint/2010/main" val="3505681579"/>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FF9933"/>
                </a:solidFill>
                <a:latin typeface="標楷體" pitchFamily="65" charset="-120"/>
                <a:ea typeface="標楷體" pitchFamily="65" charset="-120"/>
              </a:defRPr>
            </a:lvl1pPr>
            <a:extLst/>
          </a:lstStyle>
          <a:p>
            <a:r>
              <a:rPr lang="zh-TW" altLang="en-US" dirty="0"/>
              <a:t>按一下以編輯母片標題樣式</a:t>
            </a:r>
            <a:endParaRPr lang="en-US" dirty="0"/>
          </a:p>
        </p:txBody>
      </p:sp>
      <p:sp>
        <p:nvSpPr>
          <p:cNvPr id="3" name="內容版面配置區 2"/>
          <p:cNvSpPr>
            <a:spLocks noGrp="1"/>
          </p:cNvSpPr>
          <p:nvPr>
            <p:ph idx="1"/>
          </p:nvPr>
        </p:nvSpPr>
        <p:spPr>
          <a:xfrm>
            <a:off x="1496617" y="1484784"/>
            <a:ext cx="8121650" cy="4800600"/>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a:xfrm>
            <a:off x="6105525" y="5732463"/>
            <a:ext cx="3136900" cy="288925"/>
          </a:xfr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vert="horz" wrap="square" lIns="91440" tIns="45720" rIns="91440" bIns="45720" numCol="1" anchorCtr="0" compatLnSpc="1">
            <a:prstTxWarp prst="textNoShape">
              <a:avLst/>
            </a:prstTxWarp>
          </a:bodyPr>
          <a:lstStyle>
            <a:lvl1pPr>
              <a:defRPr>
                <a:solidFill>
                  <a:srgbClr val="B5A788"/>
                </a:solidFill>
              </a:defRPr>
            </a:lvl1pPr>
          </a:lstStyle>
          <a:p>
            <a:pPr>
              <a:defRPr/>
            </a:pPr>
            <a:fld id="{165A6904-F189-48F0-AEAC-1F7F2D961567}" type="slidenum">
              <a:rPr lang="en-US" altLang="zh-TW"/>
              <a:pPr>
                <a:defRPr/>
              </a:pPr>
              <a:t>‹#›</a:t>
            </a:fld>
            <a:endParaRPr lang="en-US" altLang="zh-TW"/>
          </a:p>
        </p:txBody>
      </p:sp>
    </p:spTree>
    <p:extLst>
      <p:ext uri="{BB962C8B-B14F-4D97-AF65-F5344CB8AC3E}">
        <p14:creationId xmlns:p14="http://schemas.microsoft.com/office/powerpoint/2010/main" val="3485163069"/>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頁尾版面配置區 4"/>
          <p:cNvSpPr>
            <a:spLocks noGrp="1"/>
          </p:cNvSpPr>
          <p:nvPr>
            <p:ph type="ftr" sz="quarter" idx="10"/>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1"/>
          </p:nvPr>
        </p:nvSpPr>
        <p:spPr/>
        <p:txBody>
          <a:bodyPr vert="horz" wrap="square" lIns="91440" tIns="45720" rIns="91440" bIns="45720" numCol="1" anchorCtr="0" compatLnSpc="1">
            <a:prstTxWarp prst="textNoShape">
              <a:avLst/>
            </a:prstTxWarp>
          </a:bodyPr>
          <a:lstStyle>
            <a:lvl1pPr>
              <a:defRPr>
                <a:solidFill>
                  <a:srgbClr val="4B3E21"/>
                </a:solidFill>
              </a:defRPr>
            </a:lvl1pPr>
          </a:lstStyle>
          <a:p>
            <a:pPr>
              <a:defRPr/>
            </a:pPr>
            <a:fld id="{D38507EB-4F26-4245-9313-CBF73825A215}" type="slidenum">
              <a:rPr lang="zh-TW" altLang="en-US"/>
              <a:pPr>
                <a:defRPr/>
              </a:pPr>
              <a:t>‹#›</a:t>
            </a:fld>
            <a:endParaRPr lang="en-US" altLang="zh-TW"/>
          </a:p>
        </p:txBody>
      </p:sp>
    </p:spTree>
    <p:extLst>
      <p:ext uri="{BB962C8B-B14F-4D97-AF65-F5344CB8AC3E}">
        <p14:creationId xmlns:p14="http://schemas.microsoft.com/office/powerpoint/2010/main" val="57883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pic>
        <p:nvPicPr>
          <p:cNvPr id="4" name="圖片 12" descr="畫面剪輯"/>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75" y="6165850"/>
            <a:ext cx="2705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742950" y="768982"/>
            <a:ext cx="84201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742950" y="1980802"/>
            <a:ext cx="8420100" cy="4115698"/>
          </a:xfrm>
        </p:spPr>
        <p:txBody>
          <a:bodyPr>
            <a:normAutofit/>
          </a:bodyPr>
          <a:lstStyle/>
          <a:p>
            <a:pPr lvl="0"/>
            <a:endParaRPr lang="zh-TW" altLang="en-US" noProof="0"/>
          </a:p>
        </p:txBody>
      </p:sp>
      <p:sp>
        <p:nvSpPr>
          <p:cNvPr id="5" name="日期版面配置區 23"/>
          <p:cNvSpPr>
            <a:spLocks noGrp="1"/>
          </p:cNvSpPr>
          <p:nvPr>
            <p:ph type="dt" sz="half" idx="10"/>
          </p:nvPr>
        </p:nvSpPr>
        <p:spPr/>
        <p:txBody>
          <a:bodyPr/>
          <a:lstStyle>
            <a:lvl1pPr>
              <a:defRPr/>
            </a:lvl1pPr>
          </a:lstStyle>
          <a:p>
            <a:pPr>
              <a:defRPr/>
            </a:pPr>
            <a:endParaRPr lang="en-US" altLang="zh-TW"/>
          </a:p>
        </p:txBody>
      </p:sp>
      <p:sp>
        <p:nvSpPr>
          <p:cNvPr id="6" name="頁尾版面配置區 9"/>
          <p:cNvSpPr>
            <a:spLocks noGrp="1"/>
          </p:cNvSpPr>
          <p:nvPr>
            <p:ph type="ftr" sz="quarter" idx="11"/>
          </p:nvPr>
        </p:nvSpPr>
        <p:spPr/>
        <p:txBody>
          <a:bodyPr/>
          <a:lstStyle>
            <a:lvl1pPr>
              <a:defRPr/>
            </a:lvl1pPr>
          </a:lstStyle>
          <a:p>
            <a:pPr>
              <a:defRPr/>
            </a:pPr>
            <a:endParaRPr lang="en-US" altLang="zh-TW"/>
          </a:p>
        </p:txBody>
      </p:sp>
      <p:sp>
        <p:nvSpPr>
          <p:cNvPr id="7" name="投影片編號版面配置區 21"/>
          <p:cNvSpPr>
            <a:spLocks noGrp="1"/>
          </p:cNvSpPr>
          <p:nvPr>
            <p:ph type="sldNum" sz="quarter" idx="12"/>
          </p:nvPr>
        </p:nvSpPr>
        <p:spPr/>
        <p:txBody>
          <a:bodyPr/>
          <a:lstStyle>
            <a:lvl1pPr>
              <a:defRPr/>
            </a:lvl1pPr>
          </a:lstStyle>
          <a:p>
            <a:pPr>
              <a:defRPr/>
            </a:pPr>
            <a:fld id="{ECD22F11-C1EF-4A06-A0D3-EF60EF875D14}" type="slidenum">
              <a:rPr lang="en-US" altLang="zh-TW"/>
              <a:pPr>
                <a:defRPr/>
              </a:pPr>
              <a:t>‹#›</a:t>
            </a:fld>
            <a:endParaRPr lang="en-US" altLang="zh-TW"/>
          </a:p>
        </p:txBody>
      </p:sp>
    </p:spTree>
    <p:extLst>
      <p:ext uri="{BB962C8B-B14F-4D97-AF65-F5344CB8AC3E}">
        <p14:creationId xmlns:p14="http://schemas.microsoft.com/office/powerpoint/2010/main" val="411922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555242" y="274320"/>
            <a:ext cx="8122920" cy="1143000"/>
          </a:xfrm>
        </p:spPr>
        <p:txBody>
          <a:bodyPr/>
          <a:lstStyle/>
          <a:p>
            <a:r>
              <a:rPr lang="zh-TW" altLang="en-US"/>
              <a:t>按一下以編輯母片標題樣式</a:t>
            </a:r>
            <a:endParaRPr lang="en-US"/>
          </a:p>
        </p:txBody>
      </p:sp>
      <p:sp>
        <p:nvSpPr>
          <p:cNvPr id="3" name="日期版面配置區 23"/>
          <p:cNvSpPr>
            <a:spLocks noGrp="1"/>
          </p:cNvSpPr>
          <p:nvPr>
            <p:ph type="dt" sz="half" idx="10"/>
          </p:nvPr>
        </p:nvSpPr>
        <p:spPr/>
        <p:txBody>
          <a:bodyPr/>
          <a:lstStyle>
            <a:lvl1pPr>
              <a:defRPr/>
            </a:lvl1pPr>
          </a:lstStyle>
          <a:p>
            <a:pPr>
              <a:defRPr/>
            </a:pPr>
            <a:endParaRPr lang="en-US" altLang="zh-TW"/>
          </a:p>
        </p:txBody>
      </p:sp>
      <p:sp>
        <p:nvSpPr>
          <p:cNvPr id="4" name="頁尾版面配置區 9"/>
          <p:cNvSpPr>
            <a:spLocks noGrp="1"/>
          </p:cNvSpPr>
          <p:nvPr>
            <p:ph type="ftr" sz="quarter" idx="11"/>
          </p:nvPr>
        </p:nvSpPr>
        <p:spPr/>
        <p:txBody>
          <a:bodyPr/>
          <a:lstStyle>
            <a:lvl1pPr>
              <a:defRPr/>
            </a:lvl1pPr>
          </a:lstStyle>
          <a:p>
            <a:pPr>
              <a:defRPr/>
            </a:pPr>
            <a:endParaRPr lang="en-US" altLang="zh-TW"/>
          </a:p>
        </p:txBody>
      </p:sp>
      <p:sp>
        <p:nvSpPr>
          <p:cNvPr id="5" name="投影片編號版面配置區 21"/>
          <p:cNvSpPr>
            <a:spLocks noGrp="1"/>
          </p:cNvSpPr>
          <p:nvPr>
            <p:ph type="sldNum" sz="quarter" idx="12"/>
          </p:nvPr>
        </p:nvSpPr>
        <p:spPr/>
        <p:txBody>
          <a:bodyPr/>
          <a:lstStyle>
            <a:lvl1pPr>
              <a:defRPr/>
            </a:lvl1pPr>
          </a:lstStyle>
          <a:p>
            <a:pPr>
              <a:defRPr/>
            </a:pPr>
            <a:fld id="{BD9CDC40-5EFF-4F65-A0FC-A3B997F49720}" type="slidenum">
              <a:rPr lang="en-US" altLang="zh-TW"/>
              <a:pPr>
                <a:defRPr/>
              </a:pPr>
              <a:t>‹#›</a:t>
            </a:fld>
            <a:endParaRPr lang="en-US" altLang="zh-TW"/>
          </a:p>
        </p:txBody>
      </p:sp>
    </p:spTree>
    <p:extLst>
      <p:ext uri="{BB962C8B-B14F-4D97-AF65-F5344CB8AC3E}">
        <p14:creationId xmlns:p14="http://schemas.microsoft.com/office/powerpoint/2010/main" val="3747529412"/>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551940" y="359898"/>
            <a:ext cx="8023860" cy="1472184"/>
          </a:xfrm>
        </p:spPr>
        <p:txBody>
          <a:bodyPr anchor="b"/>
          <a:lstStyle>
            <a:lvl1pPr algn="l">
              <a:defRPr/>
            </a:lvl1pPr>
            <a:extLst/>
          </a:lstStyle>
          <a:p>
            <a:r>
              <a:rPr kumimoji="0" lang="zh-TW" altLang="en-US"/>
              <a:t>按一下以編輯母片標題樣式</a:t>
            </a:r>
            <a:endParaRPr kumimoji="0" lang="en-US"/>
          </a:p>
        </p:txBody>
      </p:sp>
      <p:sp>
        <p:nvSpPr>
          <p:cNvPr id="22" name="副標題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sp>
        <p:nvSpPr>
          <p:cNvPr id="7" name="日期版面配置區 6"/>
          <p:cNvSpPr>
            <a:spLocks noGrp="1"/>
          </p:cNvSpPr>
          <p:nvPr>
            <p:ph type="dt" sz="half" idx="10"/>
          </p:nvPr>
        </p:nvSpPr>
        <p:spPr/>
        <p:txBody>
          <a:bodyPr/>
          <a:lstStyle/>
          <a:p>
            <a:endParaRPr lang="zh-TW" altLang="en-US">
              <a:solidFill>
                <a:srgbClr val="E7DEC9">
                  <a:shade val="50000"/>
                  <a:satMod val="200000"/>
                </a:srgbClr>
              </a:solidFill>
            </a:endParaRPr>
          </a:p>
        </p:txBody>
      </p:sp>
      <p:sp>
        <p:nvSpPr>
          <p:cNvPr id="20" name="頁尾版面配置區 19"/>
          <p:cNvSpPr>
            <a:spLocks noGrp="1"/>
          </p:cNvSpPr>
          <p:nvPr>
            <p:ph type="ftr" sz="quarter" idx="11"/>
          </p:nvPr>
        </p:nvSpPr>
        <p:spPr/>
        <p:txBody>
          <a:bodyPr/>
          <a:lstStyle/>
          <a:p>
            <a:pPr>
              <a:defRPr/>
            </a:pPr>
            <a:endParaRPr lang="zh-TW" altLang="en-US">
              <a:solidFill>
                <a:srgbClr val="E7DEC9">
                  <a:shade val="50000"/>
                  <a:satMod val="200000"/>
                </a:srgbClr>
              </a:solidFill>
            </a:endParaRPr>
          </a:p>
        </p:txBody>
      </p:sp>
      <p:sp>
        <p:nvSpPr>
          <p:cNvPr id="10" name="投影片編號版面配置區 9"/>
          <p:cNvSpPr>
            <a:spLocks noGrp="1"/>
          </p:cNvSpPr>
          <p:nvPr>
            <p:ph type="sldNum" sz="quarter" idx="12"/>
          </p:nvPr>
        </p:nvSpPr>
        <p:spPr/>
        <p:txBody>
          <a:bodyPr/>
          <a:lstStyle/>
          <a:p>
            <a:pPr>
              <a:defRPr/>
            </a:pPr>
            <a:fld id="{5C8DFDD5-F88E-4E64-B767-E48DD4497160}"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1368327224"/>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3895096545"/>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
        <p:nvSpPr>
          <p:cNvPr id="2" name="標題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
        <p:nvSpPr>
          <p:cNvPr id="10" name="矩形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
        <p:nvSpPr>
          <p:cNvPr id="8" name="橢圓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endParaRPr kumimoji="0" lang="en-US">
              <a:solidFill>
                <a:prstClr val="black"/>
              </a:solidFill>
            </a:endParaRPr>
          </a:p>
        </p:txBody>
      </p:sp>
      <p:sp>
        <p:nvSpPr>
          <p:cNvPr id="9" name="橢圓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endParaRPr kumimoji="0" lang="en-US">
              <a:solidFill>
                <a:prstClr val="black"/>
              </a:solidFill>
            </a:endParaRPr>
          </a:p>
        </p:txBody>
      </p:sp>
    </p:spTree>
    <p:extLst>
      <p:ext uri="{BB962C8B-B14F-4D97-AF65-F5344CB8AC3E}">
        <p14:creationId xmlns:p14="http://schemas.microsoft.com/office/powerpoint/2010/main" val="45532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555242" y="274320"/>
            <a:ext cx="8122920" cy="1143000"/>
          </a:xfrm>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p>
            <a:pPr>
              <a:defRPr/>
            </a:pPr>
            <a:endParaRPr lang="en-US" altLang="zh-TW" dirty="0">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270489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84238" y="-815975"/>
            <a:ext cx="1776413"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橢圓 7"/>
          <p:cNvSpPr/>
          <p:nvPr/>
        </p:nvSpPr>
        <p:spPr>
          <a:xfrm>
            <a:off x="182563" y="20638"/>
            <a:ext cx="1844675"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1" name="甜甜圈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矩形 11"/>
          <p:cNvSpPr/>
          <p:nvPr/>
        </p:nvSpPr>
        <p:spPr>
          <a:xfrm>
            <a:off x="1096963" y="0"/>
            <a:ext cx="880903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5" name="標題版面配置區 4"/>
          <p:cNvSpPr>
            <a:spLocks noGrp="1"/>
          </p:cNvSpPr>
          <p:nvPr>
            <p:ph type="title"/>
          </p:nvPr>
        </p:nvSpPr>
        <p:spPr>
          <a:xfrm>
            <a:off x="1555750" y="274638"/>
            <a:ext cx="8121650" cy="1143000"/>
          </a:xfrm>
          <a:prstGeom prst="rect">
            <a:avLst/>
          </a:prstGeom>
        </p:spPr>
        <p:txBody>
          <a:bodyPr anchor="ctr">
            <a:normAutofit/>
          </a:bodyPr>
          <a:lstStyle/>
          <a:p>
            <a:r>
              <a:rPr lang="zh-TW" altLang="en-US"/>
              <a:t>按一下以編輯母片標題樣式</a:t>
            </a:r>
            <a:endParaRPr lang="en-US"/>
          </a:p>
        </p:txBody>
      </p:sp>
      <p:sp>
        <p:nvSpPr>
          <p:cNvPr id="1033" name="文字版面配置區 8"/>
          <p:cNvSpPr>
            <a:spLocks noGrp="1"/>
          </p:cNvSpPr>
          <p:nvPr>
            <p:ph type="body" idx="1"/>
          </p:nvPr>
        </p:nvSpPr>
        <p:spPr bwMode="auto">
          <a:xfrm>
            <a:off x="1555750" y="1447800"/>
            <a:ext cx="81216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24" name="日期版面配置區 23"/>
          <p:cNvSpPr>
            <a:spLocks noGrp="1"/>
          </p:cNvSpPr>
          <p:nvPr>
            <p:ph type="dt" sz="half" idx="2"/>
          </p:nvPr>
        </p:nvSpPr>
        <p:spPr>
          <a:xfrm>
            <a:off x="3879850" y="6305550"/>
            <a:ext cx="23114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solidFill>
                  <a:srgbClr val="B5A788"/>
                </a:solidFill>
                <a:ea typeface="標楷體" pitchFamily="65" charset="-120"/>
              </a:defRPr>
            </a:lvl1pPr>
          </a:lstStyle>
          <a:p>
            <a:pPr>
              <a:defRPr/>
            </a:pPr>
            <a:endParaRPr lang="en-US" altLang="zh-TW"/>
          </a:p>
        </p:txBody>
      </p:sp>
      <p:sp>
        <p:nvSpPr>
          <p:cNvPr id="10" name="頁尾版面配置區 9"/>
          <p:cNvSpPr>
            <a:spLocks noGrp="1"/>
          </p:cNvSpPr>
          <p:nvPr>
            <p:ph type="ftr" sz="quarter" idx="3"/>
          </p:nvPr>
        </p:nvSpPr>
        <p:spPr>
          <a:xfrm>
            <a:off x="6191250" y="6305550"/>
            <a:ext cx="3136900" cy="476250"/>
          </a:xfrm>
          <a:prstGeom prst="rect">
            <a:avLst/>
          </a:prstGeom>
        </p:spPr>
        <p:txBody>
          <a:bodyPr vert="horz" wrap="square" lIns="91440" tIns="45720" rIns="91440" bIns="45720" numCol="1" anchor="b" anchorCtr="0" compatLnSpc="1">
            <a:prstTxWarp prst="textNoShape">
              <a:avLst/>
            </a:prstTxWarp>
          </a:bodyPr>
          <a:lstStyle>
            <a:lvl1pPr eaLnBrk="1" hangingPunct="1">
              <a:defRPr kumimoji="0" sz="1200">
                <a:solidFill>
                  <a:srgbClr val="B5A788"/>
                </a:solidFill>
                <a:ea typeface="標楷體" panose="03000509000000000000" pitchFamily="65" charset="-120"/>
              </a:defRPr>
            </a:lvl1pPr>
          </a:lstStyle>
          <a:p>
            <a:pPr>
              <a:defRPr/>
            </a:pPr>
            <a:endParaRPr lang="en-US" altLang="zh-TW"/>
          </a:p>
        </p:txBody>
      </p:sp>
      <p:sp>
        <p:nvSpPr>
          <p:cNvPr id="22" name="投影片編號版面配置區 21"/>
          <p:cNvSpPr>
            <a:spLocks noGrp="1"/>
          </p:cNvSpPr>
          <p:nvPr>
            <p:ph type="sldNum" sz="quarter" idx="4"/>
          </p:nvPr>
        </p:nvSpPr>
        <p:spPr>
          <a:xfrm>
            <a:off x="9286875" y="5948363"/>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ea typeface="標楷體" pitchFamily="65" charset="-120"/>
              </a:defRPr>
            </a:lvl1pPr>
            <a:extLst/>
          </a:lstStyle>
          <a:p>
            <a:pPr>
              <a:defRPr/>
            </a:pPr>
            <a:fld id="{00A87633-540B-490B-AB51-CB24EC01A3A4}" type="slidenum">
              <a:rPr lang="en-US" altLang="zh-TW"/>
              <a:pPr>
                <a:defRPr/>
              </a:pPr>
              <a:t>‹#›</a:t>
            </a:fld>
            <a:endParaRPr lang="en-US" altLang="zh-TW"/>
          </a:p>
        </p:txBody>
      </p:sp>
      <p:pic>
        <p:nvPicPr>
          <p:cNvPr id="1037"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113588" y="6202363"/>
            <a:ext cx="2087562" cy="6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91" r:id="rId1"/>
    <p:sldLayoutId id="2147487692" r:id="rId2"/>
    <p:sldLayoutId id="2147487695" r:id="rId3"/>
    <p:sldLayoutId id="2147487698" r:id="rId4"/>
    <p:sldLayoutId id="2147487736" r:id="rId5"/>
  </p:sldLayoutIdLst>
  <p:transition>
    <p:zoom dir="in"/>
  </p:transition>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2pPr>
      <a:lvl3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3pPr>
      <a:lvl4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4pPr>
      <a:lvl5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5pPr>
      <a:lvl6pPr marL="457200" algn="l" rtl="0" fontAlgn="base">
        <a:spcBef>
          <a:spcPct val="0"/>
        </a:spcBef>
        <a:spcAft>
          <a:spcPct val="0"/>
        </a:spcAft>
        <a:defRPr sz="4300">
          <a:solidFill>
            <a:srgbClr val="572314"/>
          </a:solidFill>
          <a:latin typeface="Gill Sans MT" pitchFamily="34" charset="0"/>
          <a:ea typeface="微軟正黑體" pitchFamily="34" charset="-120"/>
        </a:defRPr>
      </a:lvl6pPr>
      <a:lvl7pPr marL="914400" algn="l" rtl="0" fontAlgn="base">
        <a:spcBef>
          <a:spcPct val="0"/>
        </a:spcBef>
        <a:spcAft>
          <a:spcPct val="0"/>
        </a:spcAft>
        <a:defRPr sz="4300">
          <a:solidFill>
            <a:srgbClr val="572314"/>
          </a:solidFill>
          <a:latin typeface="Gill Sans MT" pitchFamily="34" charset="0"/>
          <a:ea typeface="微軟正黑體" pitchFamily="34" charset="-120"/>
        </a:defRPr>
      </a:lvl7pPr>
      <a:lvl8pPr marL="1371600" algn="l" rtl="0" fontAlgn="base">
        <a:spcBef>
          <a:spcPct val="0"/>
        </a:spcBef>
        <a:spcAft>
          <a:spcPct val="0"/>
        </a:spcAft>
        <a:defRPr sz="4300">
          <a:solidFill>
            <a:srgbClr val="572314"/>
          </a:solidFill>
          <a:latin typeface="Gill Sans MT" pitchFamily="34" charset="0"/>
          <a:ea typeface="微軟正黑體" pitchFamily="34" charset="-120"/>
        </a:defRPr>
      </a:lvl8pPr>
      <a:lvl9pPr marL="1828800" algn="l" rtl="0" fontAlgn="base">
        <a:spcBef>
          <a:spcPct val="0"/>
        </a:spcBef>
        <a:spcAft>
          <a:spcPct val="0"/>
        </a:spcAft>
        <a:defRPr sz="4300">
          <a:solidFill>
            <a:srgbClr val="572314"/>
          </a:solidFill>
          <a:latin typeface="Gill Sans MT" pitchFamily="34" charset="0"/>
          <a:ea typeface="微軟正黑體" pitchFamily="34" charset="-12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83920"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
        <p:nvSpPr>
          <p:cNvPr id="8" name="橢圓 7"/>
          <p:cNvSpPr/>
          <p:nvPr/>
        </p:nvSpPr>
        <p:spPr>
          <a:xfrm>
            <a:off x="182885" y="21103"/>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
        <p:nvSpPr>
          <p:cNvPr id="11" name="甜甜圈 10"/>
          <p:cNvSpPr/>
          <p:nvPr/>
        </p:nvSpPr>
        <p:spPr>
          <a:xfrm rot="2315675">
            <a:off x="198122"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
        <p:nvSpPr>
          <p:cNvPr id="12" name="矩形 11"/>
          <p:cNvSpPr/>
          <p:nvPr/>
        </p:nvSpPr>
        <p:spPr>
          <a:xfrm>
            <a:off x="1097280"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
        <p:nvSpPr>
          <p:cNvPr id="5" name="標題版面配置區 4"/>
          <p:cNvSpPr>
            <a:spLocks noGrp="1"/>
          </p:cNvSpPr>
          <p:nvPr>
            <p:ph type="title"/>
          </p:nvPr>
        </p:nvSpPr>
        <p:spPr>
          <a:xfrm>
            <a:off x="1555242" y="274638"/>
            <a:ext cx="8122920" cy="1143000"/>
          </a:xfrm>
          <a:prstGeom prst="rect">
            <a:avLst/>
          </a:prstGeom>
        </p:spPr>
        <p:txBody>
          <a:bodyPr anchor="ctr">
            <a:normAutofit/>
          </a:bodyPr>
          <a:lstStyle/>
          <a:p>
            <a:r>
              <a:rPr kumimoji="0" lang="zh-TW" altLang="en-US"/>
              <a:t>按一下以編輯母片標題樣式</a:t>
            </a:r>
            <a:endParaRPr kumimoji="0" lang="en-US"/>
          </a:p>
        </p:txBody>
      </p:sp>
      <p:sp>
        <p:nvSpPr>
          <p:cNvPr id="9" name="文字版面配置區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24" name="日期版面配置區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zh-TW" altLang="en-US">
              <a:solidFill>
                <a:srgbClr val="E7DEC9">
                  <a:shade val="50000"/>
                  <a:satMod val="200000"/>
                </a:srgbClr>
              </a:solidFill>
            </a:endParaRPr>
          </a:p>
        </p:txBody>
      </p:sp>
      <p:sp>
        <p:nvSpPr>
          <p:cNvPr id="10" name="頁尾版面配置區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zh-TW" dirty="0">
              <a:solidFill>
                <a:srgbClr val="E7DEC9">
                  <a:shade val="50000"/>
                  <a:satMod val="200000"/>
                </a:srgbClr>
              </a:solidFill>
            </a:endParaRPr>
          </a:p>
        </p:txBody>
      </p:sp>
      <p:sp>
        <p:nvSpPr>
          <p:cNvPr id="22" name="投影片編號版面配置區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ADBF39A-04F0-4399-A7A3-648982DFF288}" type="slidenum">
              <a:rPr lang="en-US" altLang="zh-TW" smtClean="0">
                <a:solidFill>
                  <a:srgbClr val="E7DEC9">
                    <a:shade val="50000"/>
                    <a:satMod val="200000"/>
                  </a:srgbClr>
                </a:solidFill>
              </a:rPr>
              <a:pPr>
                <a:defRPr/>
              </a:pPr>
              <a:t>‹#›</a:t>
            </a:fld>
            <a:endParaRPr lang="en-US" altLang="zh-TW">
              <a:solidFill>
                <a:srgbClr val="E7DEC9">
                  <a:shade val="50000"/>
                  <a:satMod val="200000"/>
                </a:srgbClr>
              </a:solidFill>
            </a:endParaRPr>
          </a:p>
        </p:txBody>
      </p:sp>
      <p:sp>
        <p:nvSpPr>
          <p:cNvPr id="15" name="矩形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kumimoji="0" lang="en-US">
              <a:solidFill>
                <a:prstClr val="white"/>
              </a:solidFill>
            </a:endParaRPr>
          </a:p>
        </p:txBody>
      </p:sp>
    </p:spTree>
    <p:extLst>
      <p:ext uri="{BB962C8B-B14F-4D97-AF65-F5344CB8AC3E}">
        <p14:creationId xmlns:p14="http://schemas.microsoft.com/office/powerpoint/2010/main" val="2045821441"/>
      </p:ext>
    </p:extLst>
  </p:cSld>
  <p:clrMap bg1="lt1" tx1="dk1" bg2="lt2" tx2="dk2" accent1="accent1" accent2="accent2" accent3="accent3" accent4="accent4" accent5="accent5" accent6="accent6" hlink="hlink" folHlink="folHlink"/>
  <p:sldLayoutIdLst>
    <p:sldLayoutId id="2147487723" r:id="rId1"/>
    <p:sldLayoutId id="2147487724" r:id="rId2"/>
    <p:sldLayoutId id="2147487725" r:id="rId3"/>
    <p:sldLayoutId id="2147487726" r:id="rId4"/>
    <p:sldLayoutId id="2147487727" r:id="rId5"/>
    <p:sldLayoutId id="2147487728" r:id="rId6"/>
    <p:sldLayoutId id="2147487729" r:id="rId7"/>
    <p:sldLayoutId id="2147487730" r:id="rId8"/>
    <p:sldLayoutId id="2147487731" r:id="rId9"/>
    <p:sldLayoutId id="2147487732" r:id="rId10"/>
    <p:sldLayoutId id="2147487733" r:id="rId11"/>
    <p:sldLayoutId id="2147487734" r:id="rId12"/>
    <p:sldLayoutId id="2147487735" r:id="rId13"/>
  </p:sldLayoutIdLst>
  <p:transition>
    <p:zoom dir="in"/>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27"/>
          <p:cNvSpPr>
            <a:spLocks noChangeArrowheads="1"/>
          </p:cNvSpPr>
          <p:nvPr/>
        </p:nvSpPr>
        <p:spPr bwMode="auto">
          <a:xfrm>
            <a:off x="1352600" y="2174875"/>
            <a:ext cx="7848872" cy="20891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txBody>
          <a:bodyPr lIns="45720" rIns="45720" anchor="ctr"/>
          <a:lstStyle/>
          <a:p>
            <a:pPr algn="ctr" eaLnBrk="1" hangingPunct="1">
              <a:spcBef>
                <a:spcPts val="400"/>
              </a:spcBef>
              <a:buClr>
                <a:schemeClr val="accent1"/>
              </a:buClr>
              <a:buSzPct val="68000"/>
              <a:buFont typeface="Wingdings 3" pitchFamily="18" charset="2"/>
              <a:buNone/>
              <a:defRPr/>
            </a:pPr>
            <a:r>
              <a:rPr lang="zh-TW" altLang="en-US" sz="4000" b="1" dirty="0">
                <a:latin typeface="標楷體" panose="03000509000000000000" pitchFamily="65" charset="-120"/>
                <a:ea typeface="標楷體" panose="03000509000000000000" pitchFamily="65" charset="-120"/>
              </a:rPr>
              <a:t>證券商股權募資平台介紹</a:t>
            </a:r>
            <a:endParaRPr kumimoji="0" lang="en-US" altLang="zh-TW" sz="3800" b="1" dirty="0">
              <a:solidFill>
                <a:srgbClr val="003399"/>
              </a:solidFill>
              <a:latin typeface="標楷體" pitchFamily="65" charset="-120"/>
              <a:ea typeface="標楷體" pitchFamily="65" charset="-120"/>
            </a:endParaRPr>
          </a:p>
        </p:txBody>
      </p:sp>
      <p:pic>
        <p:nvPicPr>
          <p:cNvPr id="4" name="圖片 3" descr="OTC網站首頁.JPG"/>
          <p:cNvPicPr>
            <a:picLocks noChangeAspect="1"/>
          </p:cNvPicPr>
          <p:nvPr/>
        </p:nvPicPr>
        <p:blipFill>
          <a:blip r:embed="rId3" cstate="print"/>
          <a:srcRect t="29167" r="7812" b="56250"/>
          <a:stretch>
            <a:fillRect/>
          </a:stretch>
        </p:blipFill>
        <p:spPr>
          <a:xfrm>
            <a:off x="1064569" y="0"/>
            <a:ext cx="8841431" cy="1268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矩形 1"/>
          <p:cNvSpPr/>
          <p:nvPr/>
        </p:nvSpPr>
        <p:spPr>
          <a:xfrm>
            <a:off x="6393160" y="4597400"/>
            <a:ext cx="3384550" cy="523220"/>
          </a:xfrm>
          <a:prstGeom prst="rect">
            <a:avLst/>
          </a:prstGeom>
        </p:spPr>
        <p:txBody>
          <a:bodyPr>
            <a:spAutoFit/>
          </a:bodyPr>
          <a:lstStyle/>
          <a:p>
            <a:pPr eaLnBrk="1" hangingPunct="1">
              <a:defRPr/>
            </a:pPr>
            <a:r>
              <a:rPr lang="zh-TW" altLang="en-US" sz="2800" dirty="0">
                <a:solidFill>
                  <a:srgbClr val="002060"/>
                </a:solidFill>
                <a:effectLst>
                  <a:outerShdw blurRad="38100" dist="38100" dir="2700000" algn="tl">
                    <a:srgbClr val="C0C0C0"/>
                  </a:outerShdw>
                </a:effectLst>
                <a:latin typeface="Constantia" pitchFamily="18" charset="0"/>
                <a:ea typeface="標楷體" pitchFamily="65" charset="-120"/>
              </a:rPr>
              <a:t>證券櫃檯買賣中心</a:t>
            </a:r>
            <a:endParaRPr lang="en-US" altLang="zh-TW" sz="2800" dirty="0">
              <a:solidFill>
                <a:srgbClr val="002060"/>
              </a:solidFill>
              <a:effectLst>
                <a:outerShdw blurRad="38100" dist="38100" dir="2700000" algn="tl">
                  <a:srgbClr val="C0C0C0"/>
                </a:outerShdw>
              </a:effectLst>
              <a:latin typeface="Constantia" pitchFamily="18" charset="0"/>
              <a:ea typeface="標楷體" pitchFamily="65" charset="-120"/>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8624" y="476672"/>
            <a:ext cx="8540824" cy="936104"/>
          </a:xfrm>
        </p:spPr>
        <p:txBody>
          <a:bodyPr>
            <a:normAutofit/>
          </a:bodyPr>
          <a:lstStyle/>
          <a:p>
            <a:r>
              <a:rPr lang="zh-TW" altLang="en-US" sz="4000" b="1" cap="all" dirty="0">
                <a:latin typeface="標楷體" panose="03000509000000000000" pitchFamily="65" charset="-120"/>
                <a:ea typeface="標楷體" panose="03000509000000000000" pitchFamily="65" charset="-120"/>
              </a:rPr>
              <a:t>開放緣由</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92560" y="1772816"/>
            <a:ext cx="8481691" cy="2016224"/>
          </a:xfrm>
        </p:spPr>
        <p:txBody>
          <a:bodyPr/>
          <a:lstStyle/>
          <a:p>
            <a:pPr marL="365125" lvl="1" indent="-282575">
              <a:spcBef>
                <a:spcPts val="600"/>
              </a:spcBef>
              <a:buClr>
                <a:srgbClr val="FFC000"/>
              </a:buClr>
              <a:buSzPct val="80000"/>
              <a:buFont typeface="Wingdings" panose="05000000000000000000" pitchFamily="2" charset="2"/>
              <a:buChar char="n"/>
            </a:pPr>
            <a:r>
              <a:rPr lang="zh-TW" altLang="en-US" b="1" dirty="0">
                <a:latin typeface="標楷體" pitchFamily="65" charset="-120"/>
                <a:ea typeface="標楷體" pitchFamily="65" charset="-120"/>
              </a:rPr>
              <a:t>背景</a:t>
            </a:r>
            <a:endParaRPr lang="en-US" altLang="zh-TW" b="1" dirty="0">
              <a:latin typeface="標楷體" pitchFamily="65" charset="-120"/>
              <a:ea typeface="標楷體" pitchFamily="65" charset="-120"/>
            </a:endParaRPr>
          </a:p>
          <a:p>
            <a:pPr marL="806450" indent="-457200">
              <a:buClr>
                <a:srgbClr val="FFC000"/>
              </a:buClr>
              <a:buFont typeface="Wingdings" panose="05000000000000000000" pitchFamily="2" charset="2"/>
              <a:buChar char="Ø"/>
            </a:pPr>
            <a:r>
              <a:rPr lang="zh-TW" altLang="en-US" sz="2400" b="1" dirty="0">
                <a:latin typeface="標楷體"/>
                <a:ea typeface="標楷體"/>
                <a:sym typeface="Wingdings"/>
              </a:rPr>
              <a:t>參酌國外股權性質群眾募資發展，並適度結合民間業者，共同活絡創新創業之集資能量</a:t>
            </a:r>
            <a:r>
              <a:rPr lang="zh-TW" altLang="en-US" sz="2400" b="1" dirty="0">
                <a:latin typeface="新細明體"/>
                <a:ea typeface="新細明體"/>
                <a:sym typeface="Wingdings"/>
              </a:rPr>
              <a:t>。</a:t>
            </a:r>
            <a:endParaRPr lang="en-US" altLang="zh-TW" sz="2400" b="1" dirty="0">
              <a:latin typeface="標楷體"/>
              <a:sym typeface="Wingdings"/>
            </a:endParaRPr>
          </a:p>
          <a:p>
            <a:pPr marL="349250" indent="0">
              <a:buClr>
                <a:srgbClr val="FFC000"/>
              </a:buClr>
              <a:buNone/>
            </a:pPr>
            <a:r>
              <a:rPr lang="zh-TW" altLang="en-US" sz="2400" b="1" dirty="0">
                <a:solidFill>
                  <a:srgbClr val="FF0000"/>
                </a:solidFill>
                <a:latin typeface="標楷體"/>
                <a:sym typeface="Wingdings"/>
              </a:rPr>
              <a:t> </a:t>
            </a:r>
            <a:r>
              <a:rPr lang="zh-TW" altLang="en-US" sz="2400" b="1" dirty="0">
                <a:latin typeface="標楷體"/>
                <a:sym typeface="Wingdings"/>
              </a:rPr>
              <a:t></a:t>
            </a:r>
            <a:r>
              <a:rPr lang="zh-TW" altLang="en-US" sz="2400" b="1" u="sng" dirty="0">
                <a:solidFill>
                  <a:srgbClr val="FF0000"/>
                </a:solidFill>
                <a:latin typeface="標楷體" panose="03000509000000000000" pitchFamily="65" charset="-120"/>
                <a:ea typeface="標楷體" panose="03000509000000000000" pitchFamily="65" charset="-120"/>
                <a:sym typeface="Wingdings"/>
              </a:rPr>
              <a:t>開放民間業者經營股權性質群眾募資</a:t>
            </a:r>
            <a:endParaRPr lang="en-US" altLang="zh-TW" sz="2400" b="1" u="sng" dirty="0">
              <a:solidFill>
                <a:srgbClr val="FF0000"/>
              </a:solidFill>
              <a:latin typeface="標楷體" panose="03000509000000000000" pitchFamily="65" charset="-120"/>
              <a:ea typeface="標楷體" panose="03000509000000000000" pitchFamily="65" charset="-120"/>
              <a:sym typeface="Wingdings"/>
            </a:endParaRPr>
          </a:p>
          <a:p>
            <a:pPr marL="349250" indent="0">
              <a:buClr>
                <a:srgbClr val="FFC000"/>
              </a:buClr>
              <a:buNone/>
            </a:pPr>
            <a:endParaRPr lang="en-US" altLang="zh-TW" sz="2400" b="1" u="sng" dirty="0">
              <a:solidFill>
                <a:srgbClr val="FF0000"/>
              </a:solidFill>
              <a:latin typeface="標楷體"/>
              <a:sym typeface="Wingdings"/>
            </a:endParaRPr>
          </a:p>
        </p:txBody>
      </p:sp>
      <p:sp>
        <p:nvSpPr>
          <p:cNvPr id="6" name="內容版面配置區 2"/>
          <p:cNvSpPr txBox="1">
            <a:spLocks/>
          </p:cNvSpPr>
          <p:nvPr/>
        </p:nvSpPr>
        <p:spPr bwMode="auto">
          <a:xfrm>
            <a:off x="992560" y="4005064"/>
            <a:ext cx="8208911"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a:lstStyle>
          <a:p>
            <a:pPr marL="365125" lvl="1" indent="-282575">
              <a:spcBef>
                <a:spcPts val="600"/>
              </a:spcBef>
              <a:buClr>
                <a:srgbClr val="FFC000"/>
              </a:buClr>
              <a:buSzPct val="80000"/>
              <a:buFont typeface="Wingdings" panose="05000000000000000000" pitchFamily="2" charset="2"/>
              <a:buChar char="n"/>
            </a:pPr>
            <a:r>
              <a:rPr lang="zh-TW" altLang="en-US" b="1" kern="0" dirty="0">
                <a:solidFill>
                  <a:prstClr val="black"/>
                </a:solidFill>
                <a:latin typeface="標楷體" pitchFamily="65" charset="-120"/>
                <a:ea typeface="標楷體" pitchFamily="65" charset="-120"/>
              </a:rPr>
              <a:t>開放對象</a:t>
            </a:r>
            <a:endParaRPr lang="en-US" altLang="zh-TW" b="1" kern="0" dirty="0">
              <a:solidFill>
                <a:prstClr val="black"/>
              </a:solidFill>
              <a:latin typeface="標楷體" pitchFamily="65" charset="-120"/>
              <a:ea typeface="標楷體" pitchFamily="65" charset="-120"/>
            </a:endParaRPr>
          </a:p>
          <a:p>
            <a:pPr marL="806450" lvl="1" indent="-457200">
              <a:buClr>
                <a:srgbClr val="FFC000"/>
              </a:buClr>
              <a:buFont typeface="Wingdings" panose="05000000000000000000" pitchFamily="2" charset="2"/>
              <a:buChar char="Ø"/>
            </a:pPr>
            <a:r>
              <a:rPr lang="zh-TW" altLang="en-US" b="1" dirty="0">
                <a:solidFill>
                  <a:prstClr val="black"/>
                </a:solidFill>
                <a:latin typeface="標楷體" pitchFamily="65" charset="-120"/>
                <a:ea typeface="標楷體" pitchFamily="65" charset="-120"/>
              </a:rPr>
              <a:t>辦理股權群眾募資屬證券業務，依法限證券商得為之，證券商屬特許事業，對投資人保護較為周全</a:t>
            </a:r>
            <a:r>
              <a:rPr lang="zh-TW" altLang="en-US" b="1" dirty="0">
                <a:solidFill>
                  <a:prstClr val="black"/>
                </a:solidFill>
                <a:latin typeface="標楷體" pitchFamily="65" charset="-120"/>
                <a:ea typeface="標楷體" pitchFamily="65" charset="-120"/>
                <a:sym typeface="Wingdings"/>
              </a:rPr>
              <a:t>，爰</a:t>
            </a:r>
            <a:r>
              <a:rPr lang="zh-TW" altLang="en-US" b="1" dirty="0">
                <a:solidFill>
                  <a:prstClr val="black"/>
                </a:solidFill>
                <a:latin typeface="標楷體" pitchFamily="65" charset="-120"/>
                <a:ea typeface="標楷體" pitchFamily="65" charset="-120"/>
              </a:rPr>
              <a:t>開放</a:t>
            </a:r>
            <a:r>
              <a:rPr lang="zh-TW" altLang="en-US" b="1" u="sng" dirty="0">
                <a:solidFill>
                  <a:srgbClr val="FF0000"/>
                </a:solidFill>
                <a:latin typeface="標楷體" pitchFamily="65" charset="-120"/>
                <a:ea typeface="標楷體" pitchFamily="65" charset="-120"/>
              </a:rPr>
              <a:t>符合一定資格條件之證券經紀商</a:t>
            </a:r>
            <a:r>
              <a:rPr lang="zh-TW" altLang="en-US" b="1" dirty="0">
                <a:solidFill>
                  <a:prstClr val="black"/>
                </a:solidFill>
                <a:latin typeface="標楷體" pitchFamily="65" charset="-120"/>
                <a:ea typeface="標楷體" pitchFamily="65" charset="-120"/>
              </a:rPr>
              <a:t>得辦理。</a:t>
            </a:r>
            <a:endParaRPr lang="en-US" altLang="zh-TW" b="1" dirty="0">
              <a:solidFill>
                <a:prstClr val="black"/>
              </a:solidFill>
              <a:latin typeface="標楷體" pitchFamily="65" charset="-120"/>
              <a:ea typeface="標楷體" pitchFamily="65" charset="-120"/>
            </a:endParaRPr>
          </a:p>
          <a:p>
            <a:pPr marL="806450" lvl="1" indent="-457200">
              <a:buClr>
                <a:srgbClr val="FFC000"/>
              </a:buClr>
              <a:buFont typeface="Wingdings" panose="05000000000000000000" pitchFamily="2" charset="2"/>
              <a:buChar char="Ø"/>
            </a:pPr>
            <a:endParaRPr lang="en-US" altLang="zh-TW" b="1" dirty="0">
              <a:solidFill>
                <a:prstClr val="black"/>
              </a:solidFill>
              <a:latin typeface="標楷體" pitchFamily="65" charset="-120"/>
              <a:ea typeface="標楷體" pitchFamily="65" charset="-120"/>
            </a:endParaRPr>
          </a:p>
          <a:p>
            <a:pPr marL="806450" indent="-457200">
              <a:buClr>
                <a:srgbClr val="FFC000"/>
              </a:buClr>
              <a:buFont typeface="Wingdings" panose="05000000000000000000" pitchFamily="2" charset="2"/>
              <a:buChar char="Ø"/>
            </a:pPr>
            <a:endParaRPr lang="en-US" altLang="zh-TW" sz="2400" kern="0" dirty="0">
              <a:solidFill>
                <a:prstClr val="black"/>
              </a:solidFill>
              <a:latin typeface="標楷體"/>
              <a:sym typeface="Wingdings"/>
            </a:endParaRPr>
          </a:p>
        </p:txBody>
      </p:sp>
      <p:sp>
        <p:nvSpPr>
          <p:cNvPr id="4" name="投影片編號版面配置區 3"/>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10</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542016250"/>
      </p:ext>
    </p:extLst>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線單箭頭接點 36"/>
          <p:cNvCxnSpPr/>
          <p:nvPr/>
        </p:nvCxnSpPr>
        <p:spPr>
          <a:xfrm>
            <a:off x="4864190" y="1484784"/>
            <a:ext cx="0" cy="525321"/>
          </a:xfrm>
          <a:prstGeom prst="straightConnector1">
            <a:avLst/>
          </a:prstGeom>
          <a:ln w="57150" cmpd="sng">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p:nvPr/>
        </p:nvCxnSpPr>
        <p:spPr>
          <a:xfrm flipH="1">
            <a:off x="2511979" y="4683522"/>
            <a:ext cx="1753662" cy="1121742"/>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p:nvPr/>
        </p:nvCxnSpPr>
        <p:spPr>
          <a:xfrm>
            <a:off x="5302386" y="2521937"/>
            <a:ext cx="0" cy="1131546"/>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7" name="圓角矩形 26"/>
          <p:cNvSpPr/>
          <p:nvPr/>
        </p:nvSpPr>
        <p:spPr>
          <a:xfrm>
            <a:off x="1083802" y="5805264"/>
            <a:ext cx="2925000" cy="720080"/>
          </a:xfrm>
          <a:prstGeom prst="round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r>
              <a:rPr lang="zh-TW" altLang="en-US" sz="2800" b="1" dirty="0">
                <a:solidFill>
                  <a:prstClr val="black"/>
                </a:solidFill>
                <a:latin typeface="標楷體" panose="03000509000000000000" pitchFamily="65" charset="-120"/>
                <a:ea typeface="標楷體" panose="03000509000000000000" pitchFamily="65" charset="-120"/>
                <a:cs typeface="Times New Roman" pitchFamily="18" charset="0"/>
              </a:rPr>
              <a:t>募資公司</a:t>
            </a:r>
            <a:endParaRPr lang="zh-TW" altLang="en-US" sz="2800" dirty="0">
              <a:solidFill>
                <a:prstClr val="white"/>
              </a:solidFill>
            </a:endParaRPr>
          </a:p>
        </p:txBody>
      </p:sp>
      <p:sp>
        <p:nvSpPr>
          <p:cNvPr id="79" name="圓角矩形 78"/>
          <p:cNvSpPr/>
          <p:nvPr/>
        </p:nvSpPr>
        <p:spPr>
          <a:xfrm>
            <a:off x="3618062" y="3653483"/>
            <a:ext cx="2925000" cy="1008000"/>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TW" altLang="en-US" sz="2800" b="1" dirty="0">
                <a:solidFill>
                  <a:prstClr val="white"/>
                </a:solidFill>
                <a:latin typeface="標楷體" panose="03000509000000000000" pitchFamily="65" charset="-120"/>
                <a:ea typeface="標楷體" panose="03000509000000000000" pitchFamily="65" charset="-120"/>
                <a:cs typeface="Times New Roman" pitchFamily="18" charset="0"/>
              </a:rPr>
              <a:t>募資平台</a:t>
            </a:r>
            <a:endParaRPr lang="zh-TW" altLang="en-US" sz="2800" dirty="0">
              <a:solidFill>
                <a:prstClr val="white"/>
              </a:solidFill>
            </a:endParaRPr>
          </a:p>
        </p:txBody>
      </p:sp>
      <p:sp>
        <p:nvSpPr>
          <p:cNvPr id="40" name="圓角矩形 39"/>
          <p:cNvSpPr/>
          <p:nvPr/>
        </p:nvSpPr>
        <p:spPr>
          <a:xfrm rot="10800000" flipV="1">
            <a:off x="1782788" y="1999572"/>
            <a:ext cx="6119994" cy="504056"/>
          </a:xfrm>
          <a:prstGeom prst="roundRect">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TW" altLang="en-US" sz="2400" b="1" dirty="0">
                <a:solidFill>
                  <a:prstClr val="white"/>
                </a:solidFill>
                <a:latin typeface="標楷體" panose="03000509000000000000" pitchFamily="65" charset="-120"/>
                <a:ea typeface="標楷體" panose="03000509000000000000" pitchFamily="65" charset="-120"/>
                <a:cs typeface="Times New Roman" pitchFamily="18" charset="0"/>
              </a:rPr>
              <a:t>櫃買中心</a:t>
            </a:r>
            <a:endParaRPr lang="en-US" altLang="zh-TW" sz="2400" b="1" dirty="0">
              <a:solidFill>
                <a:prstClr val="white"/>
              </a:solidFill>
              <a:latin typeface="標楷體" panose="03000509000000000000" pitchFamily="65" charset="-120"/>
              <a:ea typeface="標楷體" panose="03000509000000000000" pitchFamily="65" charset="-120"/>
              <a:cs typeface="Times New Roman" pitchFamily="18" charset="0"/>
            </a:endParaRPr>
          </a:p>
        </p:txBody>
      </p:sp>
      <p:sp>
        <p:nvSpPr>
          <p:cNvPr id="75" name="圓角矩形 74"/>
          <p:cNvSpPr/>
          <p:nvPr/>
        </p:nvSpPr>
        <p:spPr>
          <a:xfrm rot="10800000" flipV="1">
            <a:off x="1782788" y="980728"/>
            <a:ext cx="6162687" cy="504056"/>
          </a:xfrm>
          <a:prstGeom prst="roundRect">
            <a:avLst/>
          </a:prstGeom>
          <a:solidFill>
            <a:srgbClr val="98480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eaLnBrk="1" hangingPunct="1"/>
            <a:r>
              <a:rPr lang="zh-TW" altLang="en-US" sz="2400" b="1" dirty="0">
                <a:solidFill>
                  <a:prstClr val="white"/>
                </a:solidFill>
                <a:latin typeface="標楷體" panose="03000509000000000000" pitchFamily="65" charset="-120"/>
                <a:ea typeface="標楷體" panose="03000509000000000000" pitchFamily="65" charset="-120"/>
              </a:rPr>
              <a:t>金管會</a:t>
            </a:r>
          </a:p>
        </p:txBody>
      </p:sp>
      <p:sp>
        <p:nvSpPr>
          <p:cNvPr id="26" name="圓角矩形 25"/>
          <p:cNvSpPr/>
          <p:nvPr/>
        </p:nvSpPr>
        <p:spPr>
          <a:xfrm>
            <a:off x="6440282" y="5833112"/>
            <a:ext cx="2925000" cy="664384"/>
          </a:xfrm>
          <a:prstGeom prst="roundRect">
            <a:avLst/>
          </a:prstGeom>
          <a:solidFill>
            <a:srgbClr val="E6B9B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r>
              <a:rPr lang="zh-TW" altLang="en-US" sz="2800" b="1" dirty="0">
                <a:solidFill>
                  <a:prstClr val="black"/>
                </a:solidFill>
                <a:latin typeface="標楷體" panose="03000509000000000000" pitchFamily="65" charset="-120"/>
                <a:ea typeface="標楷體" panose="03000509000000000000" pitchFamily="65" charset="-120"/>
                <a:cs typeface="Times New Roman" pitchFamily="18" charset="0"/>
              </a:rPr>
              <a:t>投資人</a:t>
            </a:r>
          </a:p>
        </p:txBody>
      </p:sp>
      <p:sp>
        <p:nvSpPr>
          <p:cNvPr id="31" name="Text Box 376"/>
          <p:cNvSpPr txBox="1">
            <a:spLocks noChangeArrowheads="1"/>
          </p:cNvSpPr>
          <p:nvPr/>
        </p:nvSpPr>
        <p:spPr bwMode="auto">
          <a:xfrm>
            <a:off x="5181965" y="1439048"/>
            <a:ext cx="3862550" cy="351682"/>
          </a:xfrm>
          <a:prstGeom prst="rect">
            <a:avLst/>
          </a:prstGeom>
          <a:solidFill>
            <a:schemeClr val="accent2">
              <a:alpha val="0"/>
            </a:schemeClr>
          </a:solidFill>
          <a:ln>
            <a:noFill/>
          </a:ln>
          <a:extLst/>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b="1" dirty="0">
                <a:solidFill>
                  <a:srgbClr val="003399"/>
                </a:solidFill>
                <a:latin typeface="標楷體" pitchFamily="65" charset="-120"/>
                <a:ea typeface="標楷體" pitchFamily="65" charset="-120"/>
                <a:cs typeface="新細明體" pitchFamily="18" charset="-120"/>
              </a:rPr>
              <a:t>授權櫃買中心管理</a:t>
            </a:r>
          </a:p>
        </p:txBody>
      </p:sp>
      <p:cxnSp>
        <p:nvCxnSpPr>
          <p:cNvPr id="38" name="直線單箭頭接點 37"/>
          <p:cNvCxnSpPr>
            <a:endCxn id="26" idx="0"/>
          </p:cNvCxnSpPr>
          <p:nvPr/>
        </p:nvCxnSpPr>
        <p:spPr>
          <a:xfrm>
            <a:off x="5933042" y="4661483"/>
            <a:ext cx="1969740" cy="1171629"/>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9" name="Text Box 376"/>
          <p:cNvSpPr txBox="1">
            <a:spLocks noChangeArrowheads="1"/>
          </p:cNvSpPr>
          <p:nvPr/>
        </p:nvSpPr>
        <p:spPr bwMode="auto">
          <a:xfrm>
            <a:off x="5419465" y="2897247"/>
            <a:ext cx="1261727" cy="4324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b="1" dirty="0">
                <a:solidFill>
                  <a:srgbClr val="003399"/>
                </a:solidFill>
                <a:latin typeface="標楷體" panose="03000509000000000000" pitchFamily="65" charset="-120"/>
                <a:ea typeface="標楷體" panose="03000509000000000000" pitchFamily="65" charset="-120"/>
              </a:rPr>
              <a:t>管理審核</a:t>
            </a:r>
            <a:endParaRPr lang="en-US" altLang="zh-TW" sz="1600" b="1" dirty="0">
              <a:solidFill>
                <a:srgbClr val="003399"/>
              </a:solidFill>
              <a:latin typeface="標楷體" panose="03000509000000000000" pitchFamily="65" charset="-120"/>
              <a:ea typeface="標楷體" panose="03000509000000000000" pitchFamily="65" charset="-120"/>
            </a:endParaRPr>
          </a:p>
        </p:txBody>
      </p:sp>
      <p:cxnSp>
        <p:nvCxnSpPr>
          <p:cNvPr id="41" name="直線單箭頭接點 40"/>
          <p:cNvCxnSpPr/>
          <p:nvPr/>
        </p:nvCxnSpPr>
        <p:spPr>
          <a:xfrm flipV="1">
            <a:off x="4592960" y="2503628"/>
            <a:ext cx="0" cy="1131545"/>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5" name="Text Box 376"/>
          <p:cNvSpPr txBox="1">
            <a:spLocks noChangeArrowheads="1"/>
          </p:cNvSpPr>
          <p:nvPr/>
        </p:nvSpPr>
        <p:spPr bwMode="auto">
          <a:xfrm>
            <a:off x="403091" y="2893577"/>
            <a:ext cx="3862550" cy="528804"/>
          </a:xfrm>
          <a:prstGeom prst="rect">
            <a:avLst/>
          </a:prstGeom>
          <a:solidFill>
            <a:schemeClr val="accent2">
              <a:alpha val="0"/>
            </a:schemeClr>
          </a:solidFill>
          <a:ln>
            <a:noFill/>
          </a:ln>
          <a:extLst/>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TW" altLang="en-US" sz="1600" b="1" dirty="0">
                <a:solidFill>
                  <a:srgbClr val="003399"/>
                </a:solidFill>
                <a:latin typeface="標楷體" pitchFamily="65" charset="-120"/>
                <a:ea typeface="標楷體" pitchFamily="65" charset="-120"/>
                <a:cs typeface="新細明體" pitchFamily="18" charset="-120"/>
              </a:rPr>
              <a:t>申報義務</a:t>
            </a:r>
          </a:p>
        </p:txBody>
      </p:sp>
      <p:sp>
        <p:nvSpPr>
          <p:cNvPr id="46" name="Text Box 376"/>
          <p:cNvSpPr txBox="1">
            <a:spLocks noChangeArrowheads="1"/>
          </p:cNvSpPr>
          <p:nvPr/>
        </p:nvSpPr>
        <p:spPr bwMode="auto">
          <a:xfrm>
            <a:off x="1339658" y="4365104"/>
            <a:ext cx="1728191" cy="943754"/>
          </a:xfrm>
          <a:prstGeom prst="rect">
            <a:avLst/>
          </a:prstGeom>
          <a:solidFill>
            <a:schemeClr val="accent2">
              <a:alpha val="0"/>
            </a:schemeClr>
          </a:solidFill>
          <a:ln>
            <a:noFill/>
          </a:ln>
          <a:extLst/>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r">
              <a:buFont typeface="Wingdings" panose="05000000000000000000" pitchFamily="2" charset="2"/>
              <a:buChar char="Ø"/>
            </a:pPr>
            <a:r>
              <a:rPr lang="zh-TW" altLang="en-US" sz="2000" b="1" dirty="0">
                <a:solidFill>
                  <a:srgbClr val="003399"/>
                </a:solidFill>
                <a:latin typeface="標楷體" pitchFamily="65" charset="-120"/>
                <a:ea typeface="標楷體" pitchFamily="65" charset="-120"/>
                <a:cs typeface="新細明體" pitchFamily="18" charset="-120"/>
              </a:rPr>
              <a:t>資格條件</a:t>
            </a:r>
            <a:endParaRPr lang="en-US" altLang="zh-TW" sz="2000" b="1" dirty="0">
              <a:solidFill>
                <a:srgbClr val="003399"/>
              </a:solidFill>
              <a:latin typeface="標楷體" pitchFamily="65" charset="-120"/>
              <a:ea typeface="標楷體" pitchFamily="65" charset="-120"/>
              <a:cs typeface="新細明體" pitchFamily="18" charset="-120"/>
            </a:endParaRPr>
          </a:p>
          <a:p>
            <a:pPr marL="285750" indent="-285750" algn="r">
              <a:buFont typeface="Wingdings" panose="05000000000000000000" pitchFamily="2" charset="2"/>
              <a:buChar char="Ø"/>
            </a:pPr>
            <a:r>
              <a:rPr lang="zh-TW" altLang="en-US" sz="2000" b="1" dirty="0">
                <a:solidFill>
                  <a:srgbClr val="003399"/>
                </a:solidFill>
                <a:latin typeface="標楷體" pitchFamily="65" charset="-120"/>
                <a:ea typeface="標楷體" pitchFamily="65" charset="-120"/>
                <a:cs typeface="新細明體" pitchFamily="18" charset="-120"/>
              </a:rPr>
              <a:t>募資限額</a:t>
            </a:r>
            <a:endParaRPr lang="en-US" altLang="zh-TW" sz="2000" b="1" dirty="0">
              <a:solidFill>
                <a:srgbClr val="003399"/>
              </a:solidFill>
              <a:latin typeface="標楷體" pitchFamily="65" charset="-120"/>
              <a:ea typeface="標楷體" pitchFamily="65" charset="-120"/>
              <a:cs typeface="新細明體" pitchFamily="18" charset="-120"/>
            </a:endParaRPr>
          </a:p>
        </p:txBody>
      </p:sp>
      <p:sp>
        <p:nvSpPr>
          <p:cNvPr id="49" name="Text Box 376"/>
          <p:cNvSpPr txBox="1">
            <a:spLocks noChangeArrowheads="1"/>
          </p:cNvSpPr>
          <p:nvPr/>
        </p:nvSpPr>
        <p:spPr bwMode="auto">
          <a:xfrm>
            <a:off x="6825209" y="4365104"/>
            <a:ext cx="2104540" cy="807438"/>
          </a:xfrm>
          <a:prstGeom prst="rect">
            <a:avLst/>
          </a:prstGeom>
          <a:solidFill>
            <a:schemeClr val="accent2">
              <a:alpha val="0"/>
            </a:schemeClr>
          </a:solidFill>
          <a:ln>
            <a:noFill/>
          </a:ln>
          <a:extLst/>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zh-TW" altLang="en-US" sz="2000" b="1" dirty="0">
                <a:solidFill>
                  <a:srgbClr val="003399"/>
                </a:solidFill>
                <a:latin typeface="標楷體" pitchFamily="65" charset="-120"/>
                <a:ea typeface="標楷體" pitchFamily="65" charset="-120"/>
                <a:cs typeface="新細明體" pitchFamily="18" charset="-120"/>
              </a:rPr>
              <a:t>風險告知</a:t>
            </a:r>
            <a:endParaRPr lang="en-US" altLang="zh-TW" sz="2000" b="1" dirty="0">
              <a:solidFill>
                <a:srgbClr val="003399"/>
              </a:solidFill>
              <a:latin typeface="標楷體" pitchFamily="65" charset="-120"/>
              <a:ea typeface="標楷體" pitchFamily="65" charset="-120"/>
              <a:cs typeface="新細明體" pitchFamily="18" charset="-120"/>
            </a:endParaRPr>
          </a:p>
          <a:p>
            <a:pPr marL="285750" indent="-285750">
              <a:buFont typeface="Wingdings" panose="05000000000000000000" pitchFamily="2" charset="2"/>
              <a:buChar char="Ø"/>
            </a:pPr>
            <a:r>
              <a:rPr lang="zh-TW" altLang="en-US" sz="2000" b="1" dirty="0">
                <a:solidFill>
                  <a:srgbClr val="003399"/>
                </a:solidFill>
                <a:latin typeface="標楷體" pitchFamily="65" charset="-120"/>
                <a:ea typeface="標楷體" pitchFamily="65" charset="-120"/>
                <a:cs typeface="新細明體" pitchFamily="18" charset="-120"/>
              </a:rPr>
              <a:t>投資限額</a:t>
            </a:r>
            <a:r>
              <a:rPr lang="en-US" altLang="zh-TW" sz="2000" b="1" dirty="0">
                <a:solidFill>
                  <a:srgbClr val="003399"/>
                </a:solidFill>
                <a:latin typeface="標楷體" pitchFamily="65" charset="-120"/>
                <a:ea typeface="標楷體" pitchFamily="65" charset="-120"/>
                <a:cs typeface="新細明體" pitchFamily="18" charset="-120"/>
              </a:rPr>
              <a:t>(</a:t>
            </a:r>
            <a:r>
              <a:rPr lang="zh-TW" altLang="en-US" sz="2000" b="1" dirty="0">
                <a:solidFill>
                  <a:srgbClr val="003399"/>
                </a:solidFill>
                <a:latin typeface="標楷體" pitchFamily="65" charset="-120"/>
                <a:ea typeface="標楷體" pitchFamily="65" charset="-120"/>
                <a:cs typeface="新細明體" pitchFamily="18" charset="-120"/>
              </a:rPr>
              <a:t>非天使投資人</a:t>
            </a:r>
            <a:r>
              <a:rPr lang="en-US" altLang="zh-TW" sz="2000" b="1" dirty="0">
                <a:solidFill>
                  <a:srgbClr val="003399"/>
                </a:solidFill>
                <a:latin typeface="標楷體" pitchFamily="65" charset="-120"/>
                <a:ea typeface="標楷體" pitchFamily="65" charset="-120"/>
                <a:cs typeface="新細明體" pitchFamily="18" charset="-120"/>
              </a:rPr>
              <a:t>)</a:t>
            </a:r>
          </a:p>
          <a:p>
            <a:endParaRPr lang="zh-TW" altLang="en-US" sz="1600" b="1" dirty="0">
              <a:solidFill>
                <a:srgbClr val="003399"/>
              </a:solidFill>
              <a:latin typeface="標楷體" pitchFamily="65" charset="-120"/>
              <a:ea typeface="標楷體" pitchFamily="65" charset="-120"/>
              <a:cs typeface="新細明體" pitchFamily="18" charset="-120"/>
            </a:endParaRPr>
          </a:p>
        </p:txBody>
      </p:sp>
      <p:sp>
        <p:nvSpPr>
          <p:cNvPr id="18" name="內容版面配置區 2"/>
          <p:cNvSpPr txBox="1">
            <a:spLocks/>
          </p:cNvSpPr>
          <p:nvPr/>
        </p:nvSpPr>
        <p:spPr bwMode="auto">
          <a:xfrm>
            <a:off x="992560" y="141717"/>
            <a:ext cx="848169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a:lstStyle>
          <a:p>
            <a:pPr marL="365125" lvl="1" indent="-282575">
              <a:spcBef>
                <a:spcPts val="600"/>
              </a:spcBef>
              <a:buClr>
                <a:srgbClr val="FFC000"/>
              </a:buClr>
              <a:buSzPct val="80000"/>
              <a:buFont typeface="Wingdings" panose="05000000000000000000" pitchFamily="2" charset="2"/>
              <a:buChar char="n"/>
            </a:pPr>
            <a:r>
              <a:rPr lang="zh-TW" altLang="en-US" sz="2800" b="1" kern="0" dirty="0">
                <a:solidFill>
                  <a:prstClr val="black"/>
                </a:solidFill>
                <a:latin typeface="標楷體" pitchFamily="65" charset="-120"/>
                <a:ea typeface="標楷體" pitchFamily="65" charset="-120"/>
              </a:rPr>
              <a:t>管理架構</a:t>
            </a:r>
            <a:endParaRPr lang="en-US" altLang="zh-TW" sz="2800" b="1" kern="0" dirty="0">
              <a:solidFill>
                <a:prstClr val="black"/>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11</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4250966576"/>
      </p:ext>
    </p:extLst>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74780" y="3135760"/>
            <a:ext cx="7533456" cy="1058400"/>
          </a:xfrm>
          <a:prstGeom prst="rect">
            <a:avLst/>
          </a:prstGeom>
        </p:spPr>
        <p:style>
          <a:lnRef idx="2">
            <a:schemeClr val="accent6">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群組 8"/>
          <p:cNvGrpSpPr/>
          <p:nvPr/>
        </p:nvGrpSpPr>
        <p:grpSpPr>
          <a:xfrm>
            <a:off x="1529308" y="3140968"/>
            <a:ext cx="7172961" cy="1080120"/>
            <a:chOff x="332657" y="131818"/>
            <a:chExt cx="7172961" cy="1208025"/>
          </a:xfrm>
        </p:grpSpPr>
        <p:sp>
          <p:nvSpPr>
            <p:cNvPr id="10" name="圓角矩形 9"/>
            <p:cNvSpPr/>
            <p:nvPr/>
          </p:nvSpPr>
          <p:spPr>
            <a:xfrm>
              <a:off x="332657" y="131818"/>
              <a:ext cx="7172961" cy="1208025"/>
            </a:xfrm>
            <a:prstGeom prst="roundRect">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11" name="圓角矩形 4"/>
            <p:cNvSpPr/>
            <p:nvPr/>
          </p:nvSpPr>
          <p:spPr>
            <a:xfrm>
              <a:off x="391628" y="190789"/>
              <a:ext cx="7055019" cy="1090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323" tIns="0" rIns="199323" bIns="0" numCol="1" spcCol="1270" anchor="ctr" anchorCtr="0">
              <a:noAutofit/>
            </a:bodyPr>
            <a:lstStyle/>
            <a:p>
              <a:pPr defTabSz="1778000" eaLnBrk="1" hangingPunct="1">
                <a:lnSpc>
                  <a:spcPct val="90000"/>
                </a:lnSpc>
                <a:spcAft>
                  <a:spcPct val="35000"/>
                </a:spcAft>
              </a:pPr>
              <a:r>
                <a:rPr lang="zh-TW" altLang="en-US" sz="4000" b="1" dirty="0">
                  <a:solidFill>
                    <a:prstClr val="white"/>
                  </a:solidFill>
                  <a:latin typeface="標楷體" pitchFamily="65" charset="-120"/>
                  <a:ea typeface="標楷體" pitchFamily="65" charset="-120"/>
                </a:rPr>
                <a:t>一、對證券商規範</a:t>
              </a:r>
            </a:p>
          </p:txBody>
        </p:sp>
      </p:grpSp>
      <p:sp>
        <p:nvSpPr>
          <p:cNvPr id="2" name="投影片編號版面配置區 1"/>
          <p:cNvSpPr>
            <a:spLocks noGrp="1"/>
          </p:cNvSpPr>
          <p:nvPr>
            <p:ph type="sldNum" sz="quarter" idx="12"/>
          </p:nvPr>
        </p:nvSpPr>
        <p:spPr/>
        <p:txBody>
          <a:bodyPr/>
          <a:lstStyle/>
          <a:p>
            <a:pPr>
              <a:defRPr/>
            </a:pPr>
            <a:endParaRPr lang="zh-TW" altLang="en-US">
              <a:solidFill>
                <a:srgbClr val="E7DEC9">
                  <a:lumMod val="25000"/>
                </a:srgbClr>
              </a:solidFill>
            </a:endParaRPr>
          </a:p>
        </p:txBody>
      </p:sp>
    </p:spTree>
    <p:extLst>
      <p:ext uri="{BB962C8B-B14F-4D97-AF65-F5344CB8AC3E}">
        <p14:creationId xmlns:p14="http://schemas.microsoft.com/office/powerpoint/2010/main" val="1031269015"/>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4568" y="332656"/>
            <a:ext cx="7920880" cy="850106"/>
          </a:xfrm>
        </p:spPr>
        <p:txBody>
          <a:bodyPr>
            <a:noAutofit/>
          </a:bodyPr>
          <a:lstStyle/>
          <a:p>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一</a:t>
            </a:r>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法源依據</a:t>
            </a:r>
          </a:p>
        </p:txBody>
      </p:sp>
      <p:sp>
        <p:nvSpPr>
          <p:cNvPr id="4" name="內容版面配置區 3"/>
          <p:cNvSpPr>
            <a:spLocks noGrp="1"/>
          </p:cNvSpPr>
          <p:nvPr>
            <p:ph idx="1"/>
          </p:nvPr>
        </p:nvSpPr>
        <p:spPr>
          <a:xfrm>
            <a:off x="1064568" y="1268760"/>
            <a:ext cx="8170490" cy="4896544"/>
          </a:xfrm>
        </p:spPr>
        <p:txBody>
          <a:bodyPr>
            <a:normAutofit fontScale="92500" lnSpcReduction="10000"/>
          </a:bodyPr>
          <a:lstStyle/>
          <a:p>
            <a:pPr>
              <a:buClr>
                <a:srgbClr val="FFC000"/>
              </a:buClr>
              <a:buFont typeface="Wingdings" panose="05000000000000000000" pitchFamily="2" charset="2"/>
              <a:buChar char="n"/>
            </a:pPr>
            <a:r>
              <a:rPr lang="zh-TW" altLang="en-US" b="1" dirty="0">
                <a:latin typeface="標楷體" panose="03000509000000000000" pitchFamily="65" charset="-120"/>
                <a:ea typeface="標楷體" panose="03000509000000000000" pitchFamily="65" charset="-120"/>
              </a:rPr>
              <a:t>不另立專法，採修正現有法規方式辦理：</a:t>
            </a:r>
            <a:endParaRPr lang="en-US" altLang="zh-TW" b="1" dirty="0">
              <a:latin typeface="標楷體" panose="03000509000000000000" pitchFamily="65" charset="-120"/>
              <a:ea typeface="標楷體" panose="03000509000000000000" pitchFamily="65" charset="-120"/>
            </a:endParaRPr>
          </a:p>
          <a:p>
            <a:pPr lvl="1">
              <a:buClr>
                <a:srgbClr val="FFC000"/>
              </a:buClr>
              <a:buFont typeface="Wingdings" panose="05000000000000000000" pitchFamily="2" charset="2"/>
              <a:buChar char="Ø"/>
            </a:pPr>
            <a:endParaRPr lang="en-US" altLang="zh-TW" b="1" dirty="0">
              <a:latin typeface="標楷體" panose="03000509000000000000" pitchFamily="65" charset="-120"/>
              <a:ea typeface="標楷體" panose="03000509000000000000" pitchFamily="65" charset="-120"/>
            </a:endParaRPr>
          </a:p>
          <a:p>
            <a:pPr marL="720725" lvl="1" indent="-317500">
              <a:buClr>
                <a:srgbClr val="FFC000"/>
              </a:buClr>
              <a:buFont typeface="Wingdings" panose="05000000000000000000" pitchFamily="2" charset="2"/>
              <a:buChar char="Ø"/>
            </a:pPr>
            <a:r>
              <a:rPr lang="zh-TW" altLang="en-US" b="1" dirty="0">
                <a:latin typeface="標楷體" panose="03000509000000000000" pitchFamily="65" charset="-120"/>
                <a:ea typeface="標楷體" panose="03000509000000000000" pitchFamily="65" charset="-120"/>
              </a:rPr>
              <a:t>金管會修正法規命令，明定募資平台業者資格條件</a:t>
            </a:r>
            <a:endParaRPr lang="en-US" altLang="zh-TW" b="1" dirty="0">
              <a:latin typeface="標楷體" panose="03000509000000000000" pitchFamily="65" charset="-120"/>
              <a:ea typeface="標楷體" panose="03000509000000000000" pitchFamily="65" charset="-120"/>
            </a:endParaRPr>
          </a:p>
          <a:p>
            <a:pPr lvl="2">
              <a:buClr>
                <a:srgbClr val="FFC000"/>
              </a:buClr>
              <a:buFont typeface="Wingdings" panose="05000000000000000000" pitchFamily="2" charset="2"/>
              <a:buChar char="ü"/>
            </a:pPr>
            <a:r>
              <a:rPr lang="zh-TW" altLang="en-US" b="1" dirty="0">
                <a:latin typeface="標楷體" panose="03000509000000000000" pitchFamily="65" charset="-120"/>
                <a:ea typeface="標楷體" panose="03000509000000000000" pitchFamily="65" charset="-120"/>
              </a:rPr>
              <a:t>「證券商設置標準」、「證券商管理規則」及「證券商負責人與業務人員管理規則」</a:t>
            </a:r>
            <a:endParaRPr lang="en-US" altLang="zh-TW" b="1" dirty="0">
              <a:latin typeface="標楷體" panose="03000509000000000000" pitchFamily="65" charset="-120"/>
              <a:ea typeface="標楷體" panose="03000509000000000000" pitchFamily="65" charset="-120"/>
            </a:endParaRPr>
          </a:p>
          <a:p>
            <a:pPr marL="457200" lvl="1" indent="0">
              <a:buClr>
                <a:srgbClr val="FFC000"/>
              </a:buClr>
              <a:buNone/>
            </a:pPr>
            <a:endParaRPr lang="en-US" altLang="zh-TW" b="1" dirty="0">
              <a:latin typeface="標楷體" panose="03000509000000000000" pitchFamily="65" charset="-120"/>
              <a:ea typeface="標楷體" panose="03000509000000000000" pitchFamily="65" charset="-120"/>
            </a:endParaRPr>
          </a:p>
          <a:p>
            <a:pPr marL="720725" lvl="1" indent="-317500">
              <a:buClr>
                <a:srgbClr val="FFC000"/>
              </a:buClr>
              <a:buFont typeface="Wingdings" panose="05000000000000000000" pitchFamily="2" charset="2"/>
              <a:buChar char="Ø"/>
            </a:pPr>
            <a:r>
              <a:rPr lang="zh-TW" altLang="en-US" b="1" dirty="0">
                <a:latin typeface="標楷體" panose="03000509000000000000" pitchFamily="65" charset="-120"/>
                <a:ea typeface="標楷體" panose="03000509000000000000" pitchFamily="65" charset="-120"/>
              </a:rPr>
              <a:t>金管會發布豁免函令，募資免依證券交易法規定辦理申報生效</a:t>
            </a:r>
            <a:endParaRPr lang="en-US" altLang="zh-TW" b="1" dirty="0">
              <a:latin typeface="標楷體" panose="03000509000000000000" pitchFamily="65" charset="-120"/>
              <a:ea typeface="標楷體" panose="03000509000000000000" pitchFamily="65" charset="-120"/>
            </a:endParaRPr>
          </a:p>
          <a:p>
            <a:pPr lvl="1">
              <a:buClr>
                <a:srgbClr val="FFC000"/>
              </a:buClr>
              <a:buFont typeface="Wingdings" panose="05000000000000000000" pitchFamily="2" charset="2"/>
              <a:buChar char="Ø"/>
            </a:pPr>
            <a:endParaRPr lang="en-US" altLang="zh-TW" b="1" dirty="0">
              <a:latin typeface="標楷體" panose="03000509000000000000" pitchFamily="65" charset="-120"/>
              <a:ea typeface="標楷體" panose="03000509000000000000" pitchFamily="65" charset="-120"/>
            </a:endParaRPr>
          </a:p>
          <a:p>
            <a:pPr marL="720725" lvl="1" indent="-317500">
              <a:buClr>
                <a:srgbClr val="FFC000"/>
              </a:buClr>
              <a:buFont typeface="Wingdings" panose="05000000000000000000" pitchFamily="2" charset="2"/>
              <a:buChar char="Ø"/>
            </a:pPr>
            <a:r>
              <a:rPr lang="zh-TW" altLang="en-US" b="1" dirty="0">
                <a:latin typeface="標楷體" panose="03000509000000000000" pitchFamily="65" charset="-120"/>
                <a:ea typeface="標楷體" panose="03000509000000000000" pitchFamily="65" charset="-120"/>
              </a:rPr>
              <a:t>授權櫃買中心增訂「證券商經營股權性質群眾募資管理辦法」</a:t>
            </a:r>
          </a:p>
        </p:txBody>
      </p:sp>
      <p:sp>
        <p:nvSpPr>
          <p:cNvPr id="3" name="投影片編號版面配置區 2"/>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13</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1625390439"/>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60648"/>
            <a:ext cx="7920880" cy="850106"/>
          </a:xfrm>
        </p:spPr>
        <p:txBody>
          <a:bodyPr>
            <a:noAutofit/>
          </a:bodyPr>
          <a:lstStyle/>
          <a:p>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二</a:t>
            </a:r>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募資平台業者資格條件</a:t>
            </a:r>
          </a:p>
        </p:txBody>
      </p:sp>
      <p:sp>
        <p:nvSpPr>
          <p:cNvPr id="6" name="內容版面配置區 3"/>
          <p:cNvSpPr>
            <a:spLocks noGrp="1"/>
          </p:cNvSpPr>
          <p:nvPr>
            <p:ph idx="1"/>
          </p:nvPr>
        </p:nvSpPr>
        <p:spPr>
          <a:xfrm>
            <a:off x="848544" y="1412776"/>
            <a:ext cx="8602538" cy="4114800"/>
          </a:xfrm>
        </p:spPr>
        <p:txBody>
          <a:bodyPr>
            <a:normAutofit fontScale="92500" lnSpcReduction="20000"/>
          </a:bodyPr>
          <a:lstStyle/>
          <a:p>
            <a:pPr lvl="1">
              <a:buClr>
                <a:srgbClr val="FFC000"/>
              </a:buClr>
              <a:buFont typeface="Wingdings" panose="05000000000000000000" pitchFamily="2" charset="2"/>
              <a:buChar char="Ø"/>
            </a:pPr>
            <a:r>
              <a:rPr lang="zh-TW" altLang="en-US" b="1" dirty="0">
                <a:latin typeface="標楷體" panose="03000509000000000000" pitchFamily="65" charset="-120"/>
                <a:ea typeface="標楷體" panose="03000509000000000000" pitchFamily="65" charset="-120"/>
              </a:rPr>
              <a:t>須向金管會申請許可設置證券商或增加業務種類</a:t>
            </a:r>
            <a:r>
              <a:rPr lang="zh-TW" altLang="en-US" b="1" dirty="0">
                <a:latin typeface="標楷體"/>
                <a:ea typeface="標楷體"/>
              </a:rPr>
              <a:t>，並申請</a:t>
            </a:r>
            <a:r>
              <a:rPr lang="zh-TW" altLang="en-US" b="1" dirty="0">
                <a:latin typeface="標楷體" panose="03000509000000000000" pitchFamily="65" charset="-120"/>
                <a:ea typeface="標楷體" panose="03000509000000000000" pitchFamily="65" charset="-120"/>
              </a:rPr>
              <a:t>核發或換發許可證照</a:t>
            </a:r>
            <a:endParaRPr lang="en-US" altLang="zh-TW" b="1" dirty="0">
              <a:latin typeface="標楷體" panose="03000509000000000000" pitchFamily="65" charset="-120"/>
              <a:ea typeface="標楷體" panose="03000509000000000000" pitchFamily="65" charset="-120"/>
            </a:endParaRPr>
          </a:p>
          <a:p>
            <a:pPr marL="457200" lvl="1" indent="0">
              <a:buClr>
                <a:srgbClr val="FFC000"/>
              </a:buClr>
              <a:buNone/>
            </a:pPr>
            <a:endParaRPr lang="en-US" altLang="zh-TW" b="1" dirty="0">
              <a:latin typeface="標楷體" panose="03000509000000000000" pitchFamily="65" charset="-120"/>
              <a:ea typeface="標楷體" panose="03000509000000000000" pitchFamily="65" charset="-120"/>
            </a:endParaRPr>
          </a:p>
          <a:p>
            <a:pPr lvl="1">
              <a:buClr>
                <a:srgbClr val="FFC000"/>
              </a:buClr>
              <a:buFont typeface="Wingdings" panose="05000000000000000000" pitchFamily="2" charset="2"/>
              <a:buChar char="Ø"/>
            </a:pPr>
            <a:r>
              <a:rPr lang="zh-TW" altLang="en-US" b="1" dirty="0">
                <a:latin typeface="標楷體" panose="03000509000000000000" pitchFamily="65" charset="-120"/>
                <a:ea typeface="標楷體" panose="03000509000000000000" pitchFamily="65" charset="-120"/>
              </a:rPr>
              <a:t>放寬僅經營股權群眾募資證券商之資格條件</a:t>
            </a:r>
            <a:r>
              <a:rPr lang="zh-TW" altLang="en-US" b="1" dirty="0">
                <a:latin typeface="標楷體" panose="03000509000000000000" pitchFamily="65" charset="-120"/>
                <a:ea typeface="標楷體" panose="03000509000000000000" pitchFamily="65" charset="-120"/>
                <a:sym typeface="Wingdings"/>
              </a:rPr>
              <a:t>   </a:t>
            </a:r>
            <a:endParaRPr lang="en-US" altLang="zh-TW" b="1" dirty="0">
              <a:solidFill>
                <a:srgbClr val="FF0000"/>
              </a:solidFill>
              <a:latin typeface="標楷體" panose="03000509000000000000" pitchFamily="65" charset="-120"/>
              <a:ea typeface="標楷體" panose="03000509000000000000" pitchFamily="65" charset="-120"/>
            </a:endParaRPr>
          </a:p>
          <a:p>
            <a:pPr lvl="1">
              <a:buClr>
                <a:srgbClr val="FFC000"/>
              </a:buClr>
              <a:buFont typeface="Wingdings" panose="05000000000000000000" pitchFamily="2" charset="2"/>
              <a:buChar char="Ø"/>
            </a:pPr>
            <a:endParaRPr lang="en-US" altLang="zh-TW" b="1" dirty="0">
              <a:latin typeface="標楷體" panose="03000509000000000000" pitchFamily="65" charset="-120"/>
              <a:ea typeface="標楷體" panose="03000509000000000000" pitchFamily="65" charset="-120"/>
            </a:endParaRPr>
          </a:p>
          <a:p>
            <a:pPr lvl="1">
              <a:buClr>
                <a:srgbClr val="FFC000"/>
              </a:buClr>
              <a:buFont typeface="Wingdings" panose="05000000000000000000" pitchFamily="2" charset="2"/>
              <a:buChar char="Ø"/>
            </a:pPr>
            <a:endParaRPr lang="en-US" altLang="zh-TW" b="1" dirty="0">
              <a:latin typeface="標楷體" panose="03000509000000000000" pitchFamily="65" charset="-120"/>
              <a:ea typeface="標楷體" panose="03000509000000000000" pitchFamily="65" charset="-120"/>
            </a:endParaRPr>
          </a:p>
          <a:p>
            <a:pPr lvl="1">
              <a:buClr>
                <a:srgbClr val="FFC000"/>
              </a:buClr>
              <a:buFont typeface="Wingdings" panose="05000000000000000000" pitchFamily="2" charset="2"/>
              <a:buChar char="Ø"/>
            </a:pPr>
            <a:endParaRPr lang="en-US" altLang="zh-TW" b="1" dirty="0">
              <a:latin typeface="標楷體" panose="03000509000000000000" pitchFamily="65" charset="-120"/>
              <a:ea typeface="標楷體" panose="03000509000000000000" pitchFamily="65" charset="-120"/>
            </a:endParaRPr>
          </a:p>
          <a:p>
            <a:pPr lvl="1">
              <a:buClr>
                <a:srgbClr val="FFC000"/>
              </a:buClr>
              <a:buFont typeface="Wingdings" panose="05000000000000000000" pitchFamily="2" charset="2"/>
              <a:buChar char="Ø"/>
            </a:pPr>
            <a:endParaRPr lang="en-US" altLang="zh-TW" b="1" dirty="0">
              <a:latin typeface="標楷體" panose="03000509000000000000" pitchFamily="65" charset="-120"/>
              <a:ea typeface="標楷體" panose="03000509000000000000" pitchFamily="65" charset="-120"/>
            </a:endParaRPr>
          </a:p>
          <a:p>
            <a:pPr lvl="1">
              <a:buClr>
                <a:srgbClr val="FFC000"/>
              </a:buClr>
              <a:buFont typeface="Wingdings" panose="05000000000000000000" pitchFamily="2" charset="2"/>
              <a:buChar char="Ø"/>
            </a:pPr>
            <a:r>
              <a:rPr lang="zh-TW" altLang="en-US" b="1" dirty="0">
                <a:latin typeface="標楷體" panose="03000509000000000000" pitchFamily="65" charset="-120"/>
                <a:ea typeface="標楷體" panose="03000509000000000000" pitchFamily="65" charset="-120"/>
              </a:rPr>
              <a:t>業務主管及業務人員採低度管理，僅須具備業務員資格及辦理人員登記、接受職前及在職訓練</a:t>
            </a:r>
            <a:endParaRPr lang="en-US" altLang="zh-TW" b="1" dirty="0">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261041351"/>
              </p:ext>
            </p:extLst>
          </p:nvPr>
        </p:nvGraphicFramePr>
        <p:xfrm>
          <a:off x="1712640" y="3068960"/>
          <a:ext cx="7056783" cy="1407160"/>
        </p:xfrm>
        <a:graphic>
          <a:graphicData uri="http://schemas.openxmlformats.org/drawingml/2006/table">
            <a:tbl>
              <a:tblPr firstRow="1" bandRow="1">
                <a:tableStyleId>{F5AB1C69-6EDB-4FF4-983F-18BD219EF322}</a:tableStyleId>
              </a:tblPr>
              <a:tblGrid>
                <a:gridCol w="316835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800199">
                  <a:extLst>
                    <a:ext uri="{9D8B030D-6E8A-4147-A177-3AD203B41FA5}">
                      <a16:colId xmlns:a16="http://schemas.microsoft.com/office/drawing/2014/main" val="20002"/>
                    </a:ext>
                  </a:extLst>
                </a:gridCol>
              </a:tblGrid>
              <a:tr h="370840">
                <a:tc>
                  <a:txBody>
                    <a:bodyPr/>
                    <a:lstStyle/>
                    <a:p>
                      <a:endParaRPr lang="zh-TW" altLang="en-US" dirty="0">
                        <a:latin typeface="標楷體" panose="03000509000000000000" pitchFamily="65" charset="-120"/>
                        <a:ea typeface="標楷體" panose="03000509000000000000"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aseline="0" dirty="0">
                          <a:latin typeface="標楷體" panose="03000509000000000000" pitchFamily="65" charset="-120"/>
                          <a:ea typeface="標楷體" panose="03000509000000000000" pitchFamily="65" charset="-120"/>
                        </a:rPr>
                        <a:t>最低實收資本額</a:t>
                      </a:r>
                    </a:p>
                  </a:txBody>
                  <a:tcPr/>
                </a:tc>
                <a:tc>
                  <a:txBody>
                    <a:bodyPr/>
                    <a:lstStyle/>
                    <a:p>
                      <a:pPr algn="ctr"/>
                      <a:r>
                        <a:rPr lang="zh-TW" altLang="en-US" baseline="0" dirty="0">
                          <a:latin typeface="標楷體" panose="03000509000000000000" pitchFamily="65" charset="-120"/>
                          <a:ea typeface="標楷體" panose="03000509000000000000" pitchFamily="65" charset="-120"/>
                        </a:rPr>
                        <a:t>籌設保證金</a:t>
                      </a:r>
                    </a:p>
                  </a:txBody>
                  <a:tcPr/>
                </a:tc>
                <a:extLst>
                  <a:ext uri="{0D108BD9-81ED-4DB2-BD59-A6C34878D82A}">
                    <a16:rowId xmlns:a16="http://schemas.microsoft.com/office/drawing/2014/main" val="10000"/>
                  </a:ext>
                </a:extLst>
              </a:tr>
              <a:tr h="370840">
                <a:tc>
                  <a:txBody>
                    <a:bodyPr/>
                    <a:lstStyle/>
                    <a:p>
                      <a:r>
                        <a:rPr lang="zh-TW" altLang="en-US" baseline="0">
                          <a:latin typeface="標楷體" panose="03000509000000000000" pitchFamily="65" charset="-120"/>
                          <a:ea typeface="標楷體" panose="03000509000000000000" pitchFamily="65" charset="-120"/>
                        </a:rPr>
                        <a:t>現行證券經紀商</a:t>
                      </a:r>
                      <a:endParaRPr lang="zh-TW" altLang="en-US" baseline="0" dirty="0">
                        <a:latin typeface="標楷體" panose="03000509000000000000" pitchFamily="65" charset="-120"/>
                        <a:ea typeface="標楷體" panose="03000509000000000000" pitchFamily="65" charset="-120"/>
                      </a:endParaRPr>
                    </a:p>
                  </a:txBody>
                  <a:tcPr/>
                </a:tc>
                <a:tc>
                  <a:txBody>
                    <a:bodyPr/>
                    <a:lstStyle/>
                    <a:p>
                      <a:pPr algn="ctr"/>
                      <a:r>
                        <a:rPr lang="en-US" altLang="zh-TW" sz="2000" baseline="0" dirty="0">
                          <a:latin typeface="標楷體" panose="03000509000000000000" pitchFamily="65" charset="-120"/>
                          <a:ea typeface="標楷體" panose="03000509000000000000" pitchFamily="65" charset="-120"/>
                        </a:rPr>
                        <a:t>2</a:t>
                      </a:r>
                      <a:r>
                        <a:rPr lang="zh-TW" altLang="en-US" sz="2000" baseline="0" dirty="0">
                          <a:latin typeface="標楷體" panose="03000509000000000000" pitchFamily="65" charset="-120"/>
                          <a:ea typeface="標楷體" panose="03000509000000000000" pitchFamily="65" charset="-120"/>
                        </a:rPr>
                        <a:t>億元</a:t>
                      </a:r>
                    </a:p>
                  </a:txBody>
                  <a:tcPr/>
                </a:tc>
                <a:tc>
                  <a:txBody>
                    <a:bodyPr/>
                    <a:lstStyle/>
                    <a:p>
                      <a:pPr algn="ctr"/>
                      <a:r>
                        <a:rPr lang="en-US" altLang="zh-TW" sz="2000" baseline="0" dirty="0">
                          <a:latin typeface="標楷體" panose="03000509000000000000" pitchFamily="65" charset="-120"/>
                          <a:ea typeface="標楷體" panose="03000509000000000000" pitchFamily="65" charset="-120"/>
                        </a:rPr>
                        <a:t>5</a:t>
                      </a:r>
                      <a:r>
                        <a:rPr lang="zh-TW" altLang="en-US" sz="2000" baseline="0" dirty="0">
                          <a:latin typeface="標楷體" panose="03000509000000000000" pitchFamily="65" charset="-120"/>
                          <a:ea typeface="標楷體" panose="03000509000000000000" pitchFamily="65" charset="-120"/>
                        </a:rPr>
                        <a:t>千萬元</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a:solidFill>
                            <a:srgbClr val="FF0000"/>
                          </a:solidFill>
                          <a:latin typeface="標楷體" panose="03000509000000000000" pitchFamily="65" charset="-120"/>
                          <a:ea typeface="標楷體" panose="03000509000000000000" pitchFamily="65" charset="-120"/>
                        </a:rPr>
                        <a:t>僅經營該項業務之證券經紀商</a:t>
                      </a:r>
                    </a:p>
                    <a:p>
                      <a:endParaRPr lang="zh-TW" altLang="en-US" baseline="0" dirty="0">
                        <a:latin typeface="標楷體" panose="03000509000000000000" pitchFamily="65" charset="-120"/>
                        <a:ea typeface="標楷體" panose="03000509000000000000" pitchFamily="65" charset="-120"/>
                      </a:endParaRPr>
                    </a:p>
                  </a:txBody>
                  <a:tcPr/>
                </a:tc>
                <a:tc>
                  <a:txBody>
                    <a:bodyPr/>
                    <a:lstStyle/>
                    <a:p>
                      <a:pPr algn="ctr"/>
                      <a:r>
                        <a:rPr lang="en-US" altLang="zh-TW" sz="2000" u="sng" baseline="0" dirty="0">
                          <a:solidFill>
                            <a:srgbClr val="FF0000"/>
                          </a:solidFill>
                          <a:latin typeface="標楷體" panose="03000509000000000000" pitchFamily="65" charset="-120"/>
                          <a:ea typeface="標楷體" panose="03000509000000000000" pitchFamily="65" charset="-120"/>
                        </a:rPr>
                        <a:t>5</a:t>
                      </a:r>
                      <a:r>
                        <a:rPr lang="zh-TW" altLang="en-US" sz="2000" u="sng" baseline="0" dirty="0">
                          <a:solidFill>
                            <a:srgbClr val="FF0000"/>
                          </a:solidFill>
                          <a:latin typeface="標楷體" panose="03000509000000000000" pitchFamily="65" charset="-120"/>
                          <a:ea typeface="標楷體" panose="03000509000000000000" pitchFamily="65" charset="-120"/>
                        </a:rPr>
                        <a:t>千萬元</a:t>
                      </a:r>
                    </a:p>
                  </a:txBody>
                  <a:tcPr/>
                </a:tc>
                <a:tc>
                  <a:txBody>
                    <a:bodyPr/>
                    <a:lstStyle/>
                    <a:p>
                      <a:pPr algn="ctr"/>
                      <a:r>
                        <a:rPr lang="en-US" altLang="zh-TW" sz="2000" u="sng" baseline="0" dirty="0">
                          <a:solidFill>
                            <a:srgbClr val="FF0000"/>
                          </a:solidFill>
                          <a:latin typeface="標楷體" panose="03000509000000000000" pitchFamily="65" charset="-120"/>
                          <a:ea typeface="標楷體" panose="03000509000000000000" pitchFamily="65" charset="-120"/>
                        </a:rPr>
                        <a:t>1</a:t>
                      </a:r>
                      <a:r>
                        <a:rPr lang="zh-TW" altLang="en-US" sz="2000" u="sng" baseline="0" dirty="0">
                          <a:solidFill>
                            <a:srgbClr val="FF0000"/>
                          </a:solidFill>
                          <a:latin typeface="標楷體" panose="03000509000000000000" pitchFamily="65" charset="-120"/>
                          <a:ea typeface="標楷體" panose="03000509000000000000" pitchFamily="65" charset="-120"/>
                        </a:rPr>
                        <a:t>千萬元</a:t>
                      </a:r>
                    </a:p>
                  </a:txBody>
                  <a:tcPr/>
                </a:tc>
                <a:extLst>
                  <a:ext uri="{0D108BD9-81ED-4DB2-BD59-A6C34878D82A}">
                    <a16:rowId xmlns:a16="http://schemas.microsoft.com/office/drawing/2014/main" val="10002"/>
                  </a:ext>
                </a:extLst>
              </a:tr>
            </a:tbl>
          </a:graphicData>
        </a:graphic>
      </p:graphicFrame>
      <p:sp>
        <p:nvSpPr>
          <p:cNvPr id="4" name="投影片編號版面配置區 3"/>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14</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2398208307"/>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a:spLocks noGrp="1"/>
          </p:cNvSpPr>
          <p:nvPr>
            <p:ph type="title"/>
          </p:nvPr>
        </p:nvSpPr>
        <p:spPr>
          <a:xfrm>
            <a:off x="1135424" y="332656"/>
            <a:ext cx="7920880" cy="1296144"/>
          </a:xfrm>
        </p:spPr>
        <p:txBody>
          <a:bodyPr>
            <a:noAutofit/>
          </a:bodyPr>
          <a:lstStyle/>
          <a:p>
            <a:pPr marL="1349375" indent="-1349375"/>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三</a:t>
            </a:r>
            <a:r>
              <a:rPr lang="zh-TW" altLang="en-US" sz="3200" dirty="0">
                <a:solidFill>
                  <a:srgbClr val="572314"/>
                </a:solidFill>
                <a:latin typeface="新細明體"/>
                <a:ea typeface="新細明體"/>
              </a:rPr>
              <a:t>）</a:t>
            </a:r>
            <a:r>
              <a:rPr lang="zh-TW" altLang="en-US" sz="2800" dirty="0">
                <a:solidFill>
                  <a:srgbClr val="572314"/>
                </a:solidFill>
                <a:latin typeface="標楷體" panose="03000509000000000000" pitchFamily="65" charset="-120"/>
                <a:ea typeface="標楷體" panose="03000509000000000000" pitchFamily="65" charset="-120"/>
              </a:rPr>
              <a:t>「證券商經營股權性質群眾募資管理辦法」主要內容</a:t>
            </a:r>
          </a:p>
        </p:txBody>
      </p:sp>
      <p:sp>
        <p:nvSpPr>
          <p:cNvPr id="16" name="內容版面配置區 2"/>
          <p:cNvSpPr>
            <a:spLocks noGrp="1"/>
          </p:cNvSpPr>
          <p:nvPr>
            <p:ph idx="1"/>
          </p:nvPr>
        </p:nvSpPr>
        <p:spPr>
          <a:xfrm>
            <a:off x="1136576" y="2060848"/>
            <a:ext cx="8481691" cy="4464496"/>
          </a:xfrm>
        </p:spPr>
        <p:txBody>
          <a:bodyPr/>
          <a:lstStyle/>
          <a:p>
            <a:pPr marL="863600" indent="-514350">
              <a:lnSpc>
                <a:spcPct val="120000"/>
              </a:lnSpc>
              <a:spcBef>
                <a:spcPct val="20000"/>
              </a:spcBef>
              <a:buClr>
                <a:srgbClr val="FF0000"/>
              </a:buClr>
              <a:buFont typeface="+mj-lt"/>
              <a:buAutoNum type="arabicPeriod"/>
            </a:pPr>
            <a:r>
              <a:rPr lang="zh-TW" altLang="en-US" sz="2800" b="1" dirty="0">
                <a:latin typeface="標楷體" pitchFamily="65" charset="-120"/>
                <a:ea typeface="標楷體" pitchFamily="65" charset="-120"/>
              </a:rPr>
              <a:t>對募資平台業者之原則性規範</a:t>
            </a:r>
            <a:endParaRPr lang="en-US" altLang="zh-TW" sz="2800" b="1" dirty="0">
              <a:latin typeface="標楷體" pitchFamily="65" charset="-120"/>
              <a:ea typeface="標楷體" pitchFamily="65" charset="-120"/>
            </a:endParaRPr>
          </a:p>
          <a:p>
            <a:pPr marL="863600" indent="-514350">
              <a:lnSpc>
                <a:spcPct val="120000"/>
              </a:lnSpc>
              <a:spcBef>
                <a:spcPct val="20000"/>
              </a:spcBef>
              <a:buClr>
                <a:srgbClr val="FF0000"/>
              </a:buClr>
              <a:buFont typeface="+mj-lt"/>
              <a:buAutoNum type="arabicPeriod"/>
            </a:pPr>
            <a:r>
              <a:rPr lang="zh-TW" altLang="en-US" sz="2800" b="1" dirty="0">
                <a:latin typeface="標楷體" pitchFamily="65" charset="-120"/>
                <a:ea typeface="標楷體" pitchFamily="65" charset="-120"/>
              </a:rPr>
              <a:t>對募資平台業者之財務面規範</a:t>
            </a:r>
            <a:endParaRPr lang="en-US" altLang="zh-TW" sz="2800" b="1" dirty="0">
              <a:latin typeface="標楷體" pitchFamily="65" charset="-120"/>
              <a:ea typeface="標楷體" pitchFamily="65" charset="-120"/>
            </a:endParaRPr>
          </a:p>
          <a:p>
            <a:pPr marL="863600" indent="-514350">
              <a:lnSpc>
                <a:spcPct val="120000"/>
              </a:lnSpc>
              <a:spcBef>
                <a:spcPct val="20000"/>
              </a:spcBef>
              <a:buClr>
                <a:srgbClr val="FF0000"/>
              </a:buClr>
              <a:buFont typeface="+mj-lt"/>
              <a:buAutoNum type="arabicPeriod"/>
            </a:pPr>
            <a:r>
              <a:rPr lang="zh-TW" altLang="en-US" sz="2800" b="1" dirty="0">
                <a:latin typeface="標楷體" pitchFamily="65" charset="-120"/>
                <a:ea typeface="標楷體" pitchFamily="65" charset="-120"/>
              </a:rPr>
              <a:t>對募資平台業者之業務面規範</a:t>
            </a:r>
            <a:endParaRPr lang="en-US" altLang="zh-TW" sz="2800" b="1" dirty="0">
              <a:latin typeface="標楷體" pitchFamily="65" charset="-120"/>
              <a:ea typeface="標楷體" pitchFamily="65" charset="-120"/>
            </a:endParaRPr>
          </a:p>
          <a:p>
            <a:pPr marL="863600" indent="-514350">
              <a:lnSpc>
                <a:spcPct val="120000"/>
              </a:lnSpc>
              <a:spcBef>
                <a:spcPct val="20000"/>
              </a:spcBef>
              <a:buClr>
                <a:srgbClr val="FF0000"/>
              </a:buClr>
              <a:buFont typeface="+mj-lt"/>
              <a:buAutoNum type="arabicPeriod"/>
            </a:pPr>
            <a:r>
              <a:rPr lang="zh-TW" altLang="en-US" sz="2800" b="1" dirty="0">
                <a:latin typeface="標楷體" pitchFamily="65" charset="-120"/>
                <a:ea typeface="標楷體" pitchFamily="65" charset="-120"/>
              </a:rPr>
              <a:t>股權募資程序及對募資公司之管理</a:t>
            </a:r>
            <a:endParaRPr lang="en-US" altLang="zh-TW" sz="2800" b="1" dirty="0">
              <a:latin typeface="標楷體" pitchFamily="65" charset="-120"/>
              <a:ea typeface="標楷體" pitchFamily="65" charset="-120"/>
            </a:endParaRPr>
          </a:p>
          <a:p>
            <a:pPr marL="863600" indent="-514350">
              <a:lnSpc>
                <a:spcPct val="120000"/>
              </a:lnSpc>
              <a:spcBef>
                <a:spcPct val="20000"/>
              </a:spcBef>
              <a:buClr>
                <a:srgbClr val="FF0000"/>
              </a:buClr>
              <a:buFont typeface="+mj-lt"/>
              <a:buAutoNum type="arabicPeriod"/>
            </a:pPr>
            <a:r>
              <a:rPr lang="zh-TW" altLang="en-US" sz="2800" b="1" dirty="0">
                <a:latin typeface="標楷體" pitchFamily="65" charset="-120"/>
                <a:ea typeface="標楷體" pitchFamily="65" charset="-120"/>
              </a:rPr>
              <a:t>對募資平台業者之管理及違約處理</a:t>
            </a:r>
            <a:endParaRPr lang="en-US" altLang="zh-TW" sz="2800" b="1" dirty="0">
              <a:latin typeface="標楷體" pitchFamily="65" charset="-120"/>
              <a:ea typeface="標楷體" pitchFamily="65" charset="-120"/>
            </a:endParaRPr>
          </a:p>
          <a:p>
            <a:pPr marL="723900" indent="-374650">
              <a:lnSpc>
                <a:spcPct val="120000"/>
              </a:lnSpc>
              <a:spcBef>
                <a:spcPct val="20000"/>
              </a:spcBef>
              <a:buClr>
                <a:srgbClr val="FF0000"/>
              </a:buClr>
              <a:buFont typeface="Wingdings" panose="05000000000000000000" pitchFamily="2" charset="2"/>
              <a:buChar char="Ø"/>
            </a:pPr>
            <a:endParaRPr lang="en-US" altLang="zh-TW" sz="2800" b="1"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15</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2858734480"/>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en-US" altLang="zh-TW" sz="3200" b="1" dirty="0">
                <a:solidFill>
                  <a:srgbClr val="572314"/>
                </a:solidFill>
                <a:latin typeface="Times New Roman" panose="02020603050405020304" pitchFamily="18" charset="0"/>
              </a:rPr>
              <a:t>1</a:t>
            </a:r>
            <a:r>
              <a:rPr lang="zh-TW" altLang="en-US" sz="3200" b="1" dirty="0">
                <a:solidFill>
                  <a:srgbClr val="572314"/>
                </a:solidFill>
                <a:latin typeface="標楷體"/>
                <a:ea typeface="標楷體"/>
              </a:rPr>
              <a:t>、</a:t>
            </a:r>
            <a:r>
              <a:rPr lang="zh-TW" altLang="en-US" sz="3200" b="1" dirty="0">
                <a:solidFill>
                  <a:srgbClr val="572314"/>
                </a:solidFill>
                <a:latin typeface="標楷體" panose="03000509000000000000" pitchFamily="65" charset="-120"/>
                <a:ea typeface="標楷體" panose="03000509000000000000" pitchFamily="65" charset="-120"/>
              </a:rPr>
              <a:t>對募資平台業者之原則性規範</a:t>
            </a:r>
            <a:endParaRPr lang="zh-TW" altLang="en-US" sz="40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p:txBody>
          <a:bodyPr/>
          <a:lstStyle/>
          <a:p>
            <a:pPr marL="596900" indent="-514350">
              <a:buClr>
                <a:schemeClr val="accent2"/>
              </a:buClr>
              <a:buFont typeface="Wingdings" pitchFamily="2" charset="2"/>
              <a:buChar char="Ø"/>
            </a:pPr>
            <a:r>
              <a:rPr lang="zh-TW" altLang="en-US" sz="2800" b="1" u="sng" dirty="0">
                <a:latin typeface="標楷體" panose="03000509000000000000" pitchFamily="65" charset="-120"/>
                <a:ea typeface="標楷體" panose="03000509000000000000" pitchFamily="65" charset="-120"/>
              </a:rPr>
              <a:t>契約關係：</a:t>
            </a:r>
            <a:r>
              <a:rPr lang="zh-TW" altLang="en-US" sz="2800" dirty="0">
                <a:latin typeface="標楷體" panose="03000509000000000000" pitchFamily="65" charset="-120"/>
                <a:ea typeface="標楷體" panose="03000509000000000000" pitchFamily="65" charset="-120"/>
              </a:rPr>
              <a:t>需與櫃買中心簽約後始得經營該項業務。</a:t>
            </a:r>
            <a:endParaRPr lang="en-US" altLang="zh-TW" sz="2800" dirty="0">
              <a:latin typeface="標楷體" panose="03000509000000000000" pitchFamily="65" charset="-120"/>
              <a:ea typeface="標楷體" panose="03000509000000000000" pitchFamily="65" charset="-120"/>
            </a:endParaRPr>
          </a:p>
          <a:p>
            <a:pPr marL="82550" indent="0">
              <a:buNone/>
            </a:pPr>
            <a:endParaRPr lang="en-US" altLang="zh-TW" sz="2800" dirty="0">
              <a:latin typeface="標楷體" panose="03000509000000000000" pitchFamily="65" charset="-120"/>
              <a:ea typeface="標楷體" panose="03000509000000000000" pitchFamily="65" charset="-120"/>
            </a:endParaRPr>
          </a:p>
          <a:p>
            <a:pPr marL="596900" indent="-514350">
              <a:buClr>
                <a:schemeClr val="accent2"/>
              </a:buClr>
              <a:buFont typeface="Wingdings" pitchFamily="2" charset="2"/>
              <a:buChar char="Ø"/>
            </a:pPr>
            <a:r>
              <a:rPr lang="zh-TW" altLang="en-US" sz="2800" b="1" u="sng" dirty="0">
                <a:latin typeface="標楷體" panose="03000509000000000000" pitchFamily="65" charset="-120"/>
                <a:ea typeface="標楷體" panose="03000509000000000000" pitchFamily="65" charset="-120"/>
              </a:rPr>
              <a:t>內控內稽</a:t>
            </a:r>
            <a:r>
              <a:rPr lang="zh-TW" altLang="en-US" sz="2800" b="1" u="sng" dirty="0">
                <a:latin typeface="新細明體"/>
                <a:ea typeface="新細明體"/>
              </a:rPr>
              <a:t>：</a:t>
            </a:r>
            <a:r>
              <a:rPr lang="zh-TW" altLang="en-US" sz="2800" dirty="0">
                <a:latin typeface="標楷體" panose="03000509000000000000" pitchFamily="65" charset="-120"/>
                <a:ea typeface="標楷體" panose="03000509000000000000" pitchFamily="65" charset="-120"/>
              </a:rPr>
              <a:t>應訂定內部控制制度，且須設置內部稽核人員。</a:t>
            </a:r>
            <a:endParaRPr lang="en-US" altLang="zh-TW" sz="2800" dirty="0">
              <a:latin typeface="標楷體" panose="03000509000000000000" pitchFamily="65" charset="-120"/>
              <a:ea typeface="標楷體" panose="03000509000000000000" pitchFamily="65" charset="-120"/>
            </a:endParaRPr>
          </a:p>
          <a:p>
            <a:pPr marL="82550" indent="0">
              <a:buNone/>
            </a:pPr>
            <a:endParaRPr lang="en-US" altLang="zh-TW" sz="2800" dirty="0">
              <a:latin typeface="標楷體" panose="03000509000000000000" pitchFamily="65" charset="-120"/>
              <a:ea typeface="標楷體" panose="03000509000000000000" pitchFamily="65" charset="-120"/>
            </a:endParaRPr>
          </a:p>
          <a:p>
            <a:pPr marL="596900" indent="-514350">
              <a:buClr>
                <a:schemeClr val="accent2"/>
              </a:buClr>
              <a:buFont typeface="Wingdings" pitchFamily="2" charset="2"/>
              <a:buChar char="Ø"/>
            </a:pPr>
            <a:r>
              <a:rPr lang="zh-TW" altLang="en-US" sz="2800" b="1" u="sng" dirty="0">
                <a:latin typeface="標楷體" panose="03000509000000000000" pitchFamily="65" charset="-120"/>
                <a:ea typeface="標楷體" panose="03000509000000000000" pitchFamily="65" charset="-120"/>
              </a:rPr>
              <a:t>從業人員</a:t>
            </a:r>
            <a:r>
              <a:rPr lang="zh-TW" altLang="en-US" sz="2800" b="1" u="sng" dirty="0">
                <a:latin typeface="新細明體"/>
                <a:ea typeface="新細明體"/>
              </a:rPr>
              <a:t>：</a:t>
            </a:r>
            <a:r>
              <a:rPr lang="zh-TW" altLang="en-US" sz="2800" dirty="0">
                <a:latin typeface="標楷體" panose="03000509000000000000" pitchFamily="65" charset="-120"/>
                <a:ea typeface="標楷體" panose="03000509000000000000" pitchFamily="65" charset="-120"/>
              </a:rPr>
              <a:t>從業人員需具備業務員資格</a:t>
            </a:r>
            <a:r>
              <a:rPr lang="zh-TW" altLang="en-US" sz="2800" dirty="0">
                <a:latin typeface="標楷體"/>
                <a:ea typeface="標楷體"/>
              </a:rPr>
              <a:t>、</a:t>
            </a:r>
            <a:r>
              <a:rPr lang="zh-TW" altLang="en-US" sz="2800" dirty="0">
                <a:latin typeface="標楷體" panose="03000509000000000000" pitchFamily="65" charset="-120"/>
                <a:ea typeface="標楷體" panose="03000509000000000000" pitchFamily="65" charset="-120"/>
              </a:rPr>
              <a:t>辦理人員登記</a:t>
            </a:r>
            <a:r>
              <a:rPr lang="zh-TW" altLang="en-US" sz="2800" dirty="0">
                <a:latin typeface="標楷體"/>
                <a:ea typeface="標楷體"/>
              </a:rPr>
              <a:t>、接受職前</a:t>
            </a:r>
            <a:r>
              <a:rPr lang="zh-TW" altLang="en-US" sz="2800" dirty="0">
                <a:latin typeface="標楷體" panose="03000509000000000000" pitchFamily="65" charset="-120"/>
                <a:ea typeface="標楷體" panose="03000509000000000000" pitchFamily="65" charset="-120"/>
              </a:rPr>
              <a:t>及在職訓練。</a:t>
            </a: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16</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751079068"/>
      </p:ext>
    </p:extLst>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en-US" altLang="zh-TW" sz="3200" b="1" dirty="0">
                <a:solidFill>
                  <a:srgbClr val="572314"/>
                </a:solidFill>
                <a:latin typeface="Times New Roman" panose="02020603050405020304" pitchFamily="18" charset="0"/>
              </a:rPr>
              <a:t>2</a:t>
            </a:r>
            <a:r>
              <a:rPr lang="zh-TW" altLang="en-US" sz="3200" b="1" dirty="0">
                <a:solidFill>
                  <a:srgbClr val="572314"/>
                </a:solidFill>
                <a:latin typeface="標楷體"/>
                <a:ea typeface="標楷體"/>
              </a:rPr>
              <a:t>、</a:t>
            </a:r>
            <a:r>
              <a:rPr lang="zh-TW" altLang="en-US" sz="3200" b="1" dirty="0">
                <a:solidFill>
                  <a:srgbClr val="572314"/>
                </a:solidFill>
                <a:latin typeface="標楷體" panose="03000509000000000000" pitchFamily="65" charset="-120"/>
                <a:ea typeface="標楷體" panose="03000509000000000000" pitchFamily="65" charset="-120"/>
              </a:rPr>
              <a:t>對募資平台業者之財務面規範</a:t>
            </a:r>
            <a:endParaRPr lang="zh-TW" altLang="en-US" sz="40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p:txBody>
          <a:bodyPr/>
          <a:lstStyle/>
          <a:p>
            <a:pPr marL="596900" indent="-514350">
              <a:buClr>
                <a:schemeClr val="accent2"/>
              </a:buClr>
              <a:buFont typeface="Wingdings" panose="05000000000000000000" pitchFamily="2" charset="2"/>
              <a:buChar char="n"/>
            </a:pPr>
            <a:r>
              <a:rPr lang="zh-TW" altLang="en-US" sz="2800" b="1" u="sng" dirty="0">
                <a:latin typeface="標楷體" panose="03000509000000000000" pitchFamily="65" charset="-120"/>
                <a:ea typeface="標楷體" panose="03000509000000000000" pitchFamily="65" charset="-120"/>
              </a:rPr>
              <a:t>財報申報：</a:t>
            </a:r>
            <a:r>
              <a:rPr lang="zh-TW" altLang="en-US" sz="2800" dirty="0">
                <a:latin typeface="標楷體" panose="03000509000000000000" pitchFamily="65" charset="-120"/>
                <a:ea typeface="標楷體" panose="03000509000000000000" pitchFamily="65" charset="-120"/>
              </a:rPr>
              <a:t>應於每會計年度終了後三個月內申報年度財務報告</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會計師查核簽證</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及每月七日以前申報會計月計表</a:t>
            </a:r>
            <a:r>
              <a:rPr lang="zh-TW" altLang="en-US" sz="2800" dirty="0">
                <a:latin typeface="標楷體"/>
                <a:ea typeface="標楷體"/>
              </a:rPr>
              <a:t>。</a:t>
            </a:r>
            <a:endParaRPr lang="en-US" altLang="zh-TW" sz="2800" dirty="0">
              <a:latin typeface="標楷體"/>
              <a:ea typeface="標楷體"/>
            </a:endParaRPr>
          </a:p>
          <a:p>
            <a:pPr marL="82550" indent="0">
              <a:buNone/>
            </a:pPr>
            <a:endParaRPr lang="en-US" altLang="zh-TW" sz="2800" dirty="0">
              <a:latin typeface="標楷體" panose="03000509000000000000" pitchFamily="65" charset="-120"/>
              <a:ea typeface="標楷體" panose="03000509000000000000" pitchFamily="65" charset="-120"/>
            </a:endParaRPr>
          </a:p>
          <a:p>
            <a:pPr marL="596900" indent="-514350">
              <a:buClr>
                <a:schemeClr val="accent2"/>
              </a:buClr>
              <a:buFont typeface="Wingdings" panose="05000000000000000000" pitchFamily="2" charset="2"/>
              <a:buChar char="n"/>
            </a:pPr>
            <a:r>
              <a:rPr lang="zh-TW" altLang="en-US" sz="2800" b="1" u="sng" dirty="0">
                <a:latin typeface="標楷體" panose="03000509000000000000" pitchFamily="65" charset="-120"/>
                <a:ea typeface="標楷體" panose="03000509000000000000" pitchFamily="65" charset="-120"/>
              </a:rPr>
              <a:t>財務條件：</a:t>
            </a:r>
            <a:r>
              <a:rPr lang="zh-TW" altLang="en-US" sz="2800" dirty="0">
                <a:latin typeface="標楷體" panose="03000509000000000000" pitchFamily="65" charset="-120"/>
                <a:ea typeface="標楷體" panose="03000509000000000000" pitchFamily="65" charset="-120"/>
              </a:rPr>
              <a:t>對募資平台業者之負債比率</a:t>
            </a:r>
            <a:r>
              <a:rPr lang="zh-TW" altLang="en-US" sz="2800" dirty="0">
                <a:latin typeface="標楷體"/>
                <a:ea typeface="標楷體"/>
              </a:rPr>
              <a:t>、</a:t>
            </a:r>
            <a:r>
              <a:rPr lang="zh-TW" altLang="en-US" sz="2800" dirty="0">
                <a:latin typeface="標楷體" panose="03000509000000000000" pitchFamily="65" charset="-120"/>
                <a:ea typeface="標楷體" panose="03000509000000000000" pitchFamily="65" charset="-120"/>
              </a:rPr>
              <a:t>資金運用</a:t>
            </a:r>
            <a:r>
              <a:rPr lang="zh-TW" altLang="en-US" sz="2800" dirty="0">
                <a:latin typeface="標楷體"/>
                <a:ea typeface="標楷體"/>
              </a:rPr>
              <a:t>及</a:t>
            </a:r>
            <a:r>
              <a:rPr lang="zh-TW" altLang="en-US" sz="2800" dirty="0">
                <a:latin typeface="標楷體" panose="03000509000000000000" pitchFamily="65" charset="-120"/>
                <a:ea typeface="標楷體" panose="03000509000000000000" pitchFamily="65" charset="-120"/>
              </a:rPr>
              <a:t>轉投資等有一定程度之要求或限制</a:t>
            </a:r>
            <a:r>
              <a:rPr lang="zh-TW" altLang="en-US" sz="2800" dirty="0">
                <a:latin typeface="標楷體"/>
                <a:ea typeface="標楷體"/>
              </a:rPr>
              <a:t>。</a:t>
            </a:r>
            <a:endParaRPr lang="en-US" altLang="zh-TW" sz="2800" dirty="0">
              <a:latin typeface="標楷體"/>
              <a:ea typeface="標楷體"/>
            </a:endParaRPr>
          </a:p>
          <a:p>
            <a:pPr marL="996950" indent="-457200">
              <a:buClr>
                <a:schemeClr val="accent2"/>
              </a:buClr>
              <a:buFont typeface="Wingdings" panose="05000000000000000000" pitchFamily="2" charset="2"/>
              <a:buChar char="Ø"/>
            </a:pPr>
            <a:r>
              <a:rPr lang="zh-TW" altLang="en-US" sz="2800" dirty="0">
                <a:latin typeface="標楷體"/>
                <a:ea typeface="標楷體"/>
              </a:rPr>
              <a:t>負債比率：不得超過其淨值</a:t>
            </a:r>
            <a:endParaRPr lang="en-US" altLang="zh-TW" sz="2800" dirty="0">
              <a:latin typeface="標楷體"/>
              <a:ea typeface="標楷體"/>
            </a:endParaRPr>
          </a:p>
          <a:p>
            <a:pPr marL="996950" indent="-457200">
              <a:buClr>
                <a:schemeClr val="accent2"/>
              </a:buClr>
              <a:buFont typeface="Wingdings" panose="05000000000000000000" pitchFamily="2" charset="2"/>
              <a:buChar char="Ø"/>
            </a:pPr>
            <a:r>
              <a:rPr lang="zh-TW" altLang="en-US" sz="2800" dirty="0">
                <a:latin typeface="標楷體"/>
                <a:ea typeface="標楷體"/>
              </a:rPr>
              <a:t>資金運用：資金非屬經營業務所需者，不得貸與他人或移作他項用途</a:t>
            </a: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17</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1594538035"/>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en-US" altLang="zh-TW" sz="3200" b="1" dirty="0">
                <a:solidFill>
                  <a:srgbClr val="572314"/>
                </a:solidFill>
                <a:latin typeface="Times New Roman" panose="02020603050405020304" pitchFamily="18" charset="0"/>
              </a:rPr>
              <a:t>2</a:t>
            </a:r>
            <a:r>
              <a:rPr lang="zh-TW" altLang="en-US" sz="3200" b="1" dirty="0">
                <a:solidFill>
                  <a:srgbClr val="572314"/>
                </a:solidFill>
                <a:latin typeface="標楷體"/>
                <a:ea typeface="標楷體"/>
              </a:rPr>
              <a:t>、</a:t>
            </a:r>
            <a:r>
              <a:rPr lang="zh-TW" altLang="en-US" sz="3200" b="1" dirty="0">
                <a:solidFill>
                  <a:srgbClr val="572314"/>
                </a:solidFill>
                <a:latin typeface="標楷體" panose="03000509000000000000" pitchFamily="65" charset="-120"/>
                <a:ea typeface="標楷體" panose="03000509000000000000" pitchFamily="65" charset="-120"/>
              </a:rPr>
              <a:t>對募資平台業者之財務面規範</a:t>
            </a:r>
            <a:r>
              <a:rPr lang="en-US" altLang="zh-TW" sz="3200" b="1" dirty="0">
                <a:solidFill>
                  <a:srgbClr val="572314"/>
                </a:solidFill>
                <a:latin typeface="標楷體" panose="03000509000000000000" pitchFamily="65" charset="-120"/>
                <a:ea typeface="標楷體" panose="03000509000000000000" pitchFamily="65" charset="-120"/>
              </a:rPr>
              <a:t>(</a:t>
            </a:r>
            <a:r>
              <a:rPr lang="zh-TW" altLang="en-US" sz="3200" b="1" dirty="0">
                <a:solidFill>
                  <a:srgbClr val="572314"/>
                </a:solidFill>
                <a:latin typeface="標楷體" panose="03000509000000000000" pitchFamily="65" charset="-120"/>
                <a:ea typeface="標楷體" panose="03000509000000000000" pitchFamily="65" charset="-120"/>
              </a:rPr>
              <a:t>續</a:t>
            </a:r>
            <a:r>
              <a:rPr lang="en-US" altLang="zh-TW" sz="3200" b="1" dirty="0">
                <a:solidFill>
                  <a:srgbClr val="572314"/>
                </a:solidFill>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p:txBody>
          <a:bodyPr>
            <a:normAutofit/>
          </a:bodyPr>
          <a:lstStyle/>
          <a:p>
            <a:pPr marL="596900" indent="-514350">
              <a:buClr>
                <a:schemeClr val="accent2"/>
              </a:buClr>
              <a:buFont typeface="Wingdings" panose="05000000000000000000" pitchFamily="2" charset="2"/>
              <a:buChar char="n"/>
            </a:pPr>
            <a:r>
              <a:rPr lang="zh-TW" altLang="en-US" sz="2800" b="1" u="sng" dirty="0">
                <a:solidFill>
                  <a:srgbClr val="FF0000"/>
                </a:solidFill>
                <a:latin typeface="標楷體" panose="03000509000000000000" pitchFamily="65" charset="-120"/>
                <a:ea typeface="標楷體" panose="03000509000000000000" pitchFamily="65" charset="-120"/>
              </a:rPr>
              <a:t>轉投資：</a:t>
            </a:r>
            <a:r>
              <a:rPr lang="zh-TW" altLang="en-US" sz="2800" dirty="0">
                <a:solidFill>
                  <a:srgbClr val="FF0000"/>
                </a:solidFill>
                <a:latin typeface="標楷體" panose="03000509000000000000" pitchFamily="65" charset="-120"/>
                <a:ea typeface="標楷體" panose="03000509000000000000" pitchFamily="65" charset="-120"/>
              </a:rPr>
              <a:t>得參與認購於其募資平台辦理股權募資之公司股票</a:t>
            </a:r>
            <a:r>
              <a:rPr lang="zh-TW" altLang="en-US" sz="2800" dirty="0">
                <a:solidFill>
                  <a:srgbClr val="FF0000"/>
                </a:solidFill>
                <a:latin typeface="標楷體"/>
                <a:ea typeface="標楷體"/>
              </a:rPr>
              <a:t>，但應符合下列規定：</a:t>
            </a:r>
            <a:endParaRPr lang="en-US" altLang="zh-TW" sz="2800" dirty="0">
              <a:solidFill>
                <a:srgbClr val="FF0000"/>
              </a:solidFill>
              <a:latin typeface="標楷體"/>
              <a:ea typeface="標楷體"/>
            </a:endParaRPr>
          </a:p>
          <a:p>
            <a:pPr marL="996950" indent="-457200">
              <a:buClr>
                <a:schemeClr val="accent2"/>
              </a:buClr>
              <a:buFont typeface="Wingdings" panose="05000000000000000000" pitchFamily="2" charset="2"/>
              <a:buChar char="Ø"/>
            </a:pPr>
            <a:r>
              <a:rPr lang="zh-TW" altLang="en-US" sz="2800" dirty="0">
                <a:solidFill>
                  <a:srgbClr val="FF0000"/>
                </a:solidFill>
                <a:latin typeface="標楷體" panose="03000509000000000000" pitchFamily="65" charset="-120"/>
                <a:ea typeface="標楷體" panose="03000509000000000000" pitchFamily="65" charset="-120"/>
              </a:rPr>
              <a:t>投資額度</a:t>
            </a:r>
            <a:r>
              <a:rPr lang="zh-TW" altLang="en-US" sz="2800" dirty="0">
                <a:solidFill>
                  <a:srgbClr val="FF0000"/>
                </a:solidFill>
                <a:latin typeface="標楷體"/>
                <a:ea typeface="標楷體"/>
              </a:rPr>
              <a:t>：對單</a:t>
            </a:r>
            <a:r>
              <a:rPr lang="zh-TW" altLang="en-US" sz="2800" dirty="0">
                <a:solidFill>
                  <a:srgbClr val="FF0000"/>
                </a:solidFill>
                <a:latin typeface="標楷體" panose="03000509000000000000" pitchFamily="65" charset="-120"/>
                <a:ea typeface="標楷體" panose="03000509000000000000" pitchFamily="65" charset="-120"/>
              </a:rPr>
              <a:t>一公司持股不得超過該公司股份總額之</a:t>
            </a:r>
            <a:r>
              <a:rPr lang="en-US" altLang="zh-TW" sz="2800" dirty="0">
                <a:solidFill>
                  <a:srgbClr val="FF0000"/>
                </a:solidFill>
                <a:latin typeface="標楷體" panose="03000509000000000000" pitchFamily="65" charset="-120"/>
                <a:ea typeface="標楷體" panose="03000509000000000000" pitchFamily="65" charset="-120"/>
              </a:rPr>
              <a:t>10</a:t>
            </a:r>
            <a:r>
              <a:rPr lang="zh-TW" altLang="en-US" sz="2800" dirty="0">
                <a:solidFill>
                  <a:srgbClr val="FF0000"/>
                </a:solidFill>
                <a:latin typeface="標楷體"/>
                <a:ea typeface="標楷體"/>
              </a:rPr>
              <a:t>％；對單一公司及所有公司投資成本總額，各不得超過證券商淨值之</a:t>
            </a:r>
            <a:r>
              <a:rPr lang="en-US" altLang="zh-TW" sz="2800" dirty="0">
                <a:solidFill>
                  <a:srgbClr val="FF0000"/>
                </a:solidFill>
                <a:latin typeface="標楷體"/>
                <a:ea typeface="標楷體"/>
              </a:rPr>
              <a:t>20</a:t>
            </a:r>
            <a:r>
              <a:rPr lang="zh-TW" altLang="en-US" sz="2800" dirty="0">
                <a:solidFill>
                  <a:srgbClr val="FF0000"/>
                </a:solidFill>
                <a:latin typeface="標楷體"/>
                <a:ea typeface="標楷體"/>
              </a:rPr>
              <a:t>％及</a:t>
            </a:r>
            <a:r>
              <a:rPr lang="en-US" altLang="zh-TW" sz="2800" dirty="0">
                <a:solidFill>
                  <a:srgbClr val="FF0000"/>
                </a:solidFill>
                <a:latin typeface="標楷體"/>
                <a:ea typeface="標楷體"/>
              </a:rPr>
              <a:t>40</a:t>
            </a:r>
            <a:r>
              <a:rPr lang="zh-TW" altLang="en-US" sz="2800" dirty="0">
                <a:solidFill>
                  <a:srgbClr val="FF0000"/>
                </a:solidFill>
                <a:latin typeface="標楷體"/>
                <a:ea typeface="標楷體"/>
              </a:rPr>
              <a:t>％。</a:t>
            </a:r>
            <a:endParaRPr lang="en-US" altLang="zh-TW" sz="2800" dirty="0">
              <a:solidFill>
                <a:srgbClr val="FF0000"/>
              </a:solidFill>
              <a:latin typeface="標楷體"/>
              <a:ea typeface="標楷體"/>
            </a:endParaRPr>
          </a:p>
          <a:p>
            <a:pPr marL="996950" indent="-457200">
              <a:buClr>
                <a:schemeClr val="accent2"/>
              </a:buClr>
              <a:buFont typeface="Wingdings" panose="05000000000000000000" pitchFamily="2" charset="2"/>
              <a:buChar char="Ø"/>
            </a:pPr>
            <a:r>
              <a:rPr lang="zh-TW" altLang="en-US" sz="2800" dirty="0">
                <a:solidFill>
                  <a:srgbClr val="FF0000"/>
                </a:solidFill>
                <a:latin typeface="標楷體" panose="03000509000000000000" pitchFamily="65" charset="-120"/>
                <a:ea typeface="標楷體" panose="03000509000000000000" pitchFamily="65" charset="-120"/>
              </a:rPr>
              <a:t>評估機制</a:t>
            </a:r>
            <a:r>
              <a:rPr lang="zh-TW" altLang="en-US" sz="2800" dirty="0">
                <a:solidFill>
                  <a:srgbClr val="FF0000"/>
                </a:solidFill>
                <a:latin typeface="標楷體"/>
                <a:ea typeface="標楷體"/>
              </a:rPr>
              <a:t>：應對投資部位訂定投資前投資決策、投資後管理及風險評估等機制。</a:t>
            </a:r>
            <a:endParaRPr lang="en-US" altLang="zh-TW" sz="2800" dirty="0">
              <a:solidFill>
                <a:srgbClr val="FF0000"/>
              </a:solidFill>
              <a:latin typeface="標楷體"/>
              <a:ea typeface="標楷體"/>
            </a:endParaRPr>
          </a:p>
          <a:p>
            <a:pPr marL="996950" indent="-457200">
              <a:buClr>
                <a:schemeClr val="accent2"/>
              </a:buClr>
              <a:buFont typeface="Wingdings" panose="05000000000000000000" pitchFamily="2" charset="2"/>
              <a:buChar char="Ø"/>
            </a:pPr>
            <a:r>
              <a:rPr lang="zh-TW" altLang="en-US" sz="2800" dirty="0">
                <a:solidFill>
                  <a:srgbClr val="FF0000"/>
                </a:solidFill>
                <a:latin typeface="標楷體" panose="03000509000000000000" pitchFamily="65" charset="-120"/>
                <a:ea typeface="標楷體" panose="03000509000000000000" pitchFamily="65" charset="-120"/>
              </a:rPr>
              <a:t>轉讓對象</a:t>
            </a:r>
            <a:r>
              <a:rPr lang="zh-TW" altLang="en-US" sz="2800" dirty="0">
                <a:solidFill>
                  <a:srgbClr val="FF0000"/>
                </a:solidFill>
                <a:latin typeface="標楷體"/>
                <a:ea typeface="標楷體"/>
              </a:rPr>
              <a:t>：以曾參與認購該募資公司股票之投資人或天使投資人</a:t>
            </a:r>
            <a:r>
              <a:rPr lang="en-US" altLang="zh-TW" sz="1600" dirty="0">
                <a:solidFill>
                  <a:srgbClr val="FF0000"/>
                </a:solidFill>
                <a:latin typeface="標楷體"/>
                <a:ea typeface="標楷體"/>
              </a:rPr>
              <a:t>(</a:t>
            </a:r>
            <a:r>
              <a:rPr lang="zh-TW" altLang="en-US" sz="1600" dirty="0">
                <a:solidFill>
                  <a:srgbClr val="FF0000"/>
                </a:solidFill>
                <a:latin typeface="標楷體"/>
                <a:ea typeface="標楷體"/>
              </a:rPr>
              <a:t>註</a:t>
            </a:r>
            <a:r>
              <a:rPr lang="en-US" altLang="zh-TW" sz="1600" dirty="0">
                <a:solidFill>
                  <a:srgbClr val="FF0000"/>
                </a:solidFill>
                <a:latin typeface="標楷體"/>
                <a:ea typeface="標楷體"/>
              </a:rPr>
              <a:t>)</a:t>
            </a:r>
            <a:r>
              <a:rPr lang="zh-TW" altLang="en-US" sz="2800" dirty="0">
                <a:solidFill>
                  <a:srgbClr val="FF0000"/>
                </a:solidFill>
                <a:latin typeface="標楷體"/>
                <a:ea typeface="標楷體"/>
              </a:rPr>
              <a:t>為限。</a:t>
            </a:r>
            <a:endParaRPr lang="en-US" altLang="zh-TW" sz="2800" dirty="0">
              <a:solidFill>
                <a:srgbClr val="FF0000"/>
              </a:solidFill>
              <a:latin typeface="標楷體"/>
              <a:ea typeface="標楷體"/>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18</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2836526026"/>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zh-TW" altLang="en-US" sz="3200" dirty="0">
                <a:solidFill>
                  <a:srgbClr val="572314"/>
                </a:solidFill>
                <a:latin typeface="標楷體" panose="03000509000000000000" pitchFamily="65" charset="-120"/>
                <a:ea typeface="標楷體" panose="03000509000000000000" pitchFamily="65" charset="-120"/>
              </a:rPr>
              <a:t>註：天使投資人的定義</a:t>
            </a:r>
            <a:endParaRPr lang="zh-TW" altLang="en-US" sz="40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p:txBody>
          <a:bodyPr>
            <a:normAutofit fontScale="85000" lnSpcReduction="20000"/>
          </a:bodyPr>
          <a:lstStyle/>
          <a:p>
            <a:pPr marL="596900" indent="-514350">
              <a:buClr>
                <a:schemeClr val="accent2"/>
              </a:buClr>
              <a:buFont typeface="Wingdings" panose="05000000000000000000" pitchFamily="2" charset="2"/>
              <a:buChar char="n"/>
            </a:pPr>
            <a:r>
              <a:rPr lang="zh-TW" altLang="en-US" sz="2800" b="1" u="sng" dirty="0">
                <a:solidFill>
                  <a:srgbClr val="FF0000"/>
                </a:solidFill>
                <a:latin typeface="標楷體" panose="03000509000000000000" pitchFamily="65" charset="-120"/>
                <a:ea typeface="標楷體" panose="03000509000000000000" pitchFamily="65" charset="-120"/>
              </a:rPr>
              <a:t>天使投資人係指投資人符合下列條件之一者：</a:t>
            </a:r>
            <a:endParaRPr lang="en-US" altLang="zh-TW" sz="2800" b="1" u="sng" dirty="0">
              <a:solidFill>
                <a:srgbClr val="FF0000"/>
              </a:solidFill>
              <a:latin typeface="標楷體" panose="03000509000000000000" pitchFamily="65" charset="-120"/>
              <a:ea typeface="標楷體" panose="03000509000000000000" pitchFamily="65" charset="-120"/>
            </a:endParaRPr>
          </a:p>
          <a:p>
            <a:pPr marL="1114425" indent="-457200">
              <a:buClr>
                <a:schemeClr val="accent2"/>
              </a:buClr>
              <a:buFont typeface="Wingdings" panose="05000000000000000000" pitchFamily="2" charset="2"/>
              <a:buChar char="Ø"/>
            </a:pPr>
            <a:r>
              <a:rPr lang="zh-TW" altLang="en-US" sz="2800" u="heavy" dirty="0">
                <a:solidFill>
                  <a:srgbClr val="FF0000"/>
                </a:solidFill>
                <a:latin typeface="標楷體"/>
                <a:ea typeface="標楷體"/>
              </a:rPr>
              <a:t>專業機構投資人：</a:t>
            </a:r>
            <a:r>
              <a:rPr lang="zh-TW" altLang="en-US" sz="2800" dirty="0">
                <a:latin typeface="標楷體"/>
                <a:ea typeface="標楷體"/>
              </a:rPr>
              <a:t>係指國內外之銀行、保險公司、票券金融公司、證券商、基金管理公司、政府投資機構、政府基金、退休基金、共同基金、單位信託、證券投資信託公司、證券投資顧問公司、信託業、期貨商、期貨服務事業及其他經主管機關核准之機構。</a:t>
            </a:r>
            <a:endParaRPr lang="en-US" altLang="zh-TW" sz="2800" dirty="0">
              <a:latin typeface="標楷體"/>
              <a:ea typeface="標楷體"/>
            </a:endParaRPr>
          </a:p>
          <a:p>
            <a:pPr marL="1114425" indent="-457200">
              <a:buClr>
                <a:schemeClr val="accent2"/>
              </a:buClr>
              <a:buFont typeface="Wingdings" panose="05000000000000000000" pitchFamily="2" charset="2"/>
              <a:buChar char="Ø"/>
            </a:pPr>
            <a:r>
              <a:rPr lang="zh-TW" altLang="en-US" sz="2800" u="heavy" dirty="0">
                <a:solidFill>
                  <a:srgbClr val="FF0000"/>
                </a:solidFill>
                <a:latin typeface="標楷體"/>
                <a:ea typeface="標楷體"/>
              </a:rPr>
              <a:t>最近一期經會計師查核或核閱之財務報告股東權益超過新臺幣五千萬元且設有投資專責單位之法人或基金。但中華民國境外之法人，其財務報告免經會計師查核或核閱。</a:t>
            </a:r>
            <a:endParaRPr lang="en-US" altLang="zh-TW" sz="2800" u="heavy" dirty="0">
              <a:solidFill>
                <a:srgbClr val="FF0000"/>
              </a:solidFill>
              <a:latin typeface="標楷體"/>
              <a:ea typeface="標楷體"/>
            </a:endParaRPr>
          </a:p>
          <a:p>
            <a:pPr marL="1114425" indent="-457200">
              <a:buClr>
                <a:schemeClr val="accent2"/>
              </a:buClr>
              <a:buFont typeface="Wingdings" panose="05000000000000000000" pitchFamily="2" charset="2"/>
              <a:buChar char="Ø"/>
            </a:pPr>
            <a:r>
              <a:rPr lang="zh-TW" altLang="en-US" sz="2800" u="heavy" dirty="0">
                <a:solidFill>
                  <a:srgbClr val="FF0000"/>
                </a:solidFill>
                <a:latin typeface="標楷體"/>
                <a:ea typeface="標楷體"/>
              </a:rPr>
              <a:t>簽訂信託契約之信託業，其委託人符合前二款之規定。</a:t>
            </a:r>
            <a:endParaRPr lang="en-US" altLang="zh-TW" sz="2800" u="heavy" dirty="0">
              <a:solidFill>
                <a:srgbClr val="FF0000"/>
              </a:solidFill>
              <a:latin typeface="標楷體"/>
              <a:ea typeface="標楷體"/>
            </a:endParaRPr>
          </a:p>
          <a:p>
            <a:pPr marL="1114425" indent="-457200">
              <a:buClr>
                <a:schemeClr val="accent2"/>
              </a:buClr>
              <a:buFont typeface="Wingdings" panose="05000000000000000000" pitchFamily="2" charset="2"/>
              <a:buChar char="Ø"/>
            </a:pPr>
            <a:r>
              <a:rPr lang="zh-TW" altLang="en-US" sz="2800" u="heavy" dirty="0">
                <a:solidFill>
                  <a:srgbClr val="FF0000"/>
                </a:solidFill>
                <a:latin typeface="標楷體"/>
                <a:ea typeface="標楷體"/>
              </a:rPr>
              <a:t>依法設立之創業投資事業。</a:t>
            </a: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19</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2346351175"/>
      </p:ext>
    </p:extLst>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2" descr="D:\Users\lwr315\Pictures\0 簡報用\簡報用.jpg"/>
          <p:cNvPicPr>
            <a:picLocks noChangeAspect="1" noChangeArrowheads="1"/>
          </p:cNvPicPr>
          <p:nvPr/>
        </p:nvPicPr>
        <p:blipFill>
          <a:blip r:embed="rId2">
            <a:extLst>
              <a:ext uri="{28A0092B-C50C-407E-A947-70E740481C1C}">
                <a14:useLocalDpi xmlns:a14="http://schemas.microsoft.com/office/drawing/2010/main" val="0"/>
              </a:ext>
            </a:extLst>
          </a:blip>
          <a:srcRect t="7455" b="6128"/>
          <a:stretch>
            <a:fillRect/>
          </a:stretch>
        </p:blipFill>
        <p:spPr bwMode="auto">
          <a:xfrm>
            <a:off x="2919413" y="5229225"/>
            <a:ext cx="40322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資料庫圖表 2"/>
          <p:cNvGraphicFramePr/>
          <p:nvPr>
            <p:extLst>
              <p:ext uri="{D42A27DB-BD31-4B8C-83A1-F6EECF244321}">
                <p14:modId xmlns:p14="http://schemas.microsoft.com/office/powerpoint/2010/main" val="1414278125"/>
              </p:ext>
            </p:extLst>
          </p:nvPr>
        </p:nvGraphicFramePr>
        <p:xfrm>
          <a:off x="1497013" y="2586332"/>
          <a:ext cx="7955359" cy="1938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4"/>
          <p:cNvSpPr txBox="1">
            <a:spLocks/>
          </p:cNvSpPr>
          <p:nvPr/>
        </p:nvSpPr>
        <p:spPr>
          <a:xfrm>
            <a:off x="1784648" y="1604823"/>
            <a:ext cx="7283450" cy="1248113"/>
          </a:xfrm>
          <a:prstGeom prst="rect">
            <a:avLst/>
          </a:prstGeom>
        </p:spPr>
        <p:txBody>
          <a:bodyPr/>
          <a:lstStyle/>
          <a:p>
            <a:pPr algn="ctr" eaLnBrk="1" hangingPunct="1">
              <a:defRPr/>
            </a:pPr>
            <a:r>
              <a:rPr kumimoji="0" lang="zh-TW" altLang="en-US" sz="5400" b="1" dirty="0">
                <a:solidFill>
                  <a:schemeClr val="accent5"/>
                </a:solidFill>
                <a:effectLst>
                  <a:outerShdw blurRad="38100" dist="38100" dir="2700000" algn="tl">
                    <a:srgbClr val="C0C0C0"/>
                  </a:outerShdw>
                </a:effectLst>
                <a:ea typeface="標楷體" pitchFamily="65" charset="-120"/>
                <a:cs typeface="+mj-cs"/>
              </a:rPr>
              <a:t>簡 報 大 綱</a:t>
            </a:r>
            <a:endParaRPr kumimoji="0" lang="zh-TW" altLang="en-US" sz="5400" dirty="0">
              <a:solidFill>
                <a:schemeClr val="accent5"/>
              </a:solidFill>
              <a:effectLst>
                <a:outerShdw blurRad="38100" dist="38100" dir="2700000" algn="tl">
                  <a:srgbClr val="C0C0C0"/>
                </a:outerShdw>
              </a:effectLst>
              <a:ea typeface="標楷體" pitchFamily="65" charset="-120"/>
              <a:cs typeface="+mj-cs"/>
            </a:endParaRPr>
          </a:p>
        </p:txBody>
      </p:sp>
      <p:sp>
        <p:nvSpPr>
          <p:cNvPr id="2" name="投影片編號版面配置區 1"/>
          <p:cNvSpPr>
            <a:spLocks noGrp="1"/>
          </p:cNvSpPr>
          <p:nvPr>
            <p:ph type="sldNum" sz="quarter" idx="11"/>
          </p:nvPr>
        </p:nvSpPr>
        <p:spPr/>
        <p:txBody>
          <a:bodyPr/>
          <a:lstStyle/>
          <a:p>
            <a:pPr>
              <a:defRPr/>
            </a:pPr>
            <a:fld id="{D38507EB-4F26-4245-9313-CBF73825A215}" type="slidenum">
              <a:rPr lang="zh-TW" altLang="en-US" smtClean="0"/>
              <a:pPr>
                <a:defRPr/>
              </a:pPr>
              <a:t>2</a:t>
            </a:fld>
            <a:endParaRPr lang="en-US" altLang="zh-TW"/>
          </a:p>
        </p:txBody>
      </p:sp>
      <p:sp>
        <p:nvSpPr>
          <p:cNvPr id="11" name="矩形 10"/>
          <p:cNvSpPr/>
          <p:nvPr/>
        </p:nvSpPr>
        <p:spPr>
          <a:xfrm>
            <a:off x="1497013" y="4271667"/>
            <a:ext cx="7955359" cy="879474"/>
          </a:xfrm>
          <a:prstGeom prst="rect">
            <a:avLst/>
          </a:prstGeom>
          <a:scene3d>
            <a:camera prst="orthographicFront"/>
            <a:lightRig rig="flat" dir="t"/>
          </a:scene3d>
          <a:sp3d z="190500" extrusionH="12700" prstMaterial="plastic">
            <a:bevelT w="50800" h="50800"/>
          </a:sp3d>
        </p:spPr>
        <p:style>
          <a:lnRef idx="1">
            <a:schemeClr val="accent6">
              <a:shade val="80000"/>
              <a:hueOff val="222748"/>
              <a:satOff val="-17359"/>
              <a:lumOff val="2999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12" name="群組 11"/>
          <p:cNvGrpSpPr/>
          <p:nvPr/>
        </p:nvGrpSpPr>
        <p:grpSpPr>
          <a:xfrm>
            <a:off x="1875747" y="4412334"/>
            <a:ext cx="7574675" cy="818732"/>
            <a:chOff x="378734" y="1597490"/>
            <a:chExt cx="7574675" cy="818732"/>
          </a:xfrm>
          <a:solidFill>
            <a:schemeClr val="accent1">
              <a:lumMod val="60000"/>
              <a:lumOff val="40000"/>
            </a:schemeClr>
          </a:solidFill>
          <a:scene3d>
            <a:camera prst="orthographicFront"/>
            <a:lightRig rig="flat" dir="t"/>
          </a:scene3d>
        </p:grpSpPr>
        <p:sp>
          <p:nvSpPr>
            <p:cNvPr id="13" name="圓角矩形 12"/>
            <p:cNvSpPr/>
            <p:nvPr/>
          </p:nvSpPr>
          <p:spPr>
            <a:xfrm>
              <a:off x="378734" y="1597490"/>
              <a:ext cx="7574675" cy="818732"/>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6">
                <a:shade val="80000"/>
                <a:hueOff val="222748"/>
                <a:satOff val="-17359"/>
                <a:lumOff val="29999"/>
                <a:alphaOff val="0"/>
              </a:schemeClr>
            </a:fillRef>
            <a:effectRef idx="2">
              <a:schemeClr val="accent6">
                <a:shade val="80000"/>
                <a:hueOff val="222748"/>
                <a:satOff val="-17359"/>
                <a:lumOff val="29999"/>
                <a:alphaOff val="0"/>
              </a:schemeClr>
            </a:effectRef>
            <a:fontRef idx="minor">
              <a:schemeClr val="lt1"/>
            </a:fontRef>
          </p:style>
        </p:sp>
        <p:sp>
          <p:nvSpPr>
            <p:cNvPr id="14" name="圓角矩形 5"/>
            <p:cNvSpPr/>
            <p:nvPr/>
          </p:nvSpPr>
          <p:spPr>
            <a:xfrm>
              <a:off x="418701" y="1637457"/>
              <a:ext cx="7494741" cy="73879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10486" tIns="0" rIns="210486" bIns="0" numCol="1" spcCol="1270" anchor="ctr" anchorCtr="0">
              <a:noAutofit/>
            </a:bodyPr>
            <a:lstStyle/>
            <a:p>
              <a:pPr defTabSz="1422400">
                <a:lnSpc>
                  <a:spcPct val="90000"/>
                </a:lnSpc>
                <a:spcAft>
                  <a:spcPct val="35000"/>
                </a:spcAft>
              </a:pPr>
              <a:r>
                <a:rPr lang="zh-TW" altLang="en-US" sz="3200" b="1" dirty="0">
                  <a:latin typeface="標楷體" panose="03000509000000000000" pitchFamily="65" charset="-120"/>
                  <a:ea typeface="標楷體" panose="03000509000000000000" pitchFamily="65" charset="-120"/>
                </a:rPr>
                <a:t>貳</a:t>
              </a:r>
              <a:r>
                <a:rPr lang="zh-TW" altLang="en-US" sz="3200" b="1" kern="1200"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證券商股權募資平台介紹</a:t>
              </a:r>
              <a:endParaRPr lang="zh-TW" altLang="en-US" sz="3200" dirty="0"/>
            </a:p>
          </p:txBody>
        </p:sp>
      </p:grpSp>
    </p:spTree>
    <p:extLst>
      <p:ext uri="{BB962C8B-B14F-4D97-AF65-F5344CB8AC3E}">
        <p14:creationId xmlns:p14="http://schemas.microsoft.com/office/powerpoint/2010/main" val="3018427720"/>
      </p:ext>
    </p:extLst>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en-US" altLang="zh-TW" sz="3200" b="1" dirty="0">
                <a:solidFill>
                  <a:srgbClr val="572314"/>
                </a:solidFill>
                <a:latin typeface="Times New Roman" panose="02020603050405020304" pitchFamily="18" charset="0"/>
              </a:rPr>
              <a:t>3</a:t>
            </a:r>
            <a:r>
              <a:rPr lang="zh-TW" altLang="en-US" sz="3200" b="1" dirty="0">
                <a:solidFill>
                  <a:srgbClr val="572314"/>
                </a:solidFill>
                <a:latin typeface="標楷體"/>
                <a:ea typeface="標楷體"/>
              </a:rPr>
              <a:t>、</a:t>
            </a:r>
            <a:r>
              <a:rPr lang="zh-TW" altLang="en-US" sz="3200" b="1" dirty="0">
                <a:solidFill>
                  <a:srgbClr val="572314"/>
                </a:solidFill>
                <a:latin typeface="標楷體" panose="03000509000000000000" pitchFamily="65" charset="-120"/>
                <a:ea typeface="標楷體" panose="03000509000000000000" pitchFamily="65" charset="-120"/>
              </a:rPr>
              <a:t>對募資平台業者之業務面規範</a:t>
            </a:r>
            <a:endParaRPr lang="zh-TW" altLang="en-US" sz="40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p:txBody>
          <a:bodyPr>
            <a:normAutofit/>
          </a:bodyPr>
          <a:lstStyle/>
          <a:p>
            <a:pPr marL="596900" indent="-514350">
              <a:buClr>
                <a:schemeClr val="accent2"/>
              </a:buClr>
              <a:buFont typeface="Wingdings" panose="05000000000000000000" pitchFamily="2" charset="2"/>
              <a:buChar char="n"/>
            </a:pPr>
            <a:r>
              <a:rPr lang="zh-TW" altLang="en-US" sz="2800" b="1" u="sng" dirty="0">
                <a:latin typeface="標楷體" panose="03000509000000000000" pitchFamily="65" charset="-120"/>
                <a:ea typeface="標楷體" panose="03000509000000000000" pitchFamily="65" charset="-120"/>
              </a:rPr>
              <a:t>業務單純化：</a:t>
            </a:r>
            <a:r>
              <a:rPr lang="zh-TW" altLang="en-US" sz="2800" dirty="0">
                <a:latin typeface="標楷體" panose="03000509000000000000" pitchFamily="65" charset="-120"/>
                <a:ea typeface="標楷體" panose="03000509000000000000" pitchFamily="65" charset="-120"/>
              </a:rPr>
              <a:t>應採單一募資平台方式專營該項業務。</a:t>
            </a:r>
            <a:endParaRPr lang="en-US" altLang="zh-TW" sz="2800" dirty="0">
              <a:latin typeface="標楷體" panose="03000509000000000000" pitchFamily="65" charset="-120"/>
              <a:ea typeface="標楷體" panose="03000509000000000000" pitchFamily="65" charset="-120"/>
            </a:endParaRPr>
          </a:p>
          <a:p>
            <a:pPr marL="596900" indent="-514350">
              <a:buClr>
                <a:schemeClr val="accent2"/>
              </a:buClr>
              <a:buFont typeface="Wingdings" panose="05000000000000000000" pitchFamily="2" charset="2"/>
              <a:buChar char="n"/>
            </a:pPr>
            <a:r>
              <a:rPr lang="zh-TW" altLang="en-US" sz="2800" b="1" u="sng" dirty="0">
                <a:latin typeface="標楷體" panose="03000509000000000000" pitchFamily="65" charset="-120"/>
                <a:ea typeface="標楷體" panose="03000509000000000000" pitchFamily="65" charset="-120"/>
              </a:rPr>
              <a:t>重大禁止行為：</a:t>
            </a:r>
            <a:r>
              <a:rPr lang="zh-TW" altLang="en-US" sz="2800" dirty="0">
                <a:latin typeface="標楷體" panose="03000509000000000000" pitchFamily="65" charset="-120"/>
                <a:ea typeface="標楷體" panose="03000509000000000000" pitchFamily="65" charset="-120"/>
              </a:rPr>
              <a:t>禁止從事有損公信力之不當行為及提供次級市場交易功能。</a:t>
            </a:r>
            <a:endParaRPr lang="en-US" altLang="zh-TW" sz="2800" dirty="0">
              <a:latin typeface="標楷體" panose="03000509000000000000" pitchFamily="65" charset="-120"/>
              <a:ea typeface="標楷體" panose="03000509000000000000" pitchFamily="65" charset="-120"/>
            </a:endParaRPr>
          </a:p>
          <a:p>
            <a:pPr marL="596900" indent="-514350">
              <a:buClr>
                <a:schemeClr val="accent2"/>
              </a:buClr>
              <a:buFont typeface="Wingdings" panose="05000000000000000000" pitchFamily="2" charset="2"/>
              <a:buChar char="n"/>
            </a:pPr>
            <a:r>
              <a:rPr lang="zh-TW" altLang="en-US" sz="2800" b="1" u="sng" dirty="0">
                <a:latin typeface="標楷體" panose="03000509000000000000" pitchFamily="65" charset="-120"/>
                <a:ea typeface="標楷體" panose="03000509000000000000" pitchFamily="65" charset="-120"/>
              </a:rPr>
              <a:t>保密與個資：</a:t>
            </a:r>
            <a:r>
              <a:rPr lang="zh-TW" altLang="en-US" sz="2800" dirty="0">
                <a:latin typeface="標楷體" panose="03000509000000000000" pitchFamily="65" charset="-120"/>
                <a:ea typeface="標楷體" panose="03000509000000000000" pitchFamily="65" charset="-120"/>
              </a:rPr>
              <a:t>對募資公司財務業務之秘密事項應予保密，且遵守個人資料保護法之規定。</a:t>
            </a:r>
            <a:endParaRPr lang="en-US" altLang="zh-TW" sz="2800" dirty="0">
              <a:latin typeface="標楷體" panose="03000509000000000000" pitchFamily="65" charset="-120"/>
              <a:ea typeface="標楷體" panose="03000509000000000000" pitchFamily="65" charset="-120"/>
            </a:endParaRPr>
          </a:p>
          <a:p>
            <a:pPr marL="596900" indent="-514350">
              <a:buClr>
                <a:schemeClr val="accent2"/>
              </a:buClr>
              <a:buFont typeface="Wingdings" panose="05000000000000000000" pitchFamily="2" charset="2"/>
              <a:buChar char="n"/>
            </a:pPr>
            <a:r>
              <a:rPr lang="zh-TW" altLang="en-US" sz="2800" b="1" u="sng" dirty="0">
                <a:latin typeface="標楷體" panose="03000509000000000000" pitchFamily="65" charset="-120"/>
                <a:ea typeface="標楷體" panose="03000509000000000000" pitchFamily="65" charset="-120"/>
              </a:rPr>
              <a:t>收費與揭露：</a:t>
            </a:r>
            <a:r>
              <a:rPr lang="zh-TW" altLang="en-US" sz="2800" dirty="0">
                <a:latin typeface="標楷體" panose="03000509000000000000" pitchFamily="65" charset="-120"/>
                <a:ea typeface="標楷體" panose="03000509000000000000" pitchFamily="65" charset="-120"/>
              </a:rPr>
              <a:t>得向募資公司</a:t>
            </a:r>
            <a:r>
              <a:rPr lang="zh-TW" altLang="en-US" sz="2800" b="1" u="heavy" dirty="0">
                <a:solidFill>
                  <a:srgbClr val="FF0000"/>
                </a:solidFill>
                <a:effectLst>
                  <a:outerShdw blurRad="38100" dist="38100" dir="2700000" algn="tl">
                    <a:srgbClr val="000000">
                      <a:alpha val="43137"/>
                    </a:srgbClr>
                  </a:outerShdw>
                </a:effectLst>
                <a:latin typeface="標楷體"/>
                <a:ea typeface="標楷體"/>
              </a:rPr>
              <a:t>及投資人</a:t>
            </a:r>
            <a:r>
              <a:rPr lang="zh-TW" altLang="en-US" sz="2800" dirty="0">
                <a:latin typeface="標楷體" panose="03000509000000000000" pitchFamily="65" charset="-120"/>
                <a:ea typeface="標楷體" panose="03000509000000000000" pitchFamily="65" charset="-120"/>
              </a:rPr>
              <a:t>收取手續費及其他相關服務費用，且揭露於募資平台。</a:t>
            </a:r>
          </a:p>
          <a:p>
            <a:pPr marL="596900" indent="-514350">
              <a:buFont typeface="+mj-lt"/>
              <a:buAutoNum type="arabicParenR"/>
            </a:pP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20</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1200100506"/>
      </p:ext>
    </p:extLst>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en-US" altLang="zh-TW" sz="3200" b="1" dirty="0">
                <a:solidFill>
                  <a:srgbClr val="572314"/>
                </a:solidFill>
                <a:latin typeface="Times New Roman" panose="02020603050405020304" pitchFamily="18" charset="0"/>
              </a:rPr>
              <a:t>3</a:t>
            </a:r>
            <a:r>
              <a:rPr lang="zh-TW" altLang="en-US" sz="3200" b="1" dirty="0">
                <a:solidFill>
                  <a:srgbClr val="572314"/>
                </a:solidFill>
                <a:latin typeface="標楷體"/>
                <a:ea typeface="標楷體"/>
              </a:rPr>
              <a:t>、</a:t>
            </a:r>
            <a:r>
              <a:rPr lang="zh-TW" altLang="en-US" sz="3200" b="1" dirty="0">
                <a:solidFill>
                  <a:srgbClr val="572314"/>
                </a:solidFill>
                <a:latin typeface="標楷體" panose="03000509000000000000" pitchFamily="65" charset="-120"/>
                <a:ea typeface="標楷體" panose="03000509000000000000" pitchFamily="65" charset="-120"/>
              </a:rPr>
              <a:t>對募資平台業者之業務面規範</a:t>
            </a:r>
            <a:r>
              <a:rPr lang="en-US" altLang="zh-TW" sz="3200" b="1" dirty="0">
                <a:solidFill>
                  <a:srgbClr val="572314"/>
                </a:solidFill>
                <a:latin typeface="標楷體" panose="03000509000000000000" pitchFamily="65" charset="-120"/>
                <a:ea typeface="標楷體" panose="03000509000000000000" pitchFamily="65" charset="-120"/>
              </a:rPr>
              <a:t>(</a:t>
            </a:r>
            <a:r>
              <a:rPr lang="zh-TW" altLang="en-US" sz="3200" b="1" dirty="0">
                <a:solidFill>
                  <a:srgbClr val="572314"/>
                </a:solidFill>
                <a:latin typeface="標楷體" panose="03000509000000000000" pitchFamily="65" charset="-120"/>
                <a:ea typeface="標楷體" panose="03000509000000000000" pitchFamily="65" charset="-120"/>
              </a:rPr>
              <a:t>續</a:t>
            </a:r>
            <a:r>
              <a:rPr lang="en-US" altLang="zh-TW" sz="3200" b="1" dirty="0">
                <a:solidFill>
                  <a:srgbClr val="572314"/>
                </a:solidFill>
                <a:latin typeface="標楷體" panose="03000509000000000000" pitchFamily="65" charset="-120"/>
                <a:ea typeface="標楷體" panose="03000509000000000000" pitchFamily="65" charset="-120"/>
              </a:rPr>
              <a:t>)</a:t>
            </a:r>
            <a:endParaRPr lang="zh-TW" altLang="en-US" sz="3200" b="1" dirty="0">
              <a:solidFill>
                <a:srgbClr val="572314"/>
              </a:solidFill>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p:txBody>
          <a:bodyPr>
            <a:normAutofit/>
          </a:bodyPr>
          <a:lstStyle/>
          <a:p>
            <a:pPr marL="596900" indent="-514350">
              <a:buClr>
                <a:schemeClr val="accent2"/>
              </a:buClr>
              <a:buFont typeface="Wingdings" panose="05000000000000000000" pitchFamily="2" charset="2"/>
              <a:buChar char="n"/>
            </a:pPr>
            <a:r>
              <a:rPr lang="zh-TW" altLang="en-US" sz="2800" b="1" u="sng" dirty="0">
                <a:latin typeface="標楷體" panose="03000509000000000000" pitchFamily="65" charset="-120"/>
                <a:ea typeface="標楷體" panose="03000509000000000000" pitchFamily="65" charset="-120"/>
              </a:rPr>
              <a:t>近期放寬之募資平台業務範圍：</a:t>
            </a:r>
            <a:endParaRPr lang="en-US" altLang="zh-TW" sz="2800" b="1" u="sng" dirty="0">
              <a:latin typeface="標楷體" panose="03000509000000000000" pitchFamily="65" charset="-120"/>
              <a:ea typeface="標楷體" panose="03000509000000000000" pitchFamily="65" charset="-120"/>
            </a:endParaRPr>
          </a:p>
          <a:p>
            <a:pPr marL="1114425" indent="-457200">
              <a:buClr>
                <a:schemeClr val="accent2"/>
              </a:buClr>
              <a:buFont typeface="Wingdings" panose="05000000000000000000" pitchFamily="2" charset="2"/>
              <a:buChar char="Ø"/>
            </a:pPr>
            <a:r>
              <a:rPr lang="zh-TW" altLang="en-US" sz="2800" b="1" u="heavy" dirty="0">
                <a:solidFill>
                  <a:srgbClr val="FF0000"/>
                </a:solidFill>
                <a:effectLst>
                  <a:outerShdw blurRad="38100" dist="38100" dir="2700000" algn="tl">
                    <a:srgbClr val="000000">
                      <a:alpha val="43137"/>
                    </a:srgbClr>
                  </a:outerShdw>
                </a:effectLst>
                <a:latin typeface="標楷體"/>
                <a:ea typeface="標楷體"/>
              </a:rPr>
              <a:t>得在符合一定條件下，</a:t>
            </a:r>
            <a:r>
              <a:rPr lang="zh-TW" altLang="zh-TW" sz="2800" b="1" u="heavy" dirty="0">
                <a:solidFill>
                  <a:srgbClr val="FF0000"/>
                </a:solidFill>
                <a:effectLst>
                  <a:outerShdw blurRad="38100" dist="38100" dir="2700000" algn="tl">
                    <a:srgbClr val="000000">
                      <a:alpha val="43137"/>
                    </a:srgbClr>
                  </a:outerShdw>
                </a:effectLst>
                <a:latin typeface="標楷體"/>
                <a:ea typeface="標楷體"/>
              </a:rPr>
              <a:t>為募資公司</a:t>
            </a:r>
            <a:r>
              <a:rPr lang="zh-TW" altLang="en-US" sz="2800" b="1" u="heavy" dirty="0">
                <a:solidFill>
                  <a:srgbClr val="FF0000"/>
                </a:solidFill>
                <a:effectLst>
                  <a:outerShdw blurRad="38100" dist="38100" dir="2700000" algn="tl">
                    <a:srgbClr val="000000">
                      <a:alpha val="43137"/>
                    </a:srgbClr>
                  </a:outerShdw>
                </a:effectLst>
                <a:latin typeface="標楷體"/>
                <a:ea typeface="標楷體"/>
              </a:rPr>
              <a:t>辦理廣告及業務招攬活動。</a:t>
            </a:r>
            <a:endParaRPr lang="en-US" altLang="zh-TW" sz="2800" b="1" u="heavy" dirty="0">
              <a:solidFill>
                <a:srgbClr val="FF0000"/>
              </a:solidFill>
              <a:effectLst>
                <a:outerShdw blurRad="38100" dist="38100" dir="2700000" algn="tl">
                  <a:srgbClr val="000000">
                    <a:alpha val="43137"/>
                  </a:srgbClr>
                </a:outerShdw>
              </a:effectLst>
              <a:latin typeface="標楷體"/>
              <a:ea typeface="標楷體"/>
            </a:endParaRPr>
          </a:p>
          <a:p>
            <a:pPr marL="1114425" indent="-457200">
              <a:buClr>
                <a:schemeClr val="accent2"/>
              </a:buClr>
              <a:buFont typeface="Wingdings" panose="05000000000000000000" pitchFamily="2" charset="2"/>
              <a:buChar char="Ø"/>
            </a:pPr>
            <a:r>
              <a:rPr lang="zh-TW" altLang="en-US" sz="2800" b="1" u="heavy" dirty="0">
                <a:solidFill>
                  <a:srgbClr val="FF0000"/>
                </a:solidFill>
                <a:effectLst>
                  <a:outerShdw blurRad="38100" dist="38100" dir="2700000" algn="tl">
                    <a:srgbClr val="000000">
                      <a:alpha val="43137"/>
                    </a:srgbClr>
                  </a:outerShdw>
                </a:effectLst>
                <a:latin typeface="標楷體"/>
                <a:ea typeface="標楷體"/>
              </a:rPr>
              <a:t>得向天使投資人推介募資公司。</a:t>
            </a:r>
            <a:endParaRPr lang="en-US" altLang="zh-TW" sz="2800" b="1" u="heavy" dirty="0">
              <a:solidFill>
                <a:srgbClr val="FF0000"/>
              </a:solidFill>
              <a:effectLst>
                <a:outerShdw blurRad="38100" dist="38100" dir="2700000" algn="tl">
                  <a:srgbClr val="000000">
                    <a:alpha val="43137"/>
                  </a:srgbClr>
                </a:outerShdw>
              </a:effectLst>
              <a:latin typeface="標楷體"/>
              <a:ea typeface="標楷體"/>
            </a:endParaRPr>
          </a:p>
          <a:p>
            <a:pPr marL="1114425" indent="-457200">
              <a:buClr>
                <a:schemeClr val="accent2"/>
              </a:buClr>
              <a:buFont typeface="Wingdings" panose="05000000000000000000" pitchFamily="2" charset="2"/>
              <a:buChar char="Ø"/>
            </a:pPr>
            <a:r>
              <a:rPr lang="zh-TW" altLang="en-US" sz="2800" b="1" u="heavy" dirty="0">
                <a:solidFill>
                  <a:srgbClr val="FF0000"/>
                </a:solidFill>
                <a:effectLst>
                  <a:outerShdw blurRad="38100" dist="38100" dir="2700000" algn="tl">
                    <a:srgbClr val="000000">
                      <a:alpha val="43137"/>
                    </a:srgbClr>
                  </a:outerShdw>
                </a:effectLst>
                <a:latin typeface="標楷體"/>
                <a:ea typeface="標楷體"/>
              </a:rPr>
              <a:t>得申請兼營證券投資顧問事業辦理證券投資顧問業務。</a:t>
            </a: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21</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2011067837"/>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en-US" altLang="zh-TW" sz="3200" b="1" dirty="0">
                <a:solidFill>
                  <a:srgbClr val="572314"/>
                </a:solidFill>
                <a:latin typeface="Times New Roman" panose="02020603050405020304" pitchFamily="18" charset="0"/>
              </a:rPr>
              <a:t>4</a:t>
            </a:r>
            <a:r>
              <a:rPr lang="zh-TW" altLang="en-US" sz="3200" b="1" dirty="0">
                <a:solidFill>
                  <a:srgbClr val="572314"/>
                </a:solidFill>
                <a:latin typeface="標楷體"/>
                <a:ea typeface="標楷體"/>
              </a:rPr>
              <a:t>、</a:t>
            </a:r>
            <a:r>
              <a:rPr lang="zh-TW" altLang="en-US" sz="3200" b="1" dirty="0">
                <a:solidFill>
                  <a:srgbClr val="572314"/>
                </a:solidFill>
                <a:latin typeface="標楷體" panose="03000509000000000000" pitchFamily="65" charset="-120"/>
                <a:ea typeface="標楷體" panose="03000509000000000000" pitchFamily="65" charset="-120"/>
              </a:rPr>
              <a:t>股權募資程序及對募資公司之管理</a:t>
            </a:r>
            <a:endParaRPr lang="zh-TW" altLang="en-US" sz="40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1555242" y="1447800"/>
            <a:ext cx="7790246" cy="4800600"/>
          </a:xfrm>
        </p:spPr>
        <p:txBody>
          <a:bodyPr>
            <a:normAutofit fontScale="92500"/>
          </a:bodyPr>
          <a:lstStyle/>
          <a:p>
            <a:pPr>
              <a:buClr>
                <a:schemeClr val="accent2"/>
              </a:buClr>
              <a:buFont typeface="Wingdings" panose="05000000000000000000" pitchFamily="2" charset="2"/>
              <a:buChar char="n"/>
            </a:pPr>
            <a:r>
              <a:rPr lang="zh-TW" altLang="en-US" sz="2800" b="1" u="sng" dirty="0">
                <a:latin typeface="標楷體" panose="03000509000000000000" pitchFamily="65" charset="-120"/>
                <a:ea typeface="標楷體" panose="03000509000000000000" pitchFamily="65" charset="-120"/>
              </a:rPr>
              <a:t>募資標的：</a:t>
            </a:r>
            <a:r>
              <a:rPr lang="zh-TW" altLang="en-US" sz="2800" dirty="0">
                <a:latin typeface="標楷體" panose="03000509000000000000" pitchFamily="65" charset="-120"/>
                <a:ea typeface="標楷體" panose="03000509000000000000" pitchFamily="65" charset="-120"/>
              </a:rPr>
              <a:t>限於未公開發行之普通股股票</a:t>
            </a:r>
            <a:r>
              <a:rPr lang="zh-TW" altLang="en-US" sz="2800" b="1" u="heavy" dirty="0">
                <a:solidFill>
                  <a:srgbClr val="FF0000"/>
                </a:solidFill>
                <a:effectLst>
                  <a:outerShdw blurRad="38100" dist="38100" dir="2700000" algn="tl">
                    <a:srgbClr val="000000">
                      <a:alpha val="43137"/>
                    </a:srgbClr>
                  </a:outerShdw>
                </a:effectLst>
                <a:latin typeface="標楷體"/>
                <a:ea typeface="標楷體"/>
              </a:rPr>
              <a:t>及不具債權性質之特別股股票</a:t>
            </a:r>
            <a:r>
              <a:rPr lang="zh-TW" altLang="en-US" sz="2800" dirty="0">
                <a:latin typeface="標楷體" panose="03000509000000000000" pitchFamily="65" charset="-120"/>
                <a:ea typeface="標楷體" panose="03000509000000000000" pitchFamily="65" charset="-120"/>
              </a:rPr>
              <a:t>。</a:t>
            </a:r>
            <a:endParaRPr lang="en-US" altLang="zh-TW" sz="2800" b="1" u="sng" dirty="0">
              <a:solidFill>
                <a:schemeClr val="dk1"/>
              </a:solidFill>
              <a:latin typeface="Times New Roman" pitchFamily="18" charset="0"/>
              <a:ea typeface="標楷體" pitchFamily="65" charset="-120"/>
            </a:endParaRPr>
          </a:p>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募資公司條件：</a:t>
            </a:r>
            <a:r>
              <a:rPr lang="zh-TW" altLang="zh-TW" sz="2800" dirty="0">
                <a:solidFill>
                  <a:schemeClr val="dk1"/>
                </a:solidFill>
                <a:latin typeface="Times New Roman" pitchFamily="18" charset="0"/>
                <a:ea typeface="標楷體" pitchFamily="65" charset="-120"/>
              </a:rPr>
              <a:t>實收資本額</a:t>
            </a:r>
            <a:r>
              <a:rPr lang="en-US" altLang="zh-TW" sz="2800" b="1" dirty="0">
                <a:solidFill>
                  <a:srgbClr val="FF0000"/>
                </a:solidFill>
                <a:latin typeface="Times New Roman" pitchFamily="18" charset="0"/>
                <a:ea typeface="標楷體" pitchFamily="65" charset="-120"/>
              </a:rPr>
              <a:t>5,000</a:t>
            </a:r>
            <a:r>
              <a:rPr lang="zh-TW" altLang="zh-TW" sz="2800" dirty="0">
                <a:solidFill>
                  <a:schemeClr val="dk1"/>
                </a:solidFill>
                <a:latin typeface="Times New Roman" pitchFamily="18" charset="0"/>
                <a:ea typeface="標楷體" pitchFamily="65" charset="-120"/>
              </a:rPr>
              <a:t>萬元以下</a:t>
            </a:r>
            <a:r>
              <a:rPr lang="zh-TW" altLang="en-US" sz="2800" dirty="0">
                <a:solidFill>
                  <a:schemeClr val="dk1"/>
                </a:solidFill>
                <a:latin typeface="Times New Roman" pitchFamily="18" charset="0"/>
                <a:ea typeface="標楷體" pitchFamily="65" charset="-120"/>
              </a:rPr>
              <a:t>且</a:t>
            </a:r>
            <a:r>
              <a:rPr lang="zh-TW" altLang="zh-TW" sz="2800" dirty="0">
                <a:solidFill>
                  <a:schemeClr val="dk1"/>
                </a:solidFill>
                <a:latin typeface="Times New Roman" pitchFamily="18" charset="0"/>
                <a:ea typeface="標楷體" pitchFamily="65" charset="-120"/>
              </a:rPr>
              <a:t>未公開發行</a:t>
            </a:r>
            <a:r>
              <a:rPr lang="zh-TW" altLang="en-US" sz="2800" dirty="0">
                <a:solidFill>
                  <a:schemeClr val="dk1"/>
                </a:solidFill>
                <a:latin typeface="Times New Roman" pitchFamily="18" charset="0"/>
                <a:ea typeface="標楷體" pitchFamily="65" charset="-120"/>
              </a:rPr>
              <a:t>之股份有限</a:t>
            </a:r>
            <a:r>
              <a:rPr lang="zh-TW" altLang="zh-TW" sz="2800" dirty="0">
                <a:solidFill>
                  <a:schemeClr val="dk1"/>
                </a:solidFill>
                <a:latin typeface="Times New Roman" pitchFamily="18" charset="0"/>
                <a:ea typeface="標楷體" pitchFamily="65" charset="-120"/>
              </a:rPr>
              <a:t>公司。</a:t>
            </a:r>
            <a:endParaRPr lang="en-US" altLang="zh-TW" sz="2800" dirty="0">
              <a:solidFill>
                <a:schemeClr val="dk1"/>
              </a:solidFill>
              <a:latin typeface="Times New Roman" pitchFamily="18" charset="0"/>
              <a:ea typeface="標楷體" pitchFamily="65" charset="-120"/>
            </a:endParaRPr>
          </a:p>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同意募資條件：</a:t>
            </a:r>
            <a:r>
              <a:rPr lang="zh-TW" altLang="zh-TW" sz="2800" dirty="0">
                <a:solidFill>
                  <a:schemeClr val="dk1"/>
                </a:solidFill>
                <a:latin typeface="Times New Roman" pitchFamily="18" charset="0"/>
                <a:ea typeface="標楷體" pitchFamily="65" charset="-120"/>
              </a:rPr>
              <a:t>已建置且落實執行簡易內</a:t>
            </a:r>
            <a:r>
              <a:rPr lang="zh-TW" altLang="en-US" sz="2800" dirty="0">
                <a:solidFill>
                  <a:schemeClr val="dk1"/>
                </a:solidFill>
                <a:latin typeface="Times New Roman" pitchFamily="18" charset="0"/>
                <a:ea typeface="標楷體" pitchFamily="65" charset="-120"/>
              </a:rPr>
              <a:t>部</a:t>
            </a:r>
            <a:r>
              <a:rPr lang="zh-TW" altLang="zh-TW" sz="2800" dirty="0">
                <a:solidFill>
                  <a:schemeClr val="dk1"/>
                </a:solidFill>
                <a:latin typeface="Times New Roman" pitchFamily="18" charset="0"/>
                <a:ea typeface="標楷體" pitchFamily="65" charset="-120"/>
              </a:rPr>
              <a:t>控</a:t>
            </a:r>
            <a:r>
              <a:rPr lang="zh-TW" altLang="en-US" sz="2800" dirty="0">
                <a:solidFill>
                  <a:schemeClr val="dk1"/>
                </a:solidFill>
                <a:latin typeface="Times New Roman" pitchFamily="18" charset="0"/>
                <a:ea typeface="標楷體" pitchFamily="65" charset="-120"/>
              </a:rPr>
              <a:t>制</a:t>
            </a:r>
            <a:r>
              <a:rPr lang="zh-TW" altLang="zh-TW" sz="2800" dirty="0">
                <a:solidFill>
                  <a:schemeClr val="dk1"/>
                </a:solidFill>
                <a:latin typeface="Times New Roman" pitchFamily="18" charset="0"/>
                <a:ea typeface="標楷體" pitchFamily="65" charset="-120"/>
              </a:rPr>
              <a:t>制度，會計處理符合商</a:t>
            </a:r>
            <a:r>
              <a:rPr lang="zh-TW" altLang="en-US" sz="2800" dirty="0">
                <a:solidFill>
                  <a:schemeClr val="dk1"/>
                </a:solidFill>
                <a:latin typeface="Times New Roman" pitchFamily="18" charset="0"/>
                <a:ea typeface="標楷體" pitchFamily="65" charset="-120"/>
              </a:rPr>
              <a:t>業</a:t>
            </a:r>
            <a:r>
              <a:rPr lang="zh-TW" altLang="zh-TW" sz="2800" dirty="0">
                <a:solidFill>
                  <a:schemeClr val="dk1"/>
                </a:solidFill>
                <a:latin typeface="Times New Roman" pitchFamily="18" charset="0"/>
                <a:ea typeface="標楷體" pitchFamily="65" charset="-120"/>
              </a:rPr>
              <a:t>會</a:t>
            </a:r>
            <a:r>
              <a:rPr lang="zh-TW" altLang="en-US" sz="2800" dirty="0">
                <a:solidFill>
                  <a:schemeClr val="dk1"/>
                </a:solidFill>
                <a:latin typeface="Times New Roman" pitchFamily="18" charset="0"/>
                <a:ea typeface="標楷體" pitchFamily="65" charset="-120"/>
              </a:rPr>
              <a:t>計</a:t>
            </a:r>
            <a:r>
              <a:rPr lang="zh-TW" altLang="zh-TW" sz="2800" dirty="0">
                <a:solidFill>
                  <a:schemeClr val="dk1"/>
                </a:solidFill>
                <a:latin typeface="Times New Roman" pitchFamily="18" charset="0"/>
                <a:ea typeface="標楷體" pitchFamily="65" charset="-120"/>
              </a:rPr>
              <a:t>法規定，</a:t>
            </a:r>
            <a:r>
              <a:rPr lang="zh-TW" altLang="en-US" sz="2800" dirty="0">
                <a:solidFill>
                  <a:schemeClr val="dk1"/>
                </a:solidFill>
                <a:latin typeface="Times New Roman" pitchFamily="18" charset="0"/>
                <a:ea typeface="標楷體" pitchFamily="65" charset="-120"/>
              </a:rPr>
              <a:t>且</a:t>
            </a:r>
            <a:r>
              <a:rPr lang="zh-TW" altLang="zh-TW" sz="2800" dirty="0">
                <a:solidFill>
                  <a:schemeClr val="dk1"/>
                </a:solidFill>
                <a:latin typeface="Times New Roman" pitchFamily="18" charset="0"/>
                <a:ea typeface="標楷體" pitchFamily="65" charset="-120"/>
              </a:rPr>
              <a:t>無誠信疑慮。</a:t>
            </a:r>
            <a:endParaRPr lang="zh-TW" altLang="en-US" sz="2800" dirty="0">
              <a:latin typeface="Times New Roman" pitchFamily="18" charset="0"/>
              <a:ea typeface="標楷體" pitchFamily="65" charset="-120"/>
            </a:endParaRPr>
          </a:p>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募資金流控管：</a:t>
            </a:r>
            <a:r>
              <a:rPr lang="zh-TW" altLang="en-US" sz="2800" dirty="0">
                <a:solidFill>
                  <a:schemeClr val="dk1"/>
                </a:solidFill>
                <a:latin typeface="Times New Roman" pitchFamily="18" charset="0"/>
                <a:ea typeface="標楷體" pitchFamily="65" charset="-120"/>
              </a:rPr>
              <a:t>須於銀行開立代收存儲價款專戶</a:t>
            </a:r>
            <a:r>
              <a:rPr lang="zh-TW" altLang="zh-TW" sz="2800" dirty="0">
                <a:solidFill>
                  <a:schemeClr val="dk1"/>
                </a:solidFill>
                <a:latin typeface="Times New Roman" pitchFamily="18" charset="0"/>
                <a:ea typeface="標楷體" pitchFamily="65" charset="-120"/>
              </a:rPr>
              <a:t>。</a:t>
            </a:r>
            <a:endParaRPr lang="en-US" altLang="zh-TW" sz="2800" dirty="0">
              <a:solidFill>
                <a:schemeClr val="dk1"/>
              </a:solidFill>
              <a:latin typeface="Times New Roman" pitchFamily="18" charset="0"/>
              <a:ea typeface="標楷體" pitchFamily="65" charset="-120"/>
            </a:endParaRPr>
          </a:p>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募資券流控管：</a:t>
            </a:r>
            <a:r>
              <a:rPr lang="zh-TW" altLang="en-US" sz="2800" dirty="0">
                <a:solidFill>
                  <a:schemeClr val="dk1"/>
                </a:solidFill>
                <a:latin typeface="Times New Roman" pitchFamily="18" charset="0"/>
                <a:ea typeface="標楷體" pitchFamily="65" charset="-120"/>
              </a:rPr>
              <a:t>得自行或委託專業股務代理機構處理股務作業，自辦股務作業者，需訂定相關內部控制</a:t>
            </a:r>
            <a:r>
              <a:rPr lang="zh-TW" altLang="zh-TW" sz="2800" dirty="0">
                <a:solidFill>
                  <a:schemeClr val="dk1"/>
                </a:solidFill>
                <a:latin typeface="Times New Roman" pitchFamily="18" charset="0"/>
                <a:ea typeface="標楷體" pitchFamily="65" charset="-120"/>
              </a:rPr>
              <a:t>。</a:t>
            </a:r>
            <a:endParaRPr lang="zh-TW" altLang="en-US" sz="2800" dirty="0">
              <a:latin typeface="Times New Roman" pitchFamily="18" charset="0"/>
              <a:ea typeface="標楷體" pitchFamily="65" charset="-120"/>
            </a:endParaRPr>
          </a:p>
          <a:p>
            <a:pPr>
              <a:buFont typeface="Wingdings" pitchFamily="2" charset="2"/>
              <a:buChar char="Ø"/>
            </a:pPr>
            <a:endParaRPr lang="zh-TW" altLang="en-US" sz="2800" dirty="0">
              <a:latin typeface="Times New Roman" pitchFamily="18" charset="0"/>
              <a:ea typeface="標楷體" pitchFamily="65" charset="-120"/>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22</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618603257"/>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en-US" altLang="zh-TW" sz="3200" b="1" dirty="0">
                <a:solidFill>
                  <a:srgbClr val="572314"/>
                </a:solidFill>
                <a:latin typeface="Times New Roman" panose="02020603050405020304" pitchFamily="18" charset="0"/>
              </a:rPr>
              <a:t>4</a:t>
            </a:r>
            <a:r>
              <a:rPr lang="zh-TW" altLang="en-US" sz="3200" b="1" dirty="0">
                <a:solidFill>
                  <a:srgbClr val="572314"/>
                </a:solidFill>
                <a:latin typeface="標楷體"/>
                <a:ea typeface="標楷體"/>
              </a:rPr>
              <a:t>、</a:t>
            </a:r>
            <a:r>
              <a:rPr lang="zh-TW" altLang="en-US" sz="3200" b="1" dirty="0">
                <a:solidFill>
                  <a:srgbClr val="572314"/>
                </a:solidFill>
                <a:latin typeface="標楷體" panose="03000509000000000000" pitchFamily="65" charset="-120"/>
                <a:ea typeface="標楷體" panose="03000509000000000000" pitchFamily="65" charset="-120"/>
              </a:rPr>
              <a:t>股權募資程序及對募資公司之管理</a:t>
            </a:r>
            <a:r>
              <a:rPr lang="en-US" altLang="zh-TW" sz="3200" b="1" dirty="0">
                <a:solidFill>
                  <a:srgbClr val="572314"/>
                </a:solidFill>
                <a:latin typeface="標楷體" panose="03000509000000000000" pitchFamily="65" charset="-120"/>
                <a:ea typeface="標楷體" panose="03000509000000000000" pitchFamily="65" charset="-120"/>
              </a:rPr>
              <a:t>(</a:t>
            </a:r>
            <a:r>
              <a:rPr lang="zh-TW" altLang="en-US" sz="3200" b="1" dirty="0">
                <a:solidFill>
                  <a:srgbClr val="572314"/>
                </a:solidFill>
                <a:latin typeface="標楷體" panose="03000509000000000000" pitchFamily="65" charset="-120"/>
                <a:ea typeface="標楷體" panose="03000509000000000000" pitchFamily="65" charset="-120"/>
              </a:rPr>
              <a:t>續</a:t>
            </a:r>
            <a:r>
              <a:rPr lang="en-US" altLang="zh-TW" sz="3200" b="1" dirty="0">
                <a:solidFill>
                  <a:srgbClr val="572314"/>
                </a:solidFill>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1555242" y="1447800"/>
            <a:ext cx="7862254" cy="4800600"/>
          </a:xfrm>
        </p:spPr>
        <p:txBody>
          <a:bodyPr>
            <a:normAutofit fontScale="92500"/>
          </a:bodyPr>
          <a:lstStyle/>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盡職調查與風險預告：</a:t>
            </a:r>
            <a:r>
              <a:rPr lang="zh-TW" altLang="en-US" sz="2800" dirty="0">
                <a:solidFill>
                  <a:schemeClr val="dk1"/>
                </a:solidFill>
                <a:latin typeface="Times New Roman" pitchFamily="18" charset="0"/>
                <a:ea typeface="標楷體" pitchFamily="65" charset="-120"/>
              </a:rPr>
              <a:t>募資平台業者應</a:t>
            </a:r>
            <a:r>
              <a:rPr lang="zh-TW" altLang="zh-TW" sz="2800" dirty="0">
                <a:solidFill>
                  <a:schemeClr val="dk1"/>
                </a:solidFill>
                <a:latin typeface="Times New Roman" pitchFamily="18" charset="0"/>
                <a:ea typeface="標楷體" pitchFamily="65" charset="-120"/>
              </a:rPr>
              <a:t>履行盡職調查程序</a:t>
            </a:r>
            <a:r>
              <a:rPr lang="zh-TW" altLang="en-US" sz="2800" dirty="0">
                <a:solidFill>
                  <a:schemeClr val="dk1"/>
                </a:solidFill>
                <a:latin typeface="Times New Roman" pitchFamily="18" charset="0"/>
                <a:ea typeface="標楷體" pitchFamily="65" charset="-120"/>
              </a:rPr>
              <a:t>，非</a:t>
            </a:r>
            <a:r>
              <a:rPr lang="zh-TW" altLang="en-US" sz="2800" b="1" u="heavy" dirty="0">
                <a:solidFill>
                  <a:srgbClr val="FF0000"/>
                </a:solidFill>
                <a:effectLst>
                  <a:outerShdw blurRad="38100" dist="38100" dir="2700000" algn="tl">
                    <a:srgbClr val="000000">
                      <a:alpha val="43137"/>
                    </a:srgbClr>
                  </a:outerShdw>
                </a:effectLst>
                <a:latin typeface="標楷體"/>
                <a:ea typeface="標楷體"/>
              </a:rPr>
              <a:t>天使</a:t>
            </a:r>
            <a:r>
              <a:rPr lang="zh-TW" altLang="zh-TW" sz="2800" dirty="0">
                <a:solidFill>
                  <a:schemeClr val="dk1"/>
                </a:solidFill>
                <a:latin typeface="Times New Roman" pitchFamily="18" charset="0"/>
                <a:ea typeface="標楷體" pitchFamily="65" charset="-120"/>
              </a:rPr>
              <a:t>投資人應確認「風險預告書」。</a:t>
            </a:r>
            <a:endParaRPr lang="zh-TW" altLang="en-US" sz="2800" dirty="0">
              <a:latin typeface="Times New Roman" pitchFamily="18" charset="0"/>
              <a:ea typeface="標楷體" pitchFamily="65" charset="-120"/>
            </a:endParaRPr>
          </a:p>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募資資訊揭露：</a:t>
            </a:r>
            <a:r>
              <a:rPr lang="zh-TW" altLang="en-US" sz="2800" dirty="0">
                <a:latin typeface="Times New Roman" pitchFamily="18" charset="0"/>
                <a:ea typeface="標楷體" pitchFamily="65" charset="-120"/>
              </a:rPr>
              <a:t>募資</a:t>
            </a:r>
            <a:r>
              <a:rPr lang="zh-TW" altLang="zh-TW" sz="2800" dirty="0">
                <a:latin typeface="Times New Roman" pitchFamily="18" charset="0"/>
                <a:ea typeface="標楷體" pitchFamily="65" charset="-120"/>
              </a:rPr>
              <a:t>公司於募資前必須透過</a:t>
            </a:r>
            <a:r>
              <a:rPr lang="zh-TW" altLang="en-US" sz="2800" dirty="0">
                <a:latin typeface="標楷體" panose="03000509000000000000" pitchFamily="65" charset="-120"/>
                <a:ea typeface="標楷體" panose="03000509000000000000" pitchFamily="65" charset="-120"/>
              </a:rPr>
              <a:t>募資</a:t>
            </a:r>
            <a:r>
              <a:rPr lang="zh-TW" altLang="zh-TW" sz="2800" dirty="0">
                <a:latin typeface="Times New Roman" pitchFamily="18" charset="0"/>
                <a:ea typeface="標楷體" pitchFamily="65" charset="-120"/>
              </a:rPr>
              <a:t>平台揭露</a:t>
            </a:r>
            <a:r>
              <a:rPr lang="zh-TW" altLang="en-US" sz="2800" dirty="0">
                <a:latin typeface="Times New Roman" pitchFamily="18" charset="0"/>
                <a:ea typeface="標楷體" pitchFamily="65" charset="-120"/>
              </a:rPr>
              <a:t>本次增資</a:t>
            </a:r>
            <a:r>
              <a:rPr lang="zh-TW" altLang="zh-TW" sz="2800" dirty="0">
                <a:latin typeface="Times New Roman" pitchFamily="18" charset="0"/>
                <a:ea typeface="標楷體" pitchFamily="65" charset="-120"/>
              </a:rPr>
              <a:t>相關資訊。</a:t>
            </a:r>
            <a:endParaRPr lang="en-US" altLang="zh-TW" sz="2800" dirty="0">
              <a:latin typeface="Times New Roman" pitchFamily="18" charset="0"/>
              <a:ea typeface="標楷體" pitchFamily="65" charset="-120"/>
            </a:endParaRPr>
          </a:p>
          <a:p>
            <a:pPr lvl="1">
              <a:buClr>
                <a:schemeClr val="accent2"/>
              </a:buClr>
              <a:buFont typeface="Wingdings" panose="05000000000000000000" pitchFamily="2" charset="2"/>
              <a:buChar char="Ø"/>
            </a:pPr>
            <a:r>
              <a:rPr lang="zh-TW" altLang="en-US" sz="2400" dirty="0">
                <a:latin typeface="Times New Roman" pitchFamily="18" charset="0"/>
                <a:ea typeface="標楷體" pitchFamily="65" charset="-120"/>
              </a:rPr>
              <a:t>公司基本資料</a:t>
            </a:r>
            <a:endParaRPr lang="en-US" altLang="zh-TW" sz="2400" dirty="0">
              <a:latin typeface="Times New Roman" pitchFamily="18" charset="0"/>
              <a:ea typeface="標楷體" pitchFamily="65" charset="-120"/>
            </a:endParaRPr>
          </a:p>
          <a:p>
            <a:pPr lvl="1">
              <a:buClr>
                <a:schemeClr val="accent2"/>
              </a:buClr>
              <a:buFont typeface="Wingdings" panose="05000000000000000000" pitchFamily="2" charset="2"/>
              <a:buChar char="Ø"/>
            </a:pPr>
            <a:r>
              <a:rPr lang="zh-TW" altLang="en-US" sz="2400" dirty="0">
                <a:latin typeface="Times New Roman" pitchFamily="18" charset="0"/>
                <a:ea typeface="標楷體" pitchFamily="65" charset="-120"/>
              </a:rPr>
              <a:t>過去三年募資及資金運用相關紀錄</a:t>
            </a:r>
            <a:endParaRPr lang="en-US" altLang="zh-TW" sz="2400" dirty="0">
              <a:latin typeface="Times New Roman" pitchFamily="18" charset="0"/>
              <a:ea typeface="標楷體" pitchFamily="65" charset="-120"/>
            </a:endParaRPr>
          </a:p>
          <a:p>
            <a:pPr lvl="1">
              <a:buClr>
                <a:schemeClr val="accent2"/>
              </a:buClr>
              <a:buFont typeface="Wingdings" panose="05000000000000000000" pitchFamily="2" charset="2"/>
              <a:buChar char="Ø"/>
            </a:pPr>
            <a:r>
              <a:rPr lang="zh-TW" altLang="en-US" sz="2400" dirty="0">
                <a:latin typeface="Times New Roman" pitchFamily="18" charset="0"/>
                <a:ea typeface="標楷體" pitchFamily="65" charset="-120"/>
              </a:rPr>
              <a:t>募資計畫書</a:t>
            </a:r>
          </a:p>
          <a:p>
            <a:pPr>
              <a:buClr>
                <a:schemeClr val="accent2"/>
              </a:buClr>
              <a:buFont typeface="Wingdings" panose="05000000000000000000" pitchFamily="2" charset="2"/>
              <a:buChar char="n"/>
            </a:pPr>
            <a:r>
              <a:rPr lang="zh-TW" altLang="en-US" sz="2800" b="1" u="heavy" dirty="0">
                <a:solidFill>
                  <a:srgbClr val="FF0000"/>
                </a:solidFill>
                <a:effectLst>
                  <a:outerShdw blurRad="38100" dist="38100" dir="2700000" algn="tl">
                    <a:srgbClr val="000000">
                      <a:alpha val="43137"/>
                    </a:srgbClr>
                  </a:outerShdw>
                </a:effectLst>
                <a:latin typeface="標楷體"/>
                <a:ea typeface="標楷體"/>
              </a:rPr>
              <a:t>募資對象：募資公司得自行選擇僅限不特定天使投資人始得參與認購，且該等天使投資人不適用「金融消費者保護法」相關規定，並尊重募資公司意願，由其決定認購人名單。</a:t>
            </a:r>
            <a:endParaRPr lang="zh-TW" altLang="en-US" sz="2800" dirty="0">
              <a:latin typeface="Times New Roman" pitchFamily="18" charset="0"/>
              <a:ea typeface="標楷體" pitchFamily="65" charset="-120"/>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23</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258246707"/>
      </p:ext>
    </p:extLst>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en-US" altLang="zh-TW" sz="3200" b="1" dirty="0">
                <a:solidFill>
                  <a:srgbClr val="572314"/>
                </a:solidFill>
                <a:latin typeface="Times New Roman" panose="02020603050405020304" pitchFamily="18" charset="0"/>
              </a:rPr>
              <a:t>4</a:t>
            </a:r>
            <a:r>
              <a:rPr lang="zh-TW" altLang="en-US" sz="3200" b="1" dirty="0">
                <a:solidFill>
                  <a:srgbClr val="572314"/>
                </a:solidFill>
                <a:latin typeface="標楷體"/>
                <a:ea typeface="標楷體"/>
              </a:rPr>
              <a:t>、</a:t>
            </a:r>
            <a:r>
              <a:rPr lang="zh-TW" altLang="en-US" sz="3200" b="1" dirty="0">
                <a:solidFill>
                  <a:srgbClr val="572314"/>
                </a:solidFill>
                <a:latin typeface="標楷體" panose="03000509000000000000" pitchFamily="65" charset="-120"/>
                <a:ea typeface="標楷體" panose="03000509000000000000" pitchFamily="65" charset="-120"/>
              </a:rPr>
              <a:t>股權募資程序及對募資公司之管理</a:t>
            </a:r>
            <a:r>
              <a:rPr lang="en-US" altLang="zh-TW" sz="3200" b="1" dirty="0">
                <a:solidFill>
                  <a:srgbClr val="572314"/>
                </a:solidFill>
                <a:latin typeface="標楷體" panose="03000509000000000000" pitchFamily="65" charset="-120"/>
                <a:ea typeface="標楷體" panose="03000509000000000000" pitchFamily="65" charset="-120"/>
              </a:rPr>
              <a:t>(</a:t>
            </a:r>
            <a:r>
              <a:rPr lang="zh-TW" altLang="en-US" sz="3200" b="1" dirty="0">
                <a:solidFill>
                  <a:srgbClr val="572314"/>
                </a:solidFill>
                <a:latin typeface="標楷體" panose="03000509000000000000" pitchFamily="65" charset="-120"/>
                <a:ea typeface="標楷體" panose="03000509000000000000" pitchFamily="65" charset="-120"/>
              </a:rPr>
              <a:t>續</a:t>
            </a:r>
            <a:r>
              <a:rPr lang="en-US" altLang="zh-TW" sz="3200" b="1" dirty="0">
                <a:solidFill>
                  <a:srgbClr val="572314"/>
                </a:solidFill>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1555242" y="1447800"/>
            <a:ext cx="7646230" cy="4800600"/>
          </a:xfrm>
        </p:spPr>
        <p:txBody>
          <a:bodyPr/>
          <a:lstStyle/>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募資後資訊揭露：</a:t>
            </a:r>
            <a:r>
              <a:rPr lang="zh-TW" altLang="en-US" sz="2800" dirty="0">
                <a:solidFill>
                  <a:schemeClr val="dk1"/>
                </a:solidFill>
                <a:latin typeface="Times New Roman" pitchFamily="18" charset="0"/>
                <a:ea typeface="標楷體" pitchFamily="65" charset="-120"/>
              </a:rPr>
              <a:t>募資</a:t>
            </a:r>
            <a:r>
              <a:rPr lang="zh-TW" altLang="zh-TW" sz="2800" dirty="0">
                <a:solidFill>
                  <a:schemeClr val="dk1"/>
                </a:solidFill>
                <a:latin typeface="Times New Roman" pitchFamily="18" charset="0"/>
                <a:ea typeface="標楷體" pitchFamily="65" charset="-120"/>
              </a:rPr>
              <a:t>公司</a:t>
            </a:r>
            <a:r>
              <a:rPr lang="zh-TW" altLang="en-US" sz="2800" dirty="0">
                <a:solidFill>
                  <a:schemeClr val="dk1"/>
                </a:solidFill>
                <a:latin typeface="Times New Roman" pitchFamily="18" charset="0"/>
                <a:ea typeface="標楷體" pitchFamily="65" charset="-120"/>
              </a:rPr>
              <a:t>於</a:t>
            </a:r>
            <a:r>
              <a:rPr lang="zh-TW" altLang="zh-TW" sz="2800" dirty="0">
                <a:solidFill>
                  <a:schemeClr val="dk1"/>
                </a:solidFill>
                <a:latin typeface="Times New Roman" pitchFamily="18" charset="0"/>
                <a:ea typeface="標楷體" pitchFamily="65" charset="-120"/>
              </a:rPr>
              <a:t>募資完成後一定期間，</a:t>
            </a:r>
            <a:r>
              <a:rPr lang="zh-TW" altLang="en-US" sz="2800" dirty="0">
                <a:solidFill>
                  <a:schemeClr val="dk1"/>
                </a:solidFill>
                <a:latin typeface="Times New Roman" pitchFamily="18" charset="0"/>
                <a:ea typeface="標楷體" pitchFamily="65" charset="-120"/>
              </a:rPr>
              <a:t>須</a:t>
            </a:r>
            <a:r>
              <a:rPr lang="zh-TW" altLang="zh-TW" sz="2800" dirty="0">
                <a:solidFill>
                  <a:schemeClr val="dk1"/>
                </a:solidFill>
                <a:latin typeface="Times New Roman" pitchFamily="18" charset="0"/>
                <a:ea typeface="標楷體" pitchFamily="65" charset="-120"/>
              </a:rPr>
              <a:t>持續</a:t>
            </a:r>
            <a:r>
              <a:rPr lang="zh-TW" altLang="en-US" sz="2800" dirty="0">
                <a:solidFill>
                  <a:schemeClr val="dk1"/>
                </a:solidFill>
                <a:latin typeface="Times New Roman" pitchFamily="18" charset="0"/>
                <a:ea typeface="標楷體" pitchFamily="65" charset="-120"/>
              </a:rPr>
              <a:t>於募資平台</a:t>
            </a:r>
            <a:r>
              <a:rPr lang="zh-TW" altLang="zh-TW" sz="2800" dirty="0">
                <a:solidFill>
                  <a:schemeClr val="dk1"/>
                </a:solidFill>
                <a:latin typeface="Times New Roman" pitchFamily="18" charset="0"/>
                <a:ea typeface="標楷體" pitchFamily="65" charset="-120"/>
              </a:rPr>
              <a:t>揭露財務業務資訊。</a:t>
            </a:r>
            <a:endParaRPr lang="en-US" altLang="zh-TW" sz="2800" dirty="0">
              <a:solidFill>
                <a:schemeClr val="dk1"/>
              </a:solidFill>
              <a:latin typeface="Times New Roman" pitchFamily="18" charset="0"/>
              <a:ea typeface="標楷體" pitchFamily="65" charset="-120"/>
            </a:endParaRPr>
          </a:p>
          <a:p>
            <a:pPr lvl="1">
              <a:buClr>
                <a:schemeClr val="accent2"/>
              </a:buClr>
              <a:buFont typeface="Wingdings" panose="05000000000000000000" pitchFamily="2" charset="2"/>
              <a:buChar char="Ø"/>
            </a:pPr>
            <a:r>
              <a:rPr lang="zh-TW" altLang="zh-TW" dirty="0">
                <a:latin typeface="Times New Roman" pitchFamily="18" charset="0"/>
                <a:ea typeface="標楷體" pitchFamily="65" charset="-120"/>
              </a:rPr>
              <a:t>定期性資訊（資訊申報）</a:t>
            </a:r>
            <a:endParaRPr lang="en-US" altLang="zh-TW" dirty="0">
              <a:latin typeface="Times New Roman" pitchFamily="18" charset="0"/>
              <a:ea typeface="標楷體" pitchFamily="65" charset="-120"/>
            </a:endParaRPr>
          </a:p>
          <a:p>
            <a:pPr lvl="1">
              <a:buClr>
                <a:schemeClr val="accent2"/>
              </a:buClr>
              <a:buFont typeface="Wingdings" panose="05000000000000000000" pitchFamily="2" charset="2"/>
              <a:buChar char="Ø"/>
            </a:pPr>
            <a:r>
              <a:rPr lang="zh-TW" altLang="en-US" dirty="0">
                <a:latin typeface="Times New Roman" pitchFamily="18" charset="0"/>
                <a:ea typeface="標楷體" pitchFamily="65" charset="-120"/>
              </a:rPr>
              <a:t>不定期性資訊（重大訊息發布）</a:t>
            </a:r>
            <a:endParaRPr lang="en-US" altLang="zh-TW" dirty="0">
              <a:latin typeface="Times New Roman" pitchFamily="18" charset="0"/>
              <a:ea typeface="標楷體" pitchFamily="65" charset="-120"/>
            </a:endParaRPr>
          </a:p>
          <a:p>
            <a:pPr marL="402336" lvl="1" indent="0">
              <a:buNone/>
            </a:pPr>
            <a:endParaRPr lang="zh-TW" altLang="en-US" sz="2800" dirty="0">
              <a:latin typeface="Times New Roman" pitchFamily="18" charset="0"/>
              <a:ea typeface="標楷體" pitchFamily="65" charset="-120"/>
            </a:endParaRPr>
          </a:p>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公司違約處置：</a:t>
            </a:r>
            <a:r>
              <a:rPr lang="zh-TW" altLang="en-US" sz="2800" dirty="0">
                <a:solidFill>
                  <a:schemeClr val="dk1"/>
                </a:solidFill>
                <a:latin typeface="Times New Roman" pitchFamily="18" charset="0"/>
                <a:ea typeface="標楷體" pitchFamily="65" charset="-120"/>
              </a:rPr>
              <a:t>募資平台業者得</a:t>
            </a:r>
            <a:r>
              <a:rPr lang="zh-TW" altLang="zh-TW" sz="2800" dirty="0">
                <a:solidFill>
                  <a:schemeClr val="dk1"/>
                </a:solidFill>
                <a:latin typeface="Times New Roman" pitchFamily="18" charset="0"/>
                <a:ea typeface="標楷體" pitchFamily="65" charset="-120"/>
              </a:rPr>
              <a:t>依契約關係對違反募資及資訊揭露規定之公司</a:t>
            </a:r>
            <a:r>
              <a:rPr lang="zh-TW" altLang="en-US" sz="2800" dirty="0">
                <a:solidFill>
                  <a:schemeClr val="dk1"/>
                </a:solidFill>
                <a:latin typeface="Times New Roman" pitchFamily="18" charset="0"/>
                <a:ea typeface="標楷體" pitchFamily="65" charset="-120"/>
              </a:rPr>
              <a:t>予以</a:t>
            </a:r>
            <a:r>
              <a:rPr lang="zh-TW" altLang="zh-TW" sz="2800" dirty="0">
                <a:solidFill>
                  <a:schemeClr val="dk1"/>
                </a:solidFill>
                <a:latin typeface="Times New Roman" pitchFamily="18" charset="0"/>
                <a:ea typeface="標楷體" pitchFamily="65" charset="-120"/>
              </a:rPr>
              <a:t>處</a:t>
            </a:r>
            <a:r>
              <a:rPr lang="zh-TW" altLang="en-US" sz="2800" dirty="0">
                <a:solidFill>
                  <a:schemeClr val="dk1"/>
                </a:solidFill>
                <a:latin typeface="Times New Roman" pitchFamily="18" charset="0"/>
                <a:ea typeface="標楷體" pitchFamily="65" charset="-120"/>
              </a:rPr>
              <a:t>置</a:t>
            </a:r>
            <a:r>
              <a:rPr lang="zh-TW" altLang="zh-TW" sz="2800" dirty="0">
                <a:solidFill>
                  <a:schemeClr val="dk1"/>
                </a:solidFill>
                <a:latin typeface="Times New Roman" pitchFamily="18" charset="0"/>
                <a:ea typeface="標楷體" pitchFamily="65" charset="-120"/>
              </a:rPr>
              <a:t>。</a:t>
            </a:r>
            <a:endParaRPr lang="zh-TW" altLang="en-US" sz="2800" dirty="0">
              <a:latin typeface="Times New Roman" pitchFamily="18" charset="0"/>
              <a:ea typeface="標楷體" pitchFamily="65" charset="-120"/>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24</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3303408866"/>
      </p:ext>
    </p:extLst>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en-US" altLang="zh-TW" sz="3200" b="1" dirty="0">
                <a:solidFill>
                  <a:srgbClr val="572314"/>
                </a:solidFill>
                <a:latin typeface="Times New Roman" panose="02020603050405020304" pitchFamily="18" charset="0"/>
              </a:rPr>
              <a:t>5</a:t>
            </a:r>
            <a:r>
              <a:rPr lang="zh-TW" altLang="en-US" sz="3200" b="1" dirty="0">
                <a:solidFill>
                  <a:srgbClr val="572314"/>
                </a:solidFill>
                <a:latin typeface="標楷體"/>
                <a:ea typeface="標楷體"/>
              </a:rPr>
              <a:t>、對募資平台業者之管理及違約處置</a:t>
            </a:r>
            <a:endParaRPr lang="zh-TW" altLang="en-US" sz="3200" dirty="0"/>
          </a:p>
        </p:txBody>
      </p:sp>
      <p:sp>
        <p:nvSpPr>
          <p:cNvPr id="4" name="內容版面配置區 3"/>
          <p:cNvSpPr>
            <a:spLocks noGrp="1"/>
          </p:cNvSpPr>
          <p:nvPr>
            <p:ph idx="1"/>
          </p:nvPr>
        </p:nvSpPr>
        <p:spPr>
          <a:xfrm>
            <a:off x="1555242" y="1447800"/>
            <a:ext cx="7718238" cy="4800600"/>
          </a:xfrm>
        </p:spPr>
        <p:txBody>
          <a:bodyPr/>
          <a:lstStyle/>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募資平台業者申報義務：</a:t>
            </a:r>
            <a:r>
              <a:rPr lang="zh-TW" altLang="en-US" sz="2800" dirty="0">
                <a:solidFill>
                  <a:schemeClr val="dk1"/>
                </a:solidFill>
                <a:latin typeface="Times New Roman" pitchFamily="18" charset="0"/>
                <a:ea typeface="標楷體" pitchFamily="65" charset="-120"/>
              </a:rPr>
              <a:t>募資平台業者</a:t>
            </a:r>
            <a:r>
              <a:rPr lang="zh-TW" altLang="zh-TW" sz="2800" dirty="0">
                <a:solidFill>
                  <a:schemeClr val="dk1"/>
                </a:solidFill>
                <a:latin typeface="Times New Roman" pitchFamily="18" charset="0"/>
                <a:ea typeface="標楷體" pitchFamily="65" charset="-120"/>
              </a:rPr>
              <a:t>須定期</a:t>
            </a:r>
            <a:r>
              <a:rPr lang="en-US" altLang="zh-TW" sz="2800" dirty="0">
                <a:solidFill>
                  <a:schemeClr val="dk1"/>
                </a:solidFill>
                <a:latin typeface="Times New Roman" pitchFamily="18" charset="0"/>
                <a:ea typeface="標楷體" pitchFamily="65" charset="-120"/>
              </a:rPr>
              <a:t>/</a:t>
            </a:r>
            <a:r>
              <a:rPr lang="zh-TW" altLang="zh-TW" sz="2800" dirty="0">
                <a:solidFill>
                  <a:schemeClr val="dk1"/>
                </a:solidFill>
                <a:latin typeface="Times New Roman" pitchFamily="18" charset="0"/>
                <a:ea typeface="標楷體" pitchFamily="65" charset="-120"/>
              </a:rPr>
              <a:t>不定期向櫃買中心申報管理性報表。</a:t>
            </a:r>
            <a:endParaRPr lang="en-US" altLang="zh-TW" sz="2800" dirty="0">
              <a:solidFill>
                <a:schemeClr val="dk1"/>
              </a:solidFill>
              <a:latin typeface="Times New Roman" pitchFamily="18" charset="0"/>
              <a:ea typeface="標楷體" pitchFamily="65" charset="-120"/>
            </a:endParaRPr>
          </a:p>
          <a:p>
            <a:pPr>
              <a:buClr>
                <a:schemeClr val="accent2"/>
              </a:buClr>
              <a:buFont typeface="Wingdings" panose="05000000000000000000" pitchFamily="2" charset="2"/>
              <a:buChar char="n"/>
            </a:pPr>
            <a:endParaRPr lang="zh-TW" altLang="en-US" sz="2800" dirty="0">
              <a:latin typeface="Times New Roman" pitchFamily="18" charset="0"/>
              <a:ea typeface="標楷體" pitchFamily="65" charset="-120"/>
            </a:endParaRPr>
          </a:p>
          <a:p>
            <a:pPr>
              <a:buClr>
                <a:schemeClr val="accent2"/>
              </a:buClr>
              <a:buFont typeface="Wingdings" panose="05000000000000000000" pitchFamily="2" charset="2"/>
              <a:buChar char="n"/>
            </a:pPr>
            <a:r>
              <a:rPr lang="zh-TW" altLang="en-US" sz="2800" b="1" u="sng" dirty="0">
                <a:solidFill>
                  <a:schemeClr val="dk1"/>
                </a:solidFill>
                <a:latin typeface="Times New Roman" pitchFamily="18" charset="0"/>
                <a:ea typeface="標楷體" pitchFamily="65" charset="-120"/>
              </a:rPr>
              <a:t>募資平台業者違約處置：</a:t>
            </a:r>
            <a:r>
              <a:rPr lang="zh-TW" altLang="zh-TW" sz="2800" dirty="0">
                <a:solidFill>
                  <a:schemeClr val="dk1"/>
                </a:solidFill>
                <a:latin typeface="Times New Roman" pitchFamily="18" charset="0"/>
                <a:ea typeface="標楷體" pitchFamily="65" charset="-120"/>
              </a:rPr>
              <a:t>櫃買中心視</a:t>
            </a:r>
            <a:r>
              <a:rPr lang="zh-TW" altLang="en-US" sz="2800" dirty="0">
                <a:solidFill>
                  <a:schemeClr val="dk1"/>
                </a:solidFill>
                <a:latin typeface="Times New Roman" pitchFamily="18" charset="0"/>
                <a:ea typeface="標楷體" pitchFamily="65" charset="-120"/>
              </a:rPr>
              <a:t>募資平台業者</a:t>
            </a:r>
            <a:r>
              <a:rPr lang="zh-TW" altLang="zh-TW" sz="2800" dirty="0">
                <a:solidFill>
                  <a:schemeClr val="dk1"/>
                </a:solidFill>
                <a:latin typeface="Times New Roman" pitchFamily="18" charset="0"/>
                <a:ea typeface="標楷體" pitchFamily="65" charset="-120"/>
              </a:rPr>
              <a:t>違反相關法規</a:t>
            </a:r>
            <a:r>
              <a:rPr lang="zh-TW" altLang="en-US" sz="2800" dirty="0">
                <a:solidFill>
                  <a:schemeClr val="dk1"/>
                </a:solidFill>
                <a:latin typeface="Times New Roman" pitchFamily="18" charset="0"/>
                <a:ea typeface="標楷體" pitchFamily="65" charset="-120"/>
              </a:rPr>
              <a:t>之</a:t>
            </a:r>
            <a:r>
              <a:rPr lang="zh-TW" altLang="zh-TW" sz="2800" dirty="0">
                <a:solidFill>
                  <a:schemeClr val="dk1"/>
                </a:solidFill>
                <a:latin typeface="Times New Roman" pitchFamily="18" charset="0"/>
                <a:ea typeface="標楷體" pitchFamily="65" charset="-120"/>
              </a:rPr>
              <a:t>情節輕重</a:t>
            </a:r>
            <a:r>
              <a:rPr lang="zh-TW" altLang="en-US" sz="2800" dirty="0">
                <a:solidFill>
                  <a:schemeClr val="dk1"/>
                </a:solidFill>
                <a:latin typeface="Times New Roman" pitchFamily="18" charset="0"/>
                <a:ea typeface="標楷體" pitchFamily="65" charset="-120"/>
              </a:rPr>
              <a:t>，</a:t>
            </a:r>
            <a:r>
              <a:rPr lang="zh-TW" altLang="zh-TW" sz="2800" dirty="0">
                <a:solidFill>
                  <a:schemeClr val="dk1"/>
                </a:solidFill>
                <a:latin typeface="Times New Roman" pitchFamily="18" charset="0"/>
                <a:ea typeface="標楷體" pitchFamily="65" charset="-120"/>
              </a:rPr>
              <a:t>分別處以違約金、停止募資業務、 終止契約</a:t>
            </a:r>
            <a:r>
              <a:rPr lang="zh-TW" altLang="en-US" sz="2800" dirty="0">
                <a:solidFill>
                  <a:schemeClr val="dk1"/>
                </a:solidFill>
                <a:latin typeface="Times New Roman" pitchFamily="18" charset="0"/>
                <a:ea typeface="標楷體" pitchFamily="65" charset="-120"/>
              </a:rPr>
              <a:t>且</a:t>
            </a:r>
            <a:r>
              <a:rPr lang="zh-TW" altLang="zh-TW" sz="2800" dirty="0">
                <a:solidFill>
                  <a:schemeClr val="dk1"/>
                </a:solidFill>
                <a:latin typeface="Times New Roman" pitchFamily="18" charset="0"/>
                <a:ea typeface="標楷體" pitchFamily="65" charset="-120"/>
              </a:rPr>
              <a:t>函報</a:t>
            </a:r>
            <a:r>
              <a:rPr lang="zh-TW" altLang="en-US" sz="2800" dirty="0">
                <a:solidFill>
                  <a:schemeClr val="dk1"/>
                </a:solidFill>
                <a:latin typeface="Times New Roman" pitchFamily="18" charset="0"/>
                <a:ea typeface="標楷體" pitchFamily="65" charset="-120"/>
              </a:rPr>
              <a:t>金管會</a:t>
            </a:r>
            <a:r>
              <a:rPr lang="zh-TW" altLang="zh-TW" sz="2800" dirty="0">
                <a:solidFill>
                  <a:schemeClr val="dk1"/>
                </a:solidFill>
                <a:latin typeface="Times New Roman" pitchFamily="18" charset="0"/>
                <a:ea typeface="標楷體" pitchFamily="65" charset="-120"/>
              </a:rPr>
              <a:t>建請撤照。</a:t>
            </a:r>
            <a:endParaRPr lang="zh-TW" altLang="en-US" sz="2800" dirty="0">
              <a:latin typeface="Times New Roman" pitchFamily="18" charset="0"/>
              <a:ea typeface="標楷體" pitchFamily="65" charset="-120"/>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25</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522619952"/>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zh-TW" altLang="en-US" sz="3200" dirty="0">
                <a:solidFill>
                  <a:srgbClr val="572314"/>
                </a:solidFill>
                <a:latin typeface="新細明體"/>
                <a:ea typeface="新細明體"/>
              </a:rPr>
              <a:t>（</a:t>
            </a:r>
            <a:r>
              <a:rPr lang="zh-TW" altLang="en-US" sz="3200" dirty="0">
                <a:latin typeface="標楷體" panose="03000509000000000000" pitchFamily="65" charset="-120"/>
                <a:ea typeface="標楷體" panose="03000509000000000000" pitchFamily="65" charset="-120"/>
              </a:rPr>
              <a:t>四</a:t>
            </a:r>
            <a:r>
              <a:rPr lang="zh-TW" altLang="en-US" sz="3200" dirty="0">
                <a:solidFill>
                  <a:srgbClr val="572314"/>
                </a:solidFill>
                <a:latin typeface="新細明體"/>
                <a:ea typeface="新細明體"/>
              </a:rPr>
              <a:t>）</a:t>
            </a:r>
            <a:r>
              <a:rPr lang="zh-TW" altLang="en-US" sz="3200" dirty="0">
                <a:latin typeface="標楷體" panose="03000509000000000000" pitchFamily="65" charset="-120"/>
                <a:ea typeface="標楷體" panose="03000509000000000000" pitchFamily="65" charset="-120"/>
              </a:rPr>
              <a:t>證券商群募平台之特色</a:t>
            </a:r>
          </a:p>
        </p:txBody>
      </p:sp>
      <p:sp>
        <p:nvSpPr>
          <p:cNvPr id="29699" name="內容版面配置區 2"/>
          <p:cNvSpPr>
            <a:spLocks noGrp="1"/>
          </p:cNvSpPr>
          <p:nvPr>
            <p:ph idx="1"/>
          </p:nvPr>
        </p:nvSpPr>
        <p:spPr>
          <a:xfrm>
            <a:off x="1554691" y="1447800"/>
            <a:ext cx="8234363" cy="4800600"/>
          </a:xfrm>
        </p:spPr>
        <p:txBody>
          <a:bodyPr/>
          <a:lstStyle/>
          <a:p>
            <a:pPr eaLnBrk="1" hangingPunct="1">
              <a:buClr>
                <a:schemeClr val="accent2"/>
              </a:buClr>
              <a:buFont typeface="Wingdings" panose="05000000000000000000" pitchFamily="2" charset="2"/>
              <a:buChar char="n"/>
            </a:pPr>
            <a:r>
              <a:rPr lang="zh-TW" altLang="en-US" sz="2800" u="sng" dirty="0">
                <a:solidFill>
                  <a:srgbClr val="FF0000"/>
                </a:solidFill>
                <a:latin typeface="標楷體" pitchFamily="65" charset="-120"/>
                <a:ea typeface="標楷體" pitchFamily="65" charset="-120"/>
              </a:rPr>
              <a:t>將收取費用</a:t>
            </a:r>
            <a:endParaRPr lang="en-US" altLang="zh-TW" sz="2800" u="sng" dirty="0">
              <a:solidFill>
                <a:srgbClr val="FF0000"/>
              </a:solidFill>
              <a:latin typeface="標楷體" pitchFamily="65" charset="-120"/>
              <a:ea typeface="標楷體" pitchFamily="65" charset="-120"/>
            </a:endParaRPr>
          </a:p>
          <a:p>
            <a:pPr lvl="1" eaLnBrk="1" hangingPunct="1">
              <a:buClr>
                <a:schemeClr val="accent2"/>
              </a:buClr>
              <a:buFont typeface="Wingdings" panose="05000000000000000000" pitchFamily="2" charset="2"/>
              <a:buChar char="Ø"/>
            </a:pPr>
            <a:r>
              <a:rPr lang="zh-TW" altLang="en-US" sz="2400" dirty="0">
                <a:latin typeface="標楷體" pitchFamily="65" charset="-120"/>
                <a:ea typeface="標楷體" pitchFamily="65" charset="-120"/>
              </a:rPr>
              <a:t>包括對募資公司及投資人</a:t>
            </a:r>
            <a:endParaRPr lang="en-US" altLang="zh-TW" sz="2400" dirty="0">
              <a:latin typeface="標楷體" pitchFamily="65" charset="-120"/>
              <a:ea typeface="標楷體" pitchFamily="65" charset="-120"/>
            </a:endParaRPr>
          </a:p>
          <a:p>
            <a:pPr eaLnBrk="1" hangingPunct="1">
              <a:buClr>
                <a:schemeClr val="accent2"/>
              </a:buClr>
              <a:buFont typeface="Wingdings" panose="05000000000000000000" pitchFamily="2" charset="2"/>
              <a:buChar char="n"/>
            </a:pPr>
            <a:r>
              <a:rPr lang="zh-TW" altLang="en-US" sz="2800" u="sng" dirty="0">
                <a:solidFill>
                  <a:srgbClr val="FF0000"/>
                </a:solidFill>
                <a:latin typeface="標楷體" pitchFamily="65" charset="-120"/>
                <a:ea typeface="標楷體" pitchFamily="65" charset="-120"/>
              </a:rPr>
              <a:t>平台業者可參與認購</a:t>
            </a:r>
            <a:endParaRPr lang="en-US" altLang="zh-TW" sz="2800" dirty="0">
              <a:solidFill>
                <a:srgbClr val="FF0000"/>
              </a:solidFill>
              <a:latin typeface="標楷體" pitchFamily="65" charset="-120"/>
              <a:ea typeface="標楷體" pitchFamily="65" charset="-120"/>
            </a:endParaRPr>
          </a:p>
          <a:p>
            <a:pPr lvl="1" eaLnBrk="1" hangingPunct="1">
              <a:buClr>
                <a:schemeClr val="accent2"/>
              </a:buClr>
              <a:buFont typeface="Wingdings" panose="05000000000000000000" pitchFamily="2" charset="2"/>
              <a:buChar char="Ø"/>
            </a:pPr>
            <a:r>
              <a:rPr lang="zh-TW" altLang="en-US" sz="2400" dirty="0">
                <a:latin typeface="標楷體" pitchFamily="65" charset="-120"/>
                <a:ea typeface="標楷體" pitchFamily="65" charset="-120"/>
              </a:rPr>
              <a:t>平台業者得參與募資公司股票認購，但有額度限制</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eaLnBrk="1" hangingPunct="1">
              <a:buClr>
                <a:schemeClr val="accent2"/>
              </a:buClr>
              <a:buFont typeface="Wingdings" panose="05000000000000000000" pitchFamily="2" charset="2"/>
              <a:buChar char="n"/>
            </a:pPr>
            <a:r>
              <a:rPr lang="zh-TW" altLang="en-US" sz="2800" u="sng" dirty="0">
                <a:solidFill>
                  <a:srgbClr val="FF0000"/>
                </a:solidFill>
                <a:latin typeface="標楷體" pitchFamily="65" charset="-120"/>
                <a:ea typeface="標楷體" pitchFamily="65" charset="-120"/>
              </a:rPr>
              <a:t>可對外宣傳</a:t>
            </a:r>
            <a:endParaRPr lang="en-US" altLang="zh-TW" sz="2800" dirty="0">
              <a:solidFill>
                <a:srgbClr val="FF0000"/>
              </a:solidFill>
              <a:latin typeface="標楷體" pitchFamily="65" charset="-120"/>
              <a:ea typeface="標楷體" pitchFamily="65" charset="-120"/>
            </a:endParaRPr>
          </a:p>
          <a:p>
            <a:pPr lvl="1" eaLnBrk="1" hangingPunct="1">
              <a:buClr>
                <a:schemeClr val="accent2"/>
              </a:buClr>
              <a:buFont typeface="Wingdings" panose="05000000000000000000" pitchFamily="2" charset="2"/>
              <a:buChar char="Ø"/>
            </a:pPr>
            <a:r>
              <a:rPr lang="zh-TW" altLang="en-US" sz="2400" dirty="0">
                <a:latin typeface="標楷體" pitchFamily="65" charset="-120"/>
                <a:ea typeface="標楷體" pitchFamily="65" charset="-120"/>
              </a:rPr>
              <a:t>符合條件下，得辦理廣告及業務招攬活動</a:t>
            </a:r>
            <a:endParaRPr lang="en-US" altLang="zh-TW" sz="2400" dirty="0">
              <a:latin typeface="標楷體" pitchFamily="65" charset="-120"/>
              <a:ea typeface="標楷體" pitchFamily="65" charset="-120"/>
            </a:endParaRPr>
          </a:p>
          <a:p>
            <a:pPr eaLnBrk="1" hangingPunct="1">
              <a:buClr>
                <a:schemeClr val="accent2"/>
              </a:buClr>
              <a:buFont typeface="Wingdings" panose="05000000000000000000" pitchFamily="2" charset="2"/>
              <a:buChar char="n"/>
            </a:pPr>
            <a:r>
              <a:rPr lang="zh-TW" altLang="en-US" sz="2800" u="sng" dirty="0">
                <a:solidFill>
                  <a:srgbClr val="FF0000"/>
                </a:solidFill>
                <a:latin typeface="標楷體" pitchFamily="65" charset="-120"/>
                <a:ea typeface="標楷體" pitchFamily="65" charset="-120"/>
              </a:rPr>
              <a:t>可對外推介</a:t>
            </a:r>
            <a:endParaRPr lang="en-US" altLang="zh-TW" sz="2800" dirty="0">
              <a:solidFill>
                <a:srgbClr val="FF0000"/>
              </a:solidFill>
              <a:latin typeface="標楷體" pitchFamily="65" charset="-120"/>
              <a:ea typeface="標楷體" pitchFamily="65" charset="-120"/>
            </a:endParaRPr>
          </a:p>
          <a:p>
            <a:pPr lvl="1" eaLnBrk="1" hangingPunct="1">
              <a:buClr>
                <a:schemeClr val="accent2"/>
              </a:buClr>
              <a:buFont typeface="Wingdings" panose="05000000000000000000" pitchFamily="2" charset="2"/>
              <a:buChar char="Ø"/>
            </a:pPr>
            <a:r>
              <a:rPr lang="zh-TW" altLang="en-US" sz="2400" dirty="0">
                <a:latin typeface="標楷體" pitchFamily="65" charset="-120"/>
                <a:ea typeface="標楷體" pitchFamily="65" charset="-120"/>
              </a:rPr>
              <a:t>得向天使投資人推介募資公司</a:t>
            </a:r>
            <a:r>
              <a:rPr lang="zh-TW" altLang="en-US" dirty="0">
                <a:latin typeface="標楷體" pitchFamily="65" charset="-120"/>
                <a:ea typeface="標楷體" pitchFamily="65" charset="-120"/>
              </a:rPr>
              <a:t>。</a:t>
            </a:r>
          </a:p>
        </p:txBody>
      </p:sp>
      <p:sp>
        <p:nvSpPr>
          <p:cNvPr id="4" name="投影片編號版面配置區 3"/>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26</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1239718177"/>
      </p:ext>
    </p:extLst>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74780" y="3135760"/>
            <a:ext cx="7533456" cy="1058400"/>
          </a:xfrm>
          <a:prstGeom prst="rect">
            <a:avLst/>
          </a:prstGeom>
        </p:spPr>
        <p:style>
          <a:lnRef idx="2">
            <a:schemeClr val="accent6">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群組 8"/>
          <p:cNvGrpSpPr/>
          <p:nvPr/>
        </p:nvGrpSpPr>
        <p:grpSpPr>
          <a:xfrm>
            <a:off x="1529308" y="3140968"/>
            <a:ext cx="7172961" cy="1080120"/>
            <a:chOff x="332657" y="131818"/>
            <a:chExt cx="7172961" cy="1208025"/>
          </a:xfrm>
        </p:grpSpPr>
        <p:sp>
          <p:nvSpPr>
            <p:cNvPr id="10" name="圓角矩形 9"/>
            <p:cNvSpPr/>
            <p:nvPr/>
          </p:nvSpPr>
          <p:spPr>
            <a:xfrm>
              <a:off x="332657" y="131818"/>
              <a:ext cx="7172961" cy="1208025"/>
            </a:xfrm>
            <a:prstGeom prst="roundRect">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11" name="圓角矩形 4"/>
            <p:cNvSpPr/>
            <p:nvPr/>
          </p:nvSpPr>
          <p:spPr>
            <a:xfrm>
              <a:off x="391628" y="190789"/>
              <a:ext cx="7055019" cy="1090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323" tIns="0" rIns="199323" bIns="0" numCol="1" spcCol="1270" anchor="ctr" anchorCtr="0">
              <a:noAutofit/>
            </a:bodyPr>
            <a:lstStyle/>
            <a:p>
              <a:pPr defTabSz="1778000" eaLnBrk="1" hangingPunct="1">
                <a:lnSpc>
                  <a:spcPct val="90000"/>
                </a:lnSpc>
                <a:spcAft>
                  <a:spcPct val="35000"/>
                </a:spcAft>
              </a:pPr>
              <a:r>
                <a:rPr lang="zh-TW" altLang="en-US" sz="4000" b="1" dirty="0">
                  <a:solidFill>
                    <a:prstClr val="white"/>
                  </a:solidFill>
                  <a:latin typeface="標楷體" pitchFamily="65" charset="-120"/>
                  <a:ea typeface="標楷體" pitchFamily="65" charset="-120"/>
                </a:rPr>
                <a:t>二、投資人及適合公司</a:t>
              </a:r>
            </a:p>
          </p:txBody>
        </p:sp>
      </p:grpSp>
      <p:sp>
        <p:nvSpPr>
          <p:cNvPr id="2" name="投影片編號版面配置區 1"/>
          <p:cNvSpPr>
            <a:spLocks noGrp="1"/>
          </p:cNvSpPr>
          <p:nvPr>
            <p:ph type="sldNum" sz="quarter" idx="12"/>
          </p:nvPr>
        </p:nvSpPr>
        <p:spPr/>
        <p:txBody>
          <a:bodyPr/>
          <a:lstStyle/>
          <a:p>
            <a:pPr>
              <a:defRPr/>
            </a:pPr>
            <a:r>
              <a:rPr lang="en-US" altLang="zh-TW" dirty="0">
                <a:solidFill>
                  <a:srgbClr val="E7DEC9">
                    <a:lumMod val="25000"/>
                  </a:srgbClr>
                </a:solidFill>
              </a:rPr>
              <a:t>31</a:t>
            </a:r>
            <a:endParaRPr lang="zh-TW" altLang="en-US" dirty="0">
              <a:solidFill>
                <a:srgbClr val="E7DEC9">
                  <a:lumMod val="25000"/>
                </a:srgbClr>
              </a:solidFill>
            </a:endParaRPr>
          </a:p>
        </p:txBody>
      </p:sp>
    </p:spTree>
    <p:extLst>
      <p:ext uri="{BB962C8B-B14F-4D97-AF65-F5344CB8AC3E}">
        <p14:creationId xmlns:p14="http://schemas.microsoft.com/office/powerpoint/2010/main" val="3384917612"/>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a:solidFill>
                  <a:srgbClr val="E7DEC9">
                    <a:lumMod val="25000"/>
                  </a:srgbClr>
                </a:solidFill>
              </a:rPr>
              <a:t>32</a:t>
            </a:r>
            <a:endParaRPr lang="zh-TW" altLang="en-US" dirty="0">
              <a:solidFill>
                <a:srgbClr val="E7DEC9">
                  <a:lumMod val="25000"/>
                </a:srgbClr>
              </a:solidFill>
            </a:endParaRPr>
          </a:p>
        </p:txBody>
      </p:sp>
      <p:sp>
        <p:nvSpPr>
          <p:cNvPr id="3" name="標題 1"/>
          <p:cNvSpPr txBox="1">
            <a:spLocks/>
          </p:cNvSpPr>
          <p:nvPr/>
        </p:nvSpPr>
        <p:spPr>
          <a:xfrm>
            <a:off x="1064568" y="620688"/>
            <a:ext cx="7920880" cy="850106"/>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pPr>
            <a:r>
              <a:rPr lang="zh-TW" altLang="en-US" sz="3200" dirty="0">
                <a:solidFill>
                  <a:srgbClr val="572314"/>
                </a:solidFill>
                <a:latin typeface="標楷體" panose="03000509000000000000" pitchFamily="65" charset="-120"/>
                <a:ea typeface="標楷體" panose="03000509000000000000" pitchFamily="65" charset="-120"/>
              </a:rPr>
              <a:t>（一）證券商股權募資平台之適合對象</a:t>
            </a:r>
          </a:p>
        </p:txBody>
      </p:sp>
      <p:pic>
        <p:nvPicPr>
          <p:cNvPr id="5" name="圖片 4"/>
          <p:cNvPicPr/>
          <p:nvPr/>
        </p:nvPicPr>
        <p:blipFill>
          <a:blip r:embed="rId2"/>
          <a:stretch>
            <a:fillRect/>
          </a:stretch>
        </p:blipFill>
        <p:spPr>
          <a:xfrm>
            <a:off x="1208584" y="1268760"/>
            <a:ext cx="7848872" cy="2808312"/>
          </a:xfrm>
          <a:prstGeom prst="rect">
            <a:avLst/>
          </a:prstGeom>
        </p:spPr>
      </p:pic>
      <p:sp>
        <p:nvSpPr>
          <p:cNvPr id="6" name="文字方塊 5"/>
          <p:cNvSpPr txBox="1"/>
          <p:nvPr/>
        </p:nvSpPr>
        <p:spPr>
          <a:xfrm>
            <a:off x="1555717" y="4080247"/>
            <a:ext cx="7416824" cy="2185214"/>
          </a:xfrm>
          <a:prstGeom prst="rect">
            <a:avLst/>
          </a:prstGeom>
          <a:noFill/>
        </p:spPr>
        <p:txBody>
          <a:bodyPr wrap="square" rtlCol="0">
            <a:spAutoFit/>
          </a:bodyPr>
          <a:lstStyle/>
          <a:p>
            <a:pPr marL="457200" lvl="0" indent="-457200">
              <a:buClr>
                <a:schemeClr val="accent2"/>
              </a:buClr>
              <a:buSzPct val="80000"/>
              <a:buFont typeface="Wingdings" panose="05000000000000000000" pitchFamily="2" charset="2"/>
              <a:buChar char="n"/>
            </a:pPr>
            <a:r>
              <a:rPr kumimoji="0" lang="zh-TW" altLang="zh-TW" sz="2600" dirty="0">
                <a:solidFill>
                  <a:schemeClr val="dk1"/>
                </a:solidFill>
                <a:ea typeface="標楷體" pitchFamily="65" charset="-120"/>
              </a:rPr>
              <a:t>依我國公司法組織且未公開發行之股份有限公司。</a:t>
            </a:r>
          </a:p>
          <a:p>
            <a:pPr marL="457200" lvl="0" indent="-457200">
              <a:buClr>
                <a:schemeClr val="accent2"/>
              </a:buClr>
              <a:buSzPct val="80000"/>
              <a:buFont typeface="Wingdings" panose="05000000000000000000" pitchFamily="2" charset="2"/>
              <a:buChar char="n"/>
            </a:pPr>
            <a:r>
              <a:rPr lang="zh-TW" altLang="zh-TW" sz="2800" dirty="0">
                <a:latin typeface="標楷體" panose="03000509000000000000" pitchFamily="65" charset="-120"/>
                <a:ea typeface="標楷體" panose="03000509000000000000" pitchFamily="65" charset="-120"/>
              </a:rPr>
              <a:t>實收資本額</a:t>
            </a:r>
            <a:r>
              <a:rPr lang="en-US" altLang="zh-TW" sz="2800" dirty="0">
                <a:latin typeface="標楷體" panose="03000509000000000000" pitchFamily="65" charset="-120"/>
                <a:ea typeface="標楷體" panose="03000509000000000000" pitchFamily="65" charset="-120"/>
              </a:rPr>
              <a:t>5,000</a:t>
            </a:r>
            <a:r>
              <a:rPr lang="zh-TW" altLang="zh-TW" sz="2800" dirty="0">
                <a:latin typeface="標楷體" panose="03000509000000000000" pitchFamily="65" charset="-120"/>
                <a:ea typeface="標楷體" panose="03000509000000000000" pitchFamily="65" charset="-120"/>
              </a:rPr>
              <a:t>萬元以下。</a:t>
            </a:r>
          </a:p>
          <a:p>
            <a:pPr marL="457200" lvl="0" indent="-457200">
              <a:buClr>
                <a:schemeClr val="accent2"/>
              </a:buClr>
              <a:buSzPct val="80000"/>
              <a:buFont typeface="Wingdings" panose="05000000000000000000" pitchFamily="2" charset="2"/>
              <a:buChar char="n"/>
            </a:pPr>
            <a:r>
              <a:rPr lang="zh-TW" altLang="zh-TW" sz="2800" dirty="0">
                <a:latin typeface="標楷體" panose="03000509000000000000" pitchFamily="65" charset="-120"/>
                <a:ea typeface="標楷體" panose="03000509000000000000" pitchFamily="65" charset="-120"/>
              </a:rPr>
              <a:t>已建置且落實執行簡易內部控制制度，會計處理符合商業會計法規定，且無誠信疑慮。</a:t>
            </a:r>
          </a:p>
        </p:txBody>
      </p:sp>
    </p:spTree>
    <p:extLst>
      <p:ext uri="{BB962C8B-B14F-4D97-AF65-F5344CB8AC3E}">
        <p14:creationId xmlns:p14="http://schemas.microsoft.com/office/powerpoint/2010/main" val="1678758645"/>
      </p:ext>
    </p:extLst>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a:solidFill>
                  <a:srgbClr val="E7DEC9">
                    <a:lumMod val="25000"/>
                  </a:srgbClr>
                </a:solidFill>
              </a:rPr>
              <a:t>33</a:t>
            </a:r>
            <a:endParaRPr lang="zh-TW" altLang="en-US" dirty="0">
              <a:solidFill>
                <a:srgbClr val="E7DEC9">
                  <a:lumMod val="25000"/>
                </a:srgbClr>
              </a:solidFill>
            </a:endParaRPr>
          </a:p>
        </p:txBody>
      </p:sp>
      <p:sp>
        <p:nvSpPr>
          <p:cNvPr id="3" name="標題 1"/>
          <p:cNvSpPr txBox="1">
            <a:spLocks/>
          </p:cNvSpPr>
          <p:nvPr/>
        </p:nvSpPr>
        <p:spPr>
          <a:xfrm>
            <a:off x="1064568" y="620688"/>
            <a:ext cx="7920880" cy="850106"/>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pPr>
            <a:r>
              <a:rPr lang="zh-TW" altLang="en-US" sz="3200" dirty="0">
                <a:solidFill>
                  <a:srgbClr val="572314"/>
                </a:solidFill>
                <a:latin typeface="標楷體" panose="03000509000000000000" pitchFamily="65" charset="-120"/>
                <a:ea typeface="標楷體" panose="03000509000000000000" pitchFamily="65" charset="-120"/>
              </a:rPr>
              <a:t>（二）股權募資平台之好處</a:t>
            </a:r>
          </a:p>
        </p:txBody>
      </p:sp>
      <p:sp>
        <p:nvSpPr>
          <p:cNvPr id="4" name="文字方塊 3"/>
          <p:cNvSpPr txBox="1"/>
          <p:nvPr/>
        </p:nvSpPr>
        <p:spPr>
          <a:xfrm>
            <a:off x="1424608" y="1495508"/>
            <a:ext cx="7416824" cy="4832092"/>
          </a:xfrm>
          <a:prstGeom prst="rect">
            <a:avLst/>
          </a:prstGeom>
          <a:noFill/>
        </p:spPr>
        <p:txBody>
          <a:bodyPr wrap="square" rtlCol="0">
            <a:spAutoFit/>
          </a:bodyPr>
          <a:lstStyle/>
          <a:p>
            <a:pPr marL="457200" lvl="0" indent="-457200">
              <a:buClr>
                <a:schemeClr val="accent2"/>
              </a:buClr>
              <a:buSzPct val="80000"/>
              <a:buFont typeface="Wingdings" panose="05000000000000000000" pitchFamily="2" charset="2"/>
              <a:buChar char="n"/>
            </a:pPr>
            <a:r>
              <a:rPr lang="zh-TW" altLang="zh-TW" sz="2800" b="1" u="sng" dirty="0">
                <a:solidFill>
                  <a:srgbClr val="FF0000"/>
                </a:solidFill>
                <a:latin typeface="標楷體" panose="03000509000000000000" pitchFamily="65" charset="-120"/>
                <a:ea typeface="標楷體" panose="03000509000000000000" pitchFamily="65" charset="-120"/>
              </a:rPr>
              <a:t>募資程序簡便</a:t>
            </a:r>
            <a:r>
              <a:rPr lang="zh-TW" altLang="zh-TW" sz="2800" dirty="0">
                <a:latin typeface="標楷體" panose="03000509000000000000" pitchFamily="65" charset="-120"/>
                <a:ea typeface="標楷體" panose="03000509000000000000" pitchFamily="65" charset="-120"/>
              </a:rPr>
              <a:t>：僅須於平台提出募資計畫，不須花時間說服親朋好友或機構投資人。</a:t>
            </a:r>
            <a:endParaRPr lang="en-US" altLang="zh-TW" sz="2800" dirty="0">
              <a:latin typeface="標楷體" panose="03000509000000000000" pitchFamily="65" charset="-120"/>
              <a:ea typeface="標楷體" panose="03000509000000000000" pitchFamily="65" charset="-120"/>
            </a:endParaRPr>
          </a:p>
          <a:p>
            <a:pPr marL="457200" lvl="0" indent="-457200">
              <a:buClr>
                <a:schemeClr val="accent2"/>
              </a:buClr>
              <a:buSzPct val="80000"/>
              <a:buFont typeface="Wingdings" panose="05000000000000000000" pitchFamily="2" charset="2"/>
              <a:buChar char="n"/>
            </a:pPr>
            <a:r>
              <a:rPr lang="zh-TW" altLang="zh-TW" sz="2800" b="1" u="sng" dirty="0">
                <a:solidFill>
                  <a:srgbClr val="FF0000"/>
                </a:solidFill>
                <a:latin typeface="標楷體" panose="03000509000000000000" pitchFamily="65" charset="-120"/>
                <a:ea typeface="標楷體" panose="03000509000000000000" pitchFamily="65" charset="-120"/>
              </a:rPr>
              <a:t>測試市場與降低風險</a:t>
            </a:r>
            <a:r>
              <a:rPr lang="zh-TW" altLang="zh-TW" sz="2800" dirty="0">
                <a:latin typeface="標楷體" panose="03000509000000000000" pitchFamily="65" charset="-120"/>
                <a:ea typeface="標楷體" panose="03000509000000000000" pitchFamily="65" charset="-120"/>
              </a:rPr>
              <a:t>：計畫執行前即可藉由募資情形瞭解市場認同度，不須過度擔心產品或企業的未來發展。</a:t>
            </a:r>
            <a:endParaRPr lang="en-US" altLang="zh-TW" sz="2800" dirty="0">
              <a:latin typeface="標楷體" panose="03000509000000000000" pitchFamily="65" charset="-120"/>
              <a:ea typeface="標楷體" panose="03000509000000000000" pitchFamily="65" charset="-120"/>
            </a:endParaRPr>
          </a:p>
          <a:p>
            <a:pPr marL="457200" lvl="0" indent="-457200">
              <a:buClr>
                <a:schemeClr val="accent2"/>
              </a:buClr>
              <a:buSzPct val="80000"/>
              <a:buFont typeface="Wingdings" panose="05000000000000000000" pitchFamily="2" charset="2"/>
              <a:buChar char="n"/>
            </a:pPr>
            <a:r>
              <a:rPr lang="zh-TW" altLang="zh-TW" sz="2800" b="1" u="sng" dirty="0">
                <a:solidFill>
                  <a:srgbClr val="FF0000"/>
                </a:solidFill>
                <a:latin typeface="標楷體" panose="03000509000000000000" pitchFamily="65" charset="-120"/>
                <a:ea typeface="標楷體" panose="03000509000000000000" pitchFamily="65" charset="-120"/>
              </a:rPr>
              <a:t>宣傳行銷</a:t>
            </a:r>
            <a:r>
              <a:rPr lang="zh-TW" altLang="zh-TW" sz="2800" dirty="0">
                <a:latin typeface="標楷體" panose="03000509000000000000" pitchFamily="65" charset="-120"/>
                <a:ea typeface="標楷體" panose="03000509000000000000" pitchFamily="65" charset="-120"/>
              </a:rPr>
              <a:t>：資金需求者藉由平台介紹其募資計畫，達到免費的宣傳效果。</a:t>
            </a:r>
            <a:endParaRPr lang="en-US" altLang="zh-TW" sz="2800" dirty="0">
              <a:latin typeface="標楷體" panose="03000509000000000000" pitchFamily="65" charset="-120"/>
              <a:ea typeface="標楷體" panose="03000509000000000000" pitchFamily="65" charset="-120"/>
            </a:endParaRPr>
          </a:p>
          <a:p>
            <a:pPr marL="457200" lvl="0" indent="-457200">
              <a:buClr>
                <a:schemeClr val="accent2"/>
              </a:buClr>
              <a:buSzPct val="80000"/>
              <a:buFont typeface="Wingdings" panose="05000000000000000000" pitchFamily="2" charset="2"/>
              <a:buChar char="n"/>
            </a:pPr>
            <a:r>
              <a:rPr lang="zh-TW" altLang="zh-TW" sz="2800" b="1" u="sng" dirty="0">
                <a:solidFill>
                  <a:srgbClr val="FF0000"/>
                </a:solidFill>
                <a:latin typeface="標楷體" panose="03000509000000000000" pitchFamily="65" charset="-120"/>
                <a:ea typeface="標楷體" panose="03000509000000000000" pitchFamily="65" charset="-120"/>
              </a:rPr>
              <a:t>擴大經營規模</a:t>
            </a:r>
            <a:r>
              <a:rPr lang="zh-TW" altLang="zh-TW" sz="2800" dirty="0">
                <a:latin typeface="標楷體" panose="03000509000000000000" pitchFamily="65" charset="-120"/>
                <a:ea typeface="標楷體" panose="03000509000000000000" pitchFamily="65" charset="-120"/>
              </a:rPr>
              <a:t>：除可藉由平台募集資金擴大營運規模，亦可提升公司知名度，有利於招募優秀人才、拓展行銷通路，進而提昇公司競爭力。</a:t>
            </a:r>
          </a:p>
        </p:txBody>
      </p:sp>
    </p:spTree>
    <p:extLst>
      <p:ext uri="{BB962C8B-B14F-4D97-AF65-F5344CB8AC3E}">
        <p14:creationId xmlns:p14="http://schemas.microsoft.com/office/powerpoint/2010/main" val="3052231824"/>
      </p:ext>
    </p:extLst>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http://yesministerltd.files.wordpress.com/2011/10/sales-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450" y="476250"/>
            <a:ext cx="338455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www.martindiainfotech.com/wp-content/themes/MII/images/training_banner.jpg"/>
          <p:cNvPicPr>
            <a:picLocks noChangeAspect="1" noChangeArrowheads="1"/>
          </p:cNvPicPr>
          <p:nvPr/>
        </p:nvPicPr>
        <p:blipFill>
          <a:blip r:embed="rId3">
            <a:extLst>
              <a:ext uri="{28A0092B-C50C-407E-A947-70E740481C1C}">
                <a14:useLocalDpi xmlns:a14="http://schemas.microsoft.com/office/drawing/2010/main" val="0"/>
              </a:ext>
            </a:extLst>
          </a:blip>
          <a:srcRect r="34447"/>
          <a:stretch>
            <a:fillRect/>
          </a:stretch>
        </p:blipFill>
        <p:spPr bwMode="auto">
          <a:xfrm>
            <a:off x="1141413" y="4237038"/>
            <a:ext cx="3814762"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174750" y="3135313"/>
            <a:ext cx="7534275" cy="1058862"/>
          </a:xfrm>
          <a:prstGeom prst="rect">
            <a:avLst/>
          </a:prstGeom>
        </p:spPr>
        <p:style>
          <a:lnRef idx="2">
            <a:schemeClr val="accent6">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5366" name="群組 8"/>
          <p:cNvGrpSpPr>
            <a:grpSpLocks/>
          </p:cNvGrpSpPr>
          <p:nvPr/>
        </p:nvGrpSpPr>
        <p:grpSpPr bwMode="auto">
          <a:xfrm>
            <a:off x="1528763" y="3141663"/>
            <a:ext cx="7672387" cy="1079500"/>
            <a:chOff x="332657" y="131818"/>
            <a:chExt cx="7172961" cy="1208025"/>
          </a:xfrm>
        </p:grpSpPr>
        <p:sp>
          <p:nvSpPr>
            <p:cNvPr id="10" name="圓角矩形 9"/>
            <p:cNvSpPr/>
            <p:nvPr/>
          </p:nvSpPr>
          <p:spPr>
            <a:xfrm>
              <a:off x="332657" y="131818"/>
              <a:ext cx="7172961" cy="1208025"/>
            </a:xfrm>
            <a:prstGeom prst="roundRect">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11" name="圓角矩形 4"/>
            <p:cNvSpPr/>
            <p:nvPr/>
          </p:nvSpPr>
          <p:spPr>
            <a:xfrm>
              <a:off x="392024" y="190442"/>
              <a:ext cx="7054228" cy="1090776"/>
            </a:xfrm>
            <a:prstGeom prst="rect">
              <a:avLst/>
            </a:prstGeom>
          </p:spPr>
          <p:style>
            <a:lnRef idx="0">
              <a:scrgbClr r="0" g="0" b="0"/>
            </a:lnRef>
            <a:fillRef idx="0">
              <a:scrgbClr r="0" g="0" b="0"/>
            </a:fillRef>
            <a:effectRef idx="0">
              <a:scrgbClr r="0" g="0" b="0"/>
            </a:effectRef>
            <a:fontRef idx="minor">
              <a:schemeClr val="lt1"/>
            </a:fontRef>
          </p:style>
          <p:txBody>
            <a:bodyPr lIns="199323" tIns="0" rIns="199323" bIns="0" spcCol="1270" anchor="ctr"/>
            <a:lstStyle/>
            <a:p>
              <a:pPr defTabSz="1778000" eaLnBrk="1" hangingPunct="1">
                <a:lnSpc>
                  <a:spcPct val="90000"/>
                </a:lnSpc>
                <a:spcAft>
                  <a:spcPct val="35000"/>
                </a:spcAft>
                <a:defRPr/>
              </a:pPr>
              <a:r>
                <a:rPr lang="zh-TW" altLang="en-US" sz="4000" b="1" dirty="0">
                  <a:solidFill>
                    <a:prstClr val="white"/>
                  </a:solidFill>
                  <a:latin typeface="標楷體" pitchFamily="65" charset="-120"/>
                  <a:ea typeface="標楷體" pitchFamily="65" charset="-120"/>
                </a:rPr>
                <a:t>壹、群眾募資介紹</a:t>
              </a:r>
            </a:p>
          </p:txBody>
        </p:sp>
      </p:grpSp>
    </p:spTree>
    <p:extLst>
      <p:ext uri="{BB962C8B-B14F-4D97-AF65-F5344CB8AC3E}">
        <p14:creationId xmlns:p14="http://schemas.microsoft.com/office/powerpoint/2010/main" val="2507380275"/>
      </p:ext>
    </p:extLst>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4568" y="620688"/>
            <a:ext cx="7920880" cy="850106"/>
          </a:xfrm>
        </p:spPr>
        <p:txBody>
          <a:bodyPr>
            <a:noAutofit/>
          </a:bodyPr>
          <a:lstStyle/>
          <a:p>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三</a:t>
            </a:r>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募資公司及投資人限額</a:t>
            </a: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1576558404"/>
              </p:ext>
            </p:extLst>
          </p:nvPr>
        </p:nvGraphicFramePr>
        <p:xfrm>
          <a:off x="1280592" y="1700808"/>
          <a:ext cx="8352928" cy="4406893"/>
        </p:xfrm>
        <a:graphic>
          <a:graphicData uri="http://schemas.openxmlformats.org/drawingml/2006/table">
            <a:tbl>
              <a:tblPr firstRow="1" bandRow="1">
                <a:tableStyleId>{F5AB1C69-6EDB-4FF4-983F-18BD219EF322}</a:tableStyleId>
              </a:tblPr>
              <a:tblGrid>
                <a:gridCol w="1313130">
                  <a:extLst>
                    <a:ext uri="{9D8B030D-6E8A-4147-A177-3AD203B41FA5}">
                      <a16:colId xmlns:a16="http://schemas.microsoft.com/office/drawing/2014/main" val="20000"/>
                    </a:ext>
                  </a:extLst>
                </a:gridCol>
                <a:gridCol w="4337654">
                  <a:extLst>
                    <a:ext uri="{9D8B030D-6E8A-4147-A177-3AD203B41FA5}">
                      <a16:colId xmlns:a16="http://schemas.microsoft.com/office/drawing/2014/main" val="20001"/>
                    </a:ext>
                  </a:extLst>
                </a:gridCol>
                <a:gridCol w="2702144">
                  <a:extLst>
                    <a:ext uri="{9D8B030D-6E8A-4147-A177-3AD203B41FA5}">
                      <a16:colId xmlns:a16="http://schemas.microsoft.com/office/drawing/2014/main" val="20002"/>
                    </a:ext>
                  </a:extLst>
                </a:gridCol>
              </a:tblGrid>
              <a:tr h="511696">
                <a:tc>
                  <a:txBody>
                    <a:bodyPr/>
                    <a:lstStyle/>
                    <a:p>
                      <a:endParaRPr lang="zh-TW" altLang="en-US" baseline="0" dirty="0">
                        <a:latin typeface="Times New Roman" panose="02020603050405020304" pitchFamily="18" charset="0"/>
                        <a:ea typeface="標楷體" panose="03000509000000000000" pitchFamily="65" charset="-120"/>
                      </a:endParaRPr>
                    </a:p>
                  </a:txBody>
                  <a:tcPr/>
                </a:tc>
                <a:tc>
                  <a:txBody>
                    <a:bodyPr/>
                    <a:lstStyle/>
                    <a:p>
                      <a:pPr algn="ctr"/>
                      <a:r>
                        <a:rPr lang="zh-TW" altLang="en-US" sz="2800" baseline="0" dirty="0">
                          <a:latin typeface="Times New Roman" panose="02020603050405020304" pitchFamily="18" charset="0"/>
                          <a:ea typeface="標楷體" panose="03000509000000000000" pitchFamily="65" charset="-120"/>
                        </a:rPr>
                        <a:t>限額</a:t>
                      </a:r>
                    </a:p>
                  </a:txBody>
                  <a:tcPr/>
                </a:tc>
                <a:tc>
                  <a:txBody>
                    <a:bodyPr/>
                    <a:lstStyle/>
                    <a:p>
                      <a:pPr algn="ctr"/>
                      <a:r>
                        <a:rPr lang="zh-TW" altLang="en-US" sz="2800" baseline="0" dirty="0">
                          <a:latin typeface="Times New Roman" panose="02020603050405020304" pitchFamily="18" charset="0"/>
                          <a:ea typeface="標楷體" panose="03000509000000000000" pitchFamily="65" charset="-120"/>
                        </a:rPr>
                        <a:t>控管方式</a:t>
                      </a:r>
                    </a:p>
                  </a:txBody>
                  <a:tcPr/>
                </a:tc>
                <a:extLst>
                  <a:ext uri="{0D108BD9-81ED-4DB2-BD59-A6C34878D82A}">
                    <a16:rowId xmlns:a16="http://schemas.microsoft.com/office/drawing/2014/main" val="10000"/>
                  </a:ext>
                </a:extLst>
              </a:tr>
              <a:tr h="962653">
                <a:tc>
                  <a:txBody>
                    <a:bodyPr/>
                    <a:lstStyle/>
                    <a:p>
                      <a:r>
                        <a:rPr lang="zh-TW" altLang="en-US" sz="2000" baseline="0" dirty="0">
                          <a:latin typeface="Times New Roman" panose="02020603050405020304" pitchFamily="18" charset="0"/>
                          <a:ea typeface="標楷體" panose="03000509000000000000" pitchFamily="65" charset="-120"/>
                        </a:rPr>
                        <a:t>募資公司</a:t>
                      </a:r>
                      <a:endParaRPr lang="zh-TW" altLang="en-US" sz="2000" b="1" baseline="0" dirty="0">
                        <a:solidFill>
                          <a:srgbClr val="0000CC"/>
                        </a:solidFill>
                        <a:latin typeface="Times New Roman" panose="02020603050405020304" pitchFamily="18" charset="0"/>
                        <a:ea typeface="標楷體" panose="03000509000000000000" pitchFamily="65" charset="-120"/>
                      </a:endParaRPr>
                    </a:p>
                  </a:txBody>
                  <a:tcPr anchor="ctr"/>
                </a:tc>
                <a:tc>
                  <a:txBody>
                    <a:bodyPr/>
                    <a:lstStyle/>
                    <a:p>
                      <a:pPr marL="342900" indent="-342900">
                        <a:buFont typeface="Wingdings" panose="05000000000000000000" pitchFamily="2" charset="2"/>
                        <a:buChar char="Ø"/>
                      </a:pPr>
                      <a:r>
                        <a:rPr lang="zh-TW" altLang="en-US" sz="2000" baseline="0" dirty="0">
                          <a:latin typeface="Times New Roman" panose="02020603050405020304" pitchFamily="18" charset="0"/>
                          <a:ea typeface="標楷體" panose="03000509000000000000" pitchFamily="65" charset="-120"/>
                        </a:rPr>
                        <a:t>一年內於所有平台募資總金額不得超過</a:t>
                      </a:r>
                      <a:r>
                        <a:rPr lang="zh-TW" altLang="en-US" sz="2000" b="1" u="sng" baseline="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新臺幣</a:t>
                      </a:r>
                      <a:r>
                        <a:rPr lang="en-US" altLang="zh-TW" sz="2000" b="1" u="sng" baseline="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3,000</a:t>
                      </a:r>
                      <a:r>
                        <a:rPr lang="zh-TW" altLang="en-US" sz="2000" b="1" u="sng" baseline="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萬元</a:t>
                      </a:r>
                      <a:endParaRPr lang="en-US" altLang="zh-TW" sz="2000" u="sng" baseline="0" dirty="0">
                        <a:solidFill>
                          <a:srgbClr val="FF0000"/>
                        </a:solidFill>
                        <a:latin typeface="Times New Roman" panose="02020603050405020304" pitchFamily="18" charset="0"/>
                        <a:ea typeface="標楷體" panose="03000509000000000000" pitchFamily="65" charset="-120"/>
                      </a:endParaRPr>
                    </a:p>
                    <a:p>
                      <a:pPr marL="342900" indent="-342900">
                        <a:buFont typeface="Wingdings" panose="05000000000000000000" pitchFamily="2" charset="2"/>
                        <a:buChar char="Ø"/>
                      </a:pPr>
                      <a:r>
                        <a:rPr lang="zh-TW" altLang="en-US" sz="2000" baseline="0" dirty="0">
                          <a:latin typeface="Times New Roman" panose="02020603050405020304" pitchFamily="18" charset="0"/>
                          <a:ea typeface="標楷體" panose="03000509000000000000" pitchFamily="65" charset="-120"/>
                        </a:rPr>
                        <a:t>每次募資僅限於單一平台辦理</a:t>
                      </a:r>
                      <a:endParaRPr lang="en-US" altLang="zh-TW" sz="2000" baseline="0" dirty="0">
                        <a:latin typeface="Times New Roman" panose="02020603050405020304" pitchFamily="18" charset="0"/>
                        <a:ea typeface="標楷體" panose="03000509000000000000" pitchFamily="65" charset="-120"/>
                      </a:endParaRPr>
                    </a:p>
                    <a:p>
                      <a:endParaRPr lang="zh-TW" altLang="en-US" sz="2000" b="1" baseline="0" dirty="0">
                        <a:solidFill>
                          <a:srgbClr val="0000CC"/>
                        </a:solidFill>
                        <a:latin typeface="Times New Roman" panose="02020603050405020304" pitchFamily="18" charset="0"/>
                        <a:ea typeface="標楷體" panose="03000509000000000000" pitchFamily="65" charset="-120"/>
                      </a:endParaRPr>
                    </a:p>
                  </a:txBody>
                  <a:tcPr/>
                </a:tc>
                <a:tc>
                  <a:txBody>
                    <a:bodyPr/>
                    <a:lstStyle/>
                    <a:p>
                      <a:r>
                        <a:rPr lang="zh-TW" altLang="en-US" sz="2000" baseline="0" dirty="0">
                          <a:latin typeface="Times New Roman" panose="02020603050405020304" pitchFamily="18" charset="0"/>
                          <a:ea typeface="標楷體" panose="03000509000000000000" pitchFamily="65" charset="-120"/>
                        </a:rPr>
                        <a:t>由各平台向櫃買中心申報</a:t>
                      </a:r>
                      <a:endParaRPr lang="zh-TW" altLang="en-US" sz="2000" b="1" baseline="0" dirty="0">
                        <a:solidFill>
                          <a:srgbClr val="0000CC"/>
                        </a:solidFill>
                        <a:latin typeface="Times New Roman" panose="02020603050405020304" pitchFamily="18" charset="0"/>
                        <a:ea typeface="標楷體" panose="03000509000000000000" pitchFamily="65" charset="-120"/>
                      </a:endParaRPr>
                    </a:p>
                  </a:txBody>
                  <a:tcPr anchor="ctr"/>
                </a:tc>
                <a:extLst>
                  <a:ext uri="{0D108BD9-81ED-4DB2-BD59-A6C34878D82A}">
                    <a16:rowId xmlns:a16="http://schemas.microsoft.com/office/drawing/2014/main" val="10001"/>
                  </a:ext>
                </a:extLst>
              </a:tr>
              <a:tr h="962653">
                <a:tc rowSpan="2">
                  <a:txBody>
                    <a:bodyPr/>
                    <a:lstStyle/>
                    <a:p>
                      <a:pPr algn="l"/>
                      <a:r>
                        <a:rPr lang="zh-TW" altLang="en-US" sz="2000" baseline="0" dirty="0">
                          <a:latin typeface="Times New Roman" panose="02020603050405020304" pitchFamily="18" charset="0"/>
                          <a:ea typeface="標楷體" panose="03000509000000000000" pitchFamily="65" charset="-120"/>
                        </a:rPr>
                        <a:t>投資人</a:t>
                      </a:r>
                      <a:endParaRPr lang="zh-TW" altLang="en-US" sz="2000" b="1" baseline="0" dirty="0">
                        <a:solidFill>
                          <a:srgbClr val="0000CC"/>
                        </a:solidFill>
                        <a:latin typeface="Times New Roman" panose="02020603050405020304" pitchFamily="18" charset="0"/>
                        <a:ea typeface="標楷體" panose="03000509000000000000" pitchFamily="65" charset="-120"/>
                      </a:endParaRPr>
                    </a:p>
                  </a:txBody>
                  <a:tcPr anchor="ctr"/>
                </a:tc>
                <a:tc>
                  <a:txBody>
                    <a:bodyPr/>
                    <a:lstStyle/>
                    <a:p>
                      <a:pPr marL="0" indent="0">
                        <a:buFont typeface="Wingdings" panose="05000000000000000000" pitchFamily="2" charset="2"/>
                        <a:buNone/>
                      </a:pPr>
                      <a:r>
                        <a:rPr kumimoji="0" lang="zh-TW" altLang="zh-TW" sz="2000" b="1" u="heavy" kern="1200" dirty="0">
                          <a:solidFill>
                            <a:srgbClr val="FF0000"/>
                          </a:solidFill>
                          <a:effectLst>
                            <a:outerShdw blurRad="38100" dist="38100" dir="2700000" algn="tl">
                              <a:srgbClr val="000000">
                                <a:alpha val="43137"/>
                              </a:srgbClr>
                            </a:outerShdw>
                          </a:effectLst>
                          <a:latin typeface="標楷體"/>
                          <a:ea typeface="標楷體"/>
                          <a:cs typeface="+mn-cs"/>
                        </a:rPr>
                        <a:t>天使投資人</a:t>
                      </a:r>
                      <a:r>
                        <a:rPr lang="zh-TW" altLang="en-US" sz="2000" baseline="0" dirty="0">
                          <a:latin typeface="Times New Roman" panose="02020603050405020304" pitchFamily="18" charset="0"/>
                          <a:ea typeface="標楷體" panose="03000509000000000000" pitchFamily="65" charset="-120"/>
                        </a:rPr>
                        <a:t>、募資公司之董事、監察人及持股</a:t>
                      </a:r>
                      <a:r>
                        <a:rPr lang="en-US" altLang="zh-TW" sz="2000" baseline="0" dirty="0">
                          <a:latin typeface="Times New Roman" panose="02020603050405020304" pitchFamily="18" charset="0"/>
                          <a:ea typeface="標楷體" panose="03000509000000000000" pitchFamily="65" charset="-120"/>
                        </a:rPr>
                        <a:t>10%</a:t>
                      </a:r>
                      <a:r>
                        <a:rPr lang="zh-TW" altLang="en-US" sz="2000" baseline="0" dirty="0">
                          <a:latin typeface="Times New Roman" panose="02020603050405020304" pitchFamily="18" charset="0"/>
                          <a:ea typeface="標楷體" panose="03000509000000000000" pitchFamily="65" charset="-120"/>
                        </a:rPr>
                        <a:t>以上股東：</a:t>
                      </a:r>
                      <a:r>
                        <a:rPr lang="zh-TW" altLang="en-US" sz="2000" u="sng" baseline="0" dirty="0">
                          <a:solidFill>
                            <a:srgbClr val="FF0000"/>
                          </a:solidFill>
                          <a:latin typeface="Times New Roman" panose="02020603050405020304" pitchFamily="18" charset="0"/>
                          <a:ea typeface="標楷體" panose="03000509000000000000" pitchFamily="65" charset="-120"/>
                        </a:rPr>
                        <a:t>不設限</a:t>
                      </a:r>
                      <a:endParaRPr lang="zh-TW" altLang="en-US" sz="2000" b="1" u="sng" baseline="0" dirty="0">
                        <a:solidFill>
                          <a:srgbClr val="FF0000"/>
                        </a:solidFill>
                        <a:latin typeface="Times New Roman" panose="02020603050405020304" pitchFamily="18" charset="0"/>
                        <a:ea typeface="標楷體" panose="03000509000000000000" pitchFamily="65" charset="-120"/>
                      </a:endParaRPr>
                    </a:p>
                  </a:txBody>
                  <a:tcPr/>
                </a:tc>
                <a:tc rowSpan="2">
                  <a:txBody>
                    <a:bodyPr/>
                    <a:lstStyle/>
                    <a:p>
                      <a:r>
                        <a:rPr lang="zh-TW" altLang="en-US" sz="2000" baseline="0" dirty="0">
                          <a:latin typeface="Times New Roman" panose="02020603050405020304" pitchFamily="18" charset="0"/>
                          <a:ea typeface="標楷體" panose="03000509000000000000" pitchFamily="65" charset="-120"/>
                        </a:rPr>
                        <a:t>各平台各自控管</a:t>
                      </a:r>
                      <a:endParaRPr lang="zh-TW" altLang="en-US" sz="2000" b="1" baseline="0" dirty="0">
                        <a:solidFill>
                          <a:srgbClr val="0000CC"/>
                        </a:solidFill>
                        <a:latin typeface="Times New Roman" panose="02020603050405020304" pitchFamily="18" charset="0"/>
                        <a:ea typeface="標楷體" panose="03000509000000000000" pitchFamily="65" charset="-120"/>
                      </a:endParaRPr>
                    </a:p>
                  </a:txBody>
                  <a:tcPr anchor="ctr"/>
                </a:tc>
                <a:extLst>
                  <a:ext uri="{0D108BD9-81ED-4DB2-BD59-A6C34878D82A}">
                    <a16:rowId xmlns:a16="http://schemas.microsoft.com/office/drawing/2014/main" val="10002"/>
                  </a:ext>
                </a:extLst>
              </a:tr>
              <a:tr h="962653">
                <a:tc vMerge="1">
                  <a:txBody>
                    <a:bodyPr/>
                    <a:lstStyle/>
                    <a:p>
                      <a:endParaRPr lang="zh-TW" altLang="en-US" sz="2000" b="1" baseline="0" dirty="0">
                        <a:solidFill>
                          <a:srgbClr val="0000CC"/>
                        </a:solidFill>
                        <a:latin typeface="Times New Roman" panose="02020603050405020304" pitchFamily="18" charset="0"/>
                        <a:ea typeface="標楷體" panose="03000509000000000000" pitchFamily="65" charset="-120"/>
                      </a:endParaRPr>
                    </a:p>
                  </a:txBody>
                  <a:tcPr/>
                </a:tc>
                <a:tc>
                  <a:txBody>
                    <a:bodyPr/>
                    <a:lstStyle/>
                    <a:p>
                      <a:pPr marL="0" indent="0">
                        <a:buFont typeface="Wingdings" panose="05000000000000000000" pitchFamily="2" charset="2"/>
                        <a:buNone/>
                      </a:pPr>
                      <a:r>
                        <a:rPr lang="zh-TW" altLang="en-US" sz="2000" u="none" baseline="0" dirty="0">
                          <a:latin typeface="標楷體" panose="03000509000000000000" pitchFamily="65" charset="-120"/>
                          <a:ea typeface="標楷體" panose="03000509000000000000" pitchFamily="65" charset="-120"/>
                        </a:rPr>
                        <a:t>非</a:t>
                      </a:r>
                      <a:r>
                        <a:rPr kumimoji="0" lang="zh-TW" altLang="zh-TW" sz="2000" b="1" u="heavy" kern="1200" dirty="0">
                          <a:solidFill>
                            <a:srgbClr val="FF0000"/>
                          </a:solidFill>
                          <a:effectLst>
                            <a:outerShdw blurRad="38100" dist="38100" dir="2700000" algn="tl">
                              <a:srgbClr val="000000">
                                <a:alpha val="43137"/>
                              </a:srgbClr>
                            </a:outerShdw>
                          </a:effectLst>
                          <a:latin typeface="標楷體"/>
                          <a:ea typeface="標楷體"/>
                          <a:cs typeface="+mn-cs"/>
                        </a:rPr>
                        <a:t>天使</a:t>
                      </a:r>
                      <a:r>
                        <a:rPr lang="zh-TW" altLang="en-US" sz="2000" u="none" baseline="0" dirty="0">
                          <a:latin typeface="標楷體" panose="03000509000000000000" pitchFamily="65" charset="-120"/>
                          <a:ea typeface="標楷體" panose="03000509000000000000" pitchFamily="65" charset="-120"/>
                        </a:rPr>
                        <a:t>投資人</a:t>
                      </a:r>
                      <a:r>
                        <a:rPr lang="zh-TW" altLang="en-US" sz="2000" baseline="0" dirty="0">
                          <a:latin typeface="新細明體"/>
                          <a:ea typeface="新細明體"/>
                        </a:rPr>
                        <a:t>：</a:t>
                      </a:r>
                      <a:endParaRPr lang="en-US" altLang="zh-TW" sz="2000" baseline="0"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en-US" sz="2000" baseline="0" dirty="0">
                          <a:latin typeface="標楷體" panose="03000509000000000000" pitchFamily="65" charset="-120"/>
                          <a:ea typeface="標楷體" panose="03000509000000000000" pitchFamily="65" charset="-120"/>
                        </a:rPr>
                        <a:t>單次募資案之投資額度：</a:t>
                      </a:r>
                      <a:endParaRPr lang="en-US" altLang="zh-TW" sz="2000" baseline="0" dirty="0">
                        <a:latin typeface="標楷體" panose="03000509000000000000" pitchFamily="65" charset="-120"/>
                        <a:ea typeface="標楷體" panose="03000509000000000000" pitchFamily="65" charset="-120"/>
                      </a:endParaRPr>
                    </a:p>
                    <a:p>
                      <a:pPr marL="361950" indent="0">
                        <a:buFont typeface="Wingdings" panose="05000000000000000000" pitchFamily="2" charset="2"/>
                        <a:buNone/>
                      </a:pPr>
                      <a:r>
                        <a:rPr lang="zh-TW" altLang="en-US" sz="2000" u="sng" baseline="0" dirty="0">
                          <a:solidFill>
                            <a:srgbClr val="FF0000"/>
                          </a:solidFill>
                          <a:latin typeface="標楷體" panose="03000509000000000000" pitchFamily="65" charset="-120"/>
                          <a:ea typeface="標楷體" panose="03000509000000000000" pitchFamily="65" charset="-120"/>
                        </a:rPr>
                        <a:t>新臺幣</a:t>
                      </a:r>
                      <a:r>
                        <a:rPr lang="en-US" altLang="zh-TW" sz="2000" u="sng" baseline="0" dirty="0">
                          <a:solidFill>
                            <a:srgbClr val="FF0000"/>
                          </a:solidFill>
                          <a:latin typeface="標楷體" panose="03000509000000000000" pitchFamily="65" charset="-120"/>
                          <a:ea typeface="標楷體" panose="03000509000000000000" pitchFamily="65" charset="-120"/>
                        </a:rPr>
                        <a:t>5</a:t>
                      </a:r>
                      <a:r>
                        <a:rPr lang="zh-TW" altLang="en-US" sz="2000" u="sng" baseline="0" dirty="0">
                          <a:solidFill>
                            <a:srgbClr val="FF0000"/>
                          </a:solidFill>
                          <a:latin typeface="標楷體" panose="03000509000000000000" pitchFamily="65" charset="-120"/>
                          <a:ea typeface="標楷體" panose="03000509000000000000" pitchFamily="65" charset="-120"/>
                        </a:rPr>
                        <a:t>萬</a:t>
                      </a:r>
                      <a:r>
                        <a:rPr lang="zh-TW" altLang="en-US" sz="2000" baseline="0" dirty="0">
                          <a:latin typeface="標楷體" panose="03000509000000000000" pitchFamily="65" charset="-120"/>
                          <a:ea typeface="標楷體" panose="03000509000000000000" pitchFamily="65" charset="-120"/>
                        </a:rPr>
                        <a:t>元</a:t>
                      </a:r>
                      <a:endParaRPr lang="en-US" altLang="zh-TW" sz="2000" baseline="0" dirty="0">
                        <a:latin typeface="標楷體" panose="03000509000000000000" pitchFamily="65" charset="-120"/>
                        <a:ea typeface="標楷體" panose="03000509000000000000" pitchFamily="65" charset="-120"/>
                      </a:endParaRP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sz="2000" baseline="0" dirty="0">
                          <a:latin typeface="標楷體" panose="03000509000000000000" pitchFamily="65" charset="-120"/>
                          <a:ea typeface="標楷體" panose="03000509000000000000" pitchFamily="65" charset="-120"/>
                        </a:rPr>
                        <a:t>於每一個平台一年內之投資總額度：</a:t>
                      </a:r>
                      <a:r>
                        <a:rPr lang="zh-TW" altLang="en-US" sz="2000" u="sng" baseline="0" dirty="0">
                          <a:solidFill>
                            <a:srgbClr val="FF0000"/>
                          </a:solidFill>
                          <a:latin typeface="標楷體" panose="03000509000000000000" pitchFamily="65" charset="-120"/>
                          <a:ea typeface="標楷體" panose="03000509000000000000" pitchFamily="65" charset="-120"/>
                        </a:rPr>
                        <a:t>新臺幣</a:t>
                      </a:r>
                      <a:r>
                        <a:rPr lang="en-US" altLang="zh-TW" sz="2000" u="sng" baseline="0" dirty="0">
                          <a:solidFill>
                            <a:srgbClr val="FF0000"/>
                          </a:solidFill>
                          <a:latin typeface="標楷體" panose="03000509000000000000" pitchFamily="65" charset="-120"/>
                          <a:ea typeface="標楷體" panose="03000509000000000000" pitchFamily="65" charset="-120"/>
                        </a:rPr>
                        <a:t>10</a:t>
                      </a:r>
                      <a:r>
                        <a:rPr lang="zh-TW" altLang="en-US" sz="2000" u="sng" baseline="0" dirty="0">
                          <a:solidFill>
                            <a:srgbClr val="FF0000"/>
                          </a:solidFill>
                          <a:latin typeface="標楷體" panose="03000509000000000000" pitchFamily="65" charset="-120"/>
                          <a:ea typeface="標楷體" panose="03000509000000000000" pitchFamily="65" charset="-120"/>
                        </a:rPr>
                        <a:t>萬元</a:t>
                      </a:r>
                      <a:endParaRPr lang="en-US" altLang="zh-TW" sz="2000" baseline="0" dirty="0">
                        <a:latin typeface="標楷體" panose="03000509000000000000" pitchFamily="65" charset="-120"/>
                        <a:ea typeface="標楷體" panose="03000509000000000000" pitchFamily="65" charset="-120"/>
                      </a:endParaRPr>
                    </a:p>
                  </a:txBody>
                  <a:tcPr/>
                </a:tc>
                <a:tc vMerge="1">
                  <a:txBody>
                    <a:bodyPr/>
                    <a:lstStyle/>
                    <a:p>
                      <a:endParaRPr lang="zh-TW" altLang="en-US" sz="2000" b="1" baseline="0" dirty="0">
                        <a:solidFill>
                          <a:srgbClr val="0000CC"/>
                        </a:solidFill>
                        <a:latin typeface="Times New Roman" panose="02020603050405020304" pitchFamily="18" charset="0"/>
                        <a:ea typeface="標楷體" panose="03000509000000000000" pitchFamily="65" charset="-120"/>
                      </a:endParaRPr>
                    </a:p>
                  </a:txBody>
                  <a:tcPr/>
                </a:tc>
                <a:extLst>
                  <a:ext uri="{0D108BD9-81ED-4DB2-BD59-A6C34878D82A}">
                    <a16:rowId xmlns:a16="http://schemas.microsoft.com/office/drawing/2014/main" val="10003"/>
                  </a:ext>
                </a:extLst>
              </a:tr>
            </a:tbl>
          </a:graphicData>
        </a:graphic>
      </p:graphicFrame>
      <p:sp>
        <p:nvSpPr>
          <p:cNvPr id="4" name="投影片編號版面配置區 3"/>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30</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2197619753"/>
      </p:ext>
    </p:extLst>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0824" cy="1138138"/>
          </a:xfrm>
        </p:spPr>
        <p:txBody>
          <a:bodyPr>
            <a:normAutofit/>
          </a:bodyPr>
          <a:lstStyle/>
          <a:p>
            <a:pPr marL="723900" indent="-723900"/>
            <a:r>
              <a:rPr lang="zh-TW" altLang="en-US" sz="3200" dirty="0">
                <a:solidFill>
                  <a:srgbClr val="572314"/>
                </a:solidFill>
                <a:latin typeface="標楷體" panose="03000509000000000000" pitchFamily="65" charset="-120"/>
                <a:ea typeface="標楷體" panose="03000509000000000000" pitchFamily="65" charset="-120"/>
              </a:rPr>
              <a:t>註：天使投資人的定義</a:t>
            </a:r>
            <a:endParaRPr lang="zh-TW" altLang="en-US" sz="40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p:txBody>
          <a:bodyPr>
            <a:normAutofit fontScale="85000" lnSpcReduction="20000"/>
          </a:bodyPr>
          <a:lstStyle/>
          <a:p>
            <a:pPr marL="596900" indent="-514350">
              <a:buClr>
                <a:schemeClr val="accent2"/>
              </a:buClr>
              <a:buFont typeface="Wingdings" panose="05000000000000000000" pitchFamily="2" charset="2"/>
              <a:buChar char="n"/>
            </a:pPr>
            <a:r>
              <a:rPr lang="zh-TW" altLang="en-US" sz="2800" b="1" u="sng" dirty="0">
                <a:solidFill>
                  <a:srgbClr val="FF0000"/>
                </a:solidFill>
                <a:latin typeface="標楷體" panose="03000509000000000000" pitchFamily="65" charset="-120"/>
                <a:ea typeface="標楷體" panose="03000509000000000000" pitchFamily="65" charset="-120"/>
              </a:rPr>
              <a:t>天使投資人係指投資人符合下列條件之一者：</a:t>
            </a:r>
            <a:endParaRPr lang="en-US" altLang="zh-TW" sz="2800" b="1" u="sng" dirty="0">
              <a:solidFill>
                <a:srgbClr val="FF0000"/>
              </a:solidFill>
              <a:latin typeface="標楷體" panose="03000509000000000000" pitchFamily="65" charset="-120"/>
              <a:ea typeface="標楷體" panose="03000509000000000000" pitchFamily="65" charset="-120"/>
            </a:endParaRPr>
          </a:p>
          <a:p>
            <a:pPr marL="1114425" indent="-457200">
              <a:buClr>
                <a:schemeClr val="accent2"/>
              </a:buClr>
              <a:buFont typeface="Wingdings" panose="05000000000000000000" pitchFamily="2" charset="2"/>
              <a:buChar char="Ø"/>
            </a:pPr>
            <a:r>
              <a:rPr lang="zh-TW" altLang="en-US" sz="2800" u="heavy" dirty="0">
                <a:solidFill>
                  <a:srgbClr val="FF0000"/>
                </a:solidFill>
                <a:latin typeface="標楷體"/>
                <a:ea typeface="標楷體"/>
              </a:rPr>
              <a:t>專業機構投資人：</a:t>
            </a:r>
            <a:r>
              <a:rPr lang="zh-TW" altLang="en-US" sz="2800" dirty="0">
                <a:latin typeface="標楷體"/>
                <a:ea typeface="標楷體"/>
              </a:rPr>
              <a:t>係指國內外之銀行、保險公司、票券金融公司、證券商、基金管理公司、政府投資機構、政府基金、退休基金、共同基金、單位信託、證券投資信託公司、證券投資顧問公司、信託業、期貨商、期貨服務事業及其他經主管機關核准之機構。</a:t>
            </a:r>
            <a:endParaRPr lang="en-US" altLang="zh-TW" sz="2800" dirty="0">
              <a:latin typeface="標楷體"/>
              <a:ea typeface="標楷體"/>
            </a:endParaRPr>
          </a:p>
          <a:p>
            <a:pPr marL="1114425" indent="-457200">
              <a:buClr>
                <a:schemeClr val="accent2"/>
              </a:buClr>
              <a:buFont typeface="Wingdings" panose="05000000000000000000" pitchFamily="2" charset="2"/>
              <a:buChar char="Ø"/>
            </a:pPr>
            <a:r>
              <a:rPr lang="zh-TW" altLang="en-US" sz="2800" u="heavy" dirty="0">
                <a:solidFill>
                  <a:srgbClr val="FF0000"/>
                </a:solidFill>
                <a:latin typeface="標楷體"/>
                <a:ea typeface="標楷體"/>
              </a:rPr>
              <a:t>最近一期經會計師查核或核閱之財務報告股東權益超過新臺幣五千萬元且設有投資專責單位之法人或基金。但中華民國境外之法人，其財務報告免經會計師查核或核閱。</a:t>
            </a:r>
            <a:endParaRPr lang="en-US" altLang="zh-TW" sz="2800" u="heavy" dirty="0">
              <a:solidFill>
                <a:srgbClr val="FF0000"/>
              </a:solidFill>
              <a:latin typeface="標楷體"/>
              <a:ea typeface="標楷體"/>
            </a:endParaRPr>
          </a:p>
          <a:p>
            <a:pPr marL="1114425" indent="-457200">
              <a:buClr>
                <a:schemeClr val="accent2"/>
              </a:buClr>
              <a:buFont typeface="Wingdings" panose="05000000000000000000" pitchFamily="2" charset="2"/>
              <a:buChar char="Ø"/>
            </a:pPr>
            <a:r>
              <a:rPr lang="zh-TW" altLang="en-US" sz="2800" u="heavy" dirty="0">
                <a:solidFill>
                  <a:srgbClr val="FF0000"/>
                </a:solidFill>
                <a:latin typeface="標楷體"/>
                <a:ea typeface="標楷體"/>
              </a:rPr>
              <a:t>簽訂信託契約之信託業，其委託人符合前二款之規定。</a:t>
            </a:r>
            <a:endParaRPr lang="en-US" altLang="zh-TW" sz="2800" u="heavy" dirty="0">
              <a:solidFill>
                <a:srgbClr val="FF0000"/>
              </a:solidFill>
              <a:latin typeface="標楷體"/>
              <a:ea typeface="標楷體"/>
            </a:endParaRPr>
          </a:p>
          <a:p>
            <a:pPr marL="1114425" indent="-457200">
              <a:buClr>
                <a:schemeClr val="accent2"/>
              </a:buClr>
              <a:buFont typeface="Wingdings" panose="05000000000000000000" pitchFamily="2" charset="2"/>
              <a:buChar char="Ø"/>
            </a:pPr>
            <a:r>
              <a:rPr lang="zh-TW" altLang="en-US" sz="2800" u="heavy" dirty="0">
                <a:solidFill>
                  <a:srgbClr val="FF0000"/>
                </a:solidFill>
                <a:latin typeface="標楷體"/>
                <a:ea typeface="標楷體"/>
              </a:rPr>
              <a:t>依法設立之創業投資事業。</a:t>
            </a: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31</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628476366"/>
      </p:ext>
    </p:extLst>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內容版面配置區 2"/>
          <p:cNvSpPr>
            <a:spLocks noGrp="1"/>
          </p:cNvSpPr>
          <p:nvPr>
            <p:ph idx="1"/>
          </p:nvPr>
        </p:nvSpPr>
        <p:spPr/>
        <p:txBody>
          <a:bodyPr/>
          <a:lstStyle/>
          <a:p>
            <a:pPr eaLnBrk="1" hangingPunct="1">
              <a:buClr>
                <a:schemeClr val="accent2"/>
              </a:buClr>
              <a:buFont typeface="Wingdings" panose="05000000000000000000" pitchFamily="2" charset="2"/>
              <a:buChar char="n"/>
            </a:pPr>
            <a:r>
              <a:rPr lang="zh-TW" altLang="en-US" dirty="0">
                <a:latin typeface="標楷體" pitchFamily="65" charset="-120"/>
                <a:ea typeface="標楷體" pitchFamily="65" charset="-120"/>
              </a:rPr>
              <a:t>元富證券</a:t>
            </a:r>
            <a:endParaRPr lang="en-US" altLang="zh-TW" dirty="0">
              <a:latin typeface="標楷體" pitchFamily="65" charset="-120"/>
              <a:ea typeface="標楷體" pitchFamily="65" charset="-120"/>
            </a:endParaRPr>
          </a:p>
          <a:p>
            <a:pPr lvl="1" eaLnBrk="1" hangingPunct="1">
              <a:buClr>
                <a:schemeClr val="accent2"/>
              </a:buClr>
              <a:buSzPct val="80000"/>
              <a:buFont typeface="Wingdings" panose="05000000000000000000" pitchFamily="2" charset="2"/>
              <a:buChar char="l"/>
            </a:pPr>
            <a:r>
              <a:rPr lang="en-US" altLang="zh-TW" dirty="0"/>
              <a:t>https://crowdfund.masterlink.com.tw/html/index.html</a:t>
            </a:r>
          </a:p>
          <a:p>
            <a:pPr eaLnBrk="1" hangingPunct="1"/>
            <a:endParaRPr lang="en-US" altLang="zh-TW" dirty="0"/>
          </a:p>
          <a:p>
            <a:pPr eaLnBrk="1" hangingPunct="1">
              <a:buClr>
                <a:schemeClr val="accent2"/>
              </a:buClr>
              <a:buFont typeface="Wingdings" panose="05000000000000000000" pitchFamily="2" charset="2"/>
              <a:buChar char="n"/>
            </a:pPr>
            <a:r>
              <a:rPr lang="zh-TW" altLang="en-US" dirty="0">
                <a:latin typeface="標楷體" pitchFamily="65" charset="-120"/>
                <a:ea typeface="標楷體" pitchFamily="65" charset="-120"/>
              </a:rPr>
              <a:t>第一金證券</a:t>
            </a:r>
            <a:endParaRPr lang="en-US" altLang="zh-TW" dirty="0">
              <a:latin typeface="標楷體" pitchFamily="65" charset="-120"/>
              <a:ea typeface="標楷體" pitchFamily="65" charset="-120"/>
            </a:endParaRPr>
          </a:p>
          <a:p>
            <a:pPr lvl="1" eaLnBrk="1" hangingPunct="1">
              <a:buClr>
                <a:schemeClr val="accent2"/>
              </a:buClr>
              <a:buSzPct val="80000"/>
              <a:buFont typeface="Wingdings" panose="05000000000000000000" pitchFamily="2" charset="2"/>
              <a:buChar char="l"/>
            </a:pPr>
            <a:r>
              <a:rPr lang="en-US" altLang="zh-TW" dirty="0"/>
              <a:t>https://efun.ftsi.com.tw/</a:t>
            </a:r>
          </a:p>
          <a:p>
            <a:pPr eaLnBrk="1" hangingPunct="1"/>
            <a:endParaRPr lang="en-US" altLang="zh-TW" dirty="0"/>
          </a:p>
          <a:p>
            <a:pPr marL="82296" indent="0" eaLnBrk="1" hangingPunct="1">
              <a:buClr>
                <a:schemeClr val="accent2"/>
              </a:buClr>
              <a:buNone/>
            </a:pPr>
            <a:endParaRPr lang="zh-TW" altLang="en-US" dirty="0"/>
          </a:p>
        </p:txBody>
      </p:sp>
      <p:sp>
        <p:nvSpPr>
          <p:cNvPr id="3" name="投影片編號版面配置區 2"/>
          <p:cNvSpPr>
            <a:spLocks noGrp="1"/>
          </p:cNvSpPr>
          <p:nvPr>
            <p:ph type="sldNum" sz="quarter" idx="12"/>
          </p:nvPr>
        </p:nvSpPr>
        <p:spPr/>
        <p:txBody>
          <a:bodyPr/>
          <a:lstStyle/>
          <a:p>
            <a:pPr>
              <a:defRPr/>
            </a:pPr>
            <a:fld id="{806A2AEA-7385-4432-B7EE-28D9632F5A6D}" type="slidenum">
              <a:rPr lang="zh-TW" altLang="en-US" smtClean="0"/>
              <a:pPr>
                <a:defRPr/>
              </a:pPr>
              <a:t>32</a:t>
            </a:fld>
            <a:endParaRPr lang="zh-TW" altLang="en-US"/>
          </a:p>
        </p:txBody>
      </p:sp>
      <p:sp>
        <p:nvSpPr>
          <p:cNvPr id="6" name="標題 1"/>
          <p:cNvSpPr>
            <a:spLocks noGrp="1"/>
          </p:cNvSpPr>
          <p:nvPr>
            <p:ph type="title"/>
          </p:nvPr>
        </p:nvSpPr>
        <p:spPr>
          <a:xfrm>
            <a:off x="1064568" y="620688"/>
            <a:ext cx="7920880" cy="850106"/>
          </a:xfrm>
        </p:spPr>
        <p:txBody>
          <a:bodyPr>
            <a:noAutofit/>
          </a:bodyPr>
          <a:lstStyle/>
          <a:p>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四</a:t>
            </a:r>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國內股權性群眾募資平台業者</a:t>
            </a:r>
          </a:p>
        </p:txBody>
      </p:sp>
    </p:spTree>
    <p:extLst>
      <p:ext uri="{BB962C8B-B14F-4D97-AF65-F5344CB8AC3E}">
        <p14:creationId xmlns:p14="http://schemas.microsoft.com/office/powerpoint/2010/main" val="2301837026"/>
      </p:ext>
    </p:extLst>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a:spLocks noGrp="1"/>
          </p:cNvSpPr>
          <p:nvPr>
            <p:ph idx="1"/>
          </p:nvPr>
        </p:nvSpPr>
        <p:spPr>
          <a:xfrm>
            <a:off x="1064568" y="1412776"/>
            <a:ext cx="8386514" cy="5112568"/>
          </a:xfrm>
        </p:spPr>
        <p:txBody>
          <a:bodyPr>
            <a:normAutofit/>
          </a:bodyPr>
          <a:lstStyle/>
          <a:p>
            <a:pPr marL="82550" lvl="1" indent="0">
              <a:spcBef>
                <a:spcPts val="600"/>
              </a:spcBef>
              <a:buClr>
                <a:srgbClr val="FFC000"/>
              </a:buClr>
              <a:buSzPct val="80000"/>
              <a:buNone/>
            </a:pPr>
            <a:endParaRPr lang="zh-TW" altLang="en-US" b="1" kern="0" dirty="0">
              <a:latin typeface="標楷體" pitchFamily="65" charset="-120"/>
              <a:ea typeface="標楷體" pitchFamily="65" charset="-120"/>
            </a:endParaRPr>
          </a:p>
          <a:p>
            <a:pPr marL="292100" lvl="1" indent="0">
              <a:spcBef>
                <a:spcPts val="600"/>
              </a:spcBef>
              <a:buClr>
                <a:srgbClr val="FFC000"/>
              </a:buClr>
              <a:buSzPct val="80000"/>
              <a:buNone/>
            </a:pPr>
            <a:endParaRPr lang="en-US" altLang="zh-TW" sz="2400" b="1" kern="0" dirty="0">
              <a:latin typeface="標楷體" pitchFamily="65" charset="-120"/>
              <a:ea typeface="標楷體" pitchFamily="65" charset="-120"/>
            </a:endParaRPr>
          </a:p>
          <a:p>
            <a:pPr marL="292100" lvl="1" indent="0">
              <a:spcBef>
                <a:spcPts val="600"/>
              </a:spcBef>
              <a:buClr>
                <a:srgbClr val="FFC000"/>
              </a:buClr>
              <a:buSzPct val="80000"/>
              <a:buNone/>
            </a:pPr>
            <a:endParaRPr lang="en-US" altLang="zh-TW" sz="2400" b="1" kern="0" dirty="0">
              <a:latin typeface="標楷體" pitchFamily="65" charset="-120"/>
              <a:ea typeface="標楷體" pitchFamily="65" charset="-120"/>
            </a:endParaRPr>
          </a:p>
          <a:p>
            <a:pPr marL="292100" lvl="1" indent="0">
              <a:spcBef>
                <a:spcPts val="600"/>
              </a:spcBef>
              <a:buClr>
                <a:srgbClr val="FFC000"/>
              </a:buClr>
              <a:buSzPct val="80000"/>
              <a:buNone/>
            </a:pPr>
            <a:endParaRPr lang="en-US" altLang="zh-TW" sz="2400" b="1" kern="0" dirty="0">
              <a:latin typeface="標楷體" pitchFamily="65" charset="-120"/>
              <a:ea typeface="標楷體" pitchFamily="65" charset="-120"/>
            </a:endParaRPr>
          </a:p>
          <a:p>
            <a:pPr marL="292100" lvl="1" indent="0">
              <a:spcBef>
                <a:spcPts val="600"/>
              </a:spcBef>
              <a:buClr>
                <a:srgbClr val="FFC000"/>
              </a:buClr>
              <a:buSzPct val="80000"/>
              <a:buNone/>
            </a:pPr>
            <a:endParaRPr lang="en-US" altLang="zh-TW" sz="2400" b="1" kern="0" dirty="0">
              <a:latin typeface="標楷體" pitchFamily="65" charset="-120"/>
              <a:ea typeface="標楷體" pitchFamily="65" charset="-120"/>
            </a:endParaRPr>
          </a:p>
          <a:p>
            <a:pPr marL="292100" lvl="1" indent="0">
              <a:spcBef>
                <a:spcPts val="600"/>
              </a:spcBef>
              <a:buClr>
                <a:srgbClr val="FFC000"/>
              </a:buClr>
              <a:buSzPct val="80000"/>
              <a:buNone/>
            </a:pPr>
            <a:endParaRPr lang="en-US" altLang="zh-TW" sz="2400" b="1" kern="0" dirty="0">
              <a:latin typeface="標楷體" pitchFamily="65" charset="-120"/>
              <a:ea typeface="標楷體" pitchFamily="65" charset="-120"/>
            </a:endParaRPr>
          </a:p>
          <a:p>
            <a:pPr marL="292100" lvl="1" indent="0">
              <a:spcBef>
                <a:spcPts val="600"/>
              </a:spcBef>
              <a:buClr>
                <a:srgbClr val="FFC000"/>
              </a:buClr>
              <a:buSzPct val="80000"/>
              <a:buNone/>
            </a:pPr>
            <a:endParaRPr lang="en-US" altLang="zh-TW" sz="2400" b="1" kern="0" dirty="0">
              <a:latin typeface="標楷體" pitchFamily="65" charset="-120"/>
              <a:ea typeface="標楷體" pitchFamily="65" charset="-120"/>
            </a:endParaRPr>
          </a:p>
          <a:p>
            <a:pPr marL="292100" lvl="1" indent="0">
              <a:spcBef>
                <a:spcPts val="600"/>
              </a:spcBef>
              <a:buClr>
                <a:srgbClr val="FFC000"/>
              </a:buClr>
              <a:buSzPct val="80000"/>
              <a:buNone/>
            </a:pPr>
            <a:endParaRPr lang="en-US" altLang="zh-TW" sz="2400" b="1" kern="0" dirty="0">
              <a:latin typeface="標楷體" pitchFamily="65" charset="-120"/>
              <a:ea typeface="標楷體" pitchFamily="65" charset="-120"/>
            </a:endParaRPr>
          </a:p>
          <a:p>
            <a:pPr marL="292100" lvl="1" indent="0">
              <a:spcBef>
                <a:spcPts val="600"/>
              </a:spcBef>
              <a:buClr>
                <a:srgbClr val="FFC000"/>
              </a:buClr>
              <a:buSzPct val="80000"/>
              <a:buNone/>
            </a:pPr>
            <a:endParaRPr lang="en-US" altLang="zh-TW" sz="2400" b="1" kern="0" dirty="0">
              <a:latin typeface="標楷體" pitchFamily="65" charset="-120"/>
              <a:ea typeface="標楷體" pitchFamily="65" charset="-120"/>
            </a:endParaRPr>
          </a:p>
          <a:p>
            <a:pPr marL="292100" lvl="1" indent="0">
              <a:spcBef>
                <a:spcPts val="600"/>
              </a:spcBef>
              <a:buClr>
                <a:srgbClr val="FFC000"/>
              </a:buClr>
              <a:buSzPct val="80000"/>
              <a:buNone/>
            </a:pPr>
            <a:endParaRPr lang="en-US" altLang="zh-TW" sz="2400" b="1" kern="0" dirty="0">
              <a:latin typeface="標楷體" pitchFamily="65" charset="-120"/>
              <a:ea typeface="標楷體" pitchFamily="65" charset="-120"/>
            </a:endParaRPr>
          </a:p>
          <a:p>
            <a:pPr marL="292100" lvl="1" indent="0">
              <a:spcBef>
                <a:spcPts val="600"/>
              </a:spcBef>
              <a:buClr>
                <a:srgbClr val="FFC000"/>
              </a:buClr>
              <a:buSzPct val="80000"/>
              <a:buNone/>
            </a:pPr>
            <a:r>
              <a:rPr lang="zh-TW" altLang="en-US" sz="2400" kern="0" dirty="0">
                <a:latin typeface="標楷體" pitchFamily="65" charset="-120"/>
                <a:ea typeface="標楷體" pitchFamily="65" charset="-120"/>
              </a:rPr>
              <a:t>註</a:t>
            </a:r>
            <a:r>
              <a:rPr lang="zh-TW" altLang="en-US" sz="2400" kern="0" dirty="0">
                <a:latin typeface="新細明體"/>
                <a:ea typeface="新細明體"/>
              </a:rPr>
              <a:t>：</a:t>
            </a:r>
            <a:r>
              <a:rPr lang="zh-TW" altLang="en-US" sz="2400" kern="0" dirty="0">
                <a:latin typeface="標楷體" panose="03000509000000000000" pitchFamily="65" charset="-120"/>
                <a:ea typeface="標楷體" panose="03000509000000000000" pitchFamily="65" charset="-120"/>
              </a:rPr>
              <a:t>依募資公司意願，由其決定認購人名單</a:t>
            </a:r>
            <a:r>
              <a:rPr lang="zh-TW" altLang="en-US" sz="2400" kern="0" dirty="0">
                <a:latin typeface="標楷體"/>
                <a:ea typeface="標楷體"/>
              </a:rPr>
              <a:t>。</a:t>
            </a:r>
            <a:endParaRPr lang="en-US" altLang="zh-TW" sz="2400" b="1" kern="0" dirty="0">
              <a:latin typeface="標楷體" pitchFamily="65" charset="-120"/>
              <a:ea typeface="標楷體" pitchFamily="65" charset="-120"/>
            </a:endParaRPr>
          </a:p>
        </p:txBody>
      </p:sp>
      <p:sp>
        <p:nvSpPr>
          <p:cNvPr id="7" name="矩形 6"/>
          <p:cNvSpPr/>
          <p:nvPr/>
        </p:nvSpPr>
        <p:spPr>
          <a:xfrm>
            <a:off x="1496616" y="2492896"/>
            <a:ext cx="1584176" cy="12241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與證券商</a:t>
            </a:r>
            <a:endParaRPr lang="en-US" altLang="zh-TW" sz="2000" b="1" kern="0" dirty="0">
              <a:solidFill>
                <a:prstClr val="white"/>
              </a:solidFill>
              <a:latin typeface="標楷體" pitchFamily="65" charset="-120"/>
              <a:ea typeface="標楷體" pitchFamily="65" charset="-120"/>
            </a:endParaRPr>
          </a:p>
          <a:p>
            <a:pPr algn="ctr" eaLnBrk="1" hangingPunct="1"/>
            <a:r>
              <a:rPr lang="zh-TW" altLang="en-US" sz="2000" b="1" kern="0" dirty="0">
                <a:solidFill>
                  <a:prstClr val="white"/>
                </a:solidFill>
                <a:latin typeface="標楷體" pitchFamily="65" charset="-120"/>
                <a:ea typeface="標楷體" pitchFamily="65" charset="-120"/>
              </a:rPr>
              <a:t>簽訂契約</a:t>
            </a:r>
            <a:endParaRPr lang="zh-TW" altLang="en-US" sz="2000" dirty="0">
              <a:solidFill>
                <a:prstClr val="white"/>
              </a:solidFill>
            </a:endParaRPr>
          </a:p>
        </p:txBody>
      </p:sp>
      <p:sp>
        <p:nvSpPr>
          <p:cNvPr id="8" name="矩形 7"/>
          <p:cNvSpPr/>
          <p:nvPr/>
        </p:nvSpPr>
        <p:spPr>
          <a:xfrm>
            <a:off x="3550567" y="2492896"/>
            <a:ext cx="1600381" cy="1224136"/>
          </a:xfrm>
          <a:prstGeom prst="rect">
            <a:avLst/>
          </a:prstGeom>
          <a:solidFill>
            <a:srgbClr val="FF6600"/>
          </a:solidFill>
        </p:spPr>
        <p:style>
          <a:lnRef idx="3">
            <a:schemeClr val="lt1"/>
          </a:lnRef>
          <a:fillRef idx="1">
            <a:schemeClr val="accent3"/>
          </a:fillRef>
          <a:effectRef idx="1">
            <a:schemeClr val="accent3"/>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開立代收存儲價款專戶</a:t>
            </a:r>
            <a:endParaRPr lang="zh-TW" altLang="en-US" sz="2000" dirty="0">
              <a:solidFill>
                <a:prstClr val="white"/>
              </a:solidFill>
            </a:endParaRPr>
          </a:p>
        </p:txBody>
      </p:sp>
      <p:sp>
        <p:nvSpPr>
          <p:cNvPr id="9" name="矩形 8"/>
          <p:cNvSpPr/>
          <p:nvPr/>
        </p:nvSpPr>
        <p:spPr>
          <a:xfrm>
            <a:off x="5601072" y="2492896"/>
            <a:ext cx="1608929" cy="122413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經證券商確認符合募資資格</a:t>
            </a:r>
            <a:endParaRPr lang="zh-TW" altLang="en-US" sz="2000" dirty="0">
              <a:solidFill>
                <a:prstClr val="white"/>
              </a:solidFill>
            </a:endParaRPr>
          </a:p>
        </p:txBody>
      </p:sp>
      <p:sp>
        <p:nvSpPr>
          <p:cNvPr id="10" name="矩形 9"/>
          <p:cNvSpPr/>
          <p:nvPr/>
        </p:nvSpPr>
        <p:spPr>
          <a:xfrm>
            <a:off x="7692443" y="2492896"/>
            <a:ext cx="1584176" cy="1224136"/>
          </a:xfrm>
          <a:prstGeom prst="rect">
            <a:avLst/>
          </a:prstGeo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證券商平台揭示募資相關資訊</a:t>
            </a:r>
            <a:endParaRPr lang="zh-TW" altLang="en-US" sz="2000" dirty="0">
              <a:solidFill>
                <a:prstClr val="white"/>
              </a:solidFill>
            </a:endParaRPr>
          </a:p>
        </p:txBody>
      </p:sp>
      <p:sp>
        <p:nvSpPr>
          <p:cNvPr id="11" name="矩形 10"/>
          <p:cNvSpPr/>
          <p:nvPr/>
        </p:nvSpPr>
        <p:spPr>
          <a:xfrm>
            <a:off x="1496616" y="4509120"/>
            <a:ext cx="1584176" cy="122413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持續辦理</a:t>
            </a:r>
            <a:endParaRPr lang="en-US" altLang="zh-TW" sz="2000" b="1" kern="0" dirty="0">
              <a:solidFill>
                <a:prstClr val="white"/>
              </a:solidFill>
              <a:latin typeface="標楷體" pitchFamily="65" charset="-120"/>
              <a:ea typeface="標楷體" pitchFamily="65" charset="-120"/>
            </a:endParaRPr>
          </a:p>
          <a:p>
            <a:pPr algn="ctr" eaLnBrk="1" hangingPunct="1"/>
            <a:r>
              <a:rPr lang="zh-TW" altLang="en-US" sz="2000" b="1" kern="0" dirty="0">
                <a:solidFill>
                  <a:prstClr val="white"/>
                </a:solidFill>
                <a:latin typeface="標楷體" pitchFamily="65" charset="-120"/>
                <a:ea typeface="標楷體" pitchFamily="65" charset="-120"/>
              </a:rPr>
              <a:t>資訊揭露</a:t>
            </a:r>
            <a:endParaRPr lang="zh-TW" altLang="en-US" sz="2000" dirty="0">
              <a:solidFill>
                <a:prstClr val="white"/>
              </a:solidFill>
            </a:endParaRPr>
          </a:p>
        </p:txBody>
      </p:sp>
      <p:sp>
        <p:nvSpPr>
          <p:cNvPr id="12" name="矩形 11"/>
          <p:cNvSpPr/>
          <p:nvPr/>
        </p:nvSpPr>
        <p:spPr>
          <a:xfrm>
            <a:off x="3550566" y="4509120"/>
            <a:ext cx="1600381" cy="1224136"/>
          </a:xfrm>
          <a:prstGeom prst="rect">
            <a:avLst/>
          </a:prstGeom>
          <a:solidFill>
            <a:schemeClr val="accent6">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eaLnBrk="1" hangingPunct="1"/>
            <a:endParaRPr lang="en-US" altLang="zh-TW" sz="2000" b="1" kern="0" dirty="0">
              <a:solidFill>
                <a:prstClr val="white"/>
              </a:solidFill>
              <a:latin typeface="標楷體" pitchFamily="65" charset="-120"/>
              <a:ea typeface="標楷體" pitchFamily="65" charset="-120"/>
            </a:endParaRPr>
          </a:p>
          <a:p>
            <a:pPr algn="ctr" eaLnBrk="1" hangingPunct="1"/>
            <a:r>
              <a:rPr lang="zh-TW" altLang="en-US" sz="2000" b="1" kern="0" dirty="0">
                <a:solidFill>
                  <a:prstClr val="white"/>
                </a:solidFill>
                <a:latin typeface="標楷體" pitchFamily="65" charset="-120"/>
                <a:ea typeface="標楷體" pitchFamily="65" charset="-120"/>
              </a:rPr>
              <a:t>辦理變更登記等事宜</a:t>
            </a:r>
            <a:endParaRPr lang="zh-TW" altLang="en-US" sz="2000" dirty="0">
              <a:solidFill>
                <a:prstClr val="white"/>
              </a:solidFill>
            </a:endParaRPr>
          </a:p>
          <a:p>
            <a:pPr algn="ctr" eaLnBrk="1" hangingPunct="1"/>
            <a:endParaRPr lang="zh-TW" altLang="en-US" sz="2000" dirty="0">
              <a:solidFill>
                <a:prstClr val="white"/>
              </a:solidFill>
            </a:endParaRPr>
          </a:p>
        </p:txBody>
      </p:sp>
      <p:sp>
        <p:nvSpPr>
          <p:cNvPr id="13" name="矩形 12"/>
          <p:cNvSpPr/>
          <p:nvPr/>
        </p:nvSpPr>
        <p:spPr>
          <a:xfrm>
            <a:off x="5601072" y="4509120"/>
            <a:ext cx="1608929" cy="1224136"/>
          </a:xfrm>
          <a:prstGeom prst="rect">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確認股款</a:t>
            </a:r>
            <a:endParaRPr lang="en-US" altLang="zh-TW" sz="2000" b="1" kern="0" dirty="0">
              <a:solidFill>
                <a:prstClr val="white"/>
              </a:solidFill>
              <a:latin typeface="標楷體" pitchFamily="65" charset="-120"/>
              <a:ea typeface="標楷體" pitchFamily="65" charset="-120"/>
            </a:endParaRPr>
          </a:p>
          <a:p>
            <a:pPr algn="ctr" eaLnBrk="1" hangingPunct="1"/>
            <a:r>
              <a:rPr lang="zh-TW" altLang="en-US" sz="2000" b="1" kern="0" dirty="0">
                <a:solidFill>
                  <a:prstClr val="white"/>
                </a:solidFill>
                <a:latin typeface="標楷體" pitchFamily="65" charset="-120"/>
                <a:ea typeface="標楷體" pitchFamily="65" charset="-120"/>
              </a:rPr>
              <a:t>是否收足</a:t>
            </a:r>
            <a:endParaRPr lang="zh-TW" altLang="en-US" sz="2000" dirty="0">
              <a:solidFill>
                <a:prstClr val="white"/>
              </a:solidFill>
            </a:endParaRPr>
          </a:p>
        </p:txBody>
      </p:sp>
      <p:sp>
        <p:nvSpPr>
          <p:cNvPr id="14" name="矩形 13"/>
          <p:cNvSpPr/>
          <p:nvPr/>
        </p:nvSpPr>
        <p:spPr>
          <a:xfrm>
            <a:off x="7689304" y="4509120"/>
            <a:ext cx="1584176" cy="122413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eaLnBrk="1" hangingPunct="1"/>
            <a:endParaRPr lang="en-US" altLang="zh-TW" sz="2000" b="1" kern="0" dirty="0">
              <a:solidFill>
                <a:prstClr val="white"/>
              </a:solidFill>
              <a:latin typeface="標楷體" pitchFamily="65" charset="-120"/>
              <a:ea typeface="標楷體" pitchFamily="65" charset="-120"/>
            </a:endParaRPr>
          </a:p>
          <a:p>
            <a:pPr algn="ctr" eaLnBrk="1" hangingPunct="1"/>
            <a:r>
              <a:rPr lang="zh-TW" altLang="en-US" sz="2000" b="1" kern="0" dirty="0">
                <a:solidFill>
                  <a:prstClr val="white"/>
                </a:solidFill>
                <a:latin typeface="標楷體" pitchFamily="65" charset="-120"/>
                <a:ea typeface="標楷體" pitchFamily="65" charset="-120"/>
              </a:rPr>
              <a:t>投資人</a:t>
            </a:r>
            <a:endParaRPr lang="en-US" altLang="zh-TW" sz="2000" b="1" kern="0" dirty="0">
              <a:solidFill>
                <a:prstClr val="white"/>
              </a:solidFill>
              <a:latin typeface="標楷體" pitchFamily="65" charset="-120"/>
              <a:ea typeface="標楷體" pitchFamily="65" charset="-120"/>
            </a:endParaRPr>
          </a:p>
          <a:p>
            <a:pPr algn="ctr" eaLnBrk="1" hangingPunct="1"/>
            <a:r>
              <a:rPr lang="zh-TW" altLang="en-US" sz="2000" b="1" kern="0" dirty="0">
                <a:solidFill>
                  <a:prstClr val="white"/>
                </a:solidFill>
                <a:latin typeface="標楷體" pitchFamily="65" charset="-120"/>
                <a:ea typeface="標楷體" pitchFamily="65" charset="-120"/>
              </a:rPr>
              <a:t>認購繳款</a:t>
            </a:r>
            <a:r>
              <a:rPr lang="en-US" altLang="zh-TW" sz="2000" b="1" kern="0" dirty="0">
                <a:solidFill>
                  <a:prstClr val="white"/>
                </a:solidFill>
                <a:latin typeface="標楷體" pitchFamily="65" charset="-120"/>
                <a:ea typeface="標楷體" pitchFamily="65" charset="-120"/>
              </a:rPr>
              <a:t>(</a:t>
            </a:r>
            <a:r>
              <a:rPr lang="zh-TW" altLang="en-US" sz="2000" b="1" kern="0" dirty="0">
                <a:solidFill>
                  <a:prstClr val="white"/>
                </a:solidFill>
                <a:latin typeface="標楷體" pitchFamily="65" charset="-120"/>
                <a:ea typeface="標楷體" pitchFamily="65" charset="-120"/>
              </a:rPr>
              <a:t>註</a:t>
            </a:r>
            <a:r>
              <a:rPr lang="en-US" altLang="zh-TW" sz="2000" b="1" kern="0" dirty="0">
                <a:solidFill>
                  <a:prstClr val="white"/>
                </a:solidFill>
                <a:latin typeface="標楷體" pitchFamily="65" charset="-120"/>
                <a:ea typeface="標楷體" pitchFamily="65" charset="-120"/>
              </a:rPr>
              <a:t>)</a:t>
            </a:r>
            <a:endParaRPr lang="zh-TW" altLang="en-US" sz="2000" dirty="0">
              <a:solidFill>
                <a:prstClr val="white"/>
              </a:solidFill>
            </a:endParaRPr>
          </a:p>
          <a:p>
            <a:pPr algn="ctr" eaLnBrk="1" hangingPunct="1"/>
            <a:endParaRPr lang="zh-TW" altLang="en-US" sz="2000" dirty="0">
              <a:solidFill>
                <a:prstClr val="white"/>
              </a:solidFill>
            </a:endParaRPr>
          </a:p>
        </p:txBody>
      </p:sp>
      <p:sp>
        <p:nvSpPr>
          <p:cNvPr id="3" name="向右箭號 2"/>
          <p:cNvSpPr/>
          <p:nvPr/>
        </p:nvSpPr>
        <p:spPr>
          <a:xfrm>
            <a:off x="3224808" y="2924944"/>
            <a:ext cx="216024"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hangingPunct="1"/>
            <a:endParaRPr lang="zh-TW" altLang="en-US">
              <a:solidFill>
                <a:prstClr val="white"/>
              </a:solidFill>
            </a:endParaRPr>
          </a:p>
        </p:txBody>
      </p:sp>
      <p:sp>
        <p:nvSpPr>
          <p:cNvPr id="15" name="向右箭號 14"/>
          <p:cNvSpPr/>
          <p:nvPr/>
        </p:nvSpPr>
        <p:spPr>
          <a:xfrm>
            <a:off x="5251975" y="2960948"/>
            <a:ext cx="216024" cy="288032"/>
          </a:xfrm>
          <a:prstGeom prst="rightArrow">
            <a:avLst/>
          </a:prstGeom>
          <a:solidFill>
            <a:schemeClr val="accent5">
              <a:lumMod val="60000"/>
              <a:lumOff val="40000"/>
            </a:schemeClr>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hangingPunct="1"/>
            <a:endParaRPr lang="zh-TW" altLang="en-US">
              <a:solidFill>
                <a:prstClr val="white"/>
              </a:solidFill>
            </a:endParaRPr>
          </a:p>
        </p:txBody>
      </p:sp>
      <p:sp>
        <p:nvSpPr>
          <p:cNvPr id="16" name="向右箭號 15"/>
          <p:cNvSpPr/>
          <p:nvPr/>
        </p:nvSpPr>
        <p:spPr>
          <a:xfrm>
            <a:off x="7401272" y="2969332"/>
            <a:ext cx="21602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1" hangingPunct="1"/>
            <a:endParaRPr lang="zh-TW" altLang="en-US">
              <a:solidFill>
                <a:prstClr val="white"/>
              </a:solidFill>
            </a:endParaRPr>
          </a:p>
        </p:txBody>
      </p:sp>
      <p:sp>
        <p:nvSpPr>
          <p:cNvPr id="17" name="向右箭號 16"/>
          <p:cNvSpPr/>
          <p:nvPr/>
        </p:nvSpPr>
        <p:spPr>
          <a:xfrm rot="10800000">
            <a:off x="7355269" y="4977172"/>
            <a:ext cx="216024" cy="288032"/>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hangingPunct="1"/>
            <a:endParaRPr lang="zh-TW" altLang="en-US">
              <a:solidFill>
                <a:prstClr val="white"/>
              </a:solidFill>
            </a:endParaRPr>
          </a:p>
        </p:txBody>
      </p:sp>
      <p:sp>
        <p:nvSpPr>
          <p:cNvPr id="18" name="向右箭號 17"/>
          <p:cNvSpPr/>
          <p:nvPr/>
        </p:nvSpPr>
        <p:spPr>
          <a:xfrm rot="10800000">
            <a:off x="5251975" y="4964886"/>
            <a:ext cx="216024"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hangingPunct="1"/>
            <a:endParaRPr lang="zh-TW" altLang="en-US">
              <a:solidFill>
                <a:prstClr val="white"/>
              </a:solidFill>
            </a:endParaRPr>
          </a:p>
        </p:txBody>
      </p:sp>
      <p:sp>
        <p:nvSpPr>
          <p:cNvPr id="19" name="向右箭號 18"/>
          <p:cNvSpPr/>
          <p:nvPr/>
        </p:nvSpPr>
        <p:spPr>
          <a:xfrm rot="10800000">
            <a:off x="3224808" y="4977173"/>
            <a:ext cx="216024" cy="288032"/>
          </a:xfrm>
          <a:prstGeom prst="rightArrow">
            <a:avLst/>
          </a:prstGeom>
          <a:solidFill>
            <a:schemeClr val="accent1">
              <a:lumMod val="40000"/>
              <a:lumOff val="60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hangingPunct="1"/>
            <a:endParaRPr lang="zh-TW" altLang="en-US">
              <a:solidFill>
                <a:prstClr val="white"/>
              </a:solidFill>
            </a:endParaRPr>
          </a:p>
        </p:txBody>
      </p:sp>
      <p:sp>
        <p:nvSpPr>
          <p:cNvPr id="20" name="向右箭號 19"/>
          <p:cNvSpPr/>
          <p:nvPr/>
        </p:nvSpPr>
        <p:spPr>
          <a:xfrm rot="5400000">
            <a:off x="8339235" y="4006345"/>
            <a:ext cx="290591" cy="288032"/>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hangingPunct="1"/>
            <a:endParaRPr lang="zh-TW" altLang="en-US">
              <a:solidFill>
                <a:prstClr val="white"/>
              </a:solidFill>
            </a:endParaRPr>
          </a:p>
        </p:txBody>
      </p:sp>
      <p:sp>
        <p:nvSpPr>
          <p:cNvPr id="4" name="投影片編號版面配置區 3"/>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33</a:t>
            </a:fld>
            <a:endParaRPr lang="en-US" altLang="zh-TW">
              <a:solidFill>
                <a:srgbClr val="E7DEC9">
                  <a:shade val="50000"/>
                  <a:satMod val="200000"/>
                </a:srgbClr>
              </a:solidFill>
            </a:endParaRPr>
          </a:p>
        </p:txBody>
      </p:sp>
      <p:sp>
        <p:nvSpPr>
          <p:cNvPr id="21" name="標題 1"/>
          <p:cNvSpPr>
            <a:spLocks noGrp="1"/>
          </p:cNvSpPr>
          <p:nvPr>
            <p:ph type="title"/>
          </p:nvPr>
        </p:nvSpPr>
        <p:spPr>
          <a:xfrm>
            <a:off x="1064568" y="620688"/>
            <a:ext cx="7920880" cy="850106"/>
          </a:xfrm>
        </p:spPr>
        <p:txBody>
          <a:bodyPr>
            <a:noAutofit/>
          </a:bodyPr>
          <a:lstStyle/>
          <a:p>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五</a:t>
            </a:r>
            <a:r>
              <a:rPr lang="zh-TW" altLang="en-US" sz="3200" dirty="0">
                <a:solidFill>
                  <a:srgbClr val="572314"/>
                </a:solidFill>
                <a:latin typeface="新細明體"/>
                <a:ea typeface="新細明體"/>
              </a:rPr>
              <a:t>）</a:t>
            </a:r>
            <a:r>
              <a:rPr lang="zh-TW" altLang="en-US" sz="3200" dirty="0">
                <a:solidFill>
                  <a:srgbClr val="572314"/>
                </a:solidFill>
                <a:latin typeface="標楷體" panose="03000509000000000000" pitchFamily="65" charset="-120"/>
                <a:ea typeface="標楷體" panose="03000509000000000000" pitchFamily="65" charset="-120"/>
              </a:rPr>
              <a:t>公司募資程序</a:t>
            </a:r>
          </a:p>
        </p:txBody>
      </p:sp>
    </p:spTree>
    <p:extLst>
      <p:ext uri="{BB962C8B-B14F-4D97-AF65-F5344CB8AC3E}">
        <p14:creationId xmlns:p14="http://schemas.microsoft.com/office/powerpoint/2010/main" val="2877863691"/>
      </p:ext>
    </p:extLst>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a:spLocks noGrp="1"/>
          </p:cNvSpPr>
          <p:nvPr>
            <p:ph idx="1"/>
          </p:nvPr>
        </p:nvSpPr>
        <p:spPr>
          <a:xfrm>
            <a:off x="1064568" y="1124744"/>
            <a:ext cx="8386514" cy="5400600"/>
          </a:xfrm>
        </p:spPr>
        <p:txBody>
          <a:bodyPr>
            <a:normAutofit/>
          </a:bodyPr>
          <a:lstStyle/>
          <a:p>
            <a:pPr marL="82550" lvl="1" indent="0">
              <a:spcBef>
                <a:spcPts val="600"/>
              </a:spcBef>
              <a:buClr>
                <a:srgbClr val="FFC000"/>
              </a:buClr>
              <a:buSzPct val="80000"/>
              <a:buNone/>
            </a:pPr>
            <a:endParaRPr lang="en-US" altLang="zh-TW" b="1" kern="0" dirty="0">
              <a:latin typeface="標楷體" pitchFamily="65" charset="-120"/>
              <a:ea typeface="標楷體" pitchFamily="65" charset="-120"/>
            </a:endParaRPr>
          </a:p>
          <a:p>
            <a:pPr marL="365125" lvl="1" indent="-282575">
              <a:spcBef>
                <a:spcPts val="600"/>
              </a:spcBef>
              <a:buClr>
                <a:srgbClr val="FFC000"/>
              </a:buClr>
              <a:buSzPct val="80000"/>
              <a:buFont typeface="Wingdings" panose="05000000000000000000" pitchFamily="2" charset="2"/>
              <a:buChar char="n"/>
            </a:pPr>
            <a:endParaRPr lang="en-US" altLang="zh-TW" b="1" kern="0" dirty="0">
              <a:latin typeface="標楷體" pitchFamily="65" charset="-120"/>
              <a:ea typeface="標楷體" pitchFamily="65" charset="-120"/>
            </a:endParaRPr>
          </a:p>
          <a:p>
            <a:pPr marL="365125" lvl="1" indent="-282575">
              <a:spcBef>
                <a:spcPts val="600"/>
              </a:spcBef>
              <a:buClr>
                <a:srgbClr val="FFC000"/>
              </a:buClr>
              <a:buSzPct val="80000"/>
              <a:buFont typeface="Wingdings" panose="05000000000000000000" pitchFamily="2" charset="2"/>
              <a:buChar char="n"/>
            </a:pPr>
            <a:endParaRPr lang="en-US" altLang="zh-TW" b="1" kern="0" dirty="0">
              <a:latin typeface="標楷體" pitchFamily="65" charset="-120"/>
              <a:ea typeface="標楷體" pitchFamily="65" charset="-120"/>
            </a:endParaRPr>
          </a:p>
          <a:p>
            <a:pPr marL="365125" lvl="1" indent="-282575">
              <a:spcBef>
                <a:spcPts val="600"/>
              </a:spcBef>
              <a:buClr>
                <a:srgbClr val="FFC000"/>
              </a:buClr>
              <a:buSzPct val="80000"/>
              <a:buFont typeface="Wingdings" panose="05000000000000000000" pitchFamily="2" charset="2"/>
              <a:buChar char="n"/>
            </a:pPr>
            <a:endParaRPr lang="en-US" altLang="zh-TW" b="1" kern="0" dirty="0">
              <a:latin typeface="標楷體" pitchFamily="65" charset="-120"/>
              <a:ea typeface="標楷體" pitchFamily="65" charset="-120"/>
            </a:endParaRPr>
          </a:p>
          <a:p>
            <a:pPr marL="365125" lvl="1" indent="-282575">
              <a:spcBef>
                <a:spcPts val="600"/>
              </a:spcBef>
              <a:buClr>
                <a:srgbClr val="FFC000"/>
              </a:buClr>
              <a:buSzPct val="80000"/>
              <a:buFont typeface="Wingdings" panose="05000000000000000000" pitchFamily="2" charset="2"/>
              <a:buChar char="n"/>
            </a:pPr>
            <a:endParaRPr lang="en-US" altLang="zh-TW" b="1" kern="0" dirty="0">
              <a:latin typeface="標楷體" pitchFamily="65" charset="-120"/>
              <a:ea typeface="標楷體" pitchFamily="65" charset="-120"/>
            </a:endParaRPr>
          </a:p>
          <a:p>
            <a:pPr marL="365125" lvl="1" indent="-282575">
              <a:spcBef>
                <a:spcPts val="600"/>
              </a:spcBef>
              <a:buClr>
                <a:srgbClr val="FFC000"/>
              </a:buClr>
              <a:buSzPct val="80000"/>
              <a:buFont typeface="Wingdings" panose="05000000000000000000" pitchFamily="2" charset="2"/>
              <a:buChar char="n"/>
            </a:pPr>
            <a:endParaRPr lang="en-US" altLang="zh-TW" b="1" kern="0" dirty="0">
              <a:latin typeface="標楷體" pitchFamily="65" charset="-120"/>
              <a:ea typeface="標楷體" pitchFamily="65" charset="-120"/>
            </a:endParaRPr>
          </a:p>
          <a:p>
            <a:pPr marL="365125" lvl="1" indent="-282575">
              <a:spcBef>
                <a:spcPts val="600"/>
              </a:spcBef>
              <a:buClr>
                <a:srgbClr val="FFC000"/>
              </a:buClr>
              <a:buSzPct val="80000"/>
              <a:buFont typeface="Wingdings" panose="05000000000000000000" pitchFamily="2" charset="2"/>
              <a:buChar char="n"/>
            </a:pPr>
            <a:endParaRPr lang="en-US" altLang="zh-TW" b="1" kern="0" dirty="0">
              <a:latin typeface="標楷體" pitchFamily="65" charset="-120"/>
              <a:ea typeface="標楷體" pitchFamily="65" charset="-120"/>
            </a:endParaRPr>
          </a:p>
          <a:p>
            <a:pPr marL="365125" lvl="1" indent="-282575">
              <a:spcBef>
                <a:spcPts val="600"/>
              </a:spcBef>
              <a:buClr>
                <a:srgbClr val="FFC000"/>
              </a:buClr>
              <a:buSzPct val="80000"/>
              <a:buFont typeface="Wingdings" panose="05000000000000000000" pitchFamily="2" charset="2"/>
              <a:buChar char="n"/>
            </a:pPr>
            <a:endParaRPr lang="en-US" altLang="zh-TW" b="1" kern="0" dirty="0">
              <a:latin typeface="標楷體" pitchFamily="65" charset="-120"/>
              <a:ea typeface="標楷體" pitchFamily="65" charset="-120"/>
            </a:endParaRPr>
          </a:p>
          <a:p>
            <a:pPr marL="365125" lvl="1" indent="-282575">
              <a:spcBef>
                <a:spcPts val="600"/>
              </a:spcBef>
              <a:buClr>
                <a:srgbClr val="FFC000"/>
              </a:buClr>
              <a:buSzPct val="80000"/>
              <a:buFont typeface="Wingdings" panose="05000000000000000000" pitchFamily="2" charset="2"/>
              <a:buChar char="n"/>
            </a:pPr>
            <a:endParaRPr lang="en-US" altLang="zh-TW" b="1" kern="0" dirty="0">
              <a:latin typeface="標楷體" pitchFamily="65" charset="-120"/>
              <a:ea typeface="標楷體" pitchFamily="65" charset="-120"/>
            </a:endParaRPr>
          </a:p>
          <a:p>
            <a:pPr marL="82550" lvl="1" indent="0">
              <a:spcBef>
                <a:spcPts val="600"/>
              </a:spcBef>
              <a:buClr>
                <a:srgbClr val="FFC000"/>
              </a:buClr>
              <a:buSzPct val="80000"/>
              <a:buNone/>
            </a:pPr>
            <a:endParaRPr lang="en-US" altLang="zh-TW" sz="2000" kern="0" dirty="0">
              <a:latin typeface="標楷體" pitchFamily="65" charset="-120"/>
              <a:ea typeface="標楷體" pitchFamily="65" charset="-120"/>
            </a:endParaRPr>
          </a:p>
          <a:p>
            <a:pPr marL="82550" lvl="1" indent="0">
              <a:spcBef>
                <a:spcPts val="600"/>
              </a:spcBef>
              <a:buClr>
                <a:srgbClr val="FFC000"/>
              </a:buClr>
              <a:buSzPct val="80000"/>
              <a:buNone/>
            </a:pPr>
            <a:r>
              <a:rPr lang="zh-TW" altLang="en-US" sz="2000" kern="0" dirty="0">
                <a:latin typeface="標楷體" pitchFamily="65" charset="-120"/>
                <a:ea typeface="標楷體" pitchFamily="65" charset="-120"/>
              </a:rPr>
              <a:t>註</a:t>
            </a:r>
            <a:r>
              <a:rPr lang="zh-TW" altLang="en-US" sz="2000" kern="0" dirty="0">
                <a:latin typeface="新細明體"/>
                <a:ea typeface="新細明體"/>
              </a:rPr>
              <a:t>：</a:t>
            </a:r>
            <a:r>
              <a:rPr lang="zh-TW" altLang="en-US" sz="2000" kern="0" dirty="0">
                <a:latin typeface="標楷體" panose="03000509000000000000" pitchFamily="65" charset="-120"/>
                <a:ea typeface="標楷體" panose="03000509000000000000" pitchFamily="65" charset="-120"/>
              </a:rPr>
              <a:t>天使投資人不須確認風險預告書</a:t>
            </a:r>
            <a:r>
              <a:rPr lang="zh-TW" altLang="en-US" sz="2000" kern="0" dirty="0">
                <a:latin typeface="標楷體"/>
                <a:ea typeface="標楷體"/>
              </a:rPr>
              <a:t>。</a:t>
            </a:r>
            <a:endParaRPr lang="en-US" altLang="zh-TW" sz="2000" kern="0" dirty="0">
              <a:latin typeface="標楷體" pitchFamily="65" charset="-120"/>
              <a:ea typeface="標楷體" pitchFamily="65" charset="-120"/>
            </a:endParaRPr>
          </a:p>
        </p:txBody>
      </p:sp>
      <p:sp>
        <p:nvSpPr>
          <p:cNvPr id="7" name="矩形 6"/>
          <p:cNvSpPr/>
          <p:nvPr/>
        </p:nvSpPr>
        <p:spPr>
          <a:xfrm>
            <a:off x="3224808" y="1700808"/>
            <a:ext cx="3816423" cy="100811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以證券商平台所要求之方式</a:t>
            </a:r>
            <a:r>
              <a:rPr lang="zh-TW" altLang="en-US" sz="2000" b="1" kern="0" dirty="0">
                <a:solidFill>
                  <a:prstClr val="white"/>
                </a:solidFill>
                <a:latin typeface="標楷體"/>
                <a:ea typeface="標楷體"/>
              </a:rPr>
              <a:t>，如：</a:t>
            </a:r>
            <a:r>
              <a:rPr lang="zh-TW" altLang="en-US" sz="2000" b="1" kern="0" dirty="0">
                <a:solidFill>
                  <a:prstClr val="white"/>
                </a:solidFill>
                <a:latin typeface="標楷體" pitchFamily="65" charset="-120"/>
                <a:ea typeface="標楷體" pitchFamily="65" charset="-120"/>
              </a:rPr>
              <a:t>自然人憑證、工商憑證或金融憑證登入募資平台</a:t>
            </a:r>
            <a:endParaRPr lang="zh-TW" altLang="en-US" sz="2000" dirty="0">
              <a:solidFill>
                <a:prstClr val="white"/>
              </a:solidFill>
            </a:endParaRPr>
          </a:p>
        </p:txBody>
      </p:sp>
      <p:sp>
        <p:nvSpPr>
          <p:cNvPr id="8" name="矩形 7"/>
          <p:cNvSpPr/>
          <p:nvPr/>
        </p:nvSpPr>
        <p:spPr>
          <a:xfrm>
            <a:off x="3235354" y="3040017"/>
            <a:ext cx="3816423" cy="479546"/>
          </a:xfrm>
          <a:prstGeom prst="rect">
            <a:avLst/>
          </a:prstGeom>
          <a:solidFill>
            <a:schemeClr val="accent5">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確認風險預告書後辦理認購</a:t>
            </a:r>
            <a:r>
              <a:rPr lang="en-US" altLang="zh-TW" sz="2000" b="1" kern="0" dirty="0">
                <a:solidFill>
                  <a:prstClr val="white"/>
                </a:solidFill>
                <a:latin typeface="標楷體" pitchFamily="65" charset="-120"/>
                <a:ea typeface="標楷體" pitchFamily="65" charset="-120"/>
              </a:rPr>
              <a:t>(</a:t>
            </a:r>
            <a:r>
              <a:rPr lang="zh-TW" altLang="en-US" sz="2000" b="1" kern="0" dirty="0">
                <a:solidFill>
                  <a:prstClr val="white"/>
                </a:solidFill>
                <a:latin typeface="標楷體" pitchFamily="65" charset="-120"/>
                <a:ea typeface="標楷體" pitchFamily="65" charset="-120"/>
              </a:rPr>
              <a:t>註</a:t>
            </a:r>
            <a:r>
              <a:rPr lang="en-US" altLang="zh-TW" sz="2000" b="1" kern="0" dirty="0">
                <a:solidFill>
                  <a:prstClr val="white"/>
                </a:solidFill>
                <a:latin typeface="標楷體" pitchFamily="65" charset="-120"/>
                <a:ea typeface="標楷體" pitchFamily="65" charset="-120"/>
              </a:rPr>
              <a:t>)</a:t>
            </a:r>
            <a:endParaRPr lang="zh-TW" altLang="en-US" sz="2000" dirty="0">
              <a:solidFill>
                <a:prstClr val="white"/>
              </a:solidFill>
            </a:endParaRPr>
          </a:p>
        </p:txBody>
      </p:sp>
      <p:sp>
        <p:nvSpPr>
          <p:cNvPr id="9" name="矩形 8"/>
          <p:cNvSpPr/>
          <p:nvPr/>
        </p:nvSpPr>
        <p:spPr>
          <a:xfrm>
            <a:off x="3235354" y="3842060"/>
            <a:ext cx="3816422" cy="468052"/>
          </a:xfrm>
          <a:prstGeom prst="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依證券商通知辦理繳款</a:t>
            </a:r>
            <a:endParaRPr lang="zh-TW" altLang="en-US" sz="2000" dirty="0">
              <a:solidFill>
                <a:prstClr val="white"/>
              </a:solidFill>
            </a:endParaRPr>
          </a:p>
        </p:txBody>
      </p:sp>
      <p:sp>
        <p:nvSpPr>
          <p:cNvPr id="10" name="矩形 9"/>
          <p:cNvSpPr/>
          <p:nvPr/>
        </p:nvSpPr>
        <p:spPr>
          <a:xfrm>
            <a:off x="3235354" y="4598144"/>
            <a:ext cx="3805876" cy="547702"/>
          </a:xfrm>
          <a:prstGeom prst="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公司募資完成並辦理變更登記</a:t>
            </a:r>
            <a:endParaRPr lang="zh-TW" altLang="en-US" sz="2000" dirty="0">
              <a:solidFill>
                <a:prstClr val="white"/>
              </a:solidFill>
            </a:endParaRPr>
          </a:p>
        </p:txBody>
      </p:sp>
      <p:sp>
        <p:nvSpPr>
          <p:cNvPr id="11" name="向右箭號 10"/>
          <p:cNvSpPr/>
          <p:nvPr/>
        </p:nvSpPr>
        <p:spPr>
          <a:xfrm rot="5400000">
            <a:off x="4989001" y="2744315"/>
            <a:ext cx="288032" cy="30337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hangingPunct="1"/>
            <a:endParaRPr lang="zh-TW" altLang="en-US">
              <a:solidFill>
                <a:prstClr val="white"/>
              </a:solidFill>
            </a:endParaRPr>
          </a:p>
        </p:txBody>
      </p:sp>
      <p:sp>
        <p:nvSpPr>
          <p:cNvPr id="12" name="向右箭號 11"/>
          <p:cNvSpPr/>
          <p:nvPr/>
        </p:nvSpPr>
        <p:spPr>
          <a:xfrm rot="5400000">
            <a:off x="4989001" y="3570209"/>
            <a:ext cx="288032" cy="255670"/>
          </a:xfrm>
          <a:prstGeom prst="rightArrow">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1" hangingPunct="1"/>
            <a:endParaRPr lang="zh-TW" altLang="en-US">
              <a:solidFill>
                <a:prstClr val="white"/>
              </a:solidFill>
            </a:endParaRPr>
          </a:p>
        </p:txBody>
      </p:sp>
      <p:sp>
        <p:nvSpPr>
          <p:cNvPr id="13" name="向下箭號 12"/>
          <p:cNvSpPr/>
          <p:nvPr/>
        </p:nvSpPr>
        <p:spPr>
          <a:xfrm>
            <a:off x="5013256" y="4310112"/>
            <a:ext cx="250071" cy="288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1" hangingPunct="1"/>
            <a:endParaRPr lang="zh-TW" altLang="en-US">
              <a:solidFill>
                <a:prstClr val="white"/>
              </a:solidFill>
            </a:endParaRPr>
          </a:p>
        </p:txBody>
      </p:sp>
      <p:sp>
        <p:nvSpPr>
          <p:cNvPr id="14" name="向下箭號 13"/>
          <p:cNvSpPr/>
          <p:nvPr/>
        </p:nvSpPr>
        <p:spPr>
          <a:xfrm>
            <a:off x="5018529" y="5145846"/>
            <a:ext cx="250071" cy="288032"/>
          </a:xfrm>
          <a:prstGeom prst="downArrow">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1" hangingPunct="1"/>
            <a:endParaRPr lang="zh-TW" altLang="en-US">
              <a:solidFill>
                <a:srgbClr val="92D050"/>
              </a:solidFill>
            </a:endParaRPr>
          </a:p>
        </p:txBody>
      </p:sp>
      <p:sp>
        <p:nvSpPr>
          <p:cNvPr id="15" name="矩形 14"/>
          <p:cNvSpPr/>
          <p:nvPr/>
        </p:nvSpPr>
        <p:spPr>
          <a:xfrm>
            <a:off x="3224808" y="5433878"/>
            <a:ext cx="3816422" cy="547702"/>
          </a:xfrm>
          <a:prstGeom prst="rect">
            <a:avLst/>
          </a:prstGeom>
          <a:solidFill>
            <a:srgbClr val="0070C0"/>
          </a:solidFill>
        </p:spPr>
        <p:style>
          <a:lnRef idx="0">
            <a:schemeClr val="accent4"/>
          </a:lnRef>
          <a:fillRef idx="3">
            <a:schemeClr val="accent4"/>
          </a:fillRef>
          <a:effectRef idx="3">
            <a:schemeClr val="accent4"/>
          </a:effectRef>
          <a:fontRef idx="minor">
            <a:schemeClr val="lt1"/>
          </a:fontRef>
        </p:style>
        <p:txBody>
          <a:bodyPr rtlCol="0" anchor="ctr"/>
          <a:lstStyle/>
          <a:p>
            <a:pPr algn="ctr" eaLnBrk="1" hangingPunct="1"/>
            <a:r>
              <a:rPr lang="zh-TW" altLang="en-US" sz="2000" b="1" kern="0" dirty="0">
                <a:solidFill>
                  <a:prstClr val="white"/>
                </a:solidFill>
                <a:latin typeface="標楷體" pitchFamily="65" charset="-120"/>
                <a:ea typeface="標楷體" pitchFamily="65" charset="-120"/>
              </a:rPr>
              <a:t>投資人成為公司股東</a:t>
            </a:r>
            <a:endParaRPr lang="zh-TW" altLang="en-US" sz="2000" dirty="0">
              <a:solidFill>
                <a:prstClr val="white"/>
              </a:solidFill>
            </a:endParaRPr>
          </a:p>
        </p:txBody>
      </p:sp>
      <p:sp>
        <p:nvSpPr>
          <p:cNvPr id="3" name="投影片編號版面配置區 2"/>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34</a:t>
            </a:fld>
            <a:endParaRPr lang="en-US" altLang="zh-TW">
              <a:solidFill>
                <a:srgbClr val="E7DEC9">
                  <a:shade val="50000"/>
                  <a:satMod val="200000"/>
                </a:srgbClr>
              </a:solidFill>
            </a:endParaRPr>
          </a:p>
        </p:txBody>
      </p:sp>
      <p:sp>
        <p:nvSpPr>
          <p:cNvPr id="16" name="標題 1"/>
          <p:cNvSpPr txBox="1">
            <a:spLocks/>
          </p:cNvSpPr>
          <p:nvPr/>
        </p:nvSpPr>
        <p:spPr>
          <a:xfrm>
            <a:off x="1064568" y="620688"/>
            <a:ext cx="7920880" cy="850106"/>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pPr>
            <a:r>
              <a:rPr lang="zh-TW" altLang="en-US" sz="3200" dirty="0">
                <a:solidFill>
                  <a:srgbClr val="572314"/>
                </a:solidFill>
                <a:latin typeface="標楷體" panose="03000509000000000000" pitchFamily="65" charset="-120"/>
                <a:ea typeface="標楷體" panose="03000509000000000000" pitchFamily="65" charset="-120"/>
              </a:rPr>
              <a:t>（六）投資人投資程序</a:t>
            </a:r>
          </a:p>
        </p:txBody>
      </p:sp>
    </p:spTree>
    <p:extLst>
      <p:ext uri="{BB962C8B-B14F-4D97-AF65-F5344CB8AC3E}">
        <p14:creationId xmlns:p14="http://schemas.microsoft.com/office/powerpoint/2010/main" val="3475528966"/>
      </p:ext>
    </p:extLst>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otc網頁表頭3.JPG"/>
          <p:cNvPicPr>
            <a:picLocks noChangeAspect="1"/>
          </p:cNvPicPr>
          <p:nvPr/>
        </p:nvPicPr>
        <p:blipFill>
          <a:blip r:embed="rId2" cstate="print"/>
          <a:srcRect t="29167" r="7812" b="56250"/>
          <a:stretch>
            <a:fillRect/>
          </a:stretch>
        </p:blipFill>
        <p:spPr>
          <a:xfrm>
            <a:off x="1083442" y="5773116"/>
            <a:ext cx="8822558" cy="108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252" name="矩形 9"/>
          <p:cNvSpPr>
            <a:spLocks noChangeArrowheads="1"/>
          </p:cNvSpPr>
          <p:nvPr/>
        </p:nvSpPr>
        <p:spPr bwMode="auto">
          <a:xfrm>
            <a:off x="2072680" y="1772815"/>
            <a:ext cx="6264696" cy="830997"/>
          </a:xfrm>
          <a:prstGeom prst="rect">
            <a:avLst/>
          </a:prstGeom>
          <a:noFill/>
          <a:ln w="9525">
            <a:noFill/>
            <a:miter lim="800000"/>
            <a:headEnd/>
            <a:tailEnd/>
          </a:ln>
        </p:spPr>
        <p:txBody>
          <a:bodyPr wrap="square">
            <a:spAutoFit/>
          </a:bodyPr>
          <a:lstStyle/>
          <a:p>
            <a:pPr algn="ctr"/>
            <a:r>
              <a:rPr lang="zh-TW" altLang="en-US" sz="2400" dirty="0">
                <a:latin typeface="標楷體" pitchFamily="65" charset="-120"/>
                <a:ea typeface="標楷體" pitchFamily="65" charset="-120"/>
              </a:rPr>
              <a:t>如需更詳細資料請見櫃買中心網站</a:t>
            </a:r>
            <a:endParaRPr lang="en-US" altLang="zh-TW" sz="2400" dirty="0">
              <a:latin typeface="標楷體" pitchFamily="65" charset="-120"/>
              <a:ea typeface="標楷體" pitchFamily="65" charset="-120"/>
            </a:endParaRPr>
          </a:p>
          <a:p>
            <a:pPr algn="ctr"/>
            <a:r>
              <a:rPr lang="en-US" altLang="zh-TW" sz="2400" u="sng"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http://www.tpex.org.tw/</a:t>
            </a:r>
          </a:p>
        </p:txBody>
      </p:sp>
      <p:sp>
        <p:nvSpPr>
          <p:cNvPr id="11" name="文字方塊 10"/>
          <p:cNvSpPr txBox="1"/>
          <p:nvPr/>
        </p:nvSpPr>
        <p:spPr>
          <a:xfrm>
            <a:off x="1456790" y="2780928"/>
            <a:ext cx="7697035" cy="1723549"/>
          </a:xfrm>
          <a:prstGeom prst="rect">
            <a:avLst/>
          </a:prstGeom>
          <a:noFill/>
        </p:spPr>
        <p:txBody>
          <a:bodyPr wrap="square" rtlCol="0">
            <a:spAutoFit/>
          </a:bodyPr>
          <a:lstStyle/>
          <a:p>
            <a:pPr>
              <a:spcBef>
                <a:spcPts val="600"/>
              </a:spcBef>
            </a:pPr>
            <a:r>
              <a:rPr lang="zh-TW" altLang="en-US" sz="2400" b="1" dirty="0">
                <a:latin typeface="標楷體" panose="03000509000000000000" pitchFamily="65" charset="-120"/>
                <a:ea typeface="標楷體" panose="03000509000000000000" pitchFamily="65" charset="-120"/>
              </a:rPr>
              <a:t>證券商經營股權性質群眾募資專區</a:t>
            </a:r>
          </a:p>
          <a:p>
            <a:pPr>
              <a:spcBef>
                <a:spcPts val="600"/>
              </a:spcBef>
            </a:pPr>
            <a:endParaRPr lang="en-US" altLang="zh-TW" sz="2400" dirty="0">
              <a:latin typeface="標楷體" pitchFamily="65" charset="-120"/>
              <a:ea typeface="標楷體" pitchFamily="65" charset="-120"/>
              <a:cs typeface="Arial Unicode MS" panose="020B0604020202020204" pitchFamily="34" charset="-120"/>
            </a:endParaRPr>
          </a:p>
          <a:p>
            <a:pPr>
              <a:spcBef>
                <a:spcPts val="600"/>
              </a:spcBef>
            </a:pPr>
            <a:r>
              <a:rPr lang="zh-TW" altLang="en-US" sz="2400" dirty="0">
                <a:latin typeface="標楷體" pitchFamily="65" charset="-120"/>
                <a:ea typeface="標楷體" pitchFamily="65" charset="-120"/>
                <a:cs typeface="Arial Unicode MS" panose="020B0604020202020204" pitchFamily="34" charset="-120"/>
              </a:rPr>
              <a:t>李專員 </a:t>
            </a:r>
            <a:r>
              <a:rPr lang="en-US" altLang="zh-TW" sz="2400" dirty="0">
                <a:latin typeface="標楷體" pitchFamily="65" charset="-120"/>
                <a:ea typeface="標楷體" pitchFamily="65" charset="-120"/>
                <a:cs typeface="Arial Unicode MS" panose="020B0604020202020204" pitchFamily="34" charset="-120"/>
              </a:rPr>
              <a:t>02-2366-6146</a:t>
            </a:r>
            <a:r>
              <a:rPr lang="zh-TW" altLang="en-US" sz="2400" dirty="0">
                <a:latin typeface="標楷體" pitchFamily="65" charset="-120"/>
                <a:ea typeface="標楷體" pitchFamily="65" charset="-120"/>
                <a:cs typeface="Arial Unicode MS" panose="020B0604020202020204" pitchFamily="34" charset="-120"/>
              </a:rPr>
              <a:t> </a:t>
            </a:r>
            <a:r>
              <a:rPr lang="en-US" altLang="zh-TW" sz="2400" u="sng" dirty="0"/>
              <a:t>friedmen2@tpex.org.tw</a:t>
            </a:r>
          </a:p>
          <a:p>
            <a:endParaRPr lang="zh-TW" altLang="en-US" sz="2400" u="sng" dirty="0">
              <a:latin typeface="標楷體" pitchFamily="65" charset="-120"/>
              <a:ea typeface="標楷體" pitchFamily="65" charset="-120"/>
              <a:cs typeface="Arial Unicode MS" panose="020B0604020202020204" pitchFamily="34" charset="-120"/>
            </a:endParaRPr>
          </a:p>
        </p:txBody>
      </p:sp>
      <p:pic>
        <p:nvPicPr>
          <p:cNvPr id="8193" name="Picture 1"/>
          <p:cNvPicPr>
            <a:picLocks noChangeAspect="1" noChangeArrowheads="1"/>
          </p:cNvPicPr>
          <p:nvPr/>
        </p:nvPicPr>
        <p:blipFill>
          <a:blip r:embed="rId3" cstate="print"/>
          <a:srcRect l="12694" t="16980" r="14069" b="73422"/>
          <a:stretch>
            <a:fillRect/>
          </a:stretch>
        </p:blipFill>
        <p:spPr bwMode="auto">
          <a:xfrm>
            <a:off x="1130575" y="0"/>
            <a:ext cx="8775425" cy="1196752"/>
          </a:xfrm>
          <a:prstGeom prst="rect">
            <a:avLst/>
          </a:prstGeom>
          <a:noFill/>
          <a:ln w="9525">
            <a:noFill/>
            <a:miter lim="800000"/>
            <a:headEnd/>
            <a:tailEnd/>
          </a:ln>
        </p:spPr>
      </p:pic>
      <p:sp>
        <p:nvSpPr>
          <p:cNvPr id="9" name="文字方塊 8"/>
          <p:cNvSpPr txBox="1"/>
          <p:nvPr/>
        </p:nvSpPr>
        <p:spPr>
          <a:xfrm>
            <a:off x="1083442" y="1196752"/>
            <a:ext cx="8775425" cy="584775"/>
          </a:xfrm>
          <a:prstGeom prst="rect">
            <a:avLst/>
          </a:prstGeom>
          <a:noFill/>
        </p:spPr>
        <p:txBody>
          <a:bodyPr wrap="square" rtlCol="0">
            <a:spAutoFit/>
          </a:bodyPr>
          <a:lstStyle/>
          <a:p>
            <a:pPr algn="ctr">
              <a:defRPr/>
            </a:pPr>
            <a:r>
              <a:rPr kumimoji="0" lang="en-US" altLang="zh-TW" sz="3200"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rPr>
              <a:t>~</a:t>
            </a:r>
            <a:r>
              <a:rPr kumimoji="0" lang="zh-TW" altLang="en-US" sz="3200"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rPr>
              <a:t>流通證券</a:t>
            </a:r>
            <a:r>
              <a:rPr kumimoji="0" lang="en-US" altLang="zh-TW" sz="3200"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rPr>
              <a:t>‧</a:t>
            </a:r>
            <a:r>
              <a:rPr kumimoji="0" lang="zh-TW" altLang="en-US" sz="3200"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rPr>
              <a:t>活絡經濟</a:t>
            </a:r>
            <a:r>
              <a:rPr kumimoji="0" lang="en-US" altLang="zh-TW" sz="3200"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rPr>
              <a:t>‧</a:t>
            </a:r>
            <a:r>
              <a:rPr kumimoji="0" lang="zh-TW" altLang="en-US" sz="3200"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rPr>
              <a:t>資金活水暢流通</a:t>
            </a:r>
            <a:r>
              <a:rPr kumimoji="0" lang="en-US" altLang="zh-TW" sz="3200"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rPr>
              <a:t>~</a:t>
            </a:r>
            <a:endParaRPr kumimoji="0" lang="zh-TW" altLang="en-US" sz="3200"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endParaRPr>
          </a:p>
        </p:txBody>
      </p:sp>
      <p:sp>
        <p:nvSpPr>
          <p:cNvPr id="8" name="圓角矩形 7"/>
          <p:cNvSpPr/>
          <p:nvPr/>
        </p:nvSpPr>
        <p:spPr>
          <a:xfrm>
            <a:off x="344488" y="2060848"/>
            <a:ext cx="1014677" cy="4176712"/>
          </a:xfrm>
          <a:prstGeom prst="roundRect">
            <a:avLst/>
          </a:prstGeom>
          <a:solidFill>
            <a:srgbClr val="C00000"/>
          </a:solidFill>
          <a:effectLst>
            <a:glow rad="63500">
              <a:schemeClr val="accent1">
                <a:satMod val="175000"/>
                <a:alpha val="40000"/>
              </a:schemeClr>
            </a:glow>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60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標楷體" pitchFamily="65" charset="-120"/>
                <a:ea typeface="標楷體" pitchFamily="65" charset="-120"/>
              </a:rPr>
              <a:t>企業籌資更便捷</a:t>
            </a:r>
          </a:p>
        </p:txBody>
      </p:sp>
      <p:sp>
        <p:nvSpPr>
          <p:cNvPr id="10" name="圓角矩形 9"/>
          <p:cNvSpPr/>
          <p:nvPr/>
        </p:nvSpPr>
        <p:spPr>
          <a:xfrm>
            <a:off x="8813933" y="2122993"/>
            <a:ext cx="1092067" cy="4176712"/>
          </a:xfrm>
          <a:prstGeom prst="roundRect">
            <a:avLst/>
          </a:prstGeom>
          <a:solidFill>
            <a:srgbClr val="C00000"/>
          </a:solidFill>
          <a:effectLst>
            <a:glow rad="63500">
              <a:schemeClr val="accent1">
                <a:satMod val="175000"/>
                <a:alpha val="40000"/>
              </a:schemeClr>
            </a:glow>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60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標楷體" pitchFamily="65" charset="-120"/>
                <a:ea typeface="標楷體" pitchFamily="65" charset="-120"/>
              </a:rPr>
              <a:t>大眾投資更穩當</a:t>
            </a:r>
          </a:p>
        </p:txBody>
      </p:sp>
      <p:sp>
        <p:nvSpPr>
          <p:cNvPr id="3" name="投影片編號版面配置區 2"/>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35</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3461115636"/>
      </p:ext>
    </p:extLst>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5378450" y="2924175"/>
            <a:ext cx="3736975" cy="1570038"/>
          </a:xfrm>
          <a:prstGeom prst="rect">
            <a:avLst/>
          </a:prstGeom>
          <a:noFill/>
          <a:ln w="9525">
            <a:noFill/>
            <a:miter lim="800000"/>
            <a:headEnd/>
            <a:tailEnd/>
          </a:ln>
          <a:effectLst/>
        </p:spPr>
        <p:txBody>
          <a:bodyPr>
            <a:spAutoFit/>
          </a:bodyPr>
          <a:lstStyle/>
          <a:p>
            <a:pPr eaLnBrk="1" hangingPunct="1">
              <a:lnSpc>
                <a:spcPct val="90000"/>
              </a:lnSpc>
              <a:spcBef>
                <a:spcPct val="20000"/>
              </a:spcBef>
              <a:buClr>
                <a:srgbClr val="FFCC00"/>
              </a:buClr>
              <a:buFont typeface="Wingdings 2" pitchFamily="18" charset="2"/>
              <a:buNone/>
              <a:defRPr/>
            </a:pPr>
            <a:r>
              <a:rPr lang="zh-TW" altLang="en-US" sz="4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簡報結束</a:t>
            </a:r>
            <a:endParaRPr lang="en-US" altLang="zh-TW" sz="4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a:p>
            <a:pPr algn="r" eaLnBrk="1" hangingPunct="1">
              <a:lnSpc>
                <a:spcPct val="90000"/>
              </a:lnSpc>
              <a:spcBef>
                <a:spcPct val="20000"/>
              </a:spcBef>
              <a:buClr>
                <a:srgbClr val="FFCC00"/>
              </a:buClr>
              <a:buFont typeface="Wingdings 2" pitchFamily="18" charset="2"/>
              <a:buNone/>
              <a:defRPr/>
            </a:pPr>
            <a:r>
              <a:rPr lang="zh-TW" altLang="en-US" sz="4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敬請指教</a:t>
            </a:r>
            <a:endParaRPr lang="en-US" altLang="zh-TW" sz="4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graphicFrame>
        <p:nvGraphicFramePr>
          <p:cNvPr id="116741" name="Object 2"/>
          <p:cNvGraphicFramePr>
            <a:graphicFrameLocks noChangeAspect="1"/>
          </p:cNvGraphicFramePr>
          <p:nvPr/>
        </p:nvGraphicFramePr>
        <p:xfrm>
          <a:off x="1568450" y="3141663"/>
          <a:ext cx="3529013" cy="2706687"/>
        </p:xfrm>
        <a:graphic>
          <a:graphicData uri="http://schemas.openxmlformats.org/presentationml/2006/ole">
            <mc:AlternateContent xmlns:mc="http://schemas.openxmlformats.org/markup-compatibility/2006">
              <mc:Choice xmlns:v="urn:schemas-microsoft-com:vml" Requires="v">
                <p:oleObj spid="_x0000_s116922" name="多媒體項目" r:id="rId3" imgW="4519613" imgH="3467100" progId="">
                  <p:embed/>
                </p:oleObj>
              </mc:Choice>
              <mc:Fallback>
                <p:oleObj name="多媒體項目" r:id="rId3" imgW="4519613" imgH="34671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3141663"/>
                        <a:ext cx="3529013" cy="270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矩形 6"/>
          <p:cNvSpPr/>
          <p:nvPr/>
        </p:nvSpPr>
        <p:spPr>
          <a:xfrm>
            <a:off x="1208584" y="1340768"/>
            <a:ext cx="8928992" cy="1323439"/>
          </a:xfrm>
          <a:prstGeom prst="rect">
            <a:avLst/>
          </a:prstGeom>
          <a:noFill/>
        </p:spPr>
        <p:txBody>
          <a:bodyPr>
            <a:spAutoFit/>
          </a:bodyPr>
          <a:lstStyle/>
          <a:p>
            <a:pPr eaLnBrk="1" hangingPunct="1">
              <a:defRPr/>
            </a:pPr>
            <a:r>
              <a:rPr lang="zh-TW" altLang="en-US" sz="4000" b="1" cap="all" dirty="0">
                <a:ln w="0"/>
                <a:solidFill>
                  <a:srgbClr val="4F271C"/>
                </a:solidFill>
                <a:effectLst>
                  <a:reflection blurRad="12700" stA="50000" endPos="50000" dist="5000" dir="5400000" sy="-100000" rotWithShape="0"/>
                </a:effectLst>
                <a:latin typeface="標楷體" pitchFamily="65" charset="-120"/>
                <a:ea typeface="標楷體" pitchFamily="65" charset="-120"/>
              </a:rPr>
              <a:t>櫃檯買賣中心是</a:t>
            </a:r>
            <a:endParaRPr lang="en-US" altLang="zh-TW" sz="4000" b="1" cap="all" dirty="0">
              <a:ln w="0"/>
              <a:solidFill>
                <a:srgbClr val="4F271C"/>
              </a:solidFill>
              <a:effectLst>
                <a:reflection blurRad="12700" stA="50000" endPos="50000" dist="5000" dir="5400000" sy="-100000" rotWithShape="0"/>
              </a:effectLst>
              <a:latin typeface="標楷體" pitchFamily="65" charset="-120"/>
              <a:ea typeface="標楷體" pitchFamily="65" charset="-120"/>
            </a:endParaRPr>
          </a:p>
          <a:p>
            <a:pPr algn="ctr" eaLnBrk="1" hangingPunct="1">
              <a:defRPr/>
            </a:pPr>
            <a:r>
              <a:rPr lang="zh-TW" altLang="en-US" sz="4000" b="1" cap="all" dirty="0">
                <a:ln w="0"/>
                <a:solidFill>
                  <a:srgbClr val="4F271C"/>
                </a:solidFill>
                <a:effectLst>
                  <a:reflection blurRad="12700" stA="50000" endPos="50000" dist="5000" dir="5400000" sy="-100000" rotWithShape="0"/>
                </a:effectLst>
                <a:latin typeface="標楷體" pitchFamily="65" charset="-120"/>
                <a:ea typeface="標楷體" pitchFamily="65" charset="-120"/>
              </a:rPr>
              <a:t>經濟活力的推手、成功企業的搖籃</a:t>
            </a:r>
          </a:p>
        </p:txBody>
      </p:sp>
      <p:pic>
        <p:nvPicPr>
          <p:cNvPr id="116743" name="Picture 16"/>
          <p:cNvPicPr>
            <a:picLocks noChangeAspect="1" noChangeArrowheads="1"/>
          </p:cNvPicPr>
          <p:nvPr/>
        </p:nvPicPr>
        <p:blipFill>
          <a:blip r:embed="rId5">
            <a:extLst>
              <a:ext uri="{28A0092B-C50C-407E-A947-70E740481C1C}">
                <a14:useLocalDpi xmlns:a14="http://schemas.microsoft.com/office/drawing/2010/main" val="0"/>
              </a:ext>
            </a:extLst>
          </a:blip>
          <a:srcRect l="12402" t="16241" r="13770" b="73422"/>
          <a:stretch>
            <a:fillRect/>
          </a:stretch>
        </p:blipFill>
        <p:spPr bwMode="auto">
          <a:xfrm>
            <a:off x="1085850" y="0"/>
            <a:ext cx="88201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165A6904-F189-48F0-AEAC-1F7F2D961567}" type="slidenum">
              <a:rPr lang="en-US" altLang="zh-TW" smtClean="0"/>
              <a:pPr>
                <a:defRPr/>
              </a:pPr>
              <a:t>36</a:t>
            </a:fld>
            <a:endParaRPr lang="en-US" altLang="zh-TW"/>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325679" y="1218777"/>
            <a:ext cx="7677412" cy="1292662"/>
          </a:xfrm>
          <a:prstGeom prst="rect">
            <a:avLst/>
          </a:prstGeom>
          <a:noFill/>
        </p:spPr>
        <p:txBody>
          <a:bodyPr wrap="square">
            <a:spAutoFit/>
          </a:bodyPr>
          <a:lstStyle/>
          <a:p>
            <a:pPr eaLnBrk="1" fontAlgn="auto" hangingPunct="1">
              <a:lnSpc>
                <a:spcPct val="150000"/>
              </a:lnSpc>
              <a:spcBef>
                <a:spcPts val="0"/>
              </a:spcBef>
              <a:spcAft>
                <a:spcPts val="0"/>
              </a:spcAft>
              <a:defRPr/>
            </a:pPr>
            <a:r>
              <a:rPr lang="zh-TW" altLang="en-US" sz="2600" dirty="0">
                <a:latin typeface="標楷體" panose="03000509000000000000" pitchFamily="65" charset="-120"/>
                <a:ea typeface="標楷體" panose="03000509000000000000" pitchFamily="65" charset="-120"/>
              </a:rPr>
              <a:t>係指</a:t>
            </a:r>
            <a:r>
              <a:rPr lang="zh-TW" altLang="zh-TW" sz="2600" dirty="0">
                <a:solidFill>
                  <a:srgbClr val="FF0000"/>
                </a:solidFill>
                <a:latin typeface="標楷體" panose="03000509000000000000" pitchFamily="65" charset="-120"/>
                <a:ea typeface="標楷體" panose="03000509000000000000" pitchFamily="65" charset="-120"/>
              </a:rPr>
              <a:t>個人</a:t>
            </a:r>
            <a:r>
              <a:rPr lang="zh-TW" altLang="zh-TW" sz="2600" dirty="0">
                <a:latin typeface="標楷體" panose="03000509000000000000" pitchFamily="65" charset="-120"/>
                <a:ea typeface="標楷體" panose="03000509000000000000" pitchFamily="65" charset="-120"/>
              </a:rPr>
              <a:t>或</a:t>
            </a:r>
            <a:r>
              <a:rPr lang="zh-TW" altLang="zh-TW" sz="2600" dirty="0">
                <a:solidFill>
                  <a:srgbClr val="FF0000"/>
                </a:solidFill>
                <a:latin typeface="標楷體" panose="03000509000000000000" pitchFamily="65" charset="-120"/>
                <a:ea typeface="標楷體" panose="03000509000000000000" pitchFamily="65" charset="-120"/>
              </a:rPr>
              <a:t>企業</a:t>
            </a:r>
            <a:r>
              <a:rPr lang="zh-TW" altLang="en-US" sz="2600" dirty="0">
                <a:latin typeface="標楷體" panose="03000509000000000000" pitchFamily="65" charset="-120"/>
                <a:ea typeface="標楷體" panose="03000509000000000000" pitchFamily="65" charset="-120"/>
              </a:rPr>
              <a:t>透過</a:t>
            </a:r>
            <a:r>
              <a:rPr lang="zh-TW" altLang="zh-TW" sz="2600" dirty="0">
                <a:solidFill>
                  <a:srgbClr val="FF0000"/>
                </a:solidFill>
                <a:latin typeface="標楷體" panose="03000509000000000000" pitchFamily="65" charset="-120"/>
                <a:ea typeface="標楷體" panose="03000509000000000000" pitchFamily="65" charset="-120"/>
              </a:rPr>
              <a:t>網路</a:t>
            </a:r>
            <a:r>
              <a:rPr lang="zh-TW" altLang="en-US" sz="2600" dirty="0">
                <a:solidFill>
                  <a:srgbClr val="FF0000"/>
                </a:solidFill>
                <a:latin typeface="標楷體" panose="03000509000000000000" pitchFamily="65" charset="-120"/>
                <a:ea typeface="標楷體" panose="03000509000000000000" pitchFamily="65" charset="-120"/>
              </a:rPr>
              <a:t>平台</a:t>
            </a:r>
            <a:r>
              <a:rPr lang="zh-TW" altLang="zh-TW" sz="2600" dirty="0">
                <a:latin typeface="標楷體" panose="03000509000000000000" pitchFamily="65" charset="-120"/>
                <a:ea typeface="標楷體" panose="03000509000000000000" pitchFamily="65" charset="-120"/>
              </a:rPr>
              <a:t>向大眾籌集資金的一種</a:t>
            </a:r>
            <a:r>
              <a:rPr lang="zh-TW" altLang="en-US" sz="2600" dirty="0">
                <a:latin typeface="標楷體" panose="03000509000000000000" pitchFamily="65" charset="-120"/>
                <a:ea typeface="標楷體" panose="03000509000000000000" pitchFamily="65" charset="-120"/>
              </a:rPr>
              <a:t>新興方式</a:t>
            </a:r>
          </a:p>
        </p:txBody>
      </p:sp>
      <p:pic>
        <p:nvPicPr>
          <p:cNvPr id="9" name="Picture 22" descr="C:\Users\楊佳芸\AppData\Local\Microsoft\Windows\Temporary Internet Files\Content.IE5\QH943684\MC9003262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784" y="4634700"/>
            <a:ext cx="2420138" cy="18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descr="MB90008897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4790" y="3123209"/>
            <a:ext cx="2337663" cy="230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3" descr="MB90025075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7256" y="2492896"/>
            <a:ext cx="1836366" cy="183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19" descr="MC900286550.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6024" y="5112766"/>
            <a:ext cx="1141658" cy="87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17" descr="MC900286550.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8664" y="3284984"/>
            <a:ext cx="785425" cy="60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雲朵形圖說文字 18"/>
          <p:cNvSpPr/>
          <p:nvPr/>
        </p:nvSpPr>
        <p:spPr>
          <a:xfrm>
            <a:off x="3209800" y="3073560"/>
            <a:ext cx="1586742" cy="931430"/>
          </a:xfrm>
          <a:prstGeom prst="cloudCallout">
            <a:avLst>
              <a:gd name="adj1" fmla="val -58449"/>
              <a:gd name="adj2" fmla="val 645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100" dirty="0">
              <a:solidFill>
                <a:prstClr val="black"/>
              </a:solidFill>
            </a:endParaRPr>
          </a:p>
        </p:txBody>
      </p:sp>
      <p:pic>
        <p:nvPicPr>
          <p:cNvPr id="20" name="圖片 19" descr="MH900352203.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4619" y="3228414"/>
            <a:ext cx="622864" cy="62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標題 1"/>
          <p:cNvSpPr txBox="1">
            <a:spLocks/>
          </p:cNvSpPr>
          <p:nvPr/>
        </p:nvSpPr>
        <p:spPr>
          <a:xfrm>
            <a:off x="1109174" y="185894"/>
            <a:ext cx="7055220" cy="1143000"/>
          </a:xfrm>
          <a:prstGeom prst="rect">
            <a:avLst/>
          </a:prstGeom>
        </p:spPr>
        <p:txBody>
          <a:bodyPr anchor="ctr">
            <a:normAutofit/>
          </a:bodyPr>
          <a:lstStyle>
            <a:lvl1pPr algn="l" rtl="0" eaLnBrk="0" fontAlgn="base" hangingPunct="0">
              <a:spcBef>
                <a:spcPct val="0"/>
              </a:spcBef>
              <a:spcAft>
                <a:spcPct val="0"/>
              </a:spcAft>
              <a:defRPr sz="4300" kern="1200">
                <a:solidFill>
                  <a:srgbClr val="FF9933"/>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2pPr>
            <a:lvl3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3pPr>
            <a:lvl4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4pPr>
            <a:lvl5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5pPr>
            <a:lvl6pPr marL="457200" algn="l" rtl="0" fontAlgn="base">
              <a:spcBef>
                <a:spcPct val="0"/>
              </a:spcBef>
              <a:spcAft>
                <a:spcPct val="0"/>
              </a:spcAft>
              <a:defRPr sz="4300">
                <a:solidFill>
                  <a:srgbClr val="572314"/>
                </a:solidFill>
                <a:latin typeface="Gill Sans MT" pitchFamily="34" charset="0"/>
                <a:ea typeface="微軟正黑體" pitchFamily="34" charset="-120"/>
              </a:defRPr>
            </a:lvl6pPr>
            <a:lvl7pPr marL="914400" algn="l" rtl="0" fontAlgn="base">
              <a:spcBef>
                <a:spcPct val="0"/>
              </a:spcBef>
              <a:spcAft>
                <a:spcPct val="0"/>
              </a:spcAft>
              <a:defRPr sz="4300">
                <a:solidFill>
                  <a:srgbClr val="572314"/>
                </a:solidFill>
                <a:latin typeface="Gill Sans MT" pitchFamily="34" charset="0"/>
                <a:ea typeface="微軟正黑體" pitchFamily="34" charset="-120"/>
              </a:defRPr>
            </a:lvl7pPr>
            <a:lvl8pPr marL="1371600" algn="l" rtl="0" fontAlgn="base">
              <a:spcBef>
                <a:spcPct val="0"/>
              </a:spcBef>
              <a:spcAft>
                <a:spcPct val="0"/>
              </a:spcAft>
              <a:defRPr sz="4300">
                <a:solidFill>
                  <a:srgbClr val="572314"/>
                </a:solidFill>
                <a:latin typeface="Gill Sans MT" pitchFamily="34" charset="0"/>
                <a:ea typeface="微軟正黑體" pitchFamily="34" charset="-120"/>
              </a:defRPr>
            </a:lvl8pPr>
            <a:lvl9pPr marL="1828800" algn="l" rtl="0" fontAlgn="base">
              <a:spcBef>
                <a:spcPct val="0"/>
              </a:spcBef>
              <a:spcAft>
                <a:spcPct val="0"/>
              </a:spcAft>
              <a:defRPr sz="4300">
                <a:solidFill>
                  <a:srgbClr val="572314"/>
                </a:solidFill>
                <a:latin typeface="Gill Sans MT" pitchFamily="34" charset="0"/>
                <a:ea typeface="微軟正黑體" pitchFamily="34" charset="-120"/>
              </a:defRPr>
            </a:lvl9pPr>
            <a:extLst/>
          </a:lstStyle>
          <a:p>
            <a:pPr fontAlgn="auto">
              <a:spcAft>
                <a:spcPts val="0"/>
              </a:spcAft>
              <a:buClr>
                <a:srgbClr val="475A8D">
                  <a:lumMod val="75000"/>
                </a:srgbClr>
              </a:buClr>
              <a:buFont typeface="Georgia" pitchFamily="18" charset="0"/>
              <a:buNone/>
              <a:defRPr/>
            </a:pPr>
            <a:r>
              <a:rPr lang="zh-TW" altLang="en-US" sz="4000" b="1" cap="all" dirty="0">
                <a:solidFill>
                  <a:srgbClr val="4F271C">
                    <a:satMod val="130000"/>
                  </a:srgbClr>
                </a:solidFill>
              </a:rPr>
              <a:t>群眾募資的概念</a:t>
            </a:r>
          </a:p>
        </p:txBody>
      </p:sp>
      <p:sp>
        <p:nvSpPr>
          <p:cNvPr id="3" name="投影片編號版面配置區 2"/>
          <p:cNvSpPr>
            <a:spLocks noGrp="1"/>
          </p:cNvSpPr>
          <p:nvPr>
            <p:ph type="sldNum" sz="quarter" idx="12"/>
          </p:nvPr>
        </p:nvSpPr>
        <p:spPr/>
        <p:txBody>
          <a:bodyPr/>
          <a:lstStyle/>
          <a:p>
            <a:pPr>
              <a:defRPr/>
            </a:pPr>
            <a:fld id="{165A6904-F189-48F0-AEAC-1F7F2D961567}" type="slidenum">
              <a:rPr lang="en-US" altLang="zh-TW" smtClean="0"/>
              <a:pPr>
                <a:defRPr/>
              </a:pPr>
              <a:t>4</a:t>
            </a:fld>
            <a:endParaRPr lang="en-US" altLang="zh-TW"/>
          </a:p>
        </p:txBody>
      </p:sp>
    </p:spTree>
    <p:extLst>
      <p:ext uri="{BB962C8B-B14F-4D97-AF65-F5344CB8AC3E}">
        <p14:creationId xmlns:p14="http://schemas.microsoft.com/office/powerpoint/2010/main" val="2730680127"/>
      </p:ext>
    </p:extLst>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576" y="274638"/>
            <a:ext cx="8541586" cy="1143000"/>
          </a:xfrm>
        </p:spPr>
        <p:txBody>
          <a:bodyPr>
            <a:normAutofit/>
          </a:bodyPr>
          <a:lstStyle/>
          <a:p>
            <a:pPr marL="0" indent="0" fontAlgn="auto">
              <a:spcAft>
                <a:spcPts val="0"/>
              </a:spcAft>
              <a:buClr>
                <a:schemeClr val="accent6">
                  <a:lumMod val="75000"/>
                </a:schemeClr>
              </a:buClr>
              <a:buFont typeface="Georgia" pitchFamily="18" charset="0"/>
              <a:buNone/>
              <a:defRPr/>
            </a:pPr>
            <a:r>
              <a:rPr lang="zh-TW" altLang="en-US" sz="4000" b="1" cap="all" dirty="0">
                <a:solidFill>
                  <a:schemeClr val="tx2">
                    <a:satMod val="130000"/>
                  </a:schemeClr>
                </a:solidFill>
                <a:latin typeface="標楷體" panose="03000509000000000000" pitchFamily="65" charset="-120"/>
                <a:ea typeface="標楷體" panose="03000509000000000000" pitchFamily="65" charset="-120"/>
              </a:rPr>
              <a:t>群眾募資有哪幾種模式</a:t>
            </a:r>
            <a:r>
              <a:rPr lang="en-US" altLang="zh-TW" sz="4000" b="1" cap="all" dirty="0">
                <a:solidFill>
                  <a:schemeClr val="tx2">
                    <a:satMod val="130000"/>
                  </a:schemeClr>
                </a:solidFill>
                <a:latin typeface="標楷體" panose="03000509000000000000" pitchFamily="65" charset="-120"/>
                <a:ea typeface="標楷體" panose="03000509000000000000" pitchFamily="65" charset="-120"/>
              </a:rPr>
              <a:t>??</a:t>
            </a:r>
            <a:endParaRPr lang="zh-TW" altLang="en-US" sz="4000" b="1" cap="all" dirty="0">
              <a:solidFill>
                <a:schemeClr val="tx2">
                  <a:satMod val="130000"/>
                </a:schemeClr>
              </a:solidFill>
              <a:latin typeface="標楷體" panose="03000509000000000000" pitchFamily="65" charset="-120"/>
              <a:ea typeface="標楷體" panose="03000509000000000000" pitchFamily="65" charset="-120"/>
            </a:endParaRPr>
          </a:p>
        </p:txBody>
      </p:sp>
      <p:pic>
        <p:nvPicPr>
          <p:cNvPr id="7172"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608" y="2929732"/>
            <a:ext cx="241802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16"/>
          <p:cNvSpPr txBox="1"/>
          <p:nvPr/>
        </p:nvSpPr>
        <p:spPr>
          <a:xfrm>
            <a:off x="4049439" y="4180237"/>
            <a:ext cx="1990469" cy="523220"/>
          </a:xfrm>
          <a:prstGeom prst="rect">
            <a:avLst/>
          </a:prstGeom>
          <a:noFill/>
        </p:spPr>
        <p:txBody>
          <a:bodyPr wrap="square">
            <a:spAutoFit/>
          </a:bodyPr>
          <a:lstStyle/>
          <a:p>
            <a:pPr eaLnBrk="1" fontAlgn="auto" hangingPunct="1">
              <a:spcBef>
                <a:spcPts val="0"/>
              </a:spcBef>
              <a:spcAft>
                <a:spcPts val="0"/>
              </a:spcAft>
              <a:defRPr/>
            </a:pPr>
            <a:r>
              <a:rPr kumimoji="0" lang="zh-TW" altLang="en-US" sz="2800" b="1" u="sng" dirty="0">
                <a:gradFill>
                  <a:gsLst>
                    <a:gs pos="0">
                      <a:prstClr val="black"/>
                    </a:gs>
                    <a:gs pos="40000">
                      <a:prstClr val="black">
                        <a:lumMod val="75000"/>
                        <a:lumOff val="25000"/>
                      </a:prstClr>
                    </a:gs>
                    <a:gs pos="100000">
                      <a:srgbClr val="4F271C">
                        <a:alpha val="65000"/>
                      </a:srgbClr>
                    </a:gs>
                  </a:gsLst>
                  <a:lin ang="5400000" scaled="0"/>
                </a:gradFill>
                <a:effectLst>
                  <a:reflection blurRad="6350" stA="55000" endA="300" endPos="45500" dir="5400000" sy="-100000" algn="bl" rotWithShape="0"/>
                </a:effectLst>
                <a:latin typeface="標楷體" panose="03000509000000000000" pitchFamily="65" charset="-120"/>
                <a:ea typeface="標楷體" panose="03000509000000000000" pitchFamily="65" charset="-120"/>
              </a:rPr>
              <a:t>債權模式</a:t>
            </a:r>
          </a:p>
        </p:txBody>
      </p:sp>
      <p:pic>
        <p:nvPicPr>
          <p:cNvPr id="7178"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408" y="4751389"/>
            <a:ext cx="24765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圖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1266" y="4537472"/>
            <a:ext cx="2220252"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圖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2924" y="2065687"/>
            <a:ext cx="216349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左大括弧 22"/>
          <p:cNvSpPr/>
          <p:nvPr/>
        </p:nvSpPr>
        <p:spPr>
          <a:xfrm>
            <a:off x="3016869" y="2156153"/>
            <a:ext cx="390392" cy="3816350"/>
          </a:xfrm>
          <a:prstGeom prst="leftBrace">
            <a:avLst/>
          </a:prstGeom>
          <a:ln w="57150">
            <a:solidFill>
              <a:schemeClr val="accent3">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kumimoji="0" lang="zh-TW" altLang="en-US">
              <a:solidFill>
                <a:prstClr val="black"/>
              </a:solidFill>
            </a:endParaRPr>
          </a:p>
        </p:txBody>
      </p:sp>
      <p:sp>
        <p:nvSpPr>
          <p:cNvPr id="14" name="文字方塊 13"/>
          <p:cNvSpPr txBox="1"/>
          <p:nvPr/>
        </p:nvSpPr>
        <p:spPr>
          <a:xfrm>
            <a:off x="4507327" y="1202046"/>
            <a:ext cx="3483634" cy="954107"/>
          </a:xfrm>
          <a:prstGeom prst="rect">
            <a:avLst/>
          </a:prstGeom>
          <a:noFill/>
        </p:spPr>
        <p:txBody>
          <a:bodyPr wrap="square">
            <a:spAutoFit/>
          </a:bodyPr>
          <a:lstStyle/>
          <a:p>
            <a:pPr algn="ctr" eaLnBrk="1" fontAlgn="auto" hangingPunct="1">
              <a:spcBef>
                <a:spcPts val="0"/>
              </a:spcBef>
              <a:spcAft>
                <a:spcPts val="0"/>
              </a:spcAft>
              <a:defRPr/>
            </a:pPr>
            <a:r>
              <a:rPr kumimoji="0" lang="zh-TW" altLang="en-US" sz="2800" b="1" u="sng" dirty="0">
                <a:gradFill>
                  <a:gsLst>
                    <a:gs pos="0">
                      <a:prstClr val="black"/>
                    </a:gs>
                    <a:gs pos="40000">
                      <a:prstClr val="black">
                        <a:lumMod val="75000"/>
                        <a:lumOff val="25000"/>
                      </a:prstClr>
                    </a:gs>
                    <a:gs pos="100000">
                      <a:srgbClr val="4F271C">
                        <a:alpha val="65000"/>
                      </a:srgbClr>
                    </a:gs>
                  </a:gsLst>
                  <a:lin ang="5400000" scaled="0"/>
                </a:gradFill>
                <a:effectLst>
                  <a:reflection blurRad="6350" stA="55000" endA="300" endPos="45500" dir="5400000" sy="-100000" algn="bl" rotWithShape="0"/>
                </a:effectLst>
                <a:latin typeface="標楷體" panose="03000509000000000000" pitchFamily="65" charset="-120"/>
                <a:ea typeface="標楷體" panose="03000509000000000000" pitchFamily="65" charset="-120"/>
              </a:rPr>
              <a:t>贊助模式</a:t>
            </a:r>
          </a:p>
          <a:p>
            <a:pPr algn="ctr" eaLnBrk="1" fontAlgn="auto" hangingPunct="1">
              <a:spcBef>
                <a:spcPts val="0"/>
              </a:spcBef>
              <a:spcAft>
                <a:spcPts val="0"/>
              </a:spcAft>
              <a:defRPr/>
            </a:pPr>
            <a:r>
              <a:rPr kumimoji="0" lang="zh-TW" altLang="en-US" sz="2800" b="1" dirty="0">
                <a:gradFill>
                  <a:gsLst>
                    <a:gs pos="0">
                      <a:prstClr val="black"/>
                    </a:gs>
                    <a:gs pos="40000">
                      <a:prstClr val="black">
                        <a:lumMod val="75000"/>
                        <a:lumOff val="25000"/>
                      </a:prstClr>
                    </a:gs>
                    <a:gs pos="100000">
                      <a:srgbClr val="4F271C">
                        <a:alpha val="65000"/>
                      </a:srgbClr>
                    </a:gs>
                  </a:gsLst>
                  <a:lin ang="5400000" scaled="0"/>
                </a:gradFill>
                <a:effectLst>
                  <a:reflection blurRad="6350" stA="55000" endA="300" endPos="45500" dir="5400000" sy="-100000" algn="bl" rotWithShape="0"/>
                </a:effectLst>
                <a:latin typeface="標楷體" panose="03000509000000000000" pitchFamily="65" charset="-120"/>
                <a:ea typeface="標楷體" panose="03000509000000000000" pitchFamily="65" charset="-120"/>
              </a:rPr>
              <a:t>捐贈或回饋</a:t>
            </a:r>
          </a:p>
        </p:txBody>
      </p:sp>
      <p:sp>
        <p:nvSpPr>
          <p:cNvPr id="18" name="文字方塊 17"/>
          <p:cNvSpPr txBox="1"/>
          <p:nvPr/>
        </p:nvSpPr>
        <p:spPr>
          <a:xfrm>
            <a:off x="6753200" y="4180237"/>
            <a:ext cx="1890210" cy="523220"/>
          </a:xfrm>
          <a:prstGeom prst="rect">
            <a:avLst/>
          </a:prstGeom>
          <a:noFill/>
        </p:spPr>
        <p:txBody>
          <a:bodyPr wrap="square">
            <a:spAutoFit/>
          </a:bodyPr>
          <a:lstStyle/>
          <a:p>
            <a:pPr eaLnBrk="1" fontAlgn="auto" hangingPunct="1">
              <a:spcBef>
                <a:spcPts val="0"/>
              </a:spcBef>
              <a:spcAft>
                <a:spcPts val="0"/>
              </a:spcAft>
              <a:defRPr/>
            </a:pPr>
            <a:r>
              <a:rPr kumimoji="0" lang="zh-TW" altLang="en-US" sz="2800" b="1" u="sng" dirty="0">
                <a:gradFill>
                  <a:gsLst>
                    <a:gs pos="0">
                      <a:prstClr val="black"/>
                    </a:gs>
                    <a:gs pos="40000">
                      <a:prstClr val="black">
                        <a:lumMod val="75000"/>
                        <a:lumOff val="25000"/>
                      </a:prstClr>
                    </a:gs>
                    <a:gs pos="100000">
                      <a:srgbClr val="4F271C">
                        <a:alpha val="65000"/>
                      </a:srgbClr>
                    </a:gs>
                  </a:gsLst>
                  <a:lin ang="5400000" scaled="0"/>
                </a:gradFill>
                <a:effectLst>
                  <a:reflection blurRad="6350" stA="55000" endA="300" endPos="45500" dir="5400000" sy="-100000" algn="bl" rotWithShape="0"/>
                </a:effectLst>
                <a:latin typeface="標楷體" panose="03000509000000000000" pitchFamily="65" charset="-120"/>
                <a:ea typeface="標楷體" panose="03000509000000000000" pitchFamily="65" charset="-120"/>
              </a:rPr>
              <a:t>股權模式</a:t>
            </a:r>
          </a:p>
        </p:txBody>
      </p:sp>
      <p:sp>
        <p:nvSpPr>
          <p:cNvPr id="4" name="投影片編號版面配置區 3"/>
          <p:cNvSpPr>
            <a:spLocks noGrp="1"/>
          </p:cNvSpPr>
          <p:nvPr>
            <p:ph type="sldNum" sz="quarter" idx="12"/>
          </p:nvPr>
        </p:nvSpPr>
        <p:spPr/>
        <p:txBody>
          <a:bodyPr/>
          <a:lstStyle/>
          <a:p>
            <a:pPr>
              <a:defRPr/>
            </a:pPr>
            <a:fld id="{165A6904-F189-48F0-AEAC-1F7F2D961567}" type="slidenum">
              <a:rPr lang="en-US" altLang="zh-TW" smtClean="0"/>
              <a:pPr>
                <a:defRPr/>
              </a:pPr>
              <a:t>5</a:t>
            </a:fld>
            <a:endParaRPr lang="en-US" altLang="zh-TW"/>
          </a:p>
        </p:txBody>
      </p:sp>
      <p:pic>
        <p:nvPicPr>
          <p:cNvPr id="117762" name="Picture 2" descr="d:\Users\sabrinalai\AppData\Local\Microsoft\Windows\Temporary Internet Files\Content.IE5\8VKP08L8\dollar-163473_64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6422" y="2190413"/>
            <a:ext cx="2543944" cy="193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35042"/>
      </p:ext>
    </p:extLst>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52600" y="461667"/>
            <a:ext cx="8121650" cy="1143000"/>
          </a:xfrm>
        </p:spPr>
        <p:txBody>
          <a:bodyPr>
            <a:noAutofit/>
          </a:bodyPr>
          <a:lstStyle/>
          <a:p>
            <a:pPr fontAlgn="auto">
              <a:lnSpc>
                <a:spcPts val="3300"/>
              </a:lnSpc>
              <a:spcAft>
                <a:spcPts val="0"/>
              </a:spcAft>
              <a:buClr>
                <a:schemeClr val="accent6">
                  <a:lumMod val="75000"/>
                </a:schemeClr>
              </a:buClr>
              <a:defRPr/>
            </a:pPr>
            <a:r>
              <a:rPr lang="zh-TW" altLang="en-US" sz="4000" b="1" cap="all" dirty="0">
                <a:solidFill>
                  <a:schemeClr val="tx2">
                    <a:satMod val="130000"/>
                  </a:schemeClr>
                </a:solidFill>
              </a:rPr>
              <a:t>群眾集資的好處</a:t>
            </a:r>
          </a:p>
        </p:txBody>
      </p:sp>
      <p:sp>
        <p:nvSpPr>
          <p:cNvPr id="19459" name="內容版面配置區 2"/>
          <p:cNvSpPr>
            <a:spLocks noGrp="1"/>
          </p:cNvSpPr>
          <p:nvPr>
            <p:ph idx="1"/>
          </p:nvPr>
        </p:nvSpPr>
        <p:spPr>
          <a:xfrm>
            <a:off x="1497013" y="1484313"/>
            <a:ext cx="8121650" cy="4800600"/>
          </a:xfrm>
        </p:spPr>
        <p:txBody>
          <a:bodyPr/>
          <a:lstStyle/>
          <a:p>
            <a:r>
              <a:rPr lang="zh-TW" altLang="en-US" sz="2600" b="1" dirty="0">
                <a:latin typeface="標楷體" panose="03000509000000000000" pitchFamily="65" charset="-120"/>
                <a:ea typeface="標楷體" panose="03000509000000000000" pitchFamily="65" charset="-120"/>
              </a:rPr>
              <a:t>集資程序簡便：</a:t>
            </a:r>
            <a:r>
              <a:rPr lang="zh-TW" altLang="en-US" sz="2600" dirty="0">
                <a:latin typeface="標楷體" panose="03000509000000000000" pitchFamily="65" charset="-120"/>
                <a:ea typeface="標楷體" panose="03000509000000000000" pitchFamily="65" charset="-120"/>
              </a:rPr>
              <a:t>僅須於平台提出集資計畫，不須花時間說服親朋好友。</a:t>
            </a:r>
            <a:endParaRPr lang="en-US" altLang="zh-TW" sz="2600" dirty="0">
              <a:latin typeface="標楷體" panose="03000509000000000000" pitchFamily="65" charset="-120"/>
              <a:ea typeface="標楷體" panose="03000509000000000000" pitchFamily="65" charset="-120"/>
            </a:endParaRPr>
          </a:p>
          <a:p>
            <a:r>
              <a:rPr lang="zh-TW" altLang="zh-TW" sz="2600" b="1" dirty="0">
                <a:latin typeface="標楷體" panose="03000509000000000000" pitchFamily="65" charset="-120"/>
                <a:ea typeface="標楷體" panose="03000509000000000000" pitchFamily="65" charset="-120"/>
              </a:rPr>
              <a:t>風險低：</a:t>
            </a:r>
            <a:r>
              <a:rPr lang="zh-TW" altLang="en-US" sz="2600" dirty="0">
                <a:latin typeface="標楷體" panose="03000509000000000000" pitchFamily="65" charset="-120"/>
                <a:ea typeface="標楷體" panose="03000509000000000000" pitchFamily="65" charset="-120"/>
              </a:rPr>
              <a:t>集資成功後再開始執行提案，不會因創業失敗後欠一屁股債</a:t>
            </a:r>
            <a:r>
              <a:rPr lang="zh-TW" altLang="zh-TW"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r>
              <a:rPr lang="zh-TW" altLang="en-US" sz="2600" b="1" dirty="0">
                <a:latin typeface="標楷體" panose="03000509000000000000" pitchFamily="65" charset="-120"/>
                <a:ea typeface="標楷體" panose="03000509000000000000" pitchFamily="65" charset="-120"/>
              </a:rPr>
              <a:t>免費市調</a:t>
            </a:r>
            <a:r>
              <a:rPr lang="zh-TW" altLang="zh-TW" sz="2600" b="1"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產品上市前</a:t>
            </a:r>
            <a:r>
              <a:rPr lang="zh-TW" altLang="en-US" sz="2600" dirty="0">
                <a:latin typeface="標楷體" panose="03000509000000000000" pitchFamily="65" charset="-120"/>
                <a:ea typeface="標楷體" panose="03000509000000000000" pitchFamily="65" charset="-120"/>
              </a:rPr>
              <a:t>即可瞭解</a:t>
            </a:r>
            <a:r>
              <a:rPr lang="zh-TW" altLang="zh-TW" sz="2600" dirty="0">
                <a:latin typeface="標楷體" panose="03000509000000000000" pitchFamily="65" charset="-120"/>
                <a:ea typeface="標楷體" panose="03000509000000000000" pitchFamily="65" charset="-120"/>
              </a:rPr>
              <a:t>市場</a:t>
            </a:r>
            <a:r>
              <a:rPr lang="zh-TW" altLang="en-US" sz="2600" dirty="0">
                <a:latin typeface="標楷體" panose="03000509000000000000" pitchFamily="65" charset="-120"/>
                <a:ea typeface="標楷體" panose="03000509000000000000" pitchFamily="65" charset="-120"/>
              </a:rPr>
              <a:t>接受度，不須擔心產品銷售情況</a:t>
            </a:r>
            <a:r>
              <a:rPr lang="zh-TW" altLang="zh-TW"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r>
              <a:rPr lang="zh-TW" altLang="zh-TW" sz="2600" b="1" dirty="0">
                <a:latin typeface="標楷體" panose="03000509000000000000" pitchFamily="65" charset="-120"/>
                <a:ea typeface="標楷體" panose="03000509000000000000" pitchFamily="65" charset="-120"/>
              </a:rPr>
              <a:t>宣傳行銷：</a:t>
            </a:r>
            <a:r>
              <a:rPr lang="zh-TW" altLang="en-US" sz="2600" dirty="0">
                <a:latin typeface="標楷體" panose="03000509000000000000" pitchFamily="65" charset="-120"/>
                <a:ea typeface="標楷體" panose="03000509000000000000" pitchFamily="65" charset="-120"/>
              </a:rPr>
              <a:t>提案者於集資計畫中介紹提案，對提案者及提案均是</a:t>
            </a:r>
            <a:r>
              <a:rPr lang="zh-TW" altLang="zh-TW" sz="2600" dirty="0">
                <a:latin typeface="標楷體" panose="03000509000000000000" pitchFamily="65" charset="-120"/>
                <a:ea typeface="標楷體" panose="03000509000000000000" pitchFamily="65" charset="-120"/>
              </a:rPr>
              <a:t>免費</a:t>
            </a:r>
            <a:r>
              <a:rPr lang="zh-TW" altLang="en-US" sz="2600" dirty="0">
                <a:latin typeface="標楷體" panose="03000509000000000000" pitchFamily="65" charset="-120"/>
                <a:ea typeface="標楷體" panose="03000509000000000000" pitchFamily="65" charset="-120"/>
              </a:rPr>
              <a:t>之</a:t>
            </a:r>
            <a:r>
              <a:rPr lang="zh-TW" altLang="zh-TW" sz="2600" dirty="0">
                <a:latin typeface="標楷體" panose="03000509000000000000" pitchFamily="65" charset="-120"/>
                <a:ea typeface="標楷體" panose="03000509000000000000" pitchFamily="65" charset="-120"/>
              </a:rPr>
              <a:t>宣傳效果。</a:t>
            </a:r>
            <a:endParaRPr lang="en-US" altLang="zh-TW" sz="2600" dirty="0">
              <a:latin typeface="標楷體" panose="03000509000000000000" pitchFamily="65" charset="-120"/>
              <a:ea typeface="標楷體" panose="03000509000000000000" pitchFamily="65" charset="-120"/>
            </a:endParaRPr>
          </a:p>
          <a:p>
            <a:r>
              <a:rPr lang="zh-TW" altLang="zh-TW" sz="2600" b="1" dirty="0">
                <a:latin typeface="標楷體" panose="03000509000000000000" pitchFamily="65" charset="-120"/>
                <a:ea typeface="標楷體" panose="03000509000000000000" pitchFamily="65" charset="-120"/>
              </a:rPr>
              <a:t>取得群眾意見與建議：</a:t>
            </a:r>
            <a:r>
              <a:rPr lang="zh-TW" altLang="en-US" sz="2600" dirty="0">
                <a:latin typeface="標楷體" panose="03000509000000000000" pitchFamily="65" charset="-120"/>
                <a:ea typeface="標楷體" panose="03000509000000000000" pitchFamily="65" charset="-120"/>
              </a:rPr>
              <a:t>產品上市前即</a:t>
            </a:r>
            <a:r>
              <a:rPr lang="zh-TW" altLang="zh-TW" sz="2600" dirty="0">
                <a:latin typeface="標楷體" panose="03000509000000000000" pitchFamily="65" charset="-120"/>
                <a:ea typeface="標楷體" panose="03000509000000000000" pitchFamily="65" charset="-120"/>
              </a:rPr>
              <a:t>獲得群眾對於專案或新產品之意見或建議</a:t>
            </a:r>
            <a:r>
              <a:rPr lang="zh-TW" altLang="en-US" sz="2600" dirty="0">
                <a:latin typeface="標楷體" panose="03000509000000000000" pitchFamily="65" charset="-120"/>
                <a:ea typeface="標楷體" panose="03000509000000000000" pitchFamily="65" charset="-120"/>
              </a:rPr>
              <a:t>，可即時進行改善</a:t>
            </a:r>
            <a:r>
              <a:rPr lang="zh-TW" altLang="zh-TW" sz="2600" dirty="0"/>
              <a:t>。</a:t>
            </a:r>
          </a:p>
          <a:p>
            <a:endParaRPr lang="zh-TW" altLang="en-US" dirty="0"/>
          </a:p>
        </p:txBody>
      </p:sp>
      <p:sp>
        <p:nvSpPr>
          <p:cNvPr id="5" name="矩形 4"/>
          <p:cNvSpPr/>
          <p:nvPr/>
        </p:nvSpPr>
        <p:spPr>
          <a:xfrm>
            <a:off x="1" y="2"/>
            <a:ext cx="9906001" cy="461665"/>
          </a:xfrm>
          <a:prstGeom prst="rect">
            <a:avLst/>
          </a:prstGeom>
          <a:gradFill>
            <a:gsLst>
              <a:gs pos="0">
                <a:srgbClr val="FFEFD1"/>
              </a:gs>
              <a:gs pos="64999">
                <a:srgbClr val="F0EBD5"/>
              </a:gs>
              <a:gs pos="100000">
                <a:srgbClr val="D1C39F"/>
              </a:gs>
            </a:gsLst>
            <a:lin ang="5400000" scaled="0"/>
          </a:gra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altLang="zh-TW" sz="2400" i="1" spc="50" dirty="0">
                <a:ln w="11430"/>
                <a:gradFill>
                  <a:gsLst>
                    <a:gs pos="25000">
                      <a:srgbClr val="C32D2E">
                        <a:lumMod val="75000"/>
                      </a:srgbClr>
                    </a:gs>
                    <a:gs pos="100000">
                      <a:srgbClr val="FEB80A">
                        <a:shade val="45000"/>
                        <a:satMod val="165000"/>
                      </a:srgbClr>
                    </a:gs>
                  </a:gsLst>
                  <a:lin ang="5400000"/>
                </a:gradFill>
                <a:latin typeface="標楷體" pitchFamily="65" charset="-120"/>
                <a:ea typeface="標楷體" pitchFamily="65" charset="-120"/>
              </a:rPr>
              <a:t>~</a:t>
            </a:r>
            <a:r>
              <a:rPr lang="zh-TW" altLang="en-US" sz="2400" i="1" spc="50" dirty="0">
                <a:ln w="11430"/>
                <a:gradFill>
                  <a:gsLst>
                    <a:gs pos="25000">
                      <a:srgbClr val="C32D2E">
                        <a:lumMod val="75000"/>
                      </a:srgbClr>
                    </a:gs>
                    <a:gs pos="100000">
                      <a:srgbClr val="FEB80A">
                        <a:shade val="45000"/>
                        <a:satMod val="165000"/>
                      </a:srgbClr>
                    </a:gs>
                  </a:gsLst>
                  <a:lin ang="5400000"/>
                </a:gradFill>
                <a:latin typeface="標楷體" pitchFamily="65" charset="-120"/>
                <a:ea typeface="標楷體" pitchFamily="65" charset="-120"/>
              </a:rPr>
              <a:t>企業籌資更便捷      大眾投資更穩當</a:t>
            </a:r>
            <a:r>
              <a:rPr lang="en-US" altLang="zh-TW" sz="2400" i="1" spc="50" dirty="0">
                <a:ln w="11430"/>
                <a:gradFill>
                  <a:gsLst>
                    <a:gs pos="25000">
                      <a:srgbClr val="C32D2E">
                        <a:lumMod val="75000"/>
                      </a:srgbClr>
                    </a:gs>
                    <a:gs pos="100000">
                      <a:srgbClr val="FEB80A">
                        <a:shade val="45000"/>
                        <a:satMod val="165000"/>
                      </a:srgbClr>
                    </a:gs>
                  </a:gsLst>
                  <a:lin ang="5400000"/>
                </a:gradFill>
                <a:latin typeface="標楷體" pitchFamily="65" charset="-120"/>
                <a:ea typeface="標楷體" pitchFamily="65" charset="-120"/>
              </a:rPr>
              <a:t>~</a:t>
            </a:r>
            <a:endParaRPr lang="zh-TW" altLang="en-US" sz="2400" i="1" spc="50" dirty="0">
              <a:ln w="11430"/>
              <a:gradFill>
                <a:gsLst>
                  <a:gs pos="25000">
                    <a:srgbClr val="C32D2E">
                      <a:lumMod val="75000"/>
                    </a:srgbClr>
                  </a:gs>
                  <a:gs pos="100000">
                    <a:srgbClr val="FEB80A">
                      <a:shade val="45000"/>
                      <a:satMod val="165000"/>
                    </a:srgbClr>
                  </a:gs>
                </a:gsLst>
                <a:lin ang="5400000"/>
              </a:gradFill>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165A6904-F189-48F0-AEAC-1F7F2D961567}" type="slidenum">
              <a:rPr lang="en-US" altLang="zh-TW" smtClean="0"/>
              <a:pPr>
                <a:defRPr/>
              </a:pPr>
              <a:t>6</a:t>
            </a:fld>
            <a:endParaRPr lang="en-US" altLang="zh-TW"/>
          </a:p>
        </p:txBody>
      </p:sp>
    </p:spTree>
    <p:extLst>
      <p:ext uri="{BB962C8B-B14F-4D97-AF65-F5344CB8AC3E}">
        <p14:creationId xmlns:p14="http://schemas.microsoft.com/office/powerpoint/2010/main" val="640360807"/>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2364" y="188640"/>
            <a:ext cx="8613594" cy="850424"/>
          </a:xfrm>
        </p:spPr>
        <p:txBody>
          <a:bodyPr>
            <a:normAutofit/>
          </a:bodyPr>
          <a:lstStyle/>
          <a:p>
            <a:pPr marL="0" indent="0" algn="l" fontAlgn="auto">
              <a:spcAft>
                <a:spcPts val="0"/>
              </a:spcAft>
              <a:buClr>
                <a:schemeClr val="accent6">
                  <a:lumMod val="75000"/>
                </a:schemeClr>
              </a:buClr>
              <a:buFont typeface="Georgia" pitchFamily="18" charset="0"/>
              <a:buNone/>
              <a:defRPr/>
            </a:pPr>
            <a:r>
              <a:rPr lang="zh-TW" altLang="en-US" sz="4000" b="1" cap="all" dirty="0">
                <a:solidFill>
                  <a:schemeClr val="tx2">
                    <a:satMod val="130000"/>
                  </a:schemeClr>
                </a:solidFill>
                <a:latin typeface="標楷體" panose="03000509000000000000" pitchFamily="65" charset="-120"/>
                <a:ea typeface="標楷體" panose="03000509000000000000" pitchFamily="65" charset="-120"/>
              </a:rPr>
              <a:t>群眾募資模式彙總</a:t>
            </a:r>
          </a:p>
        </p:txBody>
      </p:sp>
      <p:graphicFrame>
        <p:nvGraphicFramePr>
          <p:cNvPr id="8" name="表格 7"/>
          <p:cNvGraphicFramePr>
            <a:graphicFrameLocks noGrp="1"/>
          </p:cNvGraphicFramePr>
          <p:nvPr>
            <p:extLst>
              <p:ext uri="{D42A27DB-BD31-4B8C-83A1-F6EECF244321}">
                <p14:modId xmlns:p14="http://schemas.microsoft.com/office/powerpoint/2010/main" val="2329142596"/>
              </p:ext>
            </p:extLst>
          </p:nvPr>
        </p:nvGraphicFramePr>
        <p:xfrm>
          <a:off x="350489" y="980729"/>
          <a:ext cx="9283032" cy="5665570"/>
        </p:xfrm>
        <a:graphic>
          <a:graphicData uri="http://schemas.openxmlformats.org/drawingml/2006/table">
            <a:tbl>
              <a:tblPr firstRow="1" bandRow="1">
                <a:tableStyleId>{8A107856-5554-42FB-B03E-39F5DBC370BA}</a:tableStyleId>
              </a:tblPr>
              <a:tblGrid>
                <a:gridCol w="1014113">
                  <a:extLst>
                    <a:ext uri="{9D8B030D-6E8A-4147-A177-3AD203B41FA5}">
                      <a16:colId xmlns:a16="http://schemas.microsoft.com/office/drawing/2014/main" val="20000"/>
                    </a:ext>
                  </a:extLst>
                </a:gridCol>
                <a:gridCol w="2292254">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3312369">
                  <a:extLst>
                    <a:ext uri="{9D8B030D-6E8A-4147-A177-3AD203B41FA5}">
                      <a16:colId xmlns:a16="http://schemas.microsoft.com/office/drawing/2014/main" val="20003"/>
                    </a:ext>
                  </a:extLst>
                </a:gridCol>
              </a:tblGrid>
              <a:tr h="720079">
                <a:tc>
                  <a:txBody>
                    <a:bodyPr/>
                    <a:lstStyle/>
                    <a:p>
                      <a:pPr algn="ctr"/>
                      <a:r>
                        <a:rPr lang="zh-TW" altLang="en-US" sz="2400" b="0" dirty="0">
                          <a:effectLst>
                            <a:outerShdw blurRad="38100" dist="38100" dir="2700000" algn="tl">
                              <a:srgbClr val="000000">
                                <a:alpha val="43137"/>
                              </a:srgbClr>
                            </a:outerShdw>
                          </a:effectLst>
                        </a:rPr>
                        <a:t>種類</a:t>
                      </a:r>
                    </a:p>
                  </a:txBody>
                  <a:tcPr marL="99061" marR="99061" marT="45723" marB="45723" anchor="ctr"/>
                </a:tc>
                <a:tc>
                  <a:txBody>
                    <a:bodyPr/>
                    <a:lstStyle/>
                    <a:p>
                      <a:pPr algn="ctr"/>
                      <a:r>
                        <a:rPr lang="zh-TW" altLang="en-US" sz="2400" b="0" dirty="0">
                          <a:effectLst>
                            <a:outerShdw blurRad="38100" dist="38100" dir="2700000" algn="tl">
                              <a:srgbClr val="000000">
                                <a:alpha val="43137"/>
                              </a:srgbClr>
                            </a:outerShdw>
                          </a:effectLst>
                        </a:rPr>
                        <a:t>捐贈或回饋模式</a:t>
                      </a:r>
                    </a:p>
                  </a:txBody>
                  <a:tcPr marL="99061" marR="99061" marT="45723" marB="45723" anchor="ctr"/>
                </a:tc>
                <a:tc>
                  <a:txBody>
                    <a:bodyPr/>
                    <a:lstStyle/>
                    <a:p>
                      <a:pPr algn="ctr"/>
                      <a:r>
                        <a:rPr lang="zh-TW" altLang="en-US" sz="2400" b="0" dirty="0">
                          <a:effectLst>
                            <a:outerShdw blurRad="38100" dist="38100" dir="2700000" algn="tl">
                              <a:srgbClr val="000000">
                                <a:alpha val="43137"/>
                              </a:srgbClr>
                            </a:outerShdw>
                          </a:effectLst>
                        </a:rPr>
                        <a:t>債權模式</a:t>
                      </a:r>
                    </a:p>
                  </a:txBody>
                  <a:tcPr marL="99061" marR="99061" marT="45723" marB="45723" anchor="ctr"/>
                </a:tc>
                <a:tc>
                  <a:txBody>
                    <a:bodyPr/>
                    <a:lstStyle/>
                    <a:p>
                      <a:pPr algn="ctr"/>
                      <a:r>
                        <a:rPr lang="zh-TW" altLang="en-US" sz="2400" b="0" dirty="0">
                          <a:effectLst>
                            <a:outerShdw blurRad="38100" dist="38100" dir="2700000" algn="tl">
                              <a:srgbClr val="000000">
                                <a:alpha val="43137"/>
                              </a:srgbClr>
                            </a:outerShdw>
                          </a:effectLst>
                        </a:rPr>
                        <a:t>股權模式</a:t>
                      </a:r>
                    </a:p>
                  </a:txBody>
                  <a:tcPr marL="99061" marR="99061" marT="45723" marB="45723" anchor="ctr"/>
                </a:tc>
                <a:extLst>
                  <a:ext uri="{0D108BD9-81ED-4DB2-BD59-A6C34878D82A}">
                    <a16:rowId xmlns:a16="http://schemas.microsoft.com/office/drawing/2014/main" val="10000"/>
                  </a:ext>
                </a:extLst>
              </a:tr>
              <a:tr h="774356">
                <a:tc>
                  <a:txBody>
                    <a:bodyPr/>
                    <a:lstStyle/>
                    <a:p>
                      <a:pPr marL="0" algn="ctr" defTabSz="914400" rtl="0" eaLnBrk="1" latinLnBrk="0" hangingPunct="1"/>
                      <a:r>
                        <a:rPr lang="zh-TW" altLang="en-US" sz="2000" kern="1200" dirty="0">
                          <a:effectLst>
                            <a:outerShdw blurRad="38100" dist="38100" dir="2700000" algn="tl">
                              <a:srgbClr val="000000">
                                <a:alpha val="43137"/>
                              </a:srgbClr>
                            </a:outerShdw>
                          </a:effectLst>
                        </a:rPr>
                        <a:t>資金</a:t>
                      </a:r>
                      <a:endParaRPr lang="en-US" altLang="zh-TW" sz="2000" kern="1200" dirty="0">
                        <a:effectLst>
                          <a:outerShdw blurRad="38100" dist="38100" dir="2700000" algn="tl">
                            <a:srgbClr val="000000">
                              <a:alpha val="43137"/>
                            </a:srgbClr>
                          </a:outerShdw>
                        </a:effectLst>
                      </a:endParaRPr>
                    </a:p>
                    <a:p>
                      <a:pPr marL="0" algn="ctr" defTabSz="914400" rtl="0" eaLnBrk="1" latinLnBrk="0" hangingPunct="1"/>
                      <a:r>
                        <a:rPr lang="zh-TW" altLang="en-US" sz="2000" kern="1200" dirty="0">
                          <a:effectLst>
                            <a:outerShdw blurRad="38100" dist="38100" dir="2700000" algn="tl">
                              <a:srgbClr val="000000">
                                <a:alpha val="43137"/>
                              </a:srgbClr>
                            </a:outerShdw>
                          </a:effectLst>
                        </a:rPr>
                        <a:t>需求者</a:t>
                      </a:r>
                      <a:endParaRPr lang="zh-TW" alt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99061" marR="99061" marT="45723" marB="45723" anchor="ctr"/>
                </a:tc>
                <a:tc>
                  <a:txBody>
                    <a:bodyPr/>
                    <a:lstStyle/>
                    <a:p>
                      <a:pPr algn="ctr"/>
                      <a:r>
                        <a:rPr lang="zh-TW" altLang="en-US" sz="1800" dirty="0">
                          <a:effectLst>
                            <a:outerShdw blurRad="38100" dist="38100" dir="2700000" algn="tl">
                              <a:srgbClr val="000000">
                                <a:alpha val="43137"/>
                              </a:srgbClr>
                            </a:outerShdw>
                          </a:effectLst>
                        </a:rPr>
                        <a:t>個人或企業</a:t>
                      </a:r>
                    </a:p>
                  </a:txBody>
                  <a:tcPr marL="99061" marR="99061" marT="45723" marB="45723" anchor="ctr"/>
                </a:tc>
                <a:tc>
                  <a:txBody>
                    <a:bodyPr/>
                    <a:lstStyle/>
                    <a:p>
                      <a:pPr algn="ctr"/>
                      <a:r>
                        <a:rPr lang="zh-TW" altLang="en-US" sz="1800" dirty="0">
                          <a:effectLst>
                            <a:outerShdw blurRad="38100" dist="38100" dir="2700000" algn="tl">
                              <a:srgbClr val="000000">
                                <a:alpha val="43137"/>
                              </a:srgbClr>
                            </a:outerShdw>
                          </a:effectLst>
                        </a:rPr>
                        <a:t>個人或企業</a:t>
                      </a:r>
                    </a:p>
                  </a:txBody>
                  <a:tcPr marL="99061" marR="99061" marT="45723" marB="45723" anchor="ctr"/>
                </a:tc>
                <a:tc>
                  <a:txBody>
                    <a:bodyPr/>
                    <a:lstStyle/>
                    <a:p>
                      <a:pPr algn="ctr"/>
                      <a:r>
                        <a:rPr lang="zh-TW" altLang="en-US" sz="1800" dirty="0">
                          <a:effectLst>
                            <a:outerShdw blurRad="38100" dist="38100" dir="2700000" algn="tl">
                              <a:srgbClr val="000000">
                                <a:alpha val="43137"/>
                              </a:srgbClr>
                            </a:outerShdw>
                          </a:effectLst>
                        </a:rPr>
                        <a:t>企業</a:t>
                      </a:r>
                    </a:p>
                  </a:txBody>
                  <a:tcPr marL="99061" marR="99061" marT="45723" marB="45723" anchor="ctr"/>
                </a:tc>
                <a:extLst>
                  <a:ext uri="{0D108BD9-81ED-4DB2-BD59-A6C34878D82A}">
                    <a16:rowId xmlns:a16="http://schemas.microsoft.com/office/drawing/2014/main" val="10001"/>
                  </a:ext>
                </a:extLst>
              </a:tr>
              <a:tr h="821431">
                <a:tc>
                  <a:txBody>
                    <a:bodyPr/>
                    <a:lstStyle/>
                    <a:p>
                      <a:pPr marL="0" algn="ctr" defTabSz="914400" rtl="0" eaLnBrk="1" latinLnBrk="0" hangingPunct="1"/>
                      <a:r>
                        <a:rPr lang="zh-TW" altLang="en-US" sz="2000" kern="1200" dirty="0">
                          <a:effectLst>
                            <a:outerShdw blurRad="38100" dist="38100" dir="2700000" algn="tl">
                              <a:srgbClr val="000000">
                                <a:alpha val="43137"/>
                              </a:srgbClr>
                            </a:outerShdw>
                          </a:effectLst>
                        </a:rPr>
                        <a:t>回饋</a:t>
                      </a:r>
                      <a:endParaRPr lang="en-US" altLang="zh-TW" sz="2000" kern="1200" dirty="0">
                        <a:effectLst>
                          <a:outerShdw blurRad="38100" dist="38100" dir="2700000" algn="tl">
                            <a:srgbClr val="000000">
                              <a:alpha val="43137"/>
                            </a:srgbClr>
                          </a:outerShdw>
                        </a:effectLst>
                      </a:endParaRPr>
                    </a:p>
                    <a:p>
                      <a:pPr marL="0" algn="ctr" defTabSz="914400" rtl="0" eaLnBrk="1" latinLnBrk="0" hangingPunct="1"/>
                      <a:r>
                        <a:rPr lang="zh-TW" altLang="en-US" sz="2000" kern="1200" dirty="0">
                          <a:effectLst>
                            <a:outerShdw blurRad="38100" dist="38100" dir="2700000" algn="tl">
                              <a:srgbClr val="000000">
                                <a:alpha val="43137"/>
                              </a:srgbClr>
                            </a:outerShdw>
                          </a:effectLst>
                        </a:rPr>
                        <a:t>方式</a:t>
                      </a:r>
                      <a:endParaRPr lang="zh-TW" alt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99061" marR="99061" marT="45723" marB="45723" anchor="ctr"/>
                </a:tc>
                <a:tc>
                  <a:txBody>
                    <a:bodyPr/>
                    <a:lstStyle/>
                    <a:p>
                      <a:pPr algn="ctr"/>
                      <a:r>
                        <a:rPr lang="zh-TW" altLang="en-US" sz="1800" dirty="0">
                          <a:effectLst>
                            <a:outerShdw blurRad="38100" dist="38100" dir="2700000" algn="tl">
                              <a:srgbClr val="000000">
                                <a:alpha val="43137"/>
                              </a:srgbClr>
                            </a:outerShdw>
                          </a:effectLst>
                        </a:rPr>
                        <a:t>得提供產品或報酬如感謝卡片、新產品預購等</a:t>
                      </a:r>
                    </a:p>
                  </a:txBody>
                  <a:tcPr marL="99061" marR="99061" marT="45723" marB="45723" anchor="ctr"/>
                </a:tc>
                <a:tc>
                  <a:txBody>
                    <a:bodyPr/>
                    <a:lstStyle/>
                    <a:p>
                      <a:pPr algn="ctr"/>
                      <a:r>
                        <a:rPr lang="zh-TW" altLang="en-US" sz="1800" dirty="0">
                          <a:effectLst>
                            <a:outerShdw blurRad="38100" dist="38100" dir="2700000" algn="tl">
                              <a:srgbClr val="000000">
                                <a:alpha val="43137"/>
                              </a:srgbClr>
                            </a:outerShdw>
                          </a:effectLst>
                        </a:rPr>
                        <a:t>預定期間獲得本金及利息之償還</a:t>
                      </a:r>
                    </a:p>
                  </a:txBody>
                  <a:tcPr marL="99061" marR="99061" marT="45723" marB="45723" anchor="ctr"/>
                </a:tc>
                <a:tc>
                  <a:txBody>
                    <a:bodyPr/>
                    <a:lstStyle/>
                    <a:p>
                      <a:pPr algn="ctr"/>
                      <a:r>
                        <a:rPr lang="zh-TW" altLang="en-US" sz="1800" dirty="0">
                          <a:effectLst>
                            <a:outerShdw blurRad="38100" dist="38100" dir="2700000" algn="tl">
                              <a:srgbClr val="000000">
                                <a:alpha val="43137"/>
                              </a:srgbClr>
                            </a:outerShdw>
                          </a:effectLst>
                        </a:rPr>
                        <a:t>獲得公司之股權</a:t>
                      </a:r>
                    </a:p>
                  </a:txBody>
                  <a:tcPr marL="99061" marR="99061" marT="45723" marB="45723" anchor="ctr"/>
                </a:tc>
                <a:extLst>
                  <a:ext uri="{0D108BD9-81ED-4DB2-BD59-A6C34878D82A}">
                    <a16:rowId xmlns:a16="http://schemas.microsoft.com/office/drawing/2014/main" val="10002"/>
                  </a:ext>
                </a:extLst>
              </a:tr>
              <a:tr h="1518443">
                <a:tc>
                  <a:txBody>
                    <a:bodyPr/>
                    <a:lstStyle/>
                    <a:p>
                      <a:pPr marL="0" algn="ctr" defTabSz="914400" rtl="0" eaLnBrk="1" latinLnBrk="0" hangingPunct="1"/>
                      <a:r>
                        <a:rPr lang="zh-TW" altLang="en-US" sz="2000" kern="1200" dirty="0">
                          <a:effectLst>
                            <a:outerShdw blurRad="38100" dist="38100" dir="2700000" algn="tl">
                              <a:srgbClr val="000000">
                                <a:alpha val="43137"/>
                              </a:srgbClr>
                            </a:outerShdw>
                          </a:effectLst>
                        </a:rPr>
                        <a:t>法規</a:t>
                      </a:r>
                      <a:endParaRPr lang="en-US" altLang="zh-TW" sz="2000" kern="1200" dirty="0">
                        <a:effectLst>
                          <a:outerShdw blurRad="38100" dist="38100" dir="2700000" algn="tl">
                            <a:srgbClr val="000000">
                              <a:alpha val="43137"/>
                            </a:srgbClr>
                          </a:outerShdw>
                        </a:effectLst>
                      </a:endParaRPr>
                    </a:p>
                    <a:p>
                      <a:pPr marL="0" algn="ctr" defTabSz="914400" rtl="0" eaLnBrk="1" latinLnBrk="0" hangingPunct="1"/>
                      <a:r>
                        <a:rPr lang="zh-TW" altLang="en-US" sz="2000" kern="1200" dirty="0">
                          <a:effectLst>
                            <a:outerShdw blurRad="38100" dist="38100" dir="2700000" algn="tl">
                              <a:srgbClr val="000000">
                                <a:alpha val="43137"/>
                              </a:srgbClr>
                            </a:outerShdw>
                          </a:effectLst>
                        </a:rPr>
                        <a:t>限制</a:t>
                      </a:r>
                      <a:endParaRPr lang="zh-TW" alt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99061" marR="99061"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effectLst>
                            <a:outerShdw blurRad="38100" dist="38100" dir="2700000" algn="tl">
                              <a:srgbClr val="000000">
                                <a:alpha val="43137"/>
                              </a:srgbClr>
                            </a:outerShdw>
                          </a:effectLst>
                          <a:latin typeface="標楷體"/>
                          <a:ea typeface="標楷體"/>
                        </a:rPr>
                        <a:t>－</a:t>
                      </a:r>
                      <a:endParaRPr lang="zh-TW" altLang="en-US" sz="1800" dirty="0">
                        <a:effectLst>
                          <a:outerShdw blurRad="38100" dist="38100" dir="2700000" algn="tl">
                            <a:srgbClr val="000000">
                              <a:alpha val="43137"/>
                            </a:srgbClr>
                          </a:outerShdw>
                        </a:effectLst>
                      </a:endParaRPr>
                    </a:p>
                  </a:txBody>
                  <a:tcPr marL="99061" marR="99061" marT="45723" marB="45723" anchor="ctr"/>
                </a:tc>
                <a:tc>
                  <a:txBody>
                    <a:bodyPr/>
                    <a:lstStyle/>
                    <a:p>
                      <a:r>
                        <a:rPr lang="zh-TW" altLang="en-US" sz="1800" dirty="0">
                          <a:effectLst>
                            <a:outerShdw blurRad="38100" dist="38100" dir="2700000" algn="tl">
                              <a:srgbClr val="000000">
                                <a:alpha val="43137"/>
                              </a:srgbClr>
                            </a:outerShdw>
                          </a:effectLst>
                        </a:rPr>
                        <a:t>不得有收受存款或視同存款行為</a:t>
                      </a:r>
                      <a:r>
                        <a:rPr kumimoji="0" lang="zh-TW" altLang="en-US" sz="1800" kern="1200" dirty="0">
                          <a:solidFill>
                            <a:schemeClr val="dk1"/>
                          </a:solidFill>
                          <a:effectLst>
                            <a:outerShdw blurRad="38100" dist="38100" dir="2700000" algn="tl">
                              <a:srgbClr val="000000">
                                <a:alpha val="43137"/>
                              </a:srgbClr>
                            </a:outerShdw>
                          </a:effectLst>
                          <a:latin typeface="+mn-lt"/>
                          <a:ea typeface="+mn-ea"/>
                          <a:cs typeface="+mn-cs"/>
                        </a:rPr>
                        <a:t>，原則上不得違反買賣債權、個資外洩、收款儲值、暴力討債等四大紅線行為</a:t>
                      </a:r>
                    </a:p>
                  </a:txBody>
                  <a:tcPr marL="99061" marR="99061" marT="45723" marB="45723" anchor="ctr"/>
                </a:tc>
                <a:tc>
                  <a:txBody>
                    <a:bodyPr/>
                    <a:lstStyle/>
                    <a:p>
                      <a:pPr marL="0" algn="just" rtl="0" eaLnBrk="1" latinLnBrk="0" hangingPunct="1"/>
                      <a:r>
                        <a:rPr kumimoji="0" lang="zh-TW" altLang="en-US" sz="1800" kern="1200" dirty="0">
                          <a:solidFill>
                            <a:schemeClr val="dk1"/>
                          </a:solidFill>
                          <a:effectLst>
                            <a:outerShdw blurRad="38100" dist="38100" dir="2700000" algn="tl">
                              <a:srgbClr val="000000">
                                <a:alpha val="43137"/>
                              </a:srgbClr>
                            </a:outerShdw>
                          </a:effectLst>
                          <a:latin typeface="+mn-lt"/>
                          <a:ea typeface="+mn-ea"/>
                          <a:cs typeface="+mn-cs"/>
                        </a:rPr>
                        <a:t>視同對大眾募資受證交法限制</a:t>
                      </a:r>
                      <a:r>
                        <a:rPr kumimoji="0" lang="en-US" altLang="zh-TW" sz="1800" kern="1200" dirty="0">
                          <a:solidFill>
                            <a:schemeClr val="dk1"/>
                          </a:solidFill>
                          <a:effectLst>
                            <a:outerShdw blurRad="38100" dist="38100" dir="2700000" algn="tl">
                              <a:srgbClr val="000000">
                                <a:alpha val="43137"/>
                              </a:srgbClr>
                            </a:outerShdw>
                          </a:effectLst>
                          <a:latin typeface="+mn-lt"/>
                          <a:ea typeface="+mn-ea"/>
                          <a:cs typeface="+mn-cs"/>
                        </a:rPr>
                        <a:t>(</a:t>
                      </a:r>
                      <a:r>
                        <a:rPr kumimoji="0" lang="zh-TW" altLang="en-US" sz="1800" kern="1200" dirty="0">
                          <a:solidFill>
                            <a:schemeClr val="dk1"/>
                          </a:solidFill>
                          <a:effectLst>
                            <a:outerShdw blurRad="38100" dist="38100" dir="2700000" algn="tl">
                              <a:srgbClr val="000000">
                                <a:alpha val="43137"/>
                              </a:srgbClr>
                            </a:outerShdw>
                          </a:effectLst>
                          <a:latin typeface="+mn-lt"/>
                          <a:ea typeface="+mn-ea"/>
                          <a:cs typeface="+mn-cs"/>
                        </a:rPr>
                        <a:t>金管會豁免函令，公司免公開發行</a:t>
                      </a:r>
                      <a:r>
                        <a:rPr kumimoji="0" lang="en-US" altLang="zh-TW" sz="1800" kern="1200" dirty="0">
                          <a:solidFill>
                            <a:schemeClr val="dk1"/>
                          </a:solidFill>
                          <a:effectLst>
                            <a:outerShdw blurRad="38100" dist="38100" dir="2700000" algn="tl">
                              <a:srgbClr val="000000">
                                <a:alpha val="43137"/>
                              </a:srgbClr>
                            </a:outerShdw>
                          </a:effectLst>
                          <a:latin typeface="+mn-lt"/>
                          <a:ea typeface="+mn-ea"/>
                          <a:cs typeface="+mn-cs"/>
                        </a:rPr>
                        <a:t>)</a:t>
                      </a:r>
                    </a:p>
                    <a:p>
                      <a:pPr marL="0" algn="just" rtl="0" eaLnBrk="1" latinLnBrk="0" hangingPunct="1"/>
                      <a:endParaRPr kumimoji="0" lang="zh-TW" altLang="en-US" sz="1800" kern="1200" dirty="0">
                        <a:solidFill>
                          <a:schemeClr val="dk1"/>
                        </a:solidFill>
                        <a:effectLst>
                          <a:outerShdw blurRad="38100" dist="38100" dir="2700000" algn="tl">
                            <a:srgbClr val="000000">
                              <a:alpha val="43137"/>
                            </a:srgbClr>
                          </a:outerShdw>
                        </a:effectLst>
                        <a:latin typeface="+mn-lt"/>
                        <a:ea typeface="+mn-ea"/>
                        <a:cs typeface="+mn-cs"/>
                      </a:endParaRPr>
                    </a:p>
                  </a:txBody>
                  <a:tcPr marL="99061" marR="99061" marT="45723" marB="45723" anchor="ctr"/>
                </a:tc>
                <a:extLst>
                  <a:ext uri="{0D108BD9-81ED-4DB2-BD59-A6C34878D82A}">
                    <a16:rowId xmlns:a16="http://schemas.microsoft.com/office/drawing/2014/main" val="10003"/>
                  </a:ext>
                </a:extLst>
              </a:tr>
              <a:tr h="1635399">
                <a:tc>
                  <a:txBody>
                    <a:bodyPr/>
                    <a:lstStyle/>
                    <a:p>
                      <a:pPr marL="0" algn="ctr" defTabSz="914400" rtl="0" eaLnBrk="1" latinLnBrk="0" hangingPunct="1"/>
                      <a:r>
                        <a:rPr lang="zh-TW" altLang="en-US" sz="2000" kern="1200" dirty="0">
                          <a:effectLst>
                            <a:outerShdw blurRad="38100" dist="38100" dir="2700000" algn="tl">
                              <a:srgbClr val="000000">
                                <a:alpha val="43137"/>
                              </a:srgbClr>
                            </a:outerShdw>
                          </a:effectLst>
                        </a:rPr>
                        <a:t>現有平台業者</a:t>
                      </a:r>
                      <a:endParaRPr lang="zh-TW" alt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99061" marR="99061" marT="45723" marB="45723" anchor="ctr"/>
                </a:tc>
                <a:tc>
                  <a:txBody>
                    <a:bodyPr/>
                    <a:lstStyle/>
                    <a:p>
                      <a:endParaRPr lang="zh-TW" altLang="en-US" sz="1800" dirty="0"/>
                    </a:p>
                  </a:txBody>
                  <a:tcPr marL="99061" marR="99061" marT="45723" marB="45723"/>
                </a:tc>
                <a:tc>
                  <a:txBody>
                    <a:bodyPr/>
                    <a:lstStyle/>
                    <a:p>
                      <a:pPr algn="ctr"/>
                      <a:r>
                        <a:rPr kumimoji="0" lang="zh-TW" altLang="en-US" sz="1800" kern="1200" dirty="0">
                          <a:solidFill>
                            <a:schemeClr val="dk1"/>
                          </a:solidFill>
                          <a:effectLst>
                            <a:outerShdw blurRad="38100" dist="38100" dir="2700000" algn="tl">
                              <a:srgbClr val="000000">
                                <a:alpha val="43137"/>
                              </a:srgbClr>
                            </a:outerShdw>
                          </a:effectLst>
                          <a:latin typeface="+mn-lt"/>
                          <a:ea typeface="+mn-ea"/>
                          <a:cs typeface="+mn-cs"/>
                        </a:rPr>
                        <a:t>已有數家債權借貸</a:t>
                      </a:r>
                      <a:endParaRPr kumimoji="0" lang="en-US" altLang="zh-TW" sz="1800" kern="1200" dirty="0">
                        <a:solidFill>
                          <a:schemeClr val="dk1"/>
                        </a:solidFill>
                        <a:effectLst>
                          <a:outerShdw blurRad="38100" dist="38100" dir="2700000" algn="tl">
                            <a:srgbClr val="000000">
                              <a:alpha val="43137"/>
                            </a:srgbClr>
                          </a:outerShdw>
                        </a:effectLst>
                        <a:latin typeface="+mn-lt"/>
                        <a:ea typeface="+mn-ea"/>
                        <a:cs typeface="+mn-cs"/>
                      </a:endParaRPr>
                    </a:p>
                    <a:p>
                      <a:pPr algn="ctr"/>
                      <a:r>
                        <a:rPr kumimoji="0" lang="zh-TW" altLang="en-US" sz="1800" kern="1200" dirty="0">
                          <a:solidFill>
                            <a:schemeClr val="dk1"/>
                          </a:solidFill>
                          <a:effectLst>
                            <a:outerShdw blurRad="38100" dist="38100" dir="2700000" algn="tl">
                              <a:srgbClr val="000000">
                                <a:alpha val="43137"/>
                              </a:srgbClr>
                            </a:outerShdw>
                          </a:effectLst>
                          <a:latin typeface="+mn-lt"/>
                          <a:ea typeface="+mn-ea"/>
                          <a:cs typeface="+mn-cs"/>
                        </a:rPr>
                        <a:t>平台</a:t>
                      </a:r>
                    </a:p>
                  </a:txBody>
                  <a:tcPr marL="99061" marR="99061" marT="45723" marB="45723" anchor="ctr"/>
                </a:tc>
                <a:tc>
                  <a:txBody>
                    <a:bodyPr/>
                    <a:lstStyle/>
                    <a:p>
                      <a:pPr marL="0" algn="just" rtl="0" eaLnBrk="1" latinLnBrk="0" hangingPunct="1"/>
                      <a:endParaRPr kumimoji="0" lang="zh-TW" altLang="en-US" sz="1800" kern="1200" dirty="0">
                        <a:solidFill>
                          <a:schemeClr val="dk1"/>
                        </a:solidFill>
                        <a:effectLst>
                          <a:outerShdw blurRad="38100" dist="38100" dir="2700000" algn="tl">
                            <a:srgbClr val="000000">
                              <a:alpha val="43137"/>
                            </a:srgbClr>
                          </a:outerShdw>
                        </a:effectLst>
                        <a:latin typeface="+mn-lt"/>
                        <a:ea typeface="+mn-ea"/>
                        <a:cs typeface="+mn-cs"/>
                      </a:endParaRPr>
                    </a:p>
                  </a:txBody>
                  <a:tcPr marL="99061" marR="99061" marT="45723" marB="45723"/>
                </a:tc>
                <a:extLst>
                  <a:ext uri="{0D108BD9-81ED-4DB2-BD59-A6C34878D82A}">
                    <a16:rowId xmlns:a16="http://schemas.microsoft.com/office/drawing/2014/main" val="10004"/>
                  </a:ext>
                </a:extLst>
              </a:tr>
            </a:tbl>
          </a:graphicData>
        </a:graphic>
      </p:graphicFrame>
      <p:pic>
        <p:nvPicPr>
          <p:cNvPr id="8228" name="圖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764" y="5298446"/>
            <a:ext cx="852578" cy="9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BD9CDC40-5EFF-4F65-A0FC-A3B997F49720}" type="slidenum">
              <a:rPr lang="en-US" altLang="zh-TW" smtClean="0"/>
              <a:pPr>
                <a:defRPr/>
              </a:pPr>
              <a:t>7</a:t>
            </a:fld>
            <a:endParaRPr lang="en-US" altLang="zh-TW" dirty="0"/>
          </a:p>
        </p:txBody>
      </p:sp>
      <p:sp>
        <p:nvSpPr>
          <p:cNvPr id="16" name="圓角矩形圖說文字 15"/>
          <p:cNvSpPr/>
          <p:nvPr/>
        </p:nvSpPr>
        <p:spPr>
          <a:xfrm>
            <a:off x="6981227" y="5013176"/>
            <a:ext cx="2574285" cy="216024"/>
          </a:xfrm>
          <a:prstGeom prst="wedgeRoundRectCallout">
            <a:avLst>
              <a:gd name="adj1" fmla="val 7818"/>
              <a:gd name="adj2" fmla="val 1118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TW" altLang="en-US" sz="1400" dirty="0">
                <a:solidFill>
                  <a:prstClr val="white"/>
                </a:solidFill>
              </a:rPr>
              <a:t>金管會委託櫃買中心管理</a:t>
            </a:r>
          </a:p>
        </p:txBody>
      </p:sp>
      <p:sp>
        <p:nvSpPr>
          <p:cNvPr id="17" name="矩形 16"/>
          <p:cNvSpPr/>
          <p:nvPr/>
        </p:nvSpPr>
        <p:spPr>
          <a:xfrm>
            <a:off x="7761312" y="5419369"/>
            <a:ext cx="1857986" cy="1177983"/>
          </a:xfrm>
          <a:prstGeom prst="rect">
            <a:avLst/>
          </a:prstGeom>
          <a:noFill/>
          <a:ln w="47625">
            <a:solidFill>
              <a:srgbClr val="FF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white"/>
              </a:solidFill>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267" y="5419369"/>
            <a:ext cx="1117503" cy="882639"/>
          </a:xfrm>
          <a:prstGeom prst="rect">
            <a:avLst/>
          </a:prstGeom>
        </p:spPr>
      </p:pic>
      <p:pic>
        <p:nvPicPr>
          <p:cNvPr id="7" name="圖片 6">
            <a:extLst>
              <a:ext uri="{FF2B5EF4-FFF2-40B4-BE49-F238E27FC236}">
                <a16:creationId xmlns:a16="http://schemas.microsoft.com/office/drawing/2014/main" id="{26FE3B9D-5564-4E2B-8090-1B2C87A3B082}"/>
              </a:ext>
            </a:extLst>
          </p:cNvPr>
          <p:cNvPicPr>
            <a:picLocks noChangeAspect="1"/>
          </p:cNvPicPr>
          <p:nvPr/>
        </p:nvPicPr>
        <p:blipFill>
          <a:blip r:embed="rId4"/>
          <a:stretch>
            <a:fillRect/>
          </a:stretch>
        </p:blipFill>
        <p:spPr>
          <a:xfrm>
            <a:off x="2397001" y="5419369"/>
            <a:ext cx="1173491" cy="699963"/>
          </a:xfrm>
          <a:prstGeom prst="rect">
            <a:avLst/>
          </a:prstGeom>
        </p:spPr>
      </p:pic>
      <p:pic>
        <p:nvPicPr>
          <p:cNvPr id="10" name="圖片 9">
            <a:extLst>
              <a:ext uri="{FF2B5EF4-FFF2-40B4-BE49-F238E27FC236}">
                <a16:creationId xmlns:a16="http://schemas.microsoft.com/office/drawing/2014/main" id="{16EB97AE-B159-4B5A-AA7F-8DFD539BD86C}"/>
              </a:ext>
            </a:extLst>
          </p:cNvPr>
          <p:cNvPicPr>
            <a:picLocks noChangeAspect="1"/>
          </p:cNvPicPr>
          <p:nvPr/>
        </p:nvPicPr>
        <p:blipFill>
          <a:blip r:embed="rId5"/>
          <a:stretch>
            <a:fillRect/>
          </a:stretch>
        </p:blipFill>
        <p:spPr>
          <a:xfrm>
            <a:off x="7803971" y="5468300"/>
            <a:ext cx="1730554" cy="1080120"/>
          </a:xfrm>
          <a:prstGeom prst="rect">
            <a:avLst/>
          </a:prstGeom>
        </p:spPr>
      </p:pic>
    </p:spTree>
    <p:extLst>
      <p:ext uri="{BB962C8B-B14F-4D97-AF65-F5344CB8AC3E}">
        <p14:creationId xmlns:p14="http://schemas.microsoft.com/office/powerpoint/2010/main" val="31933608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dirty="0">
                <a:solidFill>
                  <a:schemeClr val="tx2">
                    <a:satMod val="130000"/>
                  </a:schemeClr>
                </a:solidFill>
                <a:latin typeface="標楷體" panose="03000509000000000000" pitchFamily="65" charset="-120"/>
                <a:ea typeface="標楷體" panose="03000509000000000000" pitchFamily="65" charset="-120"/>
              </a:rPr>
              <a:t>多層次市場比較</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399081552"/>
              </p:ext>
            </p:extLst>
          </p:nvPr>
        </p:nvGraphicFramePr>
        <p:xfrm>
          <a:off x="1280591" y="1447800"/>
          <a:ext cx="8396809" cy="5005536"/>
        </p:xfrm>
        <a:graphic>
          <a:graphicData uri="http://schemas.openxmlformats.org/drawingml/2006/table">
            <a:tbl>
              <a:tblPr firstRow="1" bandRow="1">
                <a:tableStyleId>{5C22544A-7EE6-4342-B048-85BDC9FD1C3A}</a:tableStyleId>
              </a:tblPr>
              <a:tblGrid>
                <a:gridCol w="1427815">
                  <a:extLst>
                    <a:ext uri="{9D8B030D-6E8A-4147-A177-3AD203B41FA5}">
                      <a16:colId xmlns:a16="http://schemas.microsoft.com/office/drawing/2014/main" val="20000"/>
                    </a:ext>
                  </a:extLst>
                </a:gridCol>
                <a:gridCol w="1712295">
                  <a:extLst>
                    <a:ext uri="{9D8B030D-6E8A-4147-A177-3AD203B41FA5}">
                      <a16:colId xmlns:a16="http://schemas.microsoft.com/office/drawing/2014/main" val="20001"/>
                    </a:ext>
                  </a:extLst>
                </a:gridCol>
                <a:gridCol w="1897975">
                  <a:extLst>
                    <a:ext uri="{9D8B030D-6E8A-4147-A177-3AD203B41FA5}">
                      <a16:colId xmlns:a16="http://schemas.microsoft.com/office/drawing/2014/main" val="20002"/>
                    </a:ext>
                  </a:extLst>
                </a:gridCol>
                <a:gridCol w="1824405">
                  <a:extLst>
                    <a:ext uri="{9D8B030D-6E8A-4147-A177-3AD203B41FA5}">
                      <a16:colId xmlns:a16="http://schemas.microsoft.com/office/drawing/2014/main" val="20003"/>
                    </a:ext>
                  </a:extLst>
                </a:gridCol>
                <a:gridCol w="1534319">
                  <a:extLst>
                    <a:ext uri="{9D8B030D-6E8A-4147-A177-3AD203B41FA5}">
                      <a16:colId xmlns:a16="http://schemas.microsoft.com/office/drawing/2014/main" val="20004"/>
                    </a:ext>
                  </a:extLst>
                </a:gridCol>
              </a:tblGrid>
              <a:tr h="541040">
                <a:tc>
                  <a:txBody>
                    <a:bodyPr/>
                    <a:lstStyle/>
                    <a:p>
                      <a:pPr algn="ctr"/>
                      <a:r>
                        <a:rPr lang="zh-TW" altLang="en-US" dirty="0">
                          <a:latin typeface="標楷體" panose="03000509000000000000" pitchFamily="65" charset="-120"/>
                          <a:ea typeface="標楷體" panose="03000509000000000000" pitchFamily="65" charset="-120"/>
                        </a:rPr>
                        <a:t>多層次市場</a:t>
                      </a:r>
                    </a:p>
                  </a:txBody>
                  <a:tcPr anchor="ctr"/>
                </a:tc>
                <a:tc>
                  <a:txBody>
                    <a:bodyPr/>
                    <a:lstStyle/>
                    <a:p>
                      <a:pPr algn="ctr"/>
                      <a:r>
                        <a:rPr lang="zh-TW" altLang="en-US" dirty="0">
                          <a:latin typeface="標楷體" panose="03000509000000000000" pitchFamily="65" charset="-120"/>
                          <a:ea typeface="標楷體" panose="03000509000000000000" pitchFamily="65" charset="-120"/>
                        </a:rPr>
                        <a:t>創意集資平台</a:t>
                      </a:r>
                    </a:p>
                  </a:txBody>
                  <a:tcPr anchor="ctr"/>
                </a:tc>
                <a:tc>
                  <a:txBody>
                    <a:bodyPr/>
                    <a:lstStyle/>
                    <a:p>
                      <a:pPr algn="ctr"/>
                      <a:r>
                        <a:rPr lang="zh-TW" altLang="en-US" dirty="0">
                          <a:latin typeface="標楷體" panose="03000509000000000000" pitchFamily="65" charset="-120"/>
                          <a:ea typeface="標楷體" panose="03000509000000000000" pitchFamily="65" charset="-120"/>
                        </a:rPr>
                        <a:t>股權群募平台</a:t>
                      </a:r>
                    </a:p>
                  </a:txBody>
                  <a:tcPr anchor="ctr"/>
                </a:tc>
                <a:tc>
                  <a:txBody>
                    <a:bodyPr/>
                    <a:lstStyle/>
                    <a:p>
                      <a:pPr algn="ctr"/>
                      <a:r>
                        <a:rPr lang="zh-TW" altLang="en-US" dirty="0">
                          <a:latin typeface="標楷體" panose="03000509000000000000" pitchFamily="65" charset="-120"/>
                          <a:ea typeface="標楷體" panose="03000509000000000000" pitchFamily="65" charset="-120"/>
                        </a:rPr>
                        <a:t>創櫃板</a:t>
                      </a:r>
                    </a:p>
                  </a:txBody>
                  <a:tcPr anchor="ctr"/>
                </a:tc>
                <a:tc>
                  <a:txBody>
                    <a:bodyPr/>
                    <a:lstStyle/>
                    <a:p>
                      <a:pPr algn="ctr"/>
                      <a:r>
                        <a:rPr lang="zh-TW" altLang="en-US" dirty="0">
                          <a:latin typeface="標楷體" panose="03000509000000000000" pitchFamily="65" charset="-120"/>
                          <a:ea typeface="標楷體" panose="03000509000000000000" pitchFamily="65" charset="-120"/>
                        </a:rPr>
                        <a:t>上興櫃市場</a:t>
                      </a:r>
                    </a:p>
                  </a:txBody>
                  <a:tcPr anchor="ctr"/>
                </a:tc>
                <a:extLst>
                  <a:ext uri="{0D108BD9-81ED-4DB2-BD59-A6C34878D82A}">
                    <a16:rowId xmlns:a16="http://schemas.microsoft.com/office/drawing/2014/main" val="10000"/>
                  </a:ext>
                </a:extLst>
              </a:tr>
              <a:tr h="504056">
                <a:tc>
                  <a:txBody>
                    <a:bodyPr/>
                    <a:lstStyle/>
                    <a:p>
                      <a:pPr algn="ctr"/>
                      <a:r>
                        <a:rPr lang="zh-TW" altLang="en-US" b="1" dirty="0">
                          <a:latin typeface="標楷體" panose="03000509000000000000" pitchFamily="65" charset="-120"/>
                          <a:ea typeface="標楷體" panose="03000509000000000000" pitchFamily="65" charset="-120"/>
                        </a:rPr>
                        <a:t>適用對象</a:t>
                      </a:r>
                    </a:p>
                  </a:txBody>
                  <a:tcPr anchor="ctr"/>
                </a:tc>
                <a:tc>
                  <a:txBody>
                    <a:bodyPr/>
                    <a:lstStyle/>
                    <a:p>
                      <a:pPr algn="ctr"/>
                      <a:r>
                        <a:rPr lang="zh-TW" altLang="en-US" b="1" dirty="0">
                          <a:latin typeface="標楷體" panose="03000509000000000000" pitchFamily="65" charset="-120"/>
                          <a:ea typeface="標楷體" panose="03000509000000000000" pitchFamily="65" charset="-120"/>
                        </a:rPr>
                        <a:t>公司、個人</a:t>
                      </a:r>
                    </a:p>
                  </a:txBody>
                  <a:tcPr anchor="ctr"/>
                </a:tc>
                <a:tc>
                  <a:txBody>
                    <a:bodyPr/>
                    <a:lstStyle/>
                    <a:p>
                      <a:pPr algn="ctr"/>
                      <a:r>
                        <a:rPr lang="zh-TW" altLang="en-US" b="1" dirty="0">
                          <a:latin typeface="標楷體" panose="03000509000000000000" pitchFamily="65" charset="-120"/>
                          <a:ea typeface="標楷體" panose="03000509000000000000" pitchFamily="65" charset="-120"/>
                        </a:rPr>
                        <a:t>公司</a:t>
                      </a:r>
                    </a:p>
                  </a:txBody>
                  <a:tcPr anchor="ctr"/>
                </a:tc>
                <a:tc>
                  <a:txBody>
                    <a:bodyPr/>
                    <a:lstStyle/>
                    <a:p>
                      <a:pPr algn="ctr"/>
                      <a:r>
                        <a:rPr lang="zh-TW" altLang="en-US" b="1" dirty="0">
                          <a:latin typeface="標楷體" panose="03000509000000000000" pitchFamily="65" charset="-120"/>
                          <a:ea typeface="標楷體" panose="03000509000000000000" pitchFamily="65" charset="-120"/>
                        </a:rPr>
                        <a:t>公司</a:t>
                      </a:r>
                    </a:p>
                  </a:txBody>
                  <a:tcPr anchor="ctr"/>
                </a:tc>
                <a:tc>
                  <a:txBody>
                    <a:bodyPr/>
                    <a:lstStyle/>
                    <a:p>
                      <a:pPr algn="ctr"/>
                      <a:r>
                        <a:rPr lang="zh-TW" altLang="en-US" b="1" dirty="0">
                          <a:latin typeface="標楷體" panose="03000509000000000000" pitchFamily="65" charset="-120"/>
                          <a:ea typeface="標楷體" panose="03000509000000000000" pitchFamily="65" charset="-120"/>
                        </a:rPr>
                        <a:t>公司</a:t>
                      </a:r>
                    </a:p>
                  </a:txBody>
                  <a:tcPr anchor="ctr"/>
                </a:tc>
                <a:extLst>
                  <a:ext uri="{0D108BD9-81ED-4DB2-BD59-A6C34878D82A}">
                    <a16:rowId xmlns:a16="http://schemas.microsoft.com/office/drawing/2014/main" val="10001"/>
                  </a:ext>
                </a:extLst>
              </a:tr>
              <a:tr h="3960440">
                <a:tc>
                  <a:txBody>
                    <a:bodyPr/>
                    <a:lstStyle/>
                    <a:p>
                      <a:pPr algn="ctr"/>
                      <a:r>
                        <a:rPr lang="zh-TW" altLang="en-US" b="1" dirty="0">
                          <a:latin typeface="標楷體" panose="03000509000000000000" pitchFamily="65" charset="-120"/>
                          <a:ea typeface="標楷體" panose="03000509000000000000" pitchFamily="65" charset="-120"/>
                        </a:rPr>
                        <a:t>特色</a:t>
                      </a:r>
                    </a:p>
                  </a:txBody>
                  <a:tcPr anchor="ctr"/>
                </a:tc>
                <a:tc>
                  <a:txBody>
                    <a:bodyPr/>
                    <a:lstStyle/>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非股權性質</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募資金額小</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募資程序簡便</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可測試市場水溫、降低新產品市場風險</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宣傳行銷效果</a:t>
                      </a:r>
                    </a:p>
                  </a:txBody>
                  <a:tcPr/>
                </a:tc>
                <a:tc>
                  <a:txBody>
                    <a:bodyPr/>
                    <a:lstStyle/>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股權性質</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資本額</a:t>
                      </a:r>
                      <a:r>
                        <a:rPr lang="en-US" altLang="zh-TW" dirty="0">
                          <a:latin typeface="標楷體" panose="03000509000000000000" pitchFamily="65" charset="-120"/>
                          <a:ea typeface="標楷體" panose="03000509000000000000" pitchFamily="65" charset="-120"/>
                        </a:rPr>
                        <a:t>5,000</a:t>
                      </a:r>
                      <a:r>
                        <a:rPr lang="zh-TW" altLang="en-US" dirty="0">
                          <a:latin typeface="標楷體" panose="03000509000000000000" pitchFamily="65" charset="-120"/>
                          <a:ea typeface="標楷體" panose="03000509000000000000" pitchFamily="65" charset="-120"/>
                        </a:rPr>
                        <a:t>萬以下</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適用閉鎖性公司</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平台業者本身可投資</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平台業者可對外宣傳、推介天使投資人</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無須創新創意</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無交易功能</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endParaRPr lang="zh-TW" altLang="en-US" dirty="0">
                        <a:latin typeface="標楷體" panose="03000509000000000000" pitchFamily="65" charset="-120"/>
                        <a:ea typeface="標楷體" panose="03000509000000000000" pitchFamily="65" charset="-120"/>
                      </a:endParaRPr>
                    </a:p>
                  </a:txBody>
                  <a:tcPr/>
                </a:tc>
                <a:tc>
                  <a:txBody>
                    <a:bodyPr/>
                    <a:lstStyle/>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股權性質</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無資本額限制</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具創新創意</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無交易功能</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不須公開發行</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免費輔導資源</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提升知名度、拓展業務及吸引人才</a:t>
                      </a:r>
                    </a:p>
                  </a:txBody>
                  <a:tcPr/>
                </a:tc>
                <a:tc>
                  <a:txBody>
                    <a:bodyPr/>
                    <a:lstStyle/>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需公開發行</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上櫃資本額</a:t>
                      </a:r>
                      <a:r>
                        <a:rPr lang="en-US" altLang="zh-TW" dirty="0">
                          <a:latin typeface="標楷體" panose="03000509000000000000" pitchFamily="65" charset="-120"/>
                          <a:ea typeface="標楷體" panose="03000509000000000000" pitchFamily="65" charset="-120"/>
                        </a:rPr>
                        <a:t>5,000</a:t>
                      </a:r>
                      <a:r>
                        <a:rPr lang="zh-TW" altLang="en-US" dirty="0">
                          <a:latin typeface="標楷體" panose="03000509000000000000" pitchFamily="65" charset="-120"/>
                          <a:ea typeface="標楷體" panose="03000509000000000000" pitchFamily="65" charset="-120"/>
                        </a:rPr>
                        <a:t>萬以上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上櫃</a:t>
                      </a:r>
                      <a:r>
                        <a:rPr lang="en-US" altLang="zh-TW" dirty="0">
                          <a:latin typeface="標楷體" panose="03000509000000000000" pitchFamily="65" charset="-120"/>
                          <a:ea typeface="標楷體" panose="03000509000000000000" pitchFamily="65" charset="-120"/>
                        </a:rPr>
                        <a:t>)</a:t>
                      </a:r>
                    </a:p>
                    <a:p>
                      <a:pPr marL="285750" indent="-285750">
                        <a:buFont typeface="Wingdings" panose="05000000000000000000" pitchFamily="2" charset="2"/>
                        <a:buChar char="ü"/>
                      </a:pPr>
                      <a:r>
                        <a:rPr lang="zh-TW" altLang="en-US" dirty="0">
                          <a:latin typeface="標楷體" panose="03000509000000000000" pitchFamily="65" charset="-120"/>
                          <a:ea typeface="標楷體" panose="03000509000000000000" pitchFamily="65" charset="-120"/>
                        </a:rPr>
                        <a:t>興櫃資本額無限制</a:t>
                      </a:r>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ü"/>
                      </a:pP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2"/>
                  </a:ext>
                </a:extLst>
              </a:tr>
            </a:tbl>
          </a:graphicData>
        </a:graphic>
      </p:graphicFrame>
      <p:sp>
        <p:nvSpPr>
          <p:cNvPr id="4" name="投影片編號版面配置區 3"/>
          <p:cNvSpPr>
            <a:spLocks noGrp="1"/>
          </p:cNvSpPr>
          <p:nvPr>
            <p:ph type="sldNum" sz="quarter" idx="12"/>
          </p:nvPr>
        </p:nvSpPr>
        <p:spPr/>
        <p:txBody>
          <a:bodyPr/>
          <a:lstStyle/>
          <a:p>
            <a:pPr>
              <a:defRPr/>
            </a:pPr>
            <a:fld id="{A8405348-F627-4413-8EFF-6CC9E0FD727F}" type="slidenum">
              <a:rPr lang="en-US" altLang="zh-TW" smtClean="0">
                <a:solidFill>
                  <a:srgbClr val="E7DEC9">
                    <a:shade val="50000"/>
                    <a:satMod val="200000"/>
                  </a:srgbClr>
                </a:solidFill>
              </a:rPr>
              <a:pPr>
                <a:defRPr/>
              </a:pPr>
              <a:t>8</a:t>
            </a:fld>
            <a:endParaRPr lang="en-US" altLang="zh-TW">
              <a:solidFill>
                <a:srgbClr val="E7DEC9">
                  <a:shade val="50000"/>
                  <a:satMod val="200000"/>
                </a:srgbClr>
              </a:solidFill>
            </a:endParaRPr>
          </a:p>
        </p:txBody>
      </p:sp>
    </p:spTree>
    <p:extLst>
      <p:ext uri="{BB962C8B-B14F-4D97-AF65-F5344CB8AC3E}">
        <p14:creationId xmlns:p14="http://schemas.microsoft.com/office/powerpoint/2010/main" val="2090734215"/>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http://yesministerltd.files.wordpress.com/2011/10/sales-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450" y="476250"/>
            <a:ext cx="338455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www.martindiainfotech.com/wp-content/themes/MII/images/training_banner.jpg"/>
          <p:cNvPicPr>
            <a:picLocks noChangeAspect="1" noChangeArrowheads="1"/>
          </p:cNvPicPr>
          <p:nvPr/>
        </p:nvPicPr>
        <p:blipFill>
          <a:blip r:embed="rId3">
            <a:extLst>
              <a:ext uri="{28A0092B-C50C-407E-A947-70E740481C1C}">
                <a14:useLocalDpi xmlns:a14="http://schemas.microsoft.com/office/drawing/2010/main" val="0"/>
              </a:ext>
            </a:extLst>
          </a:blip>
          <a:srcRect r="34447"/>
          <a:stretch>
            <a:fillRect/>
          </a:stretch>
        </p:blipFill>
        <p:spPr bwMode="auto">
          <a:xfrm>
            <a:off x="1141413" y="4237038"/>
            <a:ext cx="3814762"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174750" y="3135313"/>
            <a:ext cx="7534275" cy="1058862"/>
          </a:xfrm>
          <a:prstGeom prst="rect">
            <a:avLst/>
          </a:prstGeom>
        </p:spPr>
        <p:style>
          <a:lnRef idx="2">
            <a:schemeClr val="accent6">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5366" name="群組 8"/>
          <p:cNvGrpSpPr>
            <a:grpSpLocks/>
          </p:cNvGrpSpPr>
          <p:nvPr/>
        </p:nvGrpSpPr>
        <p:grpSpPr bwMode="auto">
          <a:xfrm>
            <a:off x="1528763" y="3141663"/>
            <a:ext cx="8104757" cy="1079500"/>
            <a:chOff x="332657" y="131818"/>
            <a:chExt cx="7172961" cy="1208025"/>
          </a:xfrm>
        </p:grpSpPr>
        <p:sp>
          <p:nvSpPr>
            <p:cNvPr id="10" name="圓角矩形 9"/>
            <p:cNvSpPr/>
            <p:nvPr/>
          </p:nvSpPr>
          <p:spPr>
            <a:xfrm>
              <a:off x="332657" y="131818"/>
              <a:ext cx="7172961" cy="1208025"/>
            </a:xfrm>
            <a:prstGeom prst="roundRect">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11" name="圓角矩形 4"/>
            <p:cNvSpPr/>
            <p:nvPr/>
          </p:nvSpPr>
          <p:spPr>
            <a:xfrm>
              <a:off x="392024" y="190442"/>
              <a:ext cx="7054228" cy="1090776"/>
            </a:xfrm>
            <a:prstGeom prst="rect">
              <a:avLst/>
            </a:prstGeom>
          </p:spPr>
          <p:style>
            <a:lnRef idx="0">
              <a:scrgbClr r="0" g="0" b="0"/>
            </a:lnRef>
            <a:fillRef idx="0">
              <a:scrgbClr r="0" g="0" b="0"/>
            </a:fillRef>
            <a:effectRef idx="0">
              <a:scrgbClr r="0" g="0" b="0"/>
            </a:effectRef>
            <a:fontRef idx="minor">
              <a:schemeClr val="lt1"/>
            </a:fontRef>
          </p:style>
          <p:txBody>
            <a:bodyPr lIns="199323" tIns="0" rIns="199323" bIns="0" spcCol="1270" anchor="ctr"/>
            <a:lstStyle/>
            <a:p>
              <a:pPr defTabSz="1778000" eaLnBrk="1" hangingPunct="1">
                <a:lnSpc>
                  <a:spcPct val="90000"/>
                </a:lnSpc>
                <a:spcAft>
                  <a:spcPct val="35000"/>
                </a:spcAft>
                <a:defRPr/>
              </a:pPr>
              <a:r>
                <a:rPr lang="zh-TW" altLang="en-US" sz="3500" b="1" spc="-50" dirty="0">
                  <a:solidFill>
                    <a:prstClr val="white"/>
                  </a:solidFill>
                  <a:latin typeface="標楷體" pitchFamily="65" charset="-120"/>
                  <a:ea typeface="標楷體" pitchFamily="65" charset="-120"/>
                </a:rPr>
                <a:t>貳、證券商股權募資平台介紹</a:t>
              </a:r>
            </a:p>
          </p:txBody>
        </p:sp>
      </p:grpSp>
    </p:spTree>
    <p:extLst>
      <p:ext uri="{BB962C8B-B14F-4D97-AF65-F5344CB8AC3E}">
        <p14:creationId xmlns:p14="http://schemas.microsoft.com/office/powerpoint/2010/main" val="3156223512"/>
      </p:ext>
    </p:extLst>
  </p:cSld>
  <p:clrMapOvr>
    <a:masterClrMapping/>
  </p:clrMapOvr>
  <p:transition>
    <p:zoom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4_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57709</TotalTime>
  <Pages>18</Pages>
  <Words>2635</Words>
  <Application>Microsoft Office PowerPoint</Application>
  <PresentationFormat>A4 紙張 (210x297 公釐)</PresentationFormat>
  <Paragraphs>323</Paragraphs>
  <Slides>36</Slides>
  <Notes>3</Notes>
  <HiddenSlides>0</HiddenSlides>
  <MMClips>0</MMClips>
  <ScaleCrop>false</ScaleCrop>
  <HeadingPairs>
    <vt:vector size="8" baseType="variant">
      <vt:variant>
        <vt:lpstr>使用字型</vt:lpstr>
      </vt:variant>
      <vt:variant>
        <vt:i4>13</vt:i4>
      </vt:variant>
      <vt:variant>
        <vt:lpstr>佈景主題</vt:lpstr>
      </vt:variant>
      <vt:variant>
        <vt:i4>2</vt:i4>
      </vt:variant>
      <vt:variant>
        <vt:lpstr>內嵌 OLE 伺服程式</vt:lpstr>
      </vt:variant>
      <vt:variant>
        <vt:i4>1</vt:i4>
      </vt:variant>
      <vt:variant>
        <vt:lpstr>投影片標題</vt:lpstr>
      </vt:variant>
      <vt:variant>
        <vt:i4>36</vt:i4>
      </vt:variant>
    </vt:vector>
  </HeadingPairs>
  <TitlesOfParts>
    <vt:vector size="52" baseType="lpstr">
      <vt:lpstr>Arial Unicode MS</vt:lpstr>
      <vt:lpstr>細明體</vt:lpstr>
      <vt:lpstr>微軟正黑體</vt:lpstr>
      <vt:lpstr>新細明體</vt:lpstr>
      <vt:lpstr>標楷體</vt:lpstr>
      <vt:lpstr>Constantia</vt:lpstr>
      <vt:lpstr>Georgia</vt:lpstr>
      <vt:lpstr>Gill Sans MT</vt:lpstr>
      <vt:lpstr>Times New Roman</vt:lpstr>
      <vt:lpstr>Verdana</vt:lpstr>
      <vt:lpstr>Wingdings</vt:lpstr>
      <vt:lpstr>Wingdings 2</vt:lpstr>
      <vt:lpstr>Wingdings 3</vt:lpstr>
      <vt:lpstr>夏至</vt:lpstr>
      <vt:lpstr>4_夏至</vt:lpstr>
      <vt:lpstr>多媒體項目</vt:lpstr>
      <vt:lpstr>PowerPoint 簡報</vt:lpstr>
      <vt:lpstr>PowerPoint 簡報</vt:lpstr>
      <vt:lpstr>PowerPoint 簡報</vt:lpstr>
      <vt:lpstr>PowerPoint 簡報</vt:lpstr>
      <vt:lpstr>群眾募資有哪幾種模式??</vt:lpstr>
      <vt:lpstr>群眾集資的好處</vt:lpstr>
      <vt:lpstr>群眾募資模式彙總</vt:lpstr>
      <vt:lpstr>多層次市場比較</vt:lpstr>
      <vt:lpstr>PowerPoint 簡報</vt:lpstr>
      <vt:lpstr>開放緣由</vt:lpstr>
      <vt:lpstr>PowerPoint 簡報</vt:lpstr>
      <vt:lpstr>PowerPoint 簡報</vt:lpstr>
      <vt:lpstr>（一）法源依據</vt:lpstr>
      <vt:lpstr>（二）募資平台業者資格條件</vt:lpstr>
      <vt:lpstr>（三）「證券商經營股權性質群眾募資管理辦法」主要內容</vt:lpstr>
      <vt:lpstr>1、對募資平台業者之原則性規範</vt:lpstr>
      <vt:lpstr>2、對募資平台業者之財務面規範</vt:lpstr>
      <vt:lpstr>2、對募資平台業者之財務面規範(續)</vt:lpstr>
      <vt:lpstr>註：天使投資人的定義</vt:lpstr>
      <vt:lpstr>3、對募資平台業者之業務面規範</vt:lpstr>
      <vt:lpstr>3、對募資平台業者之業務面規範(續)</vt:lpstr>
      <vt:lpstr>4、股權募資程序及對募資公司之管理</vt:lpstr>
      <vt:lpstr>4、股權募資程序及對募資公司之管理(續)</vt:lpstr>
      <vt:lpstr>4、股權募資程序及對募資公司之管理(續)</vt:lpstr>
      <vt:lpstr>5、對募資平台業者之管理及違約處置</vt:lpstr>
      <vt:lpstr>（四）證券商群募平台之特色</vt:lpstr>
      <vt:lpstr>PowerPoint 簡報</vt:lpstr>
      <vt:lpstr>PowerPoint 簡報</vt:lpstr>
      <vt:lpstr>PowerPoint 簡報</vt:lpstr>
      <vt:lpstr>（三）募資公司及投資人限額</vt:lpstr>
      <vt:lpstr>註：天使投資人的定義</vt:lpstr>
      <vt:lpstr>（四）國內股權性群眾募資平台業者</vt:lpstr>
      <vt:lpstr>（五）公司募資程序</vt:lpstr>
      <vt:lpstr>PowerPoint 簡報</vt:lpstr>
      <vt:lpstr>PowerPoint 簡報</vt:lpstr>
      <vt:lpstr>PowerPoint 簡報</vt:lpstr>
    </vt:vector>
  </TitlesOfParts>
  <Company>OTC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subject>座談會用</dc:subject>
  <dc:creator>李淑暖</dc:creator>
  <cp:keywords>ROSE</cp:keywords>
  <cp:lastModifiedBy>李世欽</cp:lastModifiedBy>
  <cp:revision>3547</cp:revision>
  <cp:lastPrinted>2016-02-22T09:32:21Z</cp:lastPrinted>
  <dcterms:created xsi:type="dcterms:W3CDTF">1998-01-09T02:30:18Z</dcterms:created>
  <dcterms:modified xsi:type="dcterms:W3CDTF">2018-02-01T07:04:45Z</dcterms:modified>
</cp:coreProperties>
</file>